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b35754d0e_0_1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b35754d0e_0_1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35754d0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35754d0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35754d0e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35754d0e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b35754d0e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b35754d0e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b35754d0e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0b35754d0e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35754d0e_0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0b35754d0e_0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b35754d0e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b35754d0e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35754d0e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35754d0e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35754d0e_0_1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35754d0e_0_1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marL="914400" lvl="1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marL="914400" lvl="1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460950" y="10682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TOPIC - DBSCAN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598100" y="2715977"/>
            <a:ext cx="8222100" cy="22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By</a:t>
            </a:r>
            <a:r>
              <a:rPr lang="en-GB" dirty="0"/>
              <a:t> - Aniket Yadav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Roll</a:t>
            </a:r>
            <a:r>
              <a:rPr lang="en-GB" dirty="0"/>
              <a:t> - 69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PRN</a:t>
            </a:r>
            <a:r>
              <a:rPr lang="en-GB" dirty="0"/>
              <a:t> - 0120190328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Seat No </a:t>
            </a:r>
            <a:r>
              <a:rPr lang="en-GB" dirty="0"/>
              <a:t>- T204072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9C52-4FA9-4AD4-A7AA-E8FC5D79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17810"/>
            <a:ext cx="8520600" cy="4104125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sng" dirty="0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Advantages</a:t>
            </a:r>
            <a:endParaRPr lang="en-US" sz="2000" b="0" i="0" dirty="0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1) Does not require a-priori specification of number of clusters.</a:t>
            </a: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2) Able to identify noise data while clustering.</a:t>
            </a: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3) DBSCAN algorithm is able to find arbitrarily size and arbitrarily shaped clusters.</a:t>
            </a:r>
          </a:p>
          <a:p>
            <a:pPr algn="l"/>
            <a:endParaRPr 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000" b="1" i="0" u="sng" dirty="0">
                <a:solidFill>
                  <a:schemeClr val="tx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Disadvantages</a:t>
            </a:r>
            <a:endParaRPr lang="en-US" sz="2000" b="0" i="0" dirty="0">
              <a:solidFill>
                <a:schemeClr val="tx1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1) DBSCAN algorithm fails in case of varying density clusters.</a:t>
            </a: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2) Fails in case of neck type of dataset.</a:t>
            </a:r>
          </a:p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Does not work well in case of high dimensional data.</a:t>
            </a:r>
          </a:p>
          <a:p>
            <a:endParaRPr lang="en-IN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219400"/>
            <a:ext cx="8520600" cy="43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500" b="1"/>
              <a:t>THANK YOU</a:t>
            </a:r>
            <a:endParaRPr sz="35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270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GB" sz="4400" b="1" dirty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What is Machine learning?</a:t>
            </a:r>
            <a:endParaRPr sz="4400" b="1" dirty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A branch of </a:t>
            </a:r>
            <a:r>
              <a:rPr lang="en-GB" sz="2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artificial intelligence</a:t>
            </a: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, concerned with the design and development of algorithms that allow computers to evolve </a:t>
            </a:r>
            <a:r>
              <a:rPr lang="en-GB" sz="20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behaviors</a:t>
            </a: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 based on empirical (past experience data) data.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342900" lvl="0" indent="-33147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Machine learning is a branch of artificial intelligence that </a:t>
            </a:r>
            <a:r>
              <a:rPr lang="en-GB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employs a variety of statistical, probabilistic and optimization techniques that allows computers to “learn” from past examples</a:t>
            </a: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 and to detect hard-to-discern patterns from large, noisy or complex data sets. 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342900" lvl="0" indent="-33147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As intelligence requires knowledge, it is necessary for the computers to acquire knowledge.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105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GB" sz="4000" b="1" dirty="0">
                <a:solidFill>
                  <a:schemeClr val="tx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Types of Machine Learning </a:t>
            </a:r>
            <a:endParaRPr sz="4000" b="1" dirty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1.Supervised Learning 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	Classification 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	Regression 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2.Unsupervised Learning 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	Clustering 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3.Reinforcement Learning 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rPr>
              <a:t>	Feedback/ Reward </a:t>
            </a: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2" name="Google Shape;122;p19" descr="E:\Learning Machine Learning\BTECH\Smita\Unit 1\Images\artificial-intelligenc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3300" y="1014955"/>
            <a:ext cx="52590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0" y="163625"/>
            <a:ext cx="6984000" cy="4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/>
              <a:t>Supervised Learning </a:t>
            </a:r>
            <a:endParaRPr sz="4000" b="1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329565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dirty="0"/>
              <a:t>Given data in the form of examples with labels, we can feed a learning algorithm these example-label pairs one by one, allowing the algorithm to predict the label for each example, and giving it feedback as to whether it predicted the right answer or not.</a:t>
            </a:r>
            <a:endParaRPr dirty="0"/>
          </a:p>
          <a:p>
            <a:pPr marL="342900" lvl="0" indent="-329565" algn="just" rtl="0">
              <a:lnSpc>
                <a:spcPct val="12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dirty="0"/>
              <a:t> Over time, the algorithm will learn to approximate the exact nature of the relationship between examples and their labels. </a:t>
            </a:r>
            <a:endParaRPr dirty="0"/>
          </a:p>
          <a:p>
            <a:pPr marL="342900" lvl="0" indent="-329565" algn="just" rtl="0">
              <a:lnSpc>
                <a:spcPct val="120000"/>
              </a:lnSpc>
              <a:spcBef>
                <a:spcPts val="308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dirty="0"/>
              <a:t>When fully-trained, the supervised learning algorithm will be able to observe a new, never-before-seen example and predict a good label for it.</a:t>
            </a:r>
            <a:endParaRPr dirty="0"/>
          </a:p>
        </p:txBody>
      </p:sp>
      <p:pic>
        <p:nvPicPr>
          <p:cNvPr id="129" name="Google Shape;129;p2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24437" y="1314450"/>
            <a:ext cx="3814800" cy="3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48427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lang="en-GB" sz="4000" b="1" dirty="0"/>
              <a:t>Unsupervised Learning</a:t>
            </a:r>
            <a:br>
              <a:rPr lang="en-GB" sz="4000" b="1" dirty="0"/>
            </a:br>
            <a:endParaRPr sz="4000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280200" y="1052531"/>
            <a:ext cx="4038600" cy="3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62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 dirty="0"/>
              <a:t>Unsupervised learning is very much the opposite of supervised learning.</a:t>
            </a:r>
            <a:endParaRPr sz="1600" dirty="0"/>
          </a:p>
          <a:p>
            <a:pPr marL="342900" lvl="0" indent="-31623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 dirty="0"/>
              <a:t> It features </a:t>
            </a:r>
            <a:r>
              <a:rPr lang="en-GB" sz="1600" b="1" dirty="0">
                <a:solidFill>
                  <a:schemeClr val="accent4"/>
                </a:solidFill>
              </a:rPr>
              <a:t>no labels</a:t>
            </a:r>
            <a:r>
              <a:rPr lang="en-GB" sz="1600" dirty="0"/>
              <a:t>. Instead, our algorithm would be fed a lot of data and given the tools to understand the properties of the data.</a:t>
            </a:r>
            <a:endParaRPr sz="1600" dirty="0"/>
          </a:p>
          <a:p>
            <a:pPr marL="342900" lvl="0" indent="-316230" algn="l" rtl="0">
              <a:spcBef>
                <a:spcPts val="434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 sz="1600" dirty="0"/>
              <a:t> From there, it can learn to group, cluster, and/or organize the data in a way such that a human (or other intelligent algorithm) can come in and make sense of the newly organized data.</a:t>
            </a:r>
            <a:endParaRPr sz="1600" dirty="0"/>
          </a:p>
        </p:txBody>
      </p:sp>
      <p:pic>
        <p:nvPicPr>
          <p:cNvPr id="136" name="Google Shape;136;p2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95000" y="1315355"/>
            <a:ext cx="4291800" cy="30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78607" y="-24420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7391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tx1">
                    <a:lumMod val="75000"/>
                  </a:schemeClr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DBSCAN Algorithm</a:t>
            </a:r>
            <a:endParaRPr sz="4000" b="1" dirty="0">
              <a:solidFill>
                <a:schemeClr val="tx1">
                  <a:lumMod val="75000"/>
                </a:schemeClr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tx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DBSCAN stands for </a:t>
            </a:r>
            <a:r>
              <a:rPr lang="en-GB" sz="1600" b="1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d</a:t>
            </a: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ensity-</a:t>
            </a:r>
            <a:r>
              <a:rPr lang="en-GB" sz="1600" b="1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b</a:t>
            </a: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ased </a:t>
            </a:r>
            <a:r>
              <a:rPr lang="en-GB" sz="1600" b="1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s</a:t>
            </a: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patial </a:t>
            </a:r>
            <a:r>
              <a:rPr lang="en-GB" sz="1600" b="1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c</a:t>
            </a: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lustering of </a:t>
            </a:r>
            <a:r>
              <a:rPr lang="en-GB" sz="1600" b="1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a</a:t>
            </a: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pplications with </a:t>
            </a:r>
            <a:r>
              <a:rPr lang="en-GB" sz="1600" b="1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n</a:t>
            </a: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oise. It is able to find arbitrary shaped clusters and clusters with noise (i.e. outliers).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There are two key parameters of </a:t>
            </a:r>
            <a:r>
              <a:rPr lang="en-GB" sz="1600" dirty="0">
                <a:solidFill>
                  <a:srgbClr val="000000"/>
                </a:solidFill>
                <a:highlight>
                  <a:srgbClr val="E9F2FD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DBSCAN</a:t>
            </a: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: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Georgia"/>
              <a:sym typeface="Georgia"/>
            </a:endParaRPr>
          </a:p>
          <a:p>
            <a:pPr marL="749300" lvl="0" indent="-33020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 b="1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eps</a:t>
            </a: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: The distance that specifies the neighbourhoods. Two points are considered to be neighbours if the distance between them are less than or equal to eps.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Georgia"/>
              <a:sym typeface="Georgia"/>
            </a:endParaRPr>
          </a:p>
          <a:p>
            <a:pPr marL="749300" lvl="0" indent="-3302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 b="1" dirty="0" err="1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minPts</a:t>
            </a:r>
            <a:r>
              <a:rPr lang="en-GB" sz="1600" b="1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:</a:t>
            </a:r>
            <a:r>
              <a:rPr lang="en-GB" sz="1600" dirty="0">
                <a:solidFill>
                  <a:srgbClr val="292929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Georgia"/>
                <a:sym typeface="Georgia"/>
              </a:rPr>
              <a:t> Minimum number of data points to define a cluster.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70625"/>
            <a:ext cx="8520600" cy="43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Based on these two parameters, points are classified as core point, border point, or outlier: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Core point:</a:t>
            </a: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point is a core point if there are at least minPts number of points (including the point itself) in its surrounding area with radius eps.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Border point:</a:t>
            </a: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point is a border point if it is reachable from a core point and there are less than minPts number of points within its surrounding area.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-GB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Outlier:</a:t>
            </a:r>
            <a:r>
              <a:rPr lang="en-GB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 point is an outlier if it is not a core point and not reachable from any core points.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18181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765" y="2195294"/>
            <a:ext cx="3545125" cy="24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259661" y="180453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/>
              <a:t>Sample Implementation</a:t>
            </a:r>
            <a:endParaRPr sz="4000" b="1" dirty="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50" y="1212825"/>
            <a:ext cx="3761659" cy="3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3" y="1619923"/>
            <a:ext cx="4913276" cy="303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582</Words>
  <Application>Microsoft Office PowerPoint</Application>
  <PresentationFormat>On-screen Show (16:9)</PresentationFormat>
  <Paragraphs>46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Roboto</vt:lpstr>
      <vt:lpstr>Arial</vt:lpstr>
      <vt:lpstr>Geometric</vt:lpstr>
      <vt:lpstr>TOPIC - DBSCAN</vt:lpstr>
      <vt:lpstr>What is Machine learning? </vt:lpstr>
      <vt:lpstr>Types of Machine Learning  </vt:lpstr>
      <vt:lpstr>PowerPoint Presentation</vt:lpstr>
      <vt:lpstr>Supervised Learning </vt:lpstr>
      <vt:lpstr>Unsupervised Learning </vt:lpstr>
      <vt:lpstr>DBSCAN Algorithm </vt:lpstr>
      <vt:lpstr>PowerPoint Presentation</vt:lpstr>
      <vt:lpstr>Sample Implementation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- DBSCAN</dc:title>
  <cp:lastModifiedBy>Aniket Yadav</cp:lastModifiedBy>
  <cp:revision>4</cp:revision>
  <dcterms:modified xsi:type="dcterms:W3CDTF">2021-12-31T10:07:02Z</dcterms:modified>
</cp:coreProperties>
</file>