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9906000" cy="6858000" type="A4"/>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3" d="100"/>
          <a:sy n="83" d="100"/>
        </p:scale>
        <p:origin x="-1229" y="-77"/>
      </p:cViewPr>
      <p:guideLst>
        <p:guide orient="horz" pos="2160"/>
        <p:guide pos="312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42950" y="2130426"/>
            <a:ext cx="84201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485900" y="3886200"/>
            <a:ext cx="69342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9DD1E272-07CD-483C-81FC-C56F1B08E3A1}" type="datetimeFigureOut">
              <a:rPr lang="en-GB" smtClean="0"/>
              <a:t>29/12/2021</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88E5BC59-EF5A-44C0-9155-CC6E400E0B38}" type="slidenum">
              <a:rPr lang="en-GB" smtClean="0"/>
              <a:t>‹#›</a:t>
            </a:fld>
            <a:endParaRPr lang="en-GB" dirty="0"/>
          </a:p>
        </p:txBody>
      </p:sp>
    </p:spTree>
    <p:extLst>
      <p:ext uri="{BB962C8B-B14F-4D97-AF65-F5344CB8AC3E}">
        <p14:creationId xmlns:p14="http://schemas.microsoft.com/office/powerpoint/2010/main" val="18116330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9DD1E272-07CD-483C-81FC-C56F1B08E3A1}" type="datetimeFigureOut">
              <a:rPr lang="en-GB" smtClean="0"/>
              <a:t>29/12/2021</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88E5BC59-EF5A-44C0-9155-CC6E400E0B38}" type="slidenum">
              <a:rPr lang="en-GB" smtClean="0"/>
              <a:t>‹#›</a:t>
            </a:fld>
            <a:endParaRPr lang="en-GB" dirty="0"/>
          </a:p>
        </p:txBody>
      </p:sp>
    </p:spTree>
    <p:extLst>
      <p:ext uri="{BB962C8B-B14F-4D97-AF65-F5344CB8AC3E}">
        <p14:creationId xmlns:p14="http://schemas.microsoft.com/office/powerpoint/2010/main" val="7848956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81850" y="274639"/>
            <a:ext cx="222885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95300" y="274639"/>
            <a:ext cx="652145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9DD1E272-07CD-483C-81FC-C56F1B08E3A1}" type="datetimeFigureOut">
              <a:rPr lang="en-GB" smtClean="0"/>
              <a:t>29/12/2021</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88E5BC59-EF5A-44C0-9155-CC6E400E0B38}" type="slidenum">
              <a:rPr lang="en-GB" smtClean="0"/>
              <a:t>‹#›</a:t>
            </a:fld>
            <a:endParaRPr lang="en-GB" dirty="0"/>
          </a:p>
        </p:txBody>
      </p:sp>
    </p:spTree>
    <p:extLst>
      <p:ext uri="{BB962C8B-B14F-4D97-AF65-F5344CB8AC3E}">
        <p14:creationId xmlns:p14="http://schemas.microsoft.com/office/powerpoint/2010/main" val="30891691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9DD1E272-07CD-483C-81FC-C56F1B08E3A1}" type="datetimeFigureOut">
              <a:rPr lang="en-GB" smtClean="0"/>
              <a:t>29/12/2021</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88E5BC59-EF5A-44C0-9155-CC6E400E0B38}" type="slidenum">
              <a:rPr lang="en-GB" smtClean="0"/>
              <a:t>‹#›</a:t>
            </a:fld>
            <a:endParaRPr lang="en-GB" dirty="0"/>
          </a:p>
        </p:txBody>
      </p:sp>
    </p:spTree>
    <p:extLst>
      <p:ext uri="{BB962C8B-B14F-4D97-AF65-F5344CB8AC3E}">
        <p14:creationId xmlns:p14="http://schemas.microsoft.com/office/powerpoint/2010/main" val="30161654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82506" y="4406901"/>
            <a:ext cx="84201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82506" y="2906713"/>
            <a:ext cx="84201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DD1E272-07CD-483C-81FC-C56F1B08E3A1}" type="datetimeFigureOut">
              <a:rPr lang="en-GB" smtClean="0"/>
              <a:t>29/12/2021</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88E5BC59-EF5A-44C0-9155-CC6E400E0B38}" type="slidenum">
              <a:rPr lang="en-GB" smtClean="0"/>
              <a:t>‹#›</a:t>
            </a:fld>
            <a:endParaRPr lang="en-GB" dirty="0"/>
          </a:p>
        </p:txBody>
      </p:sp>
    </p:spTree>
    <p:extLst>
      <p:ext uri="{BB962C8B-B14F-4D97-AF65-F5344CB8AC3E}">
        <p14:creationId xmlns:p14="http://schemas.microsoft.com/office/powerpoint/2010/main" val="39191219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95300" y="1600201"/>
            <a:ext cx="437515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5035550" y="1600201"/>
            <a:ext cx="437515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9DD1E272-07CD-483C-81FC-C56F1B08E3A1}" type="datetimeFigureOut">
              <a:rPr lang="en-GB" smtClean="0"/>
              <a:t>29/12/2021</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88E5BC59-EF5A-44C0-9155-CC6E400E0B38}" type="slidenum">
              <a:rPr lang="en-GB" smtClean="0"/>
              <a:t>‹#›</a:t>
            </a:fld>
            <a:endParaRPr lang="en-GB" dirty="0"/>
          </a:p>
        </p:txBody>
      </p:sp>
    </p:spTree>
    <p:extLst>
      <p:ext uri="{BB962C8B-B14F-4D97-AF65-F5344CB8AC3E}">
        <p14:creationId xmlns:p14="http://schemas.microsoft.com/office/powerpoint/2010/main" val="26411622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95300" y="1535113"/>
            <a:ext cx="437687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95300" y="2174875"/>
            <a:ext cx="437687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5032111" y="1535113"/>
            <a:ext cx="437859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32111" y="2174875"/>
            <a:ext cx="437859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9DD1E272-07CD-483C-81FC-C56F1B08E3A1}" type="datetimeFigureOut">
              <a:rPr lang="en-GB" smtClean="0"/>
              <a:t>29/12/2021</a:t>
            </a:fld>
            <a:endParaRPr lang="en-GB" dirty="0"/>
          </a:p>
        </p:txBody>
      </p:sp>
      <p:sp>
        <p:nvSpPr>
          <p:cNvPr id="8" name="Footer Placeholder 7"/>
          <p:cNvSpPr>
            <a:spLocks noGrp="1"/>
          </p:cNvSpPr>
          <p:nvPr>
            <p:ph type="ftr" sz="quarter" idx="11"/>
          </p:nvPr>
        </p:nvSpPr>
        <p:spPr/>
        <p:txBody>
          <a:bodyPr/>
          <a:lstStyle/>
          <a:p>
            <a:endParaRPr lang="en-GB" dirty="0"/>
          </a:p>
        </p:txBody>
      </p:sp>
      <p:sp>
        <p:nvSpPr>
          <p:cNvPr id="9" name="Slide Number Placeholder 8"/>
          <p:cNvSpPr>
            <a:spLocks noGrp="1"/>
          </p:cNvSpPr>
          <p:nvPr>
            <p:ph type="sldNum" sz="quarter" idx="12"/>
          </p:nvPr>
        </p:nvSpPr>
        <p:spPr/>
        <p:txBody>
          <a:bodyPr/>
          <a:lstStyle/>
          <a:p>
            <a:fld id="{88E5BC59-EF5A-44C0-9155-CC6E400E0B38}" type="slidenum">
              <a:rPr lang="en-GB" smtClean="0"/>
              <a:t>‹#›</a:t>
            </a:fld>
            <a:endParaRPr lang="en-GB" dirty="0"/>
          </a:p>
        </p:txBody>
      </p:sp>
    </p:spTree>
    <p:extLst>
      <p:ext uri="{BB962C8B-B14F-4D97-AF65-F5344CB8AC3E}">
        <p14:creationId xmlns:p14="http://schemas.microsoft.com/office/powerpoint/2010/main" val="41333002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9DD1E272-07CD-483C-81FC-C56F1B08E3A1}" type="datetimeFigureOut">
              <a:rPr lang="en-GB" smtClean="0"/>
              <a:t>29/12/2021</a:t>
            </a:fld>
            <a:endParaRPr lang="en-GB" dirty="0"/>
          </a:p>
        </p:txBody>
      </p:sp>
      <p:sp>
        <p:nvSpPr>
          <p:cNvPr id="4" name="Footer Placeholder 3"/>
          <p:cNvSpPr>
            <a:spLocks noGrp="1"/>
          </p:cNvSpPr>
          <p:nvPr>
            <p:ph type="ftr" sz="quarter" idx="11"/>
          </p:nvPr>
        </p:nvSpPr>
        <p:spPr/>
        <p:txBody>
          <a:bodyPr/>
          <a:lstStyle/>
          <a:p>
            <a:endParaRPr lang="en-GB" dirty="0"/>
          </a:p>
        </p:txBody>
      </p:sp>
      <p:sp>
        <p:nvSpPr>
          <p:cNvPr id="5" name="Slide Number Placeholder 4"/>
          <p:cNvSpPr>
            <a:spLocks noGrp="1"/>
          </p:cNvSpPr>
          <p:nvPr>
            <p:ph type="sldNum" sz="quarter" idx="12"/>
          </p:nvPr>
        </p:nvSpPr>
        <p:spPr/>
        <p:txBody>
          <a:bodyPr/>
          <a:lstStyle/>
          <a:p>
            <a:fld id="{88E5BC59-EF5A-44C0-9155-CC6E400E0B38}" type="slidenum">
              <a:rPr lang="en-GB" smtClean="0"/>
              <a:t>‹#›</a:t>
            </a:fld>
            <a:endParaRPr lang="en-GB" dirty="0"/>
          </a:p>
        </p:txBody>
      </p:sp>
    </p:spTree>
    <p:extLst>
      <p:ext uri="{BB962C8B-B14F-4D97-AF65-F5344CB8AC3E}">
        <p14:creationId xmlns:p14="http://schemas.microsoft.com/office/powerpoint/2010/main" val="36283087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DD1E272-07CD-483C-81FC-C56F1B08E3A1}" type="datetimeFigureOut">
              <a:rPr lang="en-GB" smtClean="0"/>
              <a:t>29/12/2021</a:t>
            </a:fld>
            <a:endParaRPr lang="en-GB" dirty="0"/>
          </a:p>
        </p:txBody>
      </p:sp>
      <p:sp>
        <p:nvSpPr>
          <p:cNvPr id="3" name="Footer Placeholder 2"/>
          <p:cNvSpPr>
            <a:spLocks noGrp="1"/>
          </p:cNvSpPr>
          <p:nvPr>
            <p:ph type="ftr" sz="quarter" idx="11"/>
          </p:nvPr>
        </p:nvSpPr>
        <p:spPr/>
        <p:txBody>
          <a:bodyPr/>
          <a:lstStyle/>
          <a:p>
            <a:endParaRPr lang="en-GB" dirty="0"/>
          </a:p>
        </p:txBody>
      </p:sp>
      <p:sp>
        <p:nvSpPr>
          <p:cNvPr id="4" name="Slide Number Placeholder 3"/>
          <p:cNvSpPr>
            <a:spLocks noGrp="1"/>
          </p:cNvSpPr>
          <p:nvPr>
            <p:ph type="sldNum" sz="quarter" idx="12"/>
          </p:nvPr>
        </p:nvSpPr>
        <p:spPr/>
        <p:txBody>
          <a:bodyPr/>
          <a:lstStyle/>
          <a:p>
            <a:fld id="{88E5BC59-EF5A-44C0-9155-CC6E400E0B38}" type="slidenum">
              <a:rPr lang="en-GB" smtClean="0"/>
              <a:t>‹#›</a:t>
            </a:fld>
            <a:endParaRPr lang="en-GB" dirty="0"/>
          </a:p>
        </p:txBody>
      </p:sp>
    </p:spTree>
    <p:extLst>
      <p:ext uri="{BB962C8B-B14F-4D97-AF65-F5344CB8AC3E}">
        <p14:creationId xmlns:p14="http://schemas.microsoft.com/office/powerpoint/2010/main" val="20728583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3050"/>
            <a:ext cx="3259006"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872971" y="273051"/>
            <a:ext cx="5537729"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95300" y="1435101"/>
            <a:ext cx="3259006"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DD1E272-07CD-483C-81FC-C56F1B08E3A1}" type="datetimeFigureOut">
              <a:rPr lang="en-GB" smtClean="0"/>
              <a:t>29/12/2021</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88E5BC59-EF5A-44C0-9155-CC6E400E0B38}" type="slidenum">
              <a:rPr lang="en-GB" smtClean="0"/>
              <a:t>‹#›</a:t>
            </a:fld>
            <a:endParaRPr lang="en-GB" dirty="0"/>
          </a:p>
        </p:txBody>
      </p:sp>
    </p:spTree>
    <p:extLst>
      <p:ext uri="{BB962C8B-B14F-4D97-AF65-F5344CB8AC3E}">
        <p14:creationId xmlns:p14="http://schemas.microsoft.com/office/powerpoint/2010/main" val="41649692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645" y="4800600"/>
            <a:ext cx="59436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941645"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dirty="0"/>
          </a:p>
        </p:txBody>
      </p:sp>
      <p:sp>
        <p:nvSpPr>
          <p:cNvPr id="4" name="Text Placeholder 3"/>
          <p:cNvSpPr>
            <a:spLocks noGrp="1"/>
          </p:cNvSpPr>
          <p:nvPr>
            <p:ph type="body" sz="half" idx="2"/>
          </p:nvPr>
        </p:nvSpPr>
        <p:spPr>
          <a:xfrm>
            <a:off x="1941645"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DD1E272-07CD-483C-81FC-C56F1B08E3A1}" type="datetimeFigureOut">
              <a:rPr lang="en-GB" smtClean="0"/>
              <a:t>29/12/2021</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88E5BC59-EF5A-44C0-9155-CC6E400E0B38}" type="slidenum">
              <a:rPr lang="en-GB" smtClean="0"/>
              <a:t>‹#›</a:t>
            </a:fld>
            <a:endParaRPr lang="en-GB" dirty="0"/>
          </a:p>
        </p:txBody>
      </p:sp>
    </p:spTree>
    <p:extLst>
      <p:ext uri="{BB962C8B-B14F-4D97-AF65-F5344CB8AC3E}">
        <p14:creationId xmlns:p14="http://schemas.microsoft.com/office/powerpoint/2010/main" val="16082038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5300" y="274638"/>
            <a:ext cx="89154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95300" y="1600201"/>
            <a:ext cx="89154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95300" y="6356351"/>
            <a:ext cx="2311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DD1E272-07CD-483C-81FC-C56F1B08E3A1}" type="datetimeFigureOut">
              <a:rPr lang="en-GB" smtClean="0"/>
              <a:t>29/12/2021</a:t>
            </a:fld>
            <a:endParaRPr lang="en-GB" dirty="0"/>
          </a:p>
        </p:txBody>
      </p:sp>
      <p:sp>
        <p:nvSpPr>
          <p:cNvPr id="5" name="Footer Placeholder 4"/>
          <p:cNvSpPr>
            <a:spLocks noGrp="1"/>
          </p:cNvSpPr>
          <p:nvPr>
            <p:ph type="ftr" sz="quarter" idx="3"/>
          </p:nvPr>
        </p:nvSpPr>
        <p:spPr>
          <a:xfrm>
            <a:off x="3384550" y="6356351"/>
            <a:ext cx="31369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dirty="0"/>
          </a:p>
        </p:txBody>
      </p:sp>
      <p:sp>
        <p:nvSpPr>
          <p:cNvPr id="6" name="Slide Number Placeholder 5"/>
          <p:cNvSpPr>
            <a:spLocks noGrp="1"/>
          </p:cNvSpPr>
          <p:nvPr>
            <p:ph type="sldNum" sz="quarter" idx="4"/>
          </p:nvPr>
        </p:nvSpPr>
        <p:spPr>
          <a:xfrm>
            <a:off x="7099300" y="6356351"/>
            <a:ext cx="2311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8E5BC59-EF5A-44C0-9155-CC6E400E0B38}" type="slidenum">
              <a:rPr lang="en-GB" smtClean="0"/>
              <a:t>‹#›</a:t>
            </a:fld>
            <a:endParaRPr lang="en-GB" dirty="0"/>
          </a:p>
        </p:txBody>
      </p:sp>
    </p:spTree>
    <p:extLst>
      <p:ext uri="{BB962C8B-B14F-4D97-AF65-F5344CB8AC3E}">
        <p14:creationId xmlns:p14="http://schemas.microsoft.com/office/powerpoint/2010/main" val="2322967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75970" y="1905000"/>
            <a:ext cx="8420100" cy="1146175"/>
          </a:xfrm>
        </p:spPr>
        <p:txBody>
          <a:bodyPr>
            <a:normAutofit fontScale="90000"/>
          </a:bodyPr>
          <a:lstStyle/>
          <a:p>
            <a:r>
              <a:rPr lang="en-US" sz="4000" u="sng" dirty="0" smtClean="0">
                <a:solidFill>
                  <a:schemeClr val="bg2">
                    <a:lumMod val="50000"/>
                  </a:schemeClr>
                </a:solidFill>
              </a:rPr>
              <a:t>Artificial Intelligence and Machine Learning</a:t>
            </a:r>
            <a:endParaRPr lang="en-GB" sz="4000" u="sng" dirty="0">
              <a:solidFill>
                <a:schemeClr val="bg2">
                  <a:lumMod val="50000"/>
                </a:schemeClr>
              </a:solidFill>
            </a:endParaRPr>
          </a:p>
        </p:txBody>
      </p:sp>
      <p:sp>
        <p:nvSpPr>
          <p:cNvPr id="3" name="Subtitle 2"/>
          <p:cNvSpPr>
            <a:spLocks noGrp="1"/>
          </p:cNvSpPr>
          <p:nvPr>
            <p:ph type="subTitle" idx="1"/>
          </p:nvPr>
        </p:nvSpPr>
        <p:spPr>
          <a:xfrm>
            <a:off x="1485900" y="4953000"/>
            <a:ext cx="7924800" cy="1295400"/>
          </a:xfrm>
        </p:spPr>
        <p:txBody>
          <a:bodyPr>
            <a:normAutofit/>
          </a:bodyPr>
          <a:lstStyle/>
          <a:p>
            <a:pPr algn="r"/>
            <a:r>
              <a:rPr lang="en-US" sz="2800" dirty="0" smtClean="0">
                <a:solidFill>
                  <a:schemeClr val="bg2">
                    <a:lumMod val="25000"/>
                  </a:schemeClr>
                </a:solidFill>
              </a:rPr>
              <a:t>Submitted By : </a:t>
            </a:r>
          </a:p>
          <a:p>
            <a:pPr algn="r"/>
            <a:r>
              <a:rPr lang="en-US" sz="2800" dirty="0" smtClean="0">
                <a:solidFill>
                  <a:schemeClr val="bg2">
                    <a:lumMod val="25000"/>
                  </a:schemeClr>
                </a:solidFill>
              </a:rPr>
              <a:t>Siddharth</a:t>
            </a:r>
            <a:r>
              <a:rPr lang="en-US" sz="2800" dirty="0" smtClean="0">
                <a:solidFill>
                  <a:schemeClr val="bg2">
                    <a:lumMod val="25000"/>
                  </a:schemeClr>
                </a:solidFill>
              </a:rPr>
              <a:t> .P. </a:t>
            </a:r>
            <a:r>
              <a:rPr lang="en-US" sz="2800" dirty="0" smtClean="0">
                <a:solidFill>
                  <a:schemeClr val="bg2">
                    <a:lumMod val="25000"/>
                  </a:schemeClr>
                </a:solidFill>
              </a:rPr>
              <a:t>Kanikdale</a:t>
            </a:r>
            <a:r>
              <a:rPr lang="en-US" sz="2800" dirty="0" smtClean="0">
                <a:solidFill>
                  <a:schemeClr val="bg2">
                    <a:lumMod val="25000"/>
                  </a:schemeClr>
                </a:solidFill>
              </a:rPr>
              <a:t> – 110 – T214027</a:t>
            </a:r>
            <a:endParaRPr lang="en-GB" sz="2400" dirty="0">
              <a:solidFill>
                <a:schemeClr val="bg2">
                  <a:lumMod val="25000"/>
                </a:schemeClr>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98650" y="520700"/>
            <a:ext cx="6174740" cy="1079500"/>
          </a:xfrm>
          <a:prstGeom prst="rect">
            <a:avLst/>
          </a:prstGeom>
        </p:spPr>
      </p:pic>
      <p:sp>
        <p:nvSpPr>
          <p:cNvPr id="5" name="TextBox 4"/>
          <p:cNvSpPr txBox="1"/>
          <p:nvPr/>
        </p:nvSpPr>
        <p:spPr>
          <a:xfrm>
            <a:off x="1312545" y="3429000"/>
            <a:ext cx="7346950" cy="1200329"/>
          </a:xfrm>
          <a:prstGeom prst="rect">
            <a:avLst/>
          </a:prstGeom>
          <a:noFill/>
        </p:spPr>
        <p:txBody>
          <a:bodyPr wrap="square" rtlCol="0">
            <a:spAutoFit/>
          </a:bodyPr>
          <a:lstStyle/>
          <a:p>
            <a:pPr algn="ctr"/>
            <a:r>
              <a:rPr lang="en-US" sz="3600" u="sng" dirty="0" smtClean="0">
                <a:solidFill>
                  <a:schemeClr val="bg2">
                    <a:lumMod val="25000"/>
                  </a:schemeClr>
                </a:solidFill>
              </a:rPr>
              <a:t>Density</a:t>
            </a:r>
            <a:r>
              <a:rPr lang="en-US" sz="3600" dirty="0" smtClean="0">
                <a:solidFill>
                  <a:schemeClr val="bg2">
                    <a:lumMod val="25000"/>
                  </a:schemeClr>
                </a:solidFill>
              </a:rPr>
              <a:t> - </a:t>
            </a:r>
            <a:r>
              <a:rPr lang="en-US" sz="3600" u="sng" dirty="0" smtClean="0">
                <a:solidFill>
                  <a:schemeClr val="bg2">
                    <a:lumMod val="25000"/>
                  </a:schemeClr>
                </a:solidFill>
              </a:rPr>
              <a:t>Based</a:t>
            </a:r>
            <a:r>
              <a:rPr lang="en-US" sz="3600" dirty="0" smtClean="0">
                <a:solidFill>
                  <a:schemeClr val="bg2">
                    <a:lumMod val="25000"/>
                  </a:schemeClr>
                </a:solidFill>
              </a:rPr>
              <a:t> </a:t>
            </a:r>
            <a:r>
              <a:rPr lang="en-US" sz="3600" u="sng" dirty="0" smtClean="0">
                <a:solidFill>
                  <a:schemeClr val="bg2">
                    <a:lumMod val="25000"/>
                  </a:schemeClr>
                </a:solidFill>
              </a:rPr>
              <a:t>Clustering(DBSCAN)</a:t>
            </a:r>
            <a:r>
              <a:rPr lang="en-US" sz="3600" dirty="0" smtClean="0">
                <a:solidFill>
                  <a:schemeClr val="bg2">
                    <a:lumMod val="25000"/>
                  </a:schemeClr>
                </a:solidFill>
              </a:rPr>
              <a:t> </a:t>
            </a:r>
            <a:r>
              <a:rPr lang="en-US" sz="3600" u="sng" dirty="0" smtClean="0">
                <a:solidFill>
                  <a:schemeClr val="bg2">
                    <a:lumMod val="25000"/>
                  </a:schemeClr>
                </a:solidFill>
              </a:rPr>
              <a:t>algorithm</a:t>
            </a:r>
            <a:endParaRPr lang="en-GB" sz="2400" u="sng" dirty="0">
              <a:solidFill>
                <a:schemeClr val="bg2">
                  <a:lumMod val="25000"/>
                </a:schemeClr>
              </a:solidFill>
            </a:endParaRPr>
          </a:p>
        </p:txBody>
      </p:sp>
    </p:spTree>
    <p:extLst>
      <p:ext uri="{BB962C8B-B14F-4D97-AF65-F5344CB8AC3E}">
        <p14:creationId xmlns:p14="http://schemas.microsoft.com/office/powerpoint/2010/main" val="353490578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Thank You!!</a:t>
            </a:r>
            <a:endParaRPr lang="en-GB" dirty="0"/>
          </a:p>
        </p:txBody>
      </p:sp>
    </p:spTree>
    <p:extLst>
      <p:ext uri="{BB962C8B-B14F-4D97-AF65-F5344CB8AC3E}">
        <p14:creationId xmlns:p14="http://schemas.microsoft.com/office/powerpoint/2010/main" val="28347562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solidFill>
                  <a:schemeClr val="bg2">
                    <a:lumMod val="25000"/>
                  </a:schemeClr>
                </a:solidFill>
              </a:rPr>
              <a:t>What is Machine Learning?</a:t>
            </a:r>
            <a:endParaRPr lang="en-GB" sz="4000" dirty="0">
              <a:solidFill>
                <a:schemeClr val="bg2">
                  <a:lumMod val="25000"/>
                </a:schemeClr>
              </a:solidFill>
            </a:endParaRPr>
          </a:p>
        </p:txBody>
      </p:sp>
      <p:sp>
        <p:nvSpPr>
          <p:cNvPr id="3" name="Content Placeholder 2"/>
          <p:cNvSpPr>
            <a:spLocks noGrp="1"/>
          </p:cNvSpPr>
          <p:nvPr>
            <p:ph idx="1"/>
          </p:nvPr>
        </p:nvSpPr>
        <p:spPr/>
        <p:txBody>
          <a:bodyPr/>
          <a:lstStyle/>
          <a:p>
            <a:r>
              <a:rPr lang="en-US" dirty="0" smtClean="0"/>
              <a:t>Machine learning is a branch of artificial intelligence which focuses on designing a machine that learns and makes predictions on the basis of prior knowledge that is “statistical data” in case of machine.</a:t>
            </a:r>
            <a:endParaRPr lang="en-GB" dirty="0"/>
          </a:p>
        </p:txBody>
      </p:sp>
      <p:pic>
        <p:nvPicPr>
          <p:cNvPr id="1028" name="Picture 4" descr="Machine Learning Algorithms | Introduction to Machine Learn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9400" y="3810000"/>
            <a:ext cx="6553200" cy="2525502"/>
          </a:xfrm>
          <a:prstGeom prst="rect">
            <a:avLst/>
          </a:prstGeom>
          <a:noFill/>
          <a:ln w="38100">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8569332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2">
                    <a:lumMod val="25000"/>
                  </a:schemeClr>
                </a:solidFill>
              </a:rPr>
              <a:t>What are the types of ML?</a:t>
            </a:r>
            <a:endParaRPr lang="en-GB" dirty="0">
              <a:solidFill>
                <a:schemeClr val="bg2">
                  <a:lumMod val="25000"/>
                </a:schemeClr>
              </a:solidFill>
            </a:endParaRPr>
          </a:p>
        </p:txBody>
      </p:sp>
      <p:sp>
        <p:nvSpPr>
          <p:cNvPr id="3" name="Content Placeholder 2"/>
          <p:cNvSpPr>
            <a:spLocks noGrp="1"/>
          </p:cNvSpPr>
          <p:nvPr>
            <p:ph idx="1"/>
          </p:nvPr>
        </p:nvSpPr>
        <p:spPr/>
        <p:txBody>
          <a:bodyPr/>
          <a:lstStyle/>
          <a:p>
            <a:r>
              <a:rPr lang="en-US" dirty="0" smtClean="0"/>
              <a:t>There are two types of Machine Learning </a:t>
            </a:r>
          </a:p>
          <a:p>
            <a:pPr lvl="1"/>
            <a:r>
              <a:rPr lang="en-US" dirty="0" smtClean="0"/>
              <a:t>Supervised Learning models</a:t>
            </a:r>
          </a:p>
          <a:p>
            <a:pPr lvl="2"/>
            <a:r>
              <a:rPr lang="en-US" dirty="0" smtClean="0"/>
              <a:t>It is a type of machine learning where machine is trained using “labeled” data(i.e. the machine is provided with input as well as output).</a:t>
            </a:r>
          </a:p>
          <a:p>
            <a:pPr marL="914400" lvl="2" indent="0">
              <a:buNone/>
            </a:pPr>
            <a:endParaRPr lang="en-GB"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9800" y="3962400"/>
            <a:ext cx="5410200" cy="2705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704172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2">
                    <a:lumMod val="25000"/>
                  </a:schemeClr>
                </a:solidFill>
              </a:rPr>
              <a:t>What are the types of ML?</a:t>
            </a:r>
            <a:endParaRPr lang="en-GB" dirty="0"/>
          </a:p>
        </p:txBody>
      </p:sp>
      <p:sp>
        <p:nvSpPr>
          <p:cNvPr id="3" name="Content Placeholder 2"/>
          <p:cNvSpPr>
            <a:spLocks noGrp="1"/>
          </p:cNvSpPr>
          <p:nvPr>
            <p:ph idx="1"/>
          </p:nvPr>
        </p:nvSpPr>
        <p:spPr/>
        <p:txBody>
          <a:bodyPr/>
          <a:lstStyle/>
          <a:p>
            <a:r>
              <a:rPr lang="en-US" dirty="0" smtClean="0"/>
              <a:t>There are two types of Machine Learning </a:t>
            </a:r>
          </a:p>
          <a:p>
            <a:pPr lvl="1"/>
            <a:r>
              <a:rPr lang="en-US" dirty="0" smtClean="0"/>
              <a:t>Unsupervised Learning models</a:t>
            </a:r>
          </a:p>
          <a:p>
            <a:pPr lvl="2"/>
            <a:r>
              <a:rPr lang="en-US" dirty="0" smtClean="0"/>
              <a:t>It is a type of machine learning where machine is trained using “unlabeled” data(i.e. the machine is provided with only the input and not the target value).</a:t>
            </a:r>
          </a:p>
          <a:p>
            <a:endParaRPr lang="en-GB" dirty="0"/>
          </a:p>
        </p:txBody>
      </p:sp>
      <p:pic>
        <p:nvPicPr>
          <p:cNvPr id="3074" name="Picture 2" descr="Unsupervised Machine learning - Javatpoin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3505200"/>
            <a:ext cx="6858000" cy="3429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46961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2">
                    <a:lumMod val="25000"/>
                  </a:schemeClr>
                </a:solidFill>
              </a:rPr>
              <a:t>What is Density Based Clustering?</a:t>
            </a:r>
            <a:endParaRPr lang="en-GB" dirty="0">
              <a:solidFill>
                <a:schemeClr val="bg2">
                  <a:lumMod val="25000"/>
                </a:schemeClr>
              </a:solidFill>
            </a:endParaRPr>
          </a:p>
        </p:txBody>
      </p:sp>
      <p:sp>
        <p:nvSpPr>
          <p:cNvPr id="3" name="Content Placeholder 2"/>
          <p:cNvSpPr>
            <a:spLocks noGrp="1"/>
          </p:cNvSpPr>
          <p:nvPr>
            <p:ph idx="1"/>
          </p:nvPr>
        </p:nvSpPr>
        <p:spPr/>
        <p:txBody>
          <a:bodyPr>
            <a:normAutofit/>
          </a:bodyPr>
          <a:lstStyle/>
          <a:p>
            <a:r>
              <a:rPr lang="en-US" sz="2800" dirty="0" smtClean="0"/>
              <a:t>Density based algorithm is also known as DBSCAN(Density-Based Spatial Clustering of applications with noise). It is an unsupervised clustering algorithm utilized for separating high density clusters from low density clusters. It divides the data points into different groups so that the points in the same group have same property.</a:t>
            </a:r>
            <a:endParaRPr lang="en-GB" sz="2800" dirty="0"/>
          </a:p>
        </p:txBody>
      </p:sp>
      <p:pic>
        <p:nvPicPr>
          <p:cNvPr id="4098" name="Picture 2" descr="Density-based clustering in R | en.proft.m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0" y="4267200"/>
            <a:ext cx="3267490" cy="2438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40616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chemeClr val="bg2">
                    <a:lumMod val="25000"/>
                  </a:schemeClr>
                </a:solidFill>
              </a:rPr>
              <a:t>Important point for DBSCAN algorithm?</a:t>
            </a:r>
            <a:endParaRPr lang="en-GB" dirty="0">
              <a:solidFill>
                <a:schemeClr val="bg2">
                  <a:lumMod val="25000"/>
                </a:schemeClr>
              </a:solidFill>
            </a:endParaRPr>
          </a:p>
        </p:txBody>
      </p:sp>
      <p:sp>
        <p:nvSpPr>
          <p:cNvPr id="3" name="Content Placeholder 2"/>
          <p:cNvSpPr>
            <a:spLocks noGrp="1"/>
          </p:cNvSpPr>
          <p:nvPr>
            <p:ph idx="1"/>
          </p:nvPr>
        </p:nvSpPr>
        <p:spPr/>
        <p:txBody>
          <a:bodyPr/>
          <a:lstStyle/>
          <a:p>
            <a:r>
              <a:rPr lang="en-US" sz="2800" dirty="0" smtClean="0"/>
              <a:t>Epsilon(eps) : It defines a neighborhood around a point(</a:t>
            </a:r>
            <a:r>
              <a:rPr lang="en-GB" sz="2800" dirty="0" smtClean="0"/>
              <a:t>i.e. if the distance between two points is lower or equal to ‘eps’ then they are considered as neighbours</a:t>
            </a:r>
            <a:r>
              <a:rPr lang="en-US" sz="2800" dirty="0" smtClean="0"/>
              <a:t>). Number of clusters differ on the basis of the epsilon value. The number of noise points may also increase with decreasing epsilon value.</a:t>
            </a:r>
          </a:p>
          <a:p>
            <a:endParaRPr lang="en-GB" dirty="0"/>
          </a:p>
        </p:txBody>
      </p:sp>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91200" y="4038600"/>
            <a:ext cx="2223574" cy="2209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054995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chemeClr val="bg2">
                    <a:lumMod val="25000"/>
                  </a:schemeClr>
                </a:solidFill>
              </a:rPr>
              <a:t>Important point for DBSCAN algorithm?</a:t>
            </a:r>
            <a:endParaRPr lang="en-GB" dirty="0">
              <a:solidFill>
                <a:schemeClr val="bg2">
                  <a:lumMod val="25000"/>
                </a:schemeClr>
              </a:solidFill>
            </a:endParaRPr>
          </a:p>
        </p:txBody>
      </p:sp>
      <p:sp>
        <p:nvSpPr>
          <p:cNvPr id="3" name="Content Placeholder 2"/>
          <p:cNvSpPr>
            <a:spLocks noGrp="1"/>
          </p:cNvSpPr>
          <p:nvPr>
            <p:ph idx="1"/>
          </p:nvPr>
        </p:nvSpPr>
        <p:spPr/>
        <p:txBody>
          <a:bodyPr>
            <a:normAutofit/>
          </a:bodyPr>
          <a:lstStyle/>
          <a:p>
            <a:r>
              <a:rPr lang="en-US" sz="2800" dirty="0" smtClean="0"/>
              <a:t>Minimum Points(</a:t>
            </a:r>
            <a:r>
              <a:rPr lang="en-US" sz="2800" dirty="0" smtClean="0"/>
              <a:t>min_samples</a:t>
            </a:r>
            <a:r>
              <a:rPr lang="en-US" sz="2800" dirty="0" smtClean="0"/>
              <a:t>): The minimum points decide the type of the data point.</a:t>
            </a:r>
          </a:p>
          <a:p>
            <a:pPr lvl="1"/>
            <a:r>
              <a:rPr lang="en-US" sz="2400" dirty="0" smtClean="0"/>
              <a:t>Core Point : If there exists equal or more points than the minimum points inside the radius(epsilon), then the data point is considered as a core point.</a:t>
            </a:r>
          </a:p>
          <a:p>
            <a:pPr lvl="1"/>
            <a:r>
              <a:rPr lang="en-US" sz="2400" dirty="0" smtClean="0"/>
              <a:t>Border Point : If there exist less number of points than the minimum points inside the radius(epsilon), then the data point is called border point.</a:t>
            </a:r>
          </a:p>
          <a:p>
            <a:pPr lvl="1"/>
            <a:r>
              <a:rPr lang="en-US" sz="2400" dirty="0" smtClean="0"/>
              <a:t>Noise Point : If there exist no point within the radius of the point then it belongs to the noisy point group.</a:t>
            </a:r>
            <a:endParaRPr lang="en-GB" sz="2400" dirty="0"/>
          </a:p>
        </p:txBody>
      </p:sp>
    </p:spTree>
    <p:extLst>
      <p:ext uri="{BB962C8B-B14F-4D97-AF65-F5344CB8AC3E}">
        <p14:creationId xmlns:p14="http://schemas.microsoft.com/office/powerpoint/2010/main" val="23561020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chemeClr val="bg2">
                    <a:lumMod val="25000"/>
                  </a:schemeClr>
                </a:solidFill>
              </a:rPr>
              <a:t>Important point for DBSCAN algorithm?</a:t>
            </a:r>
            <a:endParaRPr lang="en-GB" dirty="0">
              <a:solidFill>
                <a:schemeClr val="bg2">
                  <a:lumMod val="25000"/>
                </a:schemeClr>
              </a:solidFill>
            </a:endParaRPr>
          </a:p>
        </p:txBody>
      </p:sp>
      <p:pic>
        <p:nvPicPr>
          <p:cNvPr id="614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26792" y="1435608"/>
            <a:ext cx="4876800" cy="5238318"/>
          </a:xfrm>
          <a:prstGeom prst="rect">
            <a:avLst/>
          </a:prstGeom>
          <a:noFill/>
          <a:ln w="38100">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32328163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2">
                    <a:lumMod val="25000"/>
                  </a:schemeClr>
                </a:solidFill>
              </a:rPr>
              <a:t>Why use DBSCAN?</a:t>
            </a:r>
            <a:endParaRPr lang="en-GB" dirty="0">
              <a:solidFill>
                <a:schemeClr val="bg2">
                  <a:lumMod val="25000"/>
                </a:schemeClr>
              </a:solidFill>
            </a:endParaRPr>
          </a:p>
        </p:txBody>
      </p:sp>
      <p:sp>
        <p:nvSpPr>
          <p:cNvPr id="3" name="Content Placeholder 2"/>
          <p:cNvSpPr>
            <a:spLocks noGrp="1"/>
          </p:cNvSpPr>
          <p:nvPr>
            <p:ph idx="1"/>
          </p:nvPr>
        </p:nvSpPr>
        <p:spPr/>
        <p:txBody>
          <a:bodyPr>
            <a:normAutofit fontScale="92500"/>
          </a:bodyPr>
          <a:lstStyle/>
          <a:p>
            <a:r>
              <a:rPr lang="en-US" dirty="0" smtClean="0"/>
              <a:t>The clusters formed using K-means or hierarchical are mostly spherical or convex shaped whereas in DBSCAN the clusters can be of any size just the properties should be same.</a:t>
            </a:r>
          </a:p>
          <a:p>
            <a:r>
              <a:rPr lang="en-US" dirty="0" smtClean="0"/>
              <a:t>K-means or hierarchical clustering algorithms does not work well for noisy points whereas DBSCAN is meant for working with noisy points.</a:t>
            </a:r>
          </a:p>
          <a:p>
            <a:r>
              <a:rPr lang="en-US" dirty="0" smtClean="0"/>
              <a:t>K-means is not efficient with large dataset and DBSCAN can work efficiently with larger data points. </a:t>
            </a:r>
            <a:endParaRPr lang="en-US" dirty="0"/>
          </a:p>
        </p:txBody>
      </p:sp>
    </p:spTree>
    <p:extLst>
      <p:ext uri="{BB962C8B-B14F-4D97-AF65-F5344CB8AC3E}">
        <p14:creationId xmlns:p14="http://schemas.microsoft.com/office/powerpoint/2010/main" val="23128597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178</TotalTime>
  <Words>460</Words>
  <Application>Microsoft Office PowerPoint</Application>
  <PresentationFormat>A4 Paper (210x297 mm)</PresentationFormat>
  <Paragraphs>29</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Artificial Intelligence and Machine Learning</vt:lpstr>
      <vt:lpstr>What is Machine Learning?</vt:lpstr>
      <vt:lpstr>What are the types of ML?</vt:lpstr>
      <vt:lpstr>What are the types of ML?</vt:lpstr>
      <vt:lpstr>What is Density Based Clustering?</vt:lpstr>
      <vt:lpstr>Important point for DBSCAN algorithm?</vt:lpstr>
      <vt:lpstr>Important point for DBSCAN algorithm?</vt:lpstr>
      <vt:lpstr>Important point for DBSCAN algorithm?</vt:lpstr>
      <vt:lpstr>Why use DBSCAN?</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Susha</dc:creator>
  <cp:lastModifiedBy>Susha</cp:lastModifiedBy>
  <cp:revision>11</cp:revision>
  <dcterms:created xsi:type="dcterms:W3CDTF">2021-12-29T15:30:51Z</dcterms:created>
  <dcterms:modified xsi:type="dcterms:W3CDTF">2021-12-29T18:29:46Z</dcterms:modified>
</cp:coreProperties>
</file>