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71" r:id="rId7"/>
    <p:sldId id="272" r:id="rId8"/>
    <p:sldId id="273" r:id="rId9"/>
    <p:sldId id="274" r:id="rId10"/>
    <p:sldId id="275" r:id="rId11"/>
    <p:sldId id="276" r:id="rId12"/>
    <p:sldId id="277" r:id="rId13"/>
    <p:sldId id="278" r:id="rId14"/>
    <p:sldId id="279" r:id="rId15"/>
    <p:sldId id="280" r:id="rId16"/>
    <p:sldId id="281"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114" d="100"/>
          <a:sy n="114" d="100"/>
        </p:scale>
        <p:origin x="132" y="22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12/31/2021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12/30/2021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Density-Based Clustering</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DBSCAN</a:t>
            </a:r>
          </a:p>
        </p:txBody>
      </p:sp>
      <p:sp>
        <p:nvSpPr>
          <p:cNvPr id="4" name="Subtitle 2">
            <a:extLst>
              <a:ext uri="{FF2B5EF4-FFF2-40B4-BE49-F238E27FC236}">
                <a16:creationId xmlns:a16="http://schemas.microsoft.com/office/drawing/2014/main" id="{4A9EE2BE-E85A-4372-A049-412278C186BB}"/>
              </a:ext>
            </a:extLst>
          </p:cNvPr>
          <p:cNvSpPr txBox="1">
            <a:spLocks/>
          </p:cNvSpPr>
          <p:nvPr/>
        </p:nvSpPr>
        <p:spPr>
          <a:xfrm>
            <a:off x="5011135" y="6357149"/>
            <a:ext cx="7077456" cy="3540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dirty="0"/>
              <a:t>Nikhil Shegokar | 233 | D3 | AIML5</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C2DA95-7108-4A80-BA9D-904BCB445D2E}"/>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4" name="Picture 3">
            <a:extLst>
              <a:ext uri="{FF2B5EF4-FFF2-40B4-BE49-F238E27FC236}">
                <a16:creationId xmlns:a16="http://schemas.microsoft.com/office/drawing/2014/main" id="{2A4864FE-E82F-426D-89C5-C797F1D2FE47}"/>
              </a:ext>
            </a:extLst>
          </p:cNvPr>
          <p:cNvPicPr>
            <a:picLocks noChangeAspect="1"/>
          </p:cNvPicPr>
          <p:nvPr/>
        </p:nvPicPr>
        <p:blipFill>
          <a:blip r:embed="rId2"/>
          <a:stretch>
            <a:fillRect/>
          </a:stretch>
        </p:blipFill>
        <p:spPr>
          <a:xfrm>
            <a:off x="2558894" y="432777"/>
            <a:ext cx="5977370" cy="5992445"/>
          </a:xfrm>
          <a:prstGeom prst="rect">
            <a:avLst/>
          </a:prstGeom>
        </p:spPr>
      </p:pic>
    </p:spTree>
    <p:extLst>
      <p:ext uri="{BB962C8B-B14F-4D97-AF65-F5344CB8AC3E}">
        <p14:creationId xmlns:p14="http://schemas.microsoft.com/office/powerpoint/2010/main" val="365226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57D5-DF24-4F46-BF04-19EEFC5E0CEC}"/>
              </a:ext>
            </a:extLst>
          </p:cNvPr>
          <p:cNvSpPr>
            <a:spLocks noGrp="1"/>
          </p:cNvSpPr>
          <p:nvPr>
            <p:ph type="title"/>
          </p:nvPr>
        </p:nvSpPr>
        <p:spPr/>
        <p:txBody>
          <a:bodyPr/>
          <a:lstStyle/>
          <a:p>
            <a:r>
              <a:rPr lang="en-US" dirty="0"/>
              <a:t>Clustering Model</a:t>
            </a:r>
            <a:endParaRPr lang="en-IN" dirty="0"/>
          </a:p>
        </p:txBody>
      </p:sp>
      <p:sp>
        <p:nvSpPr>
          <p:cNvPr id="3" name="Slide Number Placeholder 2">
            <a:extLst>
              <a:ext uri="{FF2B5EF4-FFF2-40B4-BE49-F238E27FC236}">
                <a16:creationId xmlns:a16="http://schemas.microsoft.com/office/drawing/2014/main" id="{9D5AF382-12F6-4E97-896F-8B85385873BC}"/>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6" name="Picture 5">
            <a:extLst>
              <a:ext uri="{FF2B5EF4-FFF2-40B4-BE49-F238E27FC236}">
                <a16:creationId xmlns:a16="http://schemas.microsoft.com/office/drawing/2014/main" id="{683097EF-86A8-4C6E-B2D3-6205CED11586}"/>
              </a:ext>
            </a:extLst>
          </p:cNvPr>
          <p:cNvPicPr>
            <a:picLocks noChangeAspect="1"/>
          </p:cNvPicPr>
          <p:nvPr/>
        </p:nvPicPr>
        <p:blipFill>
          <a:blip r:embed="rId2"/>
          <a:stretch>
            <a:fillRect/>
          </a:stretch>
        </p:blipFill>
        <p:spPr>
          <a:xfrm>
            <a:off x="444500" y="1503048"/>
            <a:ext cx="5452166" cy="4744380"/>
          </a:xfrm>
          <a:prstGeom prst="rect">
            <a:avLst/>
          </a:prstGeom>
        </p:spPr>
      </p:pic>
    </p:spTree>
    <p:extLst>
      <p:ext uri="{BB962C8B-B14F-4D97-AF65-F5344CB8AC3E}">
        <p14:creationId xmlns:p14="http://schemas.microsoft.com/office/powerpoint/2010/main" val="4223885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F63F-37E7-4AEA-9CB7-9DC564D33E47}"/>
              </a:ext>
            </a:extLst>
          </p:cNvPr>
          <p:cNvSpPr>
            <a:spLocks noGrp="1"/>
          </p:cNvSpPr>
          <p:nvPr>
            <p:ph type="title"/>
          </p:nvPr>
        </p:nvSpPr>
        <p:spPr/>
        <p:txBody>
          <a:bodyPr/>
          <a:lstStyle/>
          <a:p>
            <a:r>
              <a:rPr lang="en-US" dirty="0"/>
              <a:t>Model Evaluation</a:t>
            </a:r>
            <a:endParaRPr lang="en-IN" dirty="0"/>
          </a:p>
        </p:txBody>
      </p:sp>
      <p:sp>
        <p:nvSpPr>
          <p:cNvPr id="3" name="Slide Number Placeholder 2">
            <a:extLst>
              <a:ext uri="{FF2B5EF4-FFF2-40B4-BE49-F238E27FC236}">
                <a16:creationId xmlns:a16="http://schemas.microsoft.com/office/drawing/2014/main" id="{19A92135-A52C-44F0-91F0-2D2EB4B7ABC8}"/>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6" name="Picture 5">
            <a:extLst>
              <a:ext uri="{FF2B5EF4-FFF2-40B4-BE49-F238E27FC236}">
                <a16:creationId xmlns:a16="http://schemas.microsoft.com/office/drawing/2014/main" id="{96CF0BBD-48E3-4211-B613-6C9DF5643948}"/>
              </a:ext>
            </a:extLst>
          </p:cNvPr>
          <p:cNvPicPr>
            <a:picLocks noChangeAspect="1"/>
          </p:cNvPicPr>
          <p:nvPr/>
        </p:nvPicPr>
        <p:blipFill>
          <a:blip r:embed="rId2"/>
          <a:stretch>
            <a:fillRect/>
          </a:stretch>
        </p:blipFill>
        <p:spPr>
          <a:xfrm>
            <a:off x="444500" y="2113375"/>
            <a:ext cx="6839449" cy="1921730"/>
          </a:xfrm>
          <a:prstGeom prst="rect">
            <a:avLst/>
          </a:prstGeom>
        </p:spPr>
      </p:pic>
    </p:spTree>
    <p:extLst>
      <p:ext uri="{BB962C8B-B14F-4D97-AF65-F5344CB8AC3E}">
        <p14:creationId xmlns:p14="http://schemas.microsoft.com/office/powerpoint/2010/main" val="424326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7C30-E00C-4457-8C02-289636D35F96}"/>
              </a:ext>
            </a:extLst>
          </p:cNvPr>
          <p:cNvSpPr>
            <a:spLocks noGrp="1"/>
          </p:cNvSpPr>
          <p:nvPr>
            <p:ph type="title"/>
          </p:nvPr>
        </p:nvSpPr>
        <p:spPr/>
        <p:txBody>
          <a:bodyPr/>
          <a:lstStyle/>
          <a:p>
            <a:r>
              <a:rPr lang="en-US" dirty="0"/>
              <a:t>Plotting the final graph</a:t>
            </a:r>
            <a:endParaRPr lang="en-IN" dirty="0"/>
          </a:p>
        </p:txBody>
      </p:sp>
      <p:sp>
        <p:nvSpPr>
          <p:cNvPr id="3" name="Slide Number Placeholder 2">
            <a:extLst>
              <a:ext uri="{FF2B5EF4-FFF2-40B4-BE49-F238E27FC236}">
                <a16:creationId xmlns:a16="http://schemas.microsoft.com/office/drawing/2014/main" id="{B177939E-4188-4B98-99B9-92FA87536A68}"/>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6" name="Picture 5">
            <a:extLst>
              <a:ext uri="{FF2B5EF4-FFF2-40B4-BE49-F238E27FC236}">
                <a16:creationId xmlns:a16="http://schemas.microsoft.com/office/drawing/2014/main" id="{0E0FC046-AE0E-4B77-A812-15F558EEF314}"/>
              </a:ext>
            </a:extLst>
          </p:cNvPr>
          <p:cNvPicPr>
            <a:picLocks noChangeAspect="1"/>
          </p:cNvPicPr>
          <p:nvPr/>
        </p:nvPicPr>
        <p:blipFill>
          <a:blip r:embed="rId2"/>
          <a:stretch>
            <a:fillRect/>
          </a:stretch>
        </p:blipFill>
        <p:spPr>
          <a:xfrm>
            <a:off x="607847" y="1385927"/>
            <a:ext cx="4786273" cy="4929148"/>
          </a:xfrm>
          <a:prstGeom prst="rect">
            <a:avLst/>
          </a:prstGeom>
        </p:spPr>
      </p:pic>
    </p:spTree>
    <p:extLst>
      <p:ext uri="{BB962C8B-B14F-4D97-AF65-F5344CB8AC3E}">
        <p14:creationId xmlns:p14="http://schemas.microsoft.com/office/powerpoint/2010/main" val="1635847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544800" y="3429000"/>
            <a:ext cx="4945598"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a:bodyPr>
          <a:lstStyle/>
          <a:p>
            <a:r>
              <a:rPr lang="en-US" dirty="0"/>
              <a:t>Introduction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FE1C-B924-44B5-93C0-21D47979518D}"/>
              </a:ext>
            </a:extLst>
          </p:cNvPr>
          <p:cNvSpPr>
            <a:spLocks noGrp="1"/>
          </p:cNvSpPr>
          <p:nvPr>
            <p:ph type="title"/>
          </p:nvPr>
        </p:nvSpPr>
        <p:spPr/>
        <p:txBody>
          <a:bodyPr/>
          <a:lstStyle/>
          <a:p>
            <a:r>
              <a:rPr lang="en-US" dirty="0"/>
              <a:t>Introduction</a:t>
            </a:r>
            <a:endParaRPr lang="en-IN" dirty="0"/>
          </a:p>
        </p:txBody>
      </p:sp>
      <p:sp>
        <p:nvSpPr>
          <p:cNvPr id="3" name="Slide Number Placeholder 2">
            <a:extLst>
              <a:ext uri="{FF2B5EF4-FFF2-40B4-BE49-F238E27FC236}">
                <a16:creationId xmlns:a16="http://schemas.microsoft.com/office/drawing/2014/main" id="{3B5ED29D-70F0-4C64-B516-6351168BBEF6}"/>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7BEB3B18-464D-46C7-9B1D-0A7B2FED3081}"/>
              </a:ext>
            </a:extLst>
          </p:cNvPr>
          <p:cNvSpPr>
            <a:spLocks noGrp="1"/>
          </p:cNvSpPr>
          <p:nvPr>
            <p:ph type="body" sz="quarter" idx="13"/>
          </p:nvPr>
        </p:nvSpPr>
        <p:spPr/>
        <p:txBody>
          <a:bodyPr/>
          <a:lstStyle/>
          <a:p>
            <a:pPr marL="0" indent="0">
              <a:buNone/>
            </a:pPr>
            <a:r>
              <a:rPr lang="en-IN" sz="2400" dirty="0">
                <a:latin typeface="Calibri" panose="020F0502020204030204" pitchFamily="34" charset="0"/>
                <a:cs typeface="Calibri" panose="020F0502020204030204" pitchFamily="34" charset="0"/>
              </a:rPr>
              <a:t>DBSCAN (Density-based spatial clustering of applications with noise) is one of the most popular Machine Learning algorithms for clustering in data mining. One of the prime advantages of DBSCAN is that it’s ability to work with data with significant noise and outliers. </a:t>
            </a:r>
          </a:p>
          <a:p>
            <a:pPr marL="0" indent="0">
              <a:buNone/>
            </a:pPr>
            <a:endParaRPr lang="en-IN" sz="2400" dirty="0">
              <a:latin typeface="Calibri" panose="020F0502020204030204" pitchFamily="34" charset="0"/>
              <a:cs typeface="Calibri" panose="020F0502020204030204" pitchFamily="34" charset="0"/>
            </a:endParaRPr>
          </a:p>
          <a:p>
            <a:pPr marL="0" indent="0">
              <a:buNone/>
            </a:pPr>
            <a:r>
              <a:rPr lang="en-IN" sz="2400" dirty="0">
                <a:latin typeface="Calibri" panose="020F0502020204030204" pitchFamily="34" charset="0"/>
                <a:cs typeface="Calibri" panose="020F0502020204030204" pitchFamily="34" charset="0"/>
              </a:rPr>
              <a:t>DBSCAN does not need to know how many clusters there are in the data set, unlike K-Means clustering.</a:t>
            </a:r>
          </a:p>
          <a:p>
            <a:pPr marL="0" indent="0">
              <a:buNone/>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426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FE1C-B924-44B5-93C0-21D47979518D}"/>
              </a:ext>
            </a:extLst>
          </p:cNvPr>
          <p:cNvSpPr>
            <a:spLocks noGrp="1"/>
          </p:cNvSpPr>
          <p:nvPr>
            <p:ph type="title"/>
          </p:nvPr>
        </p:nvSpPr>
        <p:spPr/>
        <p:txBody>
          <a:bodyPr/>
          <a:lstStyle/>
          <a:p>
            <a:r>
              <a:rPr lang="en-US" dirty="0"/>
              <a:t>Introduction</a:t>
            </a:r>
            <a:endParaRPr lang="en-IN" dirty="0"/>
          </a:p>
        </p:txBody>
      </p:sp>
      <p:sp>
        <p:nvSpPr>
          <p:cNvPr id="3" name="Slide Number Placeholder 2">
            <a:extLst>
              <a:ext uri="{FF2B5EF4-FFF2-40B4-BE49-F238E27FC236}">
                <a16:creationId xmlns:a16="http://schemas.microsoft.com/office/drawing/2014/main" id="{3B5ED29D-70F0-4C64-B516-6351168BBEF6}"/>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7BEB3B18-464D-46C7-9B1D-0A7B2FED3081}"/>
              </a:ext>
            </a:extLst>
          </p:cNvPr>
          <p:cNvSpPr>
            <a:spLocks noGrp="1"/>
          </p:cNvSpPr>
          <p:nvPr>
            <p:ph type="body" sz="quarter" idx="13"/>
          </p:nvPr>
        </p:nvSpPr>
        <p:spPr/>
        <p:txBody>
          <a:bodyPr/>
          <a:lstStyle/>
          <a:p>
            <a:pPr marL="0" indent="0">
              <a:buNone/>
            </a:pPr>
            <a:r>
              <a:rPr lang="en-IN" sz="2400" dirty="0">
                <a:latin typeface="Calibri" panose="020F0502020204030204" pitchFamily="34" charset="0"/>
                <a:cs typeface="Calibri" panose="020F0502020204030204" pitchFamily="34" charset="0"/>
              </a:rPr>
              <a:t>DBSCAN is an unsupervised learning algorithm, </a:t>
            </a:r>
            <a:r>
              <a:rPr lang="en-IN" sz="2400" dirty="0" err="1">
                <a:latin typeface="Calibri" panose="020F0502020204030204" pitchFamily="34" charset="0"/>
                <a:cs typeface="Calibri" panose="020F0502020204030204" pitchFamily="34" charset="0"/>
              </a:rPr>
              <a:t>ie</a:t>
            </a:r>
            <a:r>
              <a:rPr lang="en-IN" sz="2400" dirty="0">
                <a:latin typeface="Calibri" panose="020F0502020204030204" pitchFamily="34" charset="0"/>
                <a:cs typeface="Calibri" panose="020F0502020204030204" pitchFamily="34" charset="0"/>
              </a:rPr>
              <a:t>. it needs no training data, it performs the computation on the actual dataset.</a:t>
            </a:r>
          </a:p>
          <a:p>
            <a:pPr marL="0" indent="0">
              <a:buNone/>
            </a:pPr>
            <a:endParaRPr lang="en-IN" sz="2400" dirty="0">
              <a:latin typeface="Calibri" panose="020F0502020204030204" pitchFamily="34" charset="0"/>
              <a:cs typeface="Calibri" panose="020F0502020204030204" pitchFamily="34" charset="0"/>
            </a:endParaRPr>
          </a:p>
        </p:txBody>
      </p:sp>
      <p:pic>
        <p:nvPicPr>
          <p:cNvPr id="1026" name="Picture 2" descr="DBSCAN - Visualizing clusters">
            <a:extLst>
              <a:ext uri="{FF2B5EF4-FFF2-40B4-BE49-F238E27FC236}">
                <a16:creationId xmlns:a16="http://schemas.microsoft.com/office/drawing/2014/main" id="{2C719FED-B370-405C-A143-10152A604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3210886"/>
            <a:ext cx="8706144"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94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646D-ABEA-4393-86D0-6B3F39656A8C}"/>
              </a:ext>
            </a:extLst>
          </p:cNvPr>
          <p:cNvSpPr>
            <a:spLocks noGrp="1"/>
          </p:cNvSpPr>
          <p:nvPr>
            <p:ph type="title"/>
          </p:nvPr>
        </p:nvSpPr>
        <p:spPr/>
        <p:txBody>
          <a:bodyPr/>
          <a:lstStyle/>
          <a:p>
            <a:r>
              <a:rPr lang="en-US" dirty="0"/>
              <a:t>Pseudocode</a:t>
            </a:r>
            <a:endParaRPr lang="en-IN" dirty="0"/>
          </a:p>
        </p:txBody>
      </p:sp>
      <p:sp>
        <p:nvSpPr>
          <p:cNvPr id="3" name="Slide Number Placeholder 2">
            <a:extLst>
              <a:ext uri="{FF2B5EF4-FFF2-40B4-BE49-F238E27FC236}">
                <a16:creationId xmlns:a16="http://schemas.microsoft.com/office/drawing/2014/main" id="{F72EAC13-FAB7-4233-8F97-B3361FE55201}"/>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46197E13-7958-4778-9F43-BCFEA453CDC8}"/>
              </a:ext>
            </a:extLst>
          </p:cNvPr>
          <p:cNvSpPr>
            <a:spLocks noGrp="1"/>
          </p:cNvSpPr>
          <p:nvPr>
            <p:ph type="body" sz="quarter" idx="13"/>
          </p:nvPr>
        </p:nvSpPr>
        <p:spPr>
          <a:xfrm>
            <a:off x="444500" y="1382378"/>
            <a:ext cx="8087104" cy="4093243"/>
          </a:xfrm>
        </p:spPr>
        <p:txBody>
          <a:bodyPr/>
          <a:lstStyle/>
          <a:p>
            <a:r>
              <a:rPr lang="en-IN" sz="2400" dirty="0">
                <a:latin typeface="Calibri" panose="020F0502020204030204" pitchFamily="34" charset="0"/>
                <a:cs typeface="Calibri" panose="020F0502020204030204" pitchFamily="34" charset="0"/>
              </a:rPr>
              <a:t>We select a random data point.</a:t>
            </a:r>
          </a:p>
          <a:p>
            <a:r>
              <a:rPr lang="en-IN" sz="2400" dirty="0">
                <a:latin typeface="Calibri" panose="020F0502020204030204" pitchFamily="34" charset="0"/>
                <a:cs typeface="Calibri" panose="020F0502020204030204" pitchFamily="34" charset="0"/>
              </a:rPr>
              <a:t>Then it will take two arguments to check the density around that point. First, it will make a radius around that point and second, it will check the minimum point in that radius.</a:t>
            </a:r>
          </a:p>
          <a:p>
            <a:r>
              <a:rPr lang="en-IN" sz="2400" dirty="0">
                <a:latin typeface="Calibri" panose="020F0502020204030204" pitchFamily="34" charset="0"/>
                <a:cs typeface="Calibri" panose="020F0502020204030204" pitchFamily="34" charset="0"/>
              </a:rPr>
              <a:t>If the point checks truly with minimum points then it will make the cluster of that point and move forward to other points and if not then it will treat it as an outlier.</a:t>
            </a:r>
          </a:p>
          <a:p>
            <a:r>
              <a:rPr lang="en-IN" sz="2400" dirty="0">
                <a:latin typeface="Calibri" panose="020F0502020204030204" pitchFamily="34" charset="0"/>
                <a:cs typeface="Calibri" panose="020F0502020204030204" pitchFamily="34" charset="0"/>
              </a:rPr>
              <a:t>The DBSCAN methods have two parameters of these i.e. eps(epsilon) to make a radius and </a:t>
            </a:r>
            <a:r>
              <a:rPr lang="en-IN" sz="2400" dirty="0" err="1">
                <a:latin typeface="Calibri" panose="020F0502020204030204" pitchFamily="34" charset="0"/>
                <a:cs typeface="Calibri" panose="020F0502020204030204" pitchFamily="34" charset="0"/>
              </a:rPr>
              <a:t>min_samples</a:t>
            </a:r>
            <a:r>
              <a:rPr lang="en-IN" sz="2400" dirty="0">
                <a:latin typeface="Calibri" panose="020F0502020204030204" pitchFamily="34" charset="0"/>
                <a:cs typeface="Calibri" panose="020F0502020204030204" pitchFamily="34" charset="0"/>
              </a:rPr>
              <a:t> to check minimum points.</a:t>
            </a:r>
          </a:p>
        </p:txBody>
      </p:sp>
    </p:spTree>
    <p:extLst>
      <p:ext uri="{BB962C8B-B14F-4D97-AF65-F5344CB8AC3E}">
        <p14:creationId xmlns:p14="http://schemas.microsoft.com/office/powerpoint/2010/main" val="325775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FA59461-FB7B-4504-B7CC-F80C0EC1758F}"/>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itle 3">
            <a:extLst>
              <a:ext uri="{FF2B5EF4-FFF2-40B4-BE49-F238E27FC236}">
                <a16:creationId xmlns:a16="http://schemas.microsoft.com/office/drawing/2014/main" id="{2F925D3E-12F0-44BC-AB84-ECF7AAB70A92}"/>
              </a:ext>
            </a:extLst>
          </p:cNvPr>
          <p:cNvSpPr>
            <a:spLocks noGrp="1"/>
          </p:cNvSpPr>
          <p:nvPr>
            <p:ph type="title"/>
          </p:nvPr>
        </p:nvSpPr>
        <p:spPr/>
        <p:txBody>
          <a:bodyPr/>
          <a:lstStyle/>
          <a:p>
            <a:r>
              <a:rPr lang="en-US" dirty="0"/>
              <a:t>Implementation</a:t>
            </a:r>
            <a:endParaRPr lang="en-IN" dirty="0"/>
          </a:p>
        </p:txBody>
      </p:sp>
    </p:spTree>
    <p:extLst>
      <p:ext uri="{BB962C8B-B14F-4D97-AF65-F5344CB8AC3E}">
        <p14:creationId xmlns:p14="http://schemas.microsoft.com/office/powerpoint/2010/main" val="288695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3A68-E392-4CE1-B4CB-D19DA31348B8}"/>
              </a:ext>
            </a:extLst>
          </p:cNvPr>
          <p:cNvSpPr>
            <a:spLocks noGrp="1"/>
          </p:cNvSpPr>
          <p:nvPr>
            <p:ph type="title"/>
          </p:nvPr>
        </p:nvSpPr>
        <p:spPr/>
        <p:txBody>
          <a:bodyPr/>
          <a:lstStyle/>
          <a:p>
            <a:r>
              <a:rPr lang="en-US" dirty="0"/>
              <a:t>Dataset</a:t>
            </a:r>
            <a:endParaRPr lang="en-IN" dirty="0"/>
          </a:p>
        </p:txBody>
      </p:sp>
      <p:sp>
        <p:nvSpPr>
          <p:cNvPr id="3" name="Slide Number Placeholder 2">
            <a:extLst>
              <a:ext uri="{FF2B5EF4-FFF2-40B4-BE49-F238E27FC236}">
                <a16:creationId xmlns:a16="http://schemas.microsoft.com/office/drawing/2014/main" id="{C38EEA5B-466B-43AC-BC3F-E384D5BC7327}"/>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C3EC831F-4848-4C3E-9A5F-598DA92119B6}"/>
              </a:ext>
            </a:extLst>
          </p:cNvPr>
          <p:cNvSpPr>
            <a:spLocks noGrp="1"/>
          </p:cNvSpPr>
          <p:nvPr>
            <p:ph type="body" sz="quarter" idx="13"/>
          </p:nvPr>
        </p:nvSpPr>
        <p:spPr/>
        <p:txBody>
          <a:bodyPr/>
          <a:lstStyle/>
          <a:p>
            <a:r>
              <a:rPr lang="en-US" dirty="0"/>
              <a:t>The dataset selected is the ‘mall customer segmentation data’ dataset</a:t>
            </a:r>
            <a:endParaRPr lang="en-IN" dirty="0"/>
          </a:p>
        </p:txBody>
      </p:sp>
      <p:pic>
        <p:nvPicPr>
          <p:cNvPr id="6" name="Picture 5">
            <a:extLst>
              <a:ext uri="{FF2B5EF4-FFF2-40B4-BE49-F238E27FC236}">
                <a16:creationId xmlns:a16="http://schemas.microsoft.com/office/drawing/2014/main" id="{94D54A8C-D201-4590-AF71-C50006C54032}"/>
              </a:ext>
            </a:extLst>
          </p:cNvPr>
          <p:cNvPicPr>
            <a:picLocks noChangeAspect="1"/>
          </p:cNvPicPr>
          <p:nvPr/>
        </p:nvPicPr>
        <p:blipFill>
          <a:blip r:embed="rId2"/>
          <a:stretch>
            <a:fillRect/>
          </a:stretch>
        </p:blipFill>
        <p:spPr>
          <a:xfrm>
            <a:off x="444500" y="2478440"/>
            <a:ext cx="6664722" cy="1241803"/>
          </a:xfrm>
          <a:prstGeom prst="rect">
            <a:avLst/>
          </a:prstGeom>
        </p:spPr>
      </p:pic>
    </p:spTree>
    <p:extLst>
      <p:ext uri="{BB962C8B-B14F-4D97-AF65-F5344CB8AC3E}">
        <p14:creationId xmlns:p14="http://schemas.microsoft.com/office/powerpoint/2010/main" val="116431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2EBD-C2A6-48A8-9F1B-7E3A44B828B8}"/>
              </a:ext>
            </a:extLst>
          </p:cNvPr>
          <p:cNvSpPr>
            <a:spLocks noGrp="1"/>
          </p:cNvSpPr>
          <p:nvPr>
            <p:ph type="title"/>
          </p:nvPr>
        </p:nvSpPr>
        <p:spPr/>
        <p:txBody>
          <a:bodyPr/>
          <a:lstStyle/>
          <a:p>
            <a:r>
              <a:rPr lang="en-US" dirty="0"/>
              <a:t>Data Exploration</a:t>
            </a:r>
            <a:endParaRPr lang="en-IN" dirty="0"/>
          </a:p>
        </p:txBody>
      </p:sp>
      <p:sp>
        <p:nvSpPr>
          <p:cNvPr id="3" name="Slide Number Placeholder 2">
            <a:extLst>
              <a:ext uri="{FF2B5EF4-FFF2-40B4-BE49-F238E27FC236}">
                <a16:creationId xmlns:a16="http://schemas.microsoft.com/office/drawing/2014/main" id="{77F244EC-49F0-4557-9D39-8F21F4649A27}"/>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6" name="Picture 5">
            <a:extLst>
              <a:ext uri="{FF2B5EF4-FFF2-40B4-BE49-F238E27FC236}">
                <a16:creationId xmlns:a16="http://schemas.microsoft.com/office/drawing/2014/main" id="{E1FBC5D8-AC75-4137-B87B-D0CE6B9EA4A7}"/>
              </a:ext>
            </a:extLst>
          </p:cNvPr>
          <p:cNvPicPr>
            <a:picLocks noChangeAspect="1"/>
          </p:cNvPicPr>
          <p:nvPr/>
        </p:nvPicPr>
        <p:blipFill>
          <a:blip r:embed="rId2"/>
          <a:stretch>
            <a:fillRect/>
          </a:stretch>
        </p:blipFill>
        <p:spPr>
          <a:xfrm>
            <a:off x="533400" y="1440020"/>
            <a:ext cx="4669467" cy="5019131"/>
          </a:xfrm>
          <a:prstGeom prst="rect">
            <a:avLst/>
          </a:prstGeom>
        </p:spPr>
      </p:pic>
    </p:spTree>
    <p:extLst>
      <p:ext uri="{BB962C8B-B14F-4D97-AF65-F5344CB8AC3E}">
        <p14:creationId xmlns:p14="http://schemas.microsoft.com/office/powerpoint/2010/main" val="370433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F6CB-2E83-4121-8B85-5B432DC5D029}"/>
              </a:ext>
            </a:extLst>
          </p:cNvPr>
          <p:cNvSpPr>
            <a:spLocks noGrp="1"/>
          </p:cNvSpPr>
          <p:nvPr>
            <p:ph type="title"/>
          </p:nvPr>
        </p:nvSpPr>
        <p:spPr/>
        <p:txBody>
          <a:bodyPr/>
          <a:lstStyle/>
          <a:p>
            <a:r>
              <a:rPr lang="en-US" dirty="0"/>
              <a:t>Steps</a:t>
            </a:r>
            <a:endParaRPr lang="en-IN" dirty="0"/>
          </a:p>
        </p:txBody>
      </p:sp>
      <p:sp>
        <p:nvSpPr>
          <p:cNvPr id="3" name="Slide Number Placeholder 2">
            <a:extLst>
              <a:ext uri="{FF2B5EF4-FFF2-40B4-BE49-F238E27FC236}">
                <a16:creationId xmlns:a16="http://schemas.microsoft.com/office/drawing/2014/main" id="{AD7442B8-6B2D-4E95-A82B-ED942BE3A4E1}"/>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1ED1C50E-6FAB-4790-A940-2CCF381FC12A}"/>
              </a:ext>
            </a:extLst>
          </p:cNvPr>
          <p:cNvSpPr>
            <a:spLocks noGrp="1"/>
          </p:cNvSpPr>
          <p:nvPr>
            <p:ph type="body" sz="quarter" idx="13"/>
          </p:nvPr>
        </p:nvSpPr>
        <p:spPr/>
        <p:txBody>
          <a:bodyPr/>
          <a:lstStyle/>
          <a:p>
            <a:r>
              <a:rPr lang="en-US" sz="2400" dirty="0">
                <a:latin typeface="Calibri" panose="020F0502020204030204" pitchFamily="34" charset="0"/>
                <a:cs typeface="Calibri" panose="020F0502020204030204" pitchFamily="34" charset="0"/>
              </a:rPr>
              <a:t>Data exploration</a:t>
            </a:r>
          </a:p>
          <a:p>
            <a:r>
              <a:rPr lang="en-US" sz="2400" dirty="0">
                <a:latin typeface="Calibri" panose="020F0502020204030204" pitchFamily="34" charset="0"/>
                <a:cs typeface="Calibri" panose="020F0502020204030204" pitchFamily="34" charset="0"/>
              </a:rPr>
              <a:t>Data validation</a:t>
            </a:r>
          </a:p>
          <a:p>
            <a:r>
              <a:rPr lang="en-US" sz="2400" dirty="0">
                <a:latin typeface="Calibri" panose="020F0502020204030204" pitchFamily="34" charset="0"/>
                <a:cs typeface="Calibri" panose="020F0502020204030204" pitchFamily="34" charset="0"/>
              </a:rPr>
              <a:t>Checking for outliers</a:t>
            </a:r>
          </a:p>
          <a:p>
            <a:r>
              <a:rPr lang="en-US" sz="2400" dirty="0">
                <a:latin typeface="Calibri" panose="020F0502020204030204" pitchFamily="34" charset="0"/>
                <a:cs typeface="Calibri" panose="020F0502020204030204" pitchFamily="34" charset="0"/>
              </a:rPr>
              <a:t>Data visualization</a:t>
            </a:r>
          </a:p>
          <a:p>
            <a:r>
              <a:rPr lang="en-US" sz="2400" dirty="0">
                <a:latin typeface="Calibri" panose="020F0502020204030204" pitchFamily="34" charset="0"/>
                <a:cs typeface="Calibri" panose="020F0502020204030204" pitchFamily="34" charset="0"/>
              </a:rPr>
              <a:t>Data cleaning</a:t>
            </a:r>
          </a:p>
          <a:p>
            <a:r>
              <a:rPr lang="en-US" sz="2400" dirty="0">
                <a:latin typeface="Calibri" panose="020F0502020204030204" pitchFamily="34" charset="0"/>
                <a:cs typeface="Calibri" panose="020F0502020204030204" pitchFamily="34" charset="0"/>
              </a:rPr>
              <a:t>Data scaling</a:t>
            </a:r>
          </a:p>
          <a:p>
            <a:r>
              <a:rPr lang="en-US" sz="2400" dirty="0">
                <a:latin typeface="Calibri" panose="020F0502020204030204" pitchFamily="34" charset="0"/>
                <a:cs typeface="Calibri" panose="020F0502020204030204" pitchFamily="34" charset="0"/>
              </a:rPr>
              <a:t>Clustering</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1087649"/>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342</TotalTime>
  <Words>266</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Trade Gothic LT Pro</vt:lpstr>
      <vt:lpstr>Arial</vt:lpstr>
      <vt:lpstr>Calibri</vt:lpstr>
      <vt:lpstr>Trebuchet MS</vt:lpstr>
      <vt:lpstr>Office Theme</vt:lpstr>
      <vt:lpstr>Density-Based Clustering</vt:lpstr>
      <vt:lpstr>Introduction</vt:lpstr>
      <vt:lpstr>Introduction</vt:lpstr>
      <vt:lpstr>Introduction</vt:lpstr>
      <vt:lpstr>Pseudocode</vt:lpstr>
      <vt:lpstr>Implementation</vt:lpstr>
      <vt:lpstr>Dataset</vt:lpstr>
      <vt:lpstr>Data Exploration</vt:lpstr>
      <vt:lpstr>Steps</vt:lpstr>
      <vt:lpstr>PowerPoint Presentation</vt:lpstr>
      <vt:lpstr>Clustering Model</vt:lpstr>
      <vt:lpstr>Model Evaluation</vt:lpstr>
      <vt:lpstr>Plotting the final graph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Density-Based Clustering</dc:title>
  <dc:creator>Nikhil Shegokar</dc:creator>
  <cp:lastModifiedBy>Nikhil Shegokar</cp:lastModifiedBy>
  <cp:revision>10</cp:revision>
  <dcterms:created xsi:type="dcterms:W3CDTF">2021-12-29T18:12:47Z</dcterms:created>
  <dcterms:modified xsi:type="dcterms:W3CDTF">2021-12-30T20:24:59Z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