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64" r:id="rId2"/>
    <p:sldId id="309" r:id="rId3"/>
    <p:sldId id="265" r:id="rId4"/>
    <p:sldId id="258" r:id="rId5"/>
    <p:sldId id="266" r:id="rId6"/>
    <p:sldId id="259" r:id="rId7"/>
    <p:sldId id="260" r:id="rId8"/>
    <p:sldId id="267" r:id="rId9"/>
    <p:sldId id="261" r:id="rId10"/>
    <p:sldId id="262" r:id="rId11"/>
    <p:sldId id="268" r:id="rId12"/>
    <p:sldId id="263" r:id="rId13"/>
    <p:sldId id="269" r:id="rId14"/>
    <p:sldId id="270" r:id="rId15"/>
    <p:sldId id="271"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308"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4" r:id="rId46"/>
    <p:sldId id="305" r:id="rId47"/>
    <p:sldId id="310" r:id="rId48"/>
    <p:sldId id="306" r:id="rId49"/>
    <p:sldId id="307" r:id="rId50"/>
    <p:sldId id="303" r:id="rId51"/>
  </p:sldIdLst>
  <p:sldSz cx="10515600" cy="7315200"/>
  <p:notesSz cx="6858000" cy="9144000"/>
  <p:defaultTex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33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8" d="100"/>
          <a:sy n="38" d="100"/>
        </p:scale>
        <p:origin x="1363" y="14"/>
      </p:cViewPr>
      <p:guideLst>
        <p:guide orient="horz" pos="2304"/>
        <p:guide pos="33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F5D053-8E6D-4A46-845A-467EF5E51015}" type="datetimeFigureOut">
              <a:rPr lang="en-US" smtClean="0"/>
              <a:pPr/>
              <a:t>5/20/2023</a:t>
            </a:fld>
            <a:endParaRPr lang="en-US"/>
          </a:p>
        </p:txBody>
      </p:sp>
      <p:sp>
        <p:nvSpPr>
          <p:cNvPr id="4" name="Slide Image Placeholder 3"/>
          <p:cNvSpPr>
            <a:spLocks noGrp="1" noRot="1" noChangeAspect="1"/>
          </p:cNvSpPr>
          <p:nvPr>
            <p:ph type="sldImg" idx="2"/>
          </p:nvPr>
        </p:nvSpPr>
        <p:spPr>
          <a:xfrm>
            <a:off x="965200" y="685800"/>
            <a:ext cx="4927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801277-FECC-4C2A-A602-592D3F9711AA}" type="slidenum">
              <a:rPr lang="en-US" smtClean="0"/>
              <a:pPr/>
              <a:t>‹#›</a:t>
            </a:fld>
            <a:endParaRPr lang="en-US"/>
          </a:p>
        </p:txBody>
      </p:sp>
    </p:spTree>
    <p:extLst>
      <p:ext uri="{BB962C8B-B14F-4D97-AF65-F5344CB8AC3E}">
        <p14:creationId xmlns:p14="http://schemas.microsoft.com/office/powerpoint/2010/main" val="3938285070"/>
      </p:ext>
    </p:extLst>
  </p:cSld>
  <p:clrMap bg1="lt1" tx1="dk1" bg2="lt2" tx2="dk2" accent1="accent1" accent2="accent2" accent3="accent3" accent4="accent4" accent5="accent5" accent6="accent6" hlink="hlink" folHlink="folHlink"/>
  <p:notesStyle>
    <a:lvl1pPr marL="0" algn="l" defTabSz="1018824" rtl="0" eaLnBrk="1" latinLnBrk="0" hangingPunct="1">
      <a:defRPr sz="1300" kern="1200">
        <a:solidFill>
          <a:schemeClr val="tx1"/>
        </a:solidFill>
        <a:latin typeface="+mn-lt"/>
        <a:ea typeface="+mn-ea"/>
        <a:cs typeface="+mn-cs"/>
      </a:defRPr>
    </a:lvl1pPr>
    <a:lvl2pPr marL="509412" algn="l" defTabSz="1018824" rtl="0" eaLnBrk="1" latinLnBrk="0" hangingPunct="1">
      <a:defRPr sz="1300" kern="1200">
        <a:solidFill>
          <a:schemeClr val="tx1"/>
        </a:solidFill>
        <a:latin typeface="+mn-lt"/>
        <a:ea typeface="+mn-ea"/>
        <a:cs typeface="+mn-cs"/>
      </a:defRPr>
    </a:lvl2pPr>
    <a:lvl3pPr marL="1018824" algn="l" defTabSz="1018824" rtl="0" eaLnBrk="1" latinLnBrk="0" hangingPunct="1">
      <a:defRPr sz="1300" kern="1200">
        <a:solidFill>
          <a:schemeClr val="tx1"/>
        </a:solidFill>
        <a:latin typeface="+mn-lt"/>
        <a:ea typeface="+mn-ea"/>
        <a:cs typeface="+mn-cs"/>
      </a:defRPr>
    </a:lvl3pPr>
    <a:lvl4pPr marL="1528237" algn="l" defTabSz="1018824" rtl="0" eaLnBrk="1" latinLnBrk="0" hangingPunct="1">
      <a:defRPr sz="1300" kern="1200">
        <a:solidFill>
          <a:schemeClr val="tx1"/>
        </a:solidFill>
        <a:latin typeface="+mn-lt"/>
        <a:ea typeface="+mn-ea"/>
        <a:cs typeface="+mn-cs"/>
      </a:defRPr>
    </a:lvl4pPr>
    <a:lvl5pPr marL="2037649" algn="l" defTabSz="1018824" rtl="0" eaLnBrk="1" latinLnBrk="0" hangingPunct="1">
      <a:defRPr sz="1300" kern="1200">
        <a:solidFill>
          <a:schemeClr val="tx1"/>
        </a:solidFill>
        <a:latin typeface="+mn-lt"/>
        <a:ea typeface="+mn-ea"/>
        <a:cs typeface="+mn-cs"/>
      </a:defRPr>
    </a:lvl5pPr>
    <a:lvl6pPr marL="2547061" algn="l" defTabSz="1018824" rtl="0" eaLnBrk="1" latinLnBrk="0" hangingPunct="1">
      <a:defRPr sz="1300" kern="1200">
        <a:solidFill>
          <a:schemeClr val="tx1"/>
        </a:solidFill>
        <a:latin typeface="+mn-lt"/>
        <a:ea typeface="+mn-ea"/>
        <a:cs typeface="+mn-cs"/>
      </a:defRPr>
    </a:lvl6pPr>
    <a:lvl7pPr marL="3056473" algn="l" defTabSz="1018824" rtl="0" eaLnBrk="1" latinLnBrk="0" hangingPunct="1">
      <a:defRPr sz="1300" kern="1200">
        <a:solidFill>
          <a:schemeClr val="tx1"/>
        </a:solidFill>
        <a:latin typeface="+mn-lt"/>
        <a:ea typeface="+mn-ea"/>
        <a:cs typeface="+mn-cs"/>
      </a:defRPr>
    </a:lvl7pPr>
    <a:lvl8pPr marL="3565886" algn="l" defTabSz="1018824" rtl="0" eaLnBrk="1" latinLnBrk="0" hangingPunct="1">
      <a:defRPr sz="1300" kern="1200">
        <a:solidFill>
          <a:schemeClr val="tx1"/>
        </a:solidFill>
        <a:latin typeface="+mn-lt"/>
        <a:ea typeface="+mn-ea"/>
        <a:cs typeface="+mn-cs"/>
      </a:defRPr>
    </a:lvl8pPr>
    <a:lvl9pPr marL="4075298" algn="l" defTabSz="1018824"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5200" y="685800"/>
            <a:ext cx="4927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4C0779-7541-45DF-AA69-EFDF1CA3D478}" type="slidenum">
              <a:rPr lang="en-US" smtClean="0"/>
              <a:pPr/>
              <a:t>6</a:t>
            </a:fld>
            <a:endParaRPr lang="en-US"/>
          </a:p>
        </p:txBody>
      </p:sp>
    </p:spTree>
    <p:extLst>
      <p:ext uri="{BB962C8B-B14F-4D97-AF65-F5344CB8AC3E}">
        <p14:creationId xmlns:p14="http://schemas.microsoft.com/office/powerpoint/2010/main" val="3329114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5200" y="685800"/>
            <a:ext cx="4927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4C0779-7541-45DF-AA69-EFDF1CA3D478}" type="slidenum">
              <a:rPr lang="en-US" smtClean="0"/>
              <a:pPr/>
              <a:t>12</a:t>
            </a:fld>
            <a:endParaRPr lang="en-US"/>
          </a:p>
        </p:txBody>
      </p:sp>
    </p:spTree>
    <p:extLst>
      <p:ext uri="{BB962C8B-B14F-4D97-AF65-F5344CB8AC3E}">
        <p14:creationId xmlns:p14="http://schemas.microsoft.com/office/powerpoint/2010/main" val="3356475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88670" y="2272454"/>
            <a:ext cx="8938260" cy="156802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77340" y="4145280"/>
            <a:ext cx="7360920" cy="1869440"/>
          </a:xfrm>
        </p:spPr>
        <p:txBody>
          <a:bodyPr/>
          <a:lstStyle>
            <a:lvl1pPr marL="0" indent="0" algn="ctr">
              <a:buNone/>
              <a:defRPr>
                <a:solidFill>
                  <a:schemeClr val="tx1">
                    <a:tint val="75000"/>
                  </a:schemeClr>
                </a:solidFill>
              </a:defRPr>
            </a:lvl1pPr>
            <a:lvl2pPr marL="509412" indent="0" algn="ctr">
              <a:buNone/>
              <a:defRPr>
                <a:solidFill>
                  <a:schemeClr val="tx1">
                    <a:tint val="75000"/>
                  </a:schemeClr>
                </a:solidFill>
              </a:defRPr>
            </a:lvl2pPr>
            <a:lvl3pPr marL="1018824" indent="0" algn="ctr">
              <a:buNone/>
              <a:defRPr>
                <a:solidFill>
                  <a:schemeClr val="tx1">
                    <a:tint val="75000"/>
                  </a:schemeClr>
                </a:solidFill>
              </a:defRPr>
            </a:lvl3pPr>
            <a:lvl4pPr marL="1528237" indent="0" algn="ctr">
              <a:buNone/>
              <a:defRPr>
                <a:solidFill>
                  <a:schemeClr val="tx1">
                    <a:tint val="75000"/>
                  </a:schemeClr>
                </a:solidFill>
              </a:defRPr>
            </a:lvl4pPr>
            <a:lvl5pPr marL="2037649" indent="0" algn="ctr">
              <a:buNone/>
              <a:defRPr>
                <a:solidFill>
                  <a:schemeClr val="tx1">
                    <a:tint val="75000"/>
                  </a:schemeClr>
                </a:solidFill>
              </a:defRPr>
            </a:lvl5pPr>
            <a:lvl6pPr marL="2547061" indent="0" algn="ctr">
              <a:buNone/>
              <a:defRPr>
                <a:solidFill>
                  <a:schemeClr val="tx1">
                    <a:tint val="75000"/>
                  </a:schemeClr>
                </a:solidFill>
              </a:defRPr>
            </a:lvl6pPr>
            <a:lvl7pPr marL="3056473" indent="0" algn="ctr">
              <a:buNone/>
              <a:defRPr>
                <a:solidFill>
                  <a:schemeClr val="tx1">
                    <a:tint val="75000"/>
                  </a:schemeClr>
                </a:solidFill>
              </a:defRPr>
            </a:lvl7pPr>
            <a:lvl8pPr marL="3565886" indent="0" algn="ctr">
              <a:buNone/>
              <a:defRPr>
                <a:solidFill>
                  <a:schemeClr val="tx1">
                    <a:tint val="75000"/>
                  </a:schemeClr>
                </a:solidFill>
              </a:defRPr>
            </a:lvl8pPr>
            <a:lvl9pPr marL="407529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3810" y="292948"/>
            <a:ext cx="2366010" cy="624162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25780" y="292948"/>
            <a:ext cx="6922770" cy="62416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0660" y="4700694"/>
            <a:ext cx="8938260" cy="1452880"/>
          </a:xfrm>
        </p:spPr>
        <p:txBody>
          <a:bodyPr anchor="t"/>
          <a:lstStyle>
            <a:lvl1pPr algn="l">
              <a:defRPr sz="4500" b="1" cap="all"/>
            </a:lvl1pPr>
          </a:lstStyle>
          <a:p>
            <a:r>
              <a:rPr lang="en-US" smtClean="0"/>
              <a:t>Click to edit Master title style</a:t>
            </a:r>
            <a:endParaRPr lang="en-US"/>
          </a:p>
        </p:txBody>
      </p:sp>
      <p:sp>
        <p:nvSpPr>
          <p:cNvPr id="3" name="Text Placeholder 2"/>
          <p:cNvSpPr>
            <a:spLocks noGrp="1"/>
          </p:cNvSpPr>
          <p:nvPr>
            <p:ph type="body" idx="1"/>
          </p:nvPr>
        </p:nvSpPr>
        <p:spPr>
          <a:xfrm>
            <a:off x="830660" y="3100495"/>
            <a:ext cx="8938260" cy="1600199"/>
          </a:xfrm>
        </p:spPr>
        <p:txBody>
          <a:bodyPr anchor="b"/>
          <a:lstStyle>
            <a:lvl1pPr marL="0" indent="0">
              <a:buNone/>
              <a:defRPr sz="2200">
                <a:solidFill>
                  <a:schemeClr val="tx1">
                    <a:tint val="75000"/>
                  </a:schemeClr>
                </a:solidFill>
              </a:defRPr>
            </a:lvl1pPr>
            <a:lvl2pPr marL="509412" indent="0">
              <a:buNone/>
              <a:defRPr sz="2000">
                <a:solidFill>
                  <a:schemeClr val="tx1">
                    <a:tint val="75000"/>
                  </a:schemeClr>
                </a:solidFill>
              </a:defRPr>
            </a:lvl2pPr>
            <a:lvl3pPr marL="1018824" indent="0">
              <a:buNone/>
              <a:defRPr sz="1800">
                <a:solidFill>
                  <a:schemeClr val="tx1">
                    <a:tint val="75000"/>
                  </a:schemeClr>
                </a:solidFill>
              </a:defRPr>
            </a:lvl3pPr>
            <a:lvl4pPr marL="1528237" indent="0">
              <a:buNone/>
              <a:defRPr sz="1600">
                <a:solidFill>
                  <a:schemeClr val="tx1">
                    <a:tint val="75000"/>
                  </a:schemeClr>
                </a:solidFill>
              </a:defRPr>
            </a:lvl4pPr>
            <a:lvl5pPr marL="2037649" indent="0">
              <a:buNone/>
              <a:defRPr sz="1600">
                <a:solidFill>
                  <a:schemeClr val="tx1">
                    <a:tint val="75000"/>
                  </a:schemeClr>
                </a:solidFill>
              </a:defRPr>
            </a:lvl5pPr>
            <a:lvl6pPr marL="2547061" indent="0">
              <a:buNone/>
              <a:defRPr sz="1600">
                <a:solidFill>
                  <a:schemeClr val="tx1">
                    <a:tint val="75000"/>
                  </a:schemeClr>
                </a:solidFill>
              </a:defRPr>
            </a:lvl6pPr>
            <a:lvl7pPr marL="3056473" indent="0">
              <a:buNone/>
              <a:defRPr sz="1600">
                <a:solidFill>
                  <a:schemeClr val="tx1">
                    <a:tint val="75000"/>
                  </a:schemeClr>
                </a:solidFill>
              </a:defRPr>
            </a:lvl7pPr>
            <a:lvl8pPr marL="3565886" indent="0">
              <a:buNone/>
              <a:defRPr sz="1600">
                <a:solidFill>
                  <a:schemeClr val="tx1">
                    <a:tint val="75000"/>
                  </a:schemeClr>
                </a:solidFill>
              </a:defRPr>
            </a:lvl8pPr>
            <a:lvl9pPr marL="4075298"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25780" y="1706880"/>
            <a:ext cx="4644390" cy="4827694"/>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45430" y="1706880"/>
            <a:ext cx="4644390" cy="4827694"/>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25780" y="1637454"/>
            <a:ext cx="4646216" cy="682413"/>
          </a:xfrm>
        </p:spPr>
        <p:txBody>
          <a:bodyPr anchor="b"/>
          <a:lstStyle>
            <a:lvl1pPr marL="0" indent="0">
              <a:buNone/>
              <a:defRPr sz="27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25780" y="2319867"/>
            <a:ext cx="4646216" cy="4214707"/>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341779" y="1637454"/>
            <a:ext cx="4648041" cy="682413"/>
          </a:xfrm>
        </p:spPr>
        <p:txBody>
          <a:bodyPr anchor="b"/>
          <a:lstStyle>
            <a:lvl1pPr marL="0" indent="0">
              <a:buNone/>
              <a:defRPr sz="27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341779" y="2319867"/>
            <a:ext cx="4648041" cy="4214707"/>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5781" y="291253"/>
            <a:ext cx="3459560" cy="1239520"/>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4111307" y="291254"/>
            <a:ext cx="5878513" cy="6243321"/>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25781" y="1530774"/>
            <a:ext cx="3459560" cy="5003801"/>
          </a:xfr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61131" y="5120640"/>
            <a:ext cx="6309360" cy="604521"/>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2061131" y="653627"/>
            <a:ext cx="6309360" cy="4389120"/>
          </a:xfrm>
        </p:spPr>
        <p:txBody>
          <a:bodyPr/>
          <a:lstStyle>
            <a:lvl1pPr marL="0" indent="0">
              <a:buNone/>
              <a:defRPr sz="3600"/>
            </a:lvl1pPr>
            <a:lvl2pPr marL="509412" indent="0">
              <a:buNone/>
              <a:defRPr sz="3100"/>
            </a:lvl2pPr>
            <a:lvl3pPr marL="1018824" indent="0">
              <a:buNone/>
              <a:defRPr sz="2700"/>
            </a:lvl3pPr>
            <a:lvl4pPr marL="1528237" indent="0">
              <a:buNone/>
              <a:defRPr sz="2200"/>
            </a:lvl4pPr>
            <a:lvl5pPr marL="2037649" indent="0">
              <a:buNone/>
              <a:defRPr sz="2200"/>
            </a:lvl5pPr>
            <a:lvl6pPr marL="2547061" indent="0">
              <a:buNone/>
              <a:defRPr sz="2200"/>
            </a:lvl6pPr>
            <a:lvl7pPr marL="3056473" indent="0">
              <a:buNone/>
              <a:defRPr sz="2200"/>
            </a:lvl7pPr>
            <a:lvl8pPr marL="3565886" indent="0">
              <a:buNone/>
              <a:defRPr sz="2200"/>
            </a:lvl8pPr>
            <a:lvl9pPr marL="4075298" indent="0">
              <a:buNone/>
              <a:defRPr sz="2200"/>
            </a:lvl9pPr>
          </a:lstStyle>
          <a:p>
            <a:endParaRPr lang="en-US"/>
          </a:p>
        </p:txBody>
      </p:sp>
      <p:sp>
        <p:nvSpPr>
          <p:cNvPr id="4" name="Text Placeholder 3"/>
          <p:cNvSpPr>
            <a:spLocks noGrp="1"/>
          </p:cNvSpPr>
          <p:nvPr>
            <p:ph type="body" sz="half" idx="2"/>
          </p:nvPr>
        </p:nvSpPr>
        <p:spPr>
          <a:xfrm>
            <a:off x="2061131" y="5725161"/>
            <a:ext cx="6309360" cy="858519"/>
          </a:xfr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5780" y="292947"/>
            <a:ext cx="9464040" cy="1219200"/>
          </a:xfrm>
          <a:prstGeom prst="rect">
            <a:avLst/>
          </a:prstGeom>
        </p:spPr>
        <p:txBody>
          <a:bodyPr vert="horz" lIns="101882" tIns="50941" rIns="101882" bIns="5094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25780" y="1706880"/>
            <a:ext cx="9464040" cy="4827694"/>
          </a:xfrm>
          <a:prstGeom prst="rect">
            <a:avLst/>
          </a:prstGeom>
        </p:spPr>
        <p:txBody>
          <a:bodyPr vert="horz" lIns="101882" tIns="50941" rIns="101882" bIns="5094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25780" y="6780107"/>
            <a:ext cx="2453640" cy="389467"/>
          </a:xfrm>
          <a:prstGeom prst="rect">
            <a:avLst/>
          </a:prstGeom>
        </p:spPr>
        <p:txBody>
          <a:bodyPr vert="horz" lIns="101882" tIns="50941" rIns="101882" bIns="50941" rtlCol="0" anchor="ctr"/>
          <a:lstStyle>
            <a:lvl1pPr algn="l">
              <a:defRPr sz="1300">
                <a:solidFill>
                  <a:schemeClr val="tx1">
                    <a:tint val="75000"/>
                  </a:schemeClr>
                </a:solidFill>
              </a:defRPr>
            </a:lvl1pPr>
          </a:lstStyle>
          <a:p>
            <a:fld id="{1D8BD707-D9CF-40AE-B4C6-C98DA3205C09}" type="datetimeFigureOut">
              <a:rPr lang="en-US" smtClean="0"/>
              <a:pPr/>
              <a:t>5/20/2023</a:t>
            </a:fld>
            <a:endParaRPr lang="en-US"/>
          </a:p>
        </p:txBody>
      </p:sp>
      <p:sp>
        <p:nvSpPr>
          <p:cNvPr id="5" name="Footer Placeholder 4"/>
          <p:cNvSpPr>
            <a:spLocks noGrp="1"/>
          </p:cNvSpPr>
          <p:nvPr>
            <p:ph type="ftr" sz="quarter" idx="3"/>
          </p:nvPr>
        </p:nvSpPr>
        <p:spPr>
          <a:xfrm>
            <a:off x="3592830" y="6780107"/>
            <a:ext cx="3329940" cy="389467"/>
          </a:xfrm>
          <a:prstGeom prst="rect">
            <a:avLst/>
          </a:prstGeom>
        </p:spPr>
        <p:txBody>
          <a:bodyPr vert="horz" lIns="101882" tIns="50941" rIns="101882" bIns="50941" rtlCol="0" anchor="ctr"/>
          <a:lstStyle>
            <a:lvl1pPr algn="ctr">
              <a:defRPr sz="1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36180" y="6780107"/>
            <a:ext cx="2453640" cy="389467"/>
          </a:xfrm>
          <a:prstGeom prst="rect">
            <a:avLst/>
          </a:prstGeom>
        </p:spPr>
        <p:txBody>
          <a:bodyPr vert="horz" lIns="101882" tIns="50941" rIns="101882" bIns="50941" rtlCol="0" anchor="ctr"/>
          <a:lstStyle>
            <a:lvl1pPr algn="r">
              <a:defRPr sz="13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18824" rtl="0" eaLnBrk="1" latinLnBrk="0" hangingPunct="1">
        <a:spcBef>
          <a:spcPct val="0"/>
        </a:spcBef>
        <a:buNone/>
        <a:defRPr sz="4900" kern="1200">
          <a:solidFill>
            <a:schemeClr val="tx1"/>
          </a:solidFill>
          <a:latin typeface="+mj-lt"/>
          <a:ea typeface="+mj-ea"/>
          <a:cs typeface="+mj-cs"/>
        </a:defRPr>
      </a:lvl1pPr>
    </p:titleStyle>
    <p:bodyStyle>
      <a:lvl1pPr marL="382059" indent="-382059" algn="l" defTabSz="1018824"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27795" indent="-318383" algn="l" defTabSz="1018824"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73531" indent="-254706" algn="l" defTabSz="1018824"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782943"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92355"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1040" y="1950720"/>
            <a:ext cx="8500110" cy="2926080"/>
          </a:xfrm>
        </p:spPr>
        <p:txBody>
          <a:bodyPr>
            <a:noAutofit/>
          </a:bodyPr>
          <a:lstStyle/>
          <a:p>
            <a:pPr algn="ctr"/>
            <a:r>
              <a:rPr lang="en-US" sz="4500" b="1" i="1" dirty="0" smtClean="0">
                <a:solidFill>
                  <a:srgbClr val="00B050"/>
                </a:solidFill>
              </a:rPr>
              <a:t>Chapter Two</a:t>
            </a:r>
            <a:r>
              <a:rPr lang="en-US" sz="4500" b="1" dirty="0" smtClean="0"/>
              <a:t/>
            </a:r>
            <a:br>
              <a:rPr lang="en-US" sz="4500" b="1" dirty="0" smtClean="0"/>
            </a:br>
            <a:r>
              <a:rPr lang="en-US" sz="4500" b="1" dirty="0" smtClean="0">
                <a:solidFill>
                  <a:srgbClr val="FF0000"/>
                </a:solidFill>
              </a:rPr>
              <a:t>National Income Accounting </a:t>
            </a:r>
            <a:endParaRPr lang="en-US" sz="4500" b="1" dirty="0">
              <a:solidFill>
                <a:srgbClr val="FF0000"/>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 y="152400"/>
            <a:ext cx="9814560" cy="1524000"/>
          </a:xfrm>
        </p:spPr>
        <p:txBody>
          <a:bodyPr>
            <a:noAutofit/>
          </a:bodyPr>
          <a:lstStyle/>
          <a:p>
            <a:pPr algn="ctr"/>
            <a:r>
              <a:rPr lang="en-US" sz="4000" b="1" dirty="0" smtClean="0">
                <a:solidFill>
                  <a:srgbClr val="00B0F0"/>
                </a:solidFill>
              </a:rPr>
              <a:t>Circular Flow Of Income and expenditure in Four Sector Economy</a:t>
            </a:r>
            <a:endParaRPr lang="en-US" sz="4000" dirty="0"/>
          </a:p>
        </p:txBody>
      </p:sp>
      <p:sp>
        <p:nvSpPr>
          <p:cNvPr id="3" name="Content Placeholder 2"/>
          <p:cNvSpPr>
            <a:spLocks noGrp="1"/>
          </p:cNvSpPr>
          <p:nvPr>
            <p:ph idx="1"/>
          </p:nvPr>
        </p:nvSpPr>
        <p:spPr>
          <a:xfrm>
            <a:off x="381000" y="1828800"/>
            <a:ext cx="9829800" cy="4191000"/>
          </a:xfrm>
        </p:spPr>
        <p:txBody>
          <a:bodyPr>
            <a:normAutofit/>
          </a:bodyPr>
          <a:lstStyle/>
          <a:p>
            <a:pPr algn="just"/>
            <a:r>
              <a:rPr lang="en-US" dirty="0" smtClean="0"/>
              <a:t>Four sectors economy consists of Household Sector, Production sector, Government Sector and Foreign Sector.</a:t>
            </a:r>
          </a:p>
          <a:p>
            <a:pPr algn="just"/>
            <a:r>
              <a:rPr lang="en-US" dirty="0" smtClean="0"/>
              <a:t>It is the case of open economy.</a:t>
            </a:r>
          </a:p>
          <a:p>
            <a:pPr algn="just"/>
            <a:r>
              <a:rPr lang="en-US" dirty="0" smtClean="0"/>
              <a:t>Economy receives from remittances and Exports.</a:t>
            </a:r>
          </a:p>
          <a:p>
            <a:pPr algn="just"/>
            <a:r>
              <a:rPr lang="en-US" dirty="0" smtClean="0"/>
              <a:t>Economy pays for foreign factors and Imports.</a:t>
            </a:r>
          </a:p>
          <a:p>
            <a:pPr algn="just"/>
            <a:endParaRPr 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180" y="228600"/>
            <a:ext cx="9989820" cy="6858000"/>
          </a:xfrm>
        </p:spPr>
        <p:txBody>
          <a:bodyPr>
            <a:normAutofit fontScale="92500" lnSpcReduction="10000"/>
          </a:bodyPr>
          <a:lstStyle/>
          <a:p>
            <a:pPr>
              <a:buNone/>
            </a:pPr>
            <a:r>
              <a:rPr lang="en-US" dirty="0" smtClean="0"/>
              <a:t>It is based on the following assumptions.</a:t>
            </a:r>
          </a:p>
          <a:p>
            <a:pPr marL="742950" indent="-742950">
              <a:buFont typeface="+mj-lt"/>
              <a:buAutoNum type="arabicPeriod"/>
            </a:pPr>
            <a:r>
              <a:rPr lang="en-US" dirty="0" smtClean="0"/>
              <a:t>There are four sectors in the economy.</a:t>
            </a:r>
          </a:p>
          <a:p>
            <a:pPr marL="742950" indent="-742950">
              <a:buFont typeface="+mj-lt"/>
              <a:buAutoNum type="arabicPeriod"/>
            </a:pPr>
            <a:r>
              <a:rPr lang="en-US" dirty="0" smtClean="0"/>
              <a:t>There is no restriction on import and export.</a:t>
            </a:r>
          </a:p>
          <a:p>
            <a:pPr marL="742950" indent="-742950">
              <a:buFont typeface="+mj-lt"/>
              <a:buAutoNum type="arabicPeriod"/>
            </a:pPr>
            <a:r>
              <a:rPr lang="en-US" dirty="0" smtClean="0"/>
              <a:t>There is minimum government intervention.</a:t>
            </a:r>
          </a:p>
          <a:p>
            <a:pPr marL="742950" indent="-742950">
              <a:buFont typeface="+mj-lt"/>
              <a:buAutoNum type="arabicPeriod"/>
            </a:pPr>
            <a:r>
              <a:rPr lang="en-US" dirty="0" smtClean="0"/>
              <a:t>Both internal and external markets are perfectly competitive.</a:t>
            </a:r>
          </a:p>
          <a:p>
            <a:pPr marL="742950" indent="-742950">
              <a:buFont typeface="+mj-lt"/>
              <a:buAutoNum type="arabicPeriod"/>
            </a:pPr>
            <a:r>
              <a:rPr lang="en-US" dirty="0" smtClean="0"/>
              <a:t>There is well managed financial sector.</a:t>
            </a:r>
          </a:p>
          <a:p>
            <a:pPr marL="742950" indent="-742950">
              <a:buFont typeface="+mj-lt"/>
              <a:buAutoNum type="arabicPeriod"/>
            </a:pPr>
            <a:r>
              <a:rPr lang="en-US" dirty="0" smtClean="0"/>
              <a:t>Households exports only labour and capital.</a:t>
            </a:r>
          </a:p>
          <a:p>
            <a:pPr marL="742950" indent="-742950">
              <a:buFont typeface="+mj-lt"/>
              <a:buAutoNum type="arabicPeriod"/>
            </a:pPr>
            <a:r>
              <a:rPr lang="en-US" dirty="0" smtClean="0"/>
              <a:t>Business firms export and import only goods and services.</a:t>
            </a:r>
          </a:p>
          <a:p>
            <a:pPr>
              <a:buFont typeface="Wingdings" pitchFamily="2" charset="2"/>
              <a:buChar char="Ø"/>
            </a:pPr>
            <a:r>
              <a:rPr lang="en-US" dirty="0" smtClean="0"/>
              <a:t>On the basis of the assumptions, the circular flow of income and expenditure in four sector economy can be explained with the help of following figure.</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lide(fromBottom)">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lide(fromBottom)">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lide(fromBottom)">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slide(fromBottom)">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slide(fromBottom)">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slide(fromBottom)">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slide(fromBottom)">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slide(fromBottom)">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Straight Arrow Connector 79"/>
          <p:cNvCxnSpPr/>
          <p:nvPr/>
        </p:nvCxnSpPr>
        <p:spPr>
          <a:xfrm>
            <a:off x="6396990" y="6094306"/>
            <a:ext cx="613410" cy="169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8763000" y="2667000"/>
            <a:ext cx="1752600" cy="9753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01882" tIns="50941" rIns="101882" bIns="50941" rtlCol="0" anchor="ctr"/>
          <a:lstStyle/>
          <a:p>
            <a:pPr algn="ctr"/>
            <a:r>
              <a:rPr lang="en-US" b="1" dirty="0" smtClean="0">
                <a:solidFill>
                  <a:srgbClr val="00B050"/>
                </a:solidFill>
              </a:rPr>
              <a:t>Business Sector </a:t>
            </a:r>
            <a:endParaRPr lang="en-US" b="1" dirty="0">
              <a:solidFill>
                <a:srgbClr val="00B050"/>
              </a:solidFill>
            </a:endParaRPr>
          </a:p>
        </p:txBody>
      </p:sp>
      <p:sp>
        <p:nvSpPr>
          <p:cNvPr id="5" name="Rounded Rectangle 4"/>
          <p:cNvSpPr/>
          <p:nvPr/>
        </p:nvSpPr>
        <p:spPr>
          <a:xfrm>
            <a:off x="0" y="2682240"/>
            <a:ext cx="1752600" cy="9753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01882" tIns="50941" rIns="101882" bIns="50941" rtlCol="0" anchor="ctr"/>
          <a:lstStyle/>
          <a:p>
            <a:pPr algn="ctr"/>
            <a:r>
              <a:rPr lang="en-US" b="1" dirty="0" smtClean="0">
                <a:solidFill>
                  <a:srgbClr val="00B050"/>
                </a:solidFill>
              </a:rPr>
              <a:t>Household Sector </a:t>
            </a:r>
            <a:endParaRPr lang="en-US" b="1" dirty="0">
              <a:solidFill>
                <a:srgbClr val="00B050"/>
              </a:solidFill>
            </a:endParaRPr>
          </a:p>
        </p:txBody>
      </p:sp>
      <p:sp>
        <p:nvSpPr>
          <p:cNvPr id="6" name="Rounded Rectangle 5"/>
          <p:cNvSpPr/>
          <p:nvPr/>
        </p:nvSpPr>
        <p:spPr>
          <a:xfrm>
            <a:off x="4469130" y="2763520"/>
            <a:ext cx="1927860" cy="9753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01882" tIns="50941" rIns="101882" bIns="50941" rtlCol="0" anchor="ctr"/>
          <a:lstStyle/>
          <a:p>
            <a:pPr algn="ctr"/>
            <a:r>
              <a:rPr lang="en-US" b="1" dirty="0" smtClean="0">
                <a:solidFill>
                  <a:srgbClr val="00B050"/>
                </a:solidFill>
              </a:rPr>
              <a:t>Government Sector</a:t>
            </a:r>
            <a:endParaRPr lang="en-US" b="1" dirty="0">
              <a:solidFill>
                <a:srgbClr val="00B050"/>
              </a:solidFill>
            </a:endParaRPr>
          </a:p>
        </p:txBody>
      </p:sp>
      <p:sp>
        <p:nvSpPr>
          <p:cNvPr id="7" name="TextBox 6"/>
          <p:cNvSpPr txBox="1"/>
          <p:nvPr/>
        </p:nvSpPr>
        <p:spPr>
          <a:xfrm>
            <a:off x="4341171" y="487680"/>
            <a:ext cx="1768105" cy="410654"/>
          </a:xfrm>
          <a:prstGeom prst="rect">
            <a:avLst/>
          </a:prstGeom>
        </p:spPr>
        <p:style>
          <a:lnRef idx="2">
            <a:schemeClr val="dk1"/>
          </a:lnRef>
          <a:fillRef idx="1">
            <a:schemeClr val="lt1"/>
          </a:fillRef>
          <a:effectRef idx="0">
            <a:schemeClr val="dk1"/>
          </a:effectRef>
          <a:fontRef idx="minor">
            <a:schemeClr val="dk1"/>
          </a:fontRef>
        </p:style>
        <p:txBody>
          <a:bodyPr wrap="none" lIns="101882" tIns="50941" rIns="101882" bIns="50941" rtlCol="0">
            <a:spAutoFit/>
          </a:bodyPr>
          <a:lstStyle/>
          <a:p>
            <a:r>
              <a:rPr lang="en-US" dirty="0" smtClean="0"/>
              <a:t>Factor Services</a:t>
            </a:r>
            <a:endParaRPr lang="en-US" dirty="0"/>
          </a:p>
        </p:txBody>
      </p:sp>
      <p:sp>
        <p:nvSpPr>
          <p:cNvPr id="8" name="TextBox 7"/>
          <p:cNvSpPr txBox="1"/>
          <p:nvPr/>
        </p:nvSpPr>
        <p:spPr>
          <a:xfrm>
            <a:off x="4381500" y="4958080"/>
            <a:ext cx="2232719" cy="410654"/>
          </a:xfrm>
          <a:prstGeom prst="rect">
            <a:avLst/>
          </a:prstGeom>
        </p:spPr>
        <p:style>
          <a:lnRef idx="2">
            <a:schemeClr val="dk1"/>
          </a:lnRef>
          <a:fillRef idx="1">
            <a:schemeClr val="lt1"/>
          </a:fillRef>
          <a:effectRef idx="0">
            <a:schemeClr val="dk1"/>
          </a:effectRef>
          <a:fontRef idx="minor">
            <a:schemeClr val="dk1"/>
          </a:fontRef>
        </p:style>
        <p:txBody>
          <a:bodyPr wrap="none" lIns="101882" tIns="50941" rIns="101882" bIns="50941" rtlCol="0">
            <a:spAutoFit/>
          </a:bodyPr>
          <a:lstStyle/>
          <a:p>
            <a:r>
              <a:rPr lang="en-US" dirty="0" smtClean="0"/>
              <a:t>Goods and Services</a:t>
            </a:r>
            <a:endParaRPr lang="en-US" dirty="0"/>
          </a:p>
        </p:txBody>
      </p:sp>
      <p:sp>
        <p:nvSpPr>
          <p:cNvPr id="9" name="TextBox 8"/>
          <p:cNvSpPr txBox="1"/>
          <p:nvPr/>
        </p:nvSpPr>
        <p:spPr>
          <a:xfrm>
            <a:off x="4293871" y="0"/>
            <a:ext cx="1931034" cy="410654"/>
          </a:xfrm>
          <a:prstGeom prst="rect">
            <a:avLst/>
          </a:prstGeom>
        </p:spPr>
        <p:style>
          <a:lnRef idx="2">
            <a:schemeClr val="dk1"/>
          </a:lnRef>
          <a:fillRef idx="1">
            <a:schemeClr val="lt1"/>
          </a:fillRef>
          <a:effectRef idx="0">
            <a:schemeClr val="dk1"/>
          </a:effectRef>
          <a:fontRef idx="minor">
            <a:schemeClr val="dk1"/>
          </a:fontRef>
        </p:style>
        <p:txBody>
          <a:bodyPr wrap="none" lIns="101882" tIns="50941" rIns="101882" bIns="50941" rtlCol="0">
            <a:spAutoFit/>
          </a:bodyPr>
          <a:lstStyle/>
          <a:p>
            <a:r>
              <a:rPr lang="en-US" dirty="0" smtClean="0"/>
              <a:t>Factor Payments</a:t>
            </a:r>
            <a:endParaRPr lang="en-US" dirty="0"/>
          </a:p>
        </p:txBody>
      </p:sp>
      <p:sp>
        <p:nvSpPr>
          <p:cNvPr id="10" name="TextBox 9"/>
          <p:cNvSpPr txBox="1"/>
          <p:nvPr/>
        </p:nvSpPr>
        <p:spPr>
          <a:xfrm>
            <a:off x="4118611" y="5445760"/>
            <a:ext cx="3080708" cy="410654"/>
          </a:xfrm>
          <a:prstGeom prst="rect">
            <a:avLst/>
          </a:prstGeom>
        </p:spPr>
        <p:style>
          <a:lnRef idx="2">
            <a:schemeClr val="dk1"/>
          </a:lnRef>
          <a:fillRef idx="1">
            <a:schemeClr val="lt1"/>
          </a:fillRef>
          <a:effectRef idx="0">
            <a:schemeClr val="dk1"/>
          </a:effectRef>
          <a:fontRef idx="minor">
            <a:schemeClr val="dk1"/>
          </a:fontRef>
        </p:style>
        <p:txBody>
          <a:bodyPr wrap="none" lIns="101882" tIns="50941" rIns="101882" bIns="50941" rtlCol="0">
            <a:spAutoFit/>
          </a:bodyPr>
          <a:lstStyle/>
          <a:p>
            <a:r>
              <a:rPr lang="en-US" dirty="0" smtClean="0"/>
              <a:t>Price of Goods and Services</a:t>
            </a:r>
            <a:endParaRPr lang="en-US" dirty="0"/>
          </a:p>
        </p:txBody>
      </p:sp>
      <p:sp>
        <p:nvSpPr>
          <p:cNvPr id="11" name="TextBox 10"/>
          <p:cNvSpPr txBox="1"/>
          <p:nvPr/>
        </p:nvSpPr>
        <p:spPr>
          <a:xfrm>
            <a:off x="2050195" y="3820160"/>
            <a:ext cx="2058120" cy="410654"/>
          </a:xfrm>
          <a:prstGeom prst="rect">
            <a:avLst/>
          </a:prstGeom>
        </p:spPr>
        <p:style>
          <a:lnRef idx="2">
            <a:schemeClr val="dk1"/>
          </a:lnRef>
          <a:fillRef idx="1">
            <a:schemeClr val="lt1"/>
          </a:fillRef>
          <a:effectRef idx="0">
            <a:schemeClr val="dk1"/>
          </a:effectRef>
          <a:fontRef idx="minor">
            <a:schemeClr val="dk1"/>
          </a:fontRef>
        </p:style>
        <p:txBody>
          <a:bodyPr wrap="none" lIns="101882" tIns="50941" rIns="101882" bIns="50941" rtlCol="0">
            <a:spAutoFit/>
          </a:bodyPr>
          <a:lstStyle/>
          <a:p>
            <a:r>
              <a:rPr lang="en-US" dirty="0" smtClean="0"/>
              <a:t>Direct Income Tax</a:t>
            </a:r>
            <a:endParaRPr lang="en-US" dirty="0"/>
          </a:p>
        </p:txBody>
      </p:sp>
      <p:sp>
        <p:nvSpPr>
          <p:cNvPr id="12" name="TextBox 11"/>
          <p:cNvSpPr txBox="1"/>
          <p:nvPr/>
        </p:nvSpPr>
        <p:spPr>
          <a:xfrm>
            <a:off x="2107750" y="1706880"/>
            <a:ext cx="2246569" cy="718430"/>
          </a:xfrm>
          <a:prstGeom prst="rect">
            <a:avLst/>
          </a:prstGeom>
        </p:spPr>
        <p:style>
          <a:lnRef idx="2">
            <a:schemeClr val="dk1"/>
          </a:lnRef>
          <a:fillRef idx="1">
            <a:schemeClr val="lt1"/>
          </a:fillRef>
          <a:effectRef idx="0">
            <a:schemeClr val="dk1"/>
          </a:effectRef>
          <a:fontRef idx="minor">
            <a:schemeClr val="dk1"/>
          </a:fontRef>
        </p:style>
        <p:txBody>
          <a:bodyPr wrap="none" lIns="101882" tIns="50941" rIns="101882" bIns="50941" rtlCol="0">
            <a:spAutoFit/>
          </a:bodyPr>
          <a:lstStyle/>
          <a:p>
            <a:pPr algn="ctr"/>
            <a:r>
              <a:rPr lang="en-US" dirty="0" smtClean="0"/>
              <a:t>Wages salaries and </a:t>
            </a:r>
          </a:p>
          <a:p>
            <a:pPr algn="ctr"/>
            <a:r>
              <a:rPr lang="en-US" dirty="0" smtClean="0"/>
              <a:t>Transfer payments</a:t>
            </a:r>
            <a:endParaRPr lang="en-US" dirty="0"/>
          </a:p>
        </p:txBody>
      </p:sp>
      <p:sp>
        <p:nvSpPr>
          <p:cNvPr id="13" name="TextBox 12"/>
          <p:cNvSpPr txBox="1"/>
          <p:nvPr/>
        </p:nvSpPr>
        <p:spPr>
          <a:xfrm>
            <a:off x="6794569" y="3820160"/>
            <a:ext cx="1683210" cy="718430"/>
          </a:xfrm>
          <a:prstGeom prst="rect">
            <a:avLst/>
          </a:prstGeom>
        </p:spPr>
        <p:style>
          <a:lnRef idx="2">
            <a:schemeClr val="dk1"/>
          </a:lnRef>
          <a:fillRef idx="1">
            <a:schemeClr val="lt1"/>
          </a:fillRef>
          <a:effectRef idx="0">
            <a:schemeClr val="dk1"/>
          </a:effectRef>
          <a:fontRef idx="minor">
            <a:schemeClr val="dk1"/>
          </a:fontRef>
        </p:style>
        <p:txBody>
          <a:bodyPr wrap="none" lIns="101882" tIns="50941" rIns="101882" bIns="50941" rtlCol="0">
            <a:spAutoFit/>
          </a:bodyPr>
          <a:lstStyle/>
          <a:p>
            <a:pPr algn="ctr"/>
            <a:r>
              <a:rPr lang="en-US" dirty="0" smtClean="0"/>
              <a:t>Direct and</a:t>
            </a:r>
          </a:p>
          <a:p>
            <a:pPr algn="ctr"/>
            <a:r>
              <a:rPr lang="en-US" dirty="0" smtClean="0"/>
              <a:t> Indirect Taxes</a:t>
            </a:r>
            <a:endParaRPr lang="en-US" dirty="0"/>
          </a:p>
        </p:txBody>
      </p:sp>
      <p:sp>
        <p:nvSpPr>
          <p:cNvPr id="14" name="TextBox 13"/>
          <p:cNvSpPr txBox="1"/>
          <p:nvPr/>
        </p:nvSpPr>
        <p:spPr>
          <a:xfrm>
            <a:off x="6134100" y="1667701"/>
            <a:ext cx="2627699" cy="718430"/>
          </a:xfrm>
          <a:prstGeom prst="rect">
            <a:avLst/>
          </a:prstGeom>
        </p:spPr>
        <p:style>
          <a:lnRef idx="2">
            <a:schemeClr val="dk1"/>
          </a:lnRef>
          <a:fillRef idx="1">
            <a:schemeClr val="lt1"/>
          </a:fillRef>
          <a:effectRef idx="0">
            <a:schemeClr val="dk1"/>
          </a:effectRef>
          <a:fontRef idx="minor">
            <a:schemeClr val="dk1"/>
          </a:fontRef>
        </p:style>
        <p:txBody>
          <a:bodyPr wrap="none" lIns="101882" tIns="50941" rIns="101882" bIns="50941" rtlCol="0">
            <a:spAutoFit/>
          </a:bodyPr>
          <a:lstStyle/>
          <a:p>
            <a:r>
              <a:rPr lang="en-US" dirty="0" smtClean="0"/>
              <a:t>Government Purchases</a:t>
            </a:r>
          </a:p>
          <a:p>
            <a:pPr algn="ctr"/>
            <a:r>
              <a:rPr lang="en-US" dirty="0" smtClean="0"/>
              <a:t> and Subsidies</a:t>
            </a:r>
            <a:endParaRPr lang="en-US" dirty="0"/>
          </a:p>
        </p:txBody>
      </p:sp>
      <p:cxnSp>
        <p:nvCxnSpPr>
          <p:cNvPr id="15" name="Straight Connector 14"/>
          <p:cNvCxnSpPr/>
          <p:nvPr/>
        </p:nvCxnSpPr>
        <p:spPr>
          <a:xfrm rot="5400000" flipH="1" flipV="1">
            <a:off x="204470" y="1747454"/>
            <a:ext cx="1869440" cy="182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6096000" y="828040"/>
            <a:ext cx="3416046" cy="101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8590280" y="1747454"/>
            <a:ext cx="1869440" cy="1826"/>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139190" y="812800"/>
            <a:ext cx="3242310" cy="1694"/>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8733433" y="4389054"/>
            <a:ext cx="1463040" cy="182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8" idx="3"/>
          </p:cNvCxnSpPr>
          <p:nvPr/>
        </p:nvCxnSpPr>
        <p:spPr>
          <a:xfrm flipH="1">
            <a:off x="6614219" y="5120640"/>
            <a:ext cx="2849821" cy="42767"/>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8" idx="1"/>
          </p:cNvCxnSpPr>
          <p:nvPr/>
        </p:nvCxnSpPr>
        <p:spPr>
          <a:xfrm flipH="1" flipV="1">
            <a:off x="1226820" y="5039361"/>
            <a:ext cx="3154680" cy="12404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flipH="1" flipV="1">
            <a:off x="535940" y="4348414"/>
            <a:ext cx="1381760" cy="1826"/>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flipH="1" flipV="1">
            <a:off x="8636033" y="1503647"/>
            <a:ext cx="2357967" cy="913"/>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9" idx="3"/>
          </p:cNvCxnSpPr>
          <p:nvPr/>
        </p:nvCxnSpPr>
        <p:spPr>
          <a:xfrm flipH="1" flipV="1">
            <a:off x="6224905" y="205327"/>
            <a:ext cx="3589658" cy="119794"/>
          </a:xfrm>
          <a:prstGeom prst="straightConnector1">
            <a:avLst/>
          </a:prstGeom>
          <a:ln w="762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9" idx="1"/>
          </p:cNvCxnSpPr>
          <p:nvPr/>
        </p:nvCxnSpPr>
        <p:spPr>
          <a:xfrm flipH="1">
            <a:off x="613410" y="205327"/>
            <a:ext cx="3680461" cy="38513"/>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605790" y="1462974"/>
            <a:ext cx="2438400" cy="1826"/>
          </a:xfrm>
          <a:prstGeom prst="straightConnector1">
            <a:avLst/>
          </a:prstGeom>
          <a:ln w="762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146963" y="4592254"/>
            <a:ext cx="1869440" cy="1826"/>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0" idx="1"/>
          </p:cNvCxnSpPr>
          <p:nvPr/>
        </p:nvCxnSpPr>
        <p:spPr>
          <a:xfrm>
            <a:off x="788670" y="5527040"/>
            <a:ext cx="3329941" cy="124047"/>
          </a:xfrm>
          <a:prstGeom prst="straightConnector1">
            <a:avLst/>
          </a:prstGeom>
          <a:ln w="762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239000" y="5691294"/>
            <a:ext cx="2575560" cy="23706"/>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flipH="1" flipV="1">
            <a:off x="8799473" y="4673534"/>
            <a:ext cx="2032000" cy="1826"/>
          </a:xfrm>
          <a:prstGeom prst="straightConnector1">
            <a:avLst/>
          </a:prstGeom>
          <a:ln w="762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flipH="1" flipV="1">
            <a:off x="4757420" y="2438334"/>
            <a:ext cx="650240" cy="182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4293870" y="2113280"/>
            <a:ext cx="788670" cy="169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0800000">
            <a:off x="1489710" y="2113280"/>
            <a:ext cx="613410" cy="169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1245870" y="2357054"/>
            <a:ext cx="487680" cy="1826"/>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1374140" y="3860734"/>
            <a:ext cx="406400" cy="182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11" idx="1"/>
          </p:cNvCxnSpPr>
          <p:nvPr/>
        </p:nvCxnSpPr>
        <p:spPr>
          <a:xfrm flipV="1">
            <a:off x="1577340" y="4025487"/>
            <a:ext cx="472855" cy="3851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130040" y="4094480"/>
            <a:ext cx="963930" cy="169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5400000" flipH="1" flipV="1">
            <a:off x="4889857" y="3890367"/>
            <a:ext cx="406400" cy="1826"/>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8829040" y="3942014"/>
            <a:ext cx="568960" cy="1826"/>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10800000" flipV="1">
            <a:off x="8500110" y="4206970"/>
            <a:ext cx="613410" cy="19590"/>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707383" y="4191000"/>
            <a:ext cx="998217"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flipH="1" flipV="1">
            <a:off x="5479693" y="3946247"/>
            <a:ext cx="487680" cy="1826"/>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flipH="1" flipV="1">
            <a:off x="5244220" y="2438367"/>
            <a:ext cx="651087" cy="913"/>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5570220" y="2111586"/>
            <a:ext cx="613410" cy="1694"/>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785860" y="2113280"/>
            <a:ext cx="438150" cy="1694"/>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a:off x="8939530" y="2397694"/>
            <a:ext cx="568960" cy="1826"/>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080650" y="6934200"/>
            <a:ext cx="7130150" cy="410654"/>
          </a:xfrm>
          <a:prstGeom prst="rect">
            <a:avLst/>
          </a:prstGeom>
          <a:noFill/>
        </p:spPr>
        <p:txBody>
          <a:bodyPr wrap="none" lIns="101882" tIns="50941" rIns="101882" bIns="50941" rtlCol="0">
            <a:spAutoFit/>
          </a:bodyPr>
          <a:lstStyle/>
          <a:p>
            <a:r>
              <a:rPr lang="en-US" b="1" u="sng" dirty="0" smtClean="0"/>
              <a:t>Circular Flow of Income and Expenditure in  Four Sector Economy</a:t>
            </a:r>
            <a:endParaRPr lang="en-US" b="1" u="sng" dirty="0"/>
          </a:p>
        </p:txBody>
      </p:sp>
      <p:sp>
        <p:nvSpPr>
          <p:cNvPr id="48" name="Rounded Rectangle 47"/>
          <p:cNvSpPr/>
          <p:nvPr/>
        </p:nvSpPr>
        <p:spPr>
          <a:xfrm>
            <a:off x="4644390" y="5852160"/>
            <a:ext cx="1840230" cy="9753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01882" tIns="50941" rIns="101882" bIns="50941" rtlCol="0" anchor="ctr"/>
          <a:lstStyle/>
          <a:p>
            <a:pPr algn="ctr"/>
            <a:r>
              <a:rPr lang="en-US" b="1" dirty="0" smtClean="0">
                <a:solidFill>
                  <a:srgbClr val="00B050"/>
                </a:solidFill>
              </a:rPr>
              <a:t>Foreign Sector</a:t>
            </a:r>
            <a:endParaRPr lang="en-US" b="1" dirty="0">
              <a:solidFill>
                <a:srgbClr val="00B050"/>
              </a:solidFill>
            </a:endParaRPr>
          </a:p>
        </p:txBody>
      </p:sp>
      <p:sp>
        <p:nvSpPr>
          <p:cNvPr id="49" name="TextBox 48"/>
          <p:cNvSpPr txBox="1"/>
          <p:nvPr/>
        </p:nvSpPr>
        <p:spPr>
          <a:xfrm>
            <a:off x="1426227" y="5770880"/>
            <a:ext cx="2231373" cy="410654"/>
          </a:xfrm>
          <a:prstGeom prst="rect">
            <a:avLst/>
          </a:prstGeom>
        </p:spPr>
        <p:style>
          <a:lnRef idx="2">
            <a:schemeClr val="dk1"/>
          </a:lnRef>
          <a:fillRef idx="1">
            <a:schemeClr val="lt1"/>
          </a:fillRef>
          <a:effectRef idx="0">
            <a:schemeClr val="dk1"/>
          </a:effectRef>
          <a:fontRef idx="minor">
            <a:schemeClr val="dk1"/>
          </a:fontRef>
        </p:style>
        <p:txBody>
          <a:bodyPr wrap="none" lIns="101882" tIns="50941" rIns="101882" bIns="50941" rtlCol="0">
            <a:spAutoFit/>
          </a:bodyPr>
          <a:lstStyle/>
          <a:p>
            <a:r>
              <a:rPr lang="en-US" dirty="0" smtClean="0"/>
              <a:t>Foreign Remittance</a:t>
            </a:r>
            <a:endParaRPr lang="en-US" dirty="0"/>
          </a:p>
        </p:txBody>
      </p:sp>
      <p:sp>
        <p:nvSpPr>
          <p:cNvPr id="50" name="TextBox 49"/>
          <p:cNvSpPr txBox="1"/>
          <p:nvPr/>
        </p:nvSpPr>
        <p:spPr>
          <a:xfrm>
            <a:off x="1215131" y="6248400"/>
            <a:ext cx="1906091" cy="718430"/>
          </a:xfrm>
          <a:prstGeom prst="rect">
            <a:avLst/>
          </a:prstGeom>
        </p:spPr>
        <p:style>
          <a:lnRef idx="2">
            <a:schemeClr val="dk1"/>
          </a:lnRef>
          <a:fillRef idx="1">
            <a:schemeClr val="lt1"/>
          </a:fillRef>
          <a:effectRef idx="0">
            <a:schemeClr val="dk1"/>
          </a:effectRef>
          <a:fontRef idx="minor">
            <a:schemeClr val="dk1"/>
          </a:fontRef>
        </p:style>
        <p:txBody>
          <a:bodyPr wrap="square" lIns="101882" tIns="50941" rIns="101882" bIns="50941" rtlCol="0">
            <a:spAutoFit/>
          </a:bodyPr>
          <a:lstStyle/>
          <a:p>
            <a:r>
              <a:rPr lang="en-US" dirty="0" smtClean="0"/>
              <a:t>Export of capital</a:t>
            </a:r>
          </a:p>
          <a:p>
            <a:r>
              <a:rPr lang="en-US" dirty="0" smtClean="0"/>
              <a:t> and manpower</a:t>
            </a:r>
            <a:endParaRPr lang="en-US" dirty="0"/>
          </a:p>
        </p:txBody>
      </p:sp>
      <p:sp>
        <p:nvSpPr>
          <p:cNvPr id="51" name="TextBox 50"/>
          <p:cNvSpPr txBox="1"/>
          <p:nvPr/>
        </p:nvSpPr>
        <p:spPr>
          <a:xfrm>
            <a:off x="7037403" y="5852160"/>
            <a:ext cx="2487597" cy="410654"/>
          </a:xfrm>
          <a:prstGeom prst="rect">
            <a:avLst/>
          </a:prstGeom>
        </p:spPr>
        <p:style>
          <a:lnRef idx="2">
            <a:schemeClr val="dk1"/>
          </a:lnRef>
          <a:fillRef idx="1">
            <a:schemeClr val="lt1"/>
          </a:fillRef>
          <a:effectRef idx="0">
            <a:schemeClr val="dk1"/>
          </a:effectRef>
          <a:fontRef idx="minor">
            <a:schemeClr val="dk1"/>
          </a:fontRef>
        </p:style>
        <p:txBody>
          <a:bodyPr wrap="none" lIns="101882" tIns="50941" rIns="101882" bIns="50941" rtlCol="0">
            <a:spAutoFit/>
          </a:bodyPr>
          <a:lstStyle/>
          <a:p>
            <a:r>
              <a:rPr lang="en-US" dirty="0" smtClean="0"/>
              <a:t>Receipts from exports</a:t>
            </a:r>
            <a:endParaRPr lang="en-US" dirty="0"/>
          </a:p>
        </p:txBody>
      </p:sp>
      <p:sp>
        <p:nvSpPr>
          <p:cNvPr id="52" name="TextBox 51"/>
          <p:cNvSpPr txBox="1"/>
          <p:nvPr/>
        </p:nvSpPr>
        <p:spPr>
          <a:xfrm>
            <a:off x="7010400" y="6339840"/>
            <a:ext cx="2370706" cy="410654"/>
          </a:xfrm>
          <a:prstGeom prst="rect">
            <a:avLst/>
          </a:prstGeom>
        </p:spPr>
        <p:style>
          <a:lnRef idx="2">
            <a:schemeClr val="dk1"/>
          </a:lnRef>
          <a:fillRef idx="1">
            <a:schemeClr val="lt1"/>
          </a:fillRef>
          <a:effectRef idx="0">
            <a:schemeClr val="dk1"/>
          </a:effectRef>
          <a:fontRef idx="minor">
            <a:schemeClr val="dk1"/>
          </a:fontRef>
        </p:style>
        <p:txBody>
          <a:bodyPr wrap="none" lIns="101882" tIns="50941" rIns="101882" bIns="50941" rtlCol="0">
            <a:spAutoFit/>
          </a:bodyPr>
          <a:lstStyle/>
          <a:p>
            <a:r>
              <a:rPr lang="en-US" dirty="0" smtClean="0"/>
              <a:t>Payments to Imports</a:t>
            </a:r>
            <a:endParaRPr lang="en-US" dirty="0"/>
          </a:p>
        </p:txBody>
      </p:sp>
      <p:cxnSp>
        <p:nvCxnSpPr>
          <p:cNvPr id="65" name="Straight Connector 64"/>
          <p:cNvCxnSpPr/>
          <p:nvPr/>
        </p:nvCxnSpPr>
        <p:spPr>
          <a:xfrm rot="10800000">
            <a:off x="525780" y="5933440"/>
            <a:ext cx="788670" cy="34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5400000" flipH="1" flipV="1">
            <a:off x="-571500" y="4836094"/>
            <a:ext cx="2194560" cy="1826"/>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1037590" y="5039294"/>
            <a:ext cx="2600960" cy="182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262890" y="6339840"/>
            <a:ext cx="1051560" cy="169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3154680" y="6339840"/>
            <a:ext cx="1489710" cy="169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rot="10800000">
            <a:off x="3592830" y="6096000"/>
            <a:ext cx="1051560" cy="169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9551670" y="6014720"/>
            <a:ext cx="525780" cy="169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rot="5400000" flipH="1" flipV="1">
            <a:off x="8898890" y="4836094"/>
            <a:ext cx="2357120" cy="1826"/>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8837540" y="5161247"/>
            <a:ext cx="3006513" cy="91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flipV="1">
            <a:off x="9372600" y="6629400"/>
            <a:ext cx="949332" cy="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52" idx="1"/>
          </p:cNvCxnSpPr>
          <p:nvPr/>
        </p:nvCxnSpPr>
        <p:spPr>
          <a:xfrm flipH="1" flipV="1">
            <a:off x="6484620" y="6502401"/>
            <a:ext cx="525780" cy="42766"/>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par>
                                <p:cTn id="19" presetID="3" presetClass="entr" presetSubtype="1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linds(horizontal)">
                                      <p:cBhvr>
                                        <p:cTn id="21" dur="500"/>
                                        <p:tgtEl>
                                          <p:spTgt spid="1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linds(horizontal)">
                                      <p:cBhvr>
                                        <p:cTn id="24" dur="500"/>
                                        <p:tgtEl>
                                          <p:spTgt spid="7"/>
                                        </p:tgtEl>
                                      </p:cBhvr>
                                    </p:animEffect>
                                  </p:childTnLst>
                                </p:cTn>
                              </p:par>
                              <p:par>
                                <p:cTn id="25" presetID="3" presetClass="entr" presetSubtype="1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par>
                                <p:cTn id="28" presetID="3" presetClass="entr" presetSubtype="1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blinds(horizontal)">
                                      <p:cBhvr>
                                        <p:cTn id="30" dur="500"/>
                                        <p:tgtEl>
                                          <p:spTgt spid="17"/>
                                        </p:tgtEl>
                                      </p:cBhvr>
                                    </p:animEffect>
                                  </p:childTnLst>
                                </p:cTn>
                              </p:par>
                              <p:par>
                                <p:cTn id="31" presetID="3" presetClass="entr" presetSubtype="1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linds(horizontal)">
                                      <p:cBhvr>
                                        <p:cTn id="33" dur="500"/>
                                        <p:tgtEl>
                                          <p:spTgt spid="19"/>
                                        </p:tgtEl>
                                      </p:cBhvr>
                                    </p:animEffect>
                                  </p:childTnLst>
                                </p:cTn>
                              </p:par>
                              <p:par>
                                <p:cTn id="34" presetID="3" presetClass="entr" presetSubtype="1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blinds(horizontal)">
                                      <p:cBhvr>
                                        <p:cTn id="36" dur="500"/>
                                        <p:tgtEl>
                                          <p:spTgt spid="20"/>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blinds(horizontal)">
                                      <p:cBhvr>
                                        <p:cTn id="39" dur="500"/>
                                        <p:tgtEl>
                                          <p:spTgt spid="8"/>
                                        </p:tgtEl>
                                      </p:cBhvr>
                                    </p:animEffect>
                                  </p:childTnLst>
                                </p:cTn>
                              </p:par>
                              <p:par>
                                <p:cTn id="40" presetID="3" presetClass="entr" presetSubtype="10"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blinds(horizontal)">
                                      <p:cBhvr>
                                        <p:cTn id="42" dur="500"/>
                                        <p:tgtEl>
                                          <p:spTgt spid="21"/>
                                        </p:tgtEl>
                                      </p:cBhvr>
                                    </p:animEffect>
                                  </p:childTnLst>
                                </p:cTn>
                              </p:par>
                              <p:par>
                                <p:cTn id="43" presetID="3" presetClass="entr" presetSubtype="1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blinds(horizontal)">
                                      <p:cBhvr>
                                        <p:cTn id="45" dur="5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blinds(horizontal)">
                                      <p:cBhvr>
                                        <p:cTn id="50" dur="500"/>
                                        <p:tgtEl>
                                          <p:spTgt spid="26"/>
                                        </p:tgtEl>
                                      </p:cBhvr>
                                    </p:animEffect>
                                  </p:childTnLst>
                                </p:cTn>
                              </p:par>
                              <p:par>
                                <p:cTn id="51" presetID="3" presetClass="entr" presetSubtype="1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blinds(horizontal)">
                                      <p:cBhvr>
                                        <p:cTn id="53" dur="500"/>
                                        <p:tgtEl>
                                          <p:spTgt spid="25"/>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blinds(horizontal)">
                                      <p:cBhvr>
                                        <p:cTn id="56" dur="500"/>
                                        <p:tgtEl>
                                          <p:spTgt spid="9"/>
                                        </p:tgtEl>
                                      </p:cBhvr>
                                    </p:animEffect>
                                  </p:childTnLst>
                                </p:cTn>
                              </p:par>
                              <p:par>
                                <p:cTn id="57" presetID="3" presetClass="entr" presetSubtype="1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blinds(horizontal)">
                                      <p:cBhvr>
                                        <p:cTn id="59" dur="500"/>
                                        <p:tgtEl>
                                          <p:spTgt spid="24"/>
                                        </p:tgtEl>
                                      </p:cBhvr>
                                    </p:animEffect>
                                  </p:childTnLst>
                                </p:cTn>
                              </p:par>
                              <p:par>
                                <p:cTn id="60" presetID="3" presetClass="entr" presetSubtype="10" fill="hold"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blinds(horizontal)">
                                      <p:cBhvr>
                                        <p:cTn id="62" dur="500"/>
                                        <p:tgtEl>
                                          <p:spTgt spid="23"/>
                                        </p:tgtEl>
                                      </p:cBhvr>
                                    </p:animEffect>
                                  </p:childTnLst>
                                </p:cTn>
                              </p:par>
                              <p:par>
                                <p:cTn id="63" presetID="3" presetClass="entr" presetSubtype="10" fill="hold"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blinds(horizontal)">
                                      <p:cBhvr>
                                        <p:cTn id="65" dur="500"/>
                                        <p:tgtEl>
                                          <p:spTgt spid="30"/>
                                        </p:tgtEl>
                                      </p:cBhvr>
                                    </p:animEffect>
                                  </p:childTnLst>
                                </p:cTn>
                              </p:par>
                              <p:par>
                                <p:cTn id="66" presetID="3" presetClass="entr" presetSubtype="10" fill="hold" nodeType="with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blinds(horizontal)">
                                      <p:cBhvr>
                                        <p:cTn id="68" dur="500"/>
                                        <p:tgtEl>
                                          <p:spTgt spid="29"/>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blinds(horizontal)">
                                      <p:cBhvr>
                                        <p:cTn id="71" dur="500"/>
                                        <p:tgtEl>
                                          <p:spTgt spid="10"/>
                                        </p:tgtEl>
                                      </p:cBhvr>
                                    </p:animEffect>
                                  </p:childTnLst>
                                </p:cTn>
                              </p:par>
                              <p:par>
                                <p:cTn id="72" presetID="3" presetClass="entr" presetSubtype="10" fill="hold" nodeType="with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blinds(horizontal)">
                                      <p:cBhvr>
                                        <p:cTn id="74" dur="500"/>
                                        <p:tgtEl>
                                          <p:spTgt spid="28"/>
                                        </p:tgtEl>
                                      </p:cBhvr>
                                    </p:animEffect>
                                  </p:childTnLst>
                                </p:cTn>
                              </p:par>
                              <p:par>
                                <p:cTn id="75" presetID="3" presetClass="entr" presetSubtype="10" fill="hold" nodeType="with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blinds(horizontal)">
                                      <p:cBhvr>
                                        <p:cTn id="77" dur="500"/>
                                        <p:tgtEl>
                                          <p:spTgt spid="27"/>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blinds(horizontal)">
                                      <p:cBhvr>
                                        <p:cTn id="82" dur="500"/>
                                        <p:tgtEl>
                                          <p:spTgt spid="31"/>
                                        </p:tgtEl>
                                      </p:cBhvr>
                                    </p:animEffect>
                                  </p:childTnLst>
                                </p:cTn>
                              </p:par>
                              <p:par>
                                <p:cTn id="83" presetID="3" presetClass="entr" presetSubtype="10"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animEffect transition="in" filter="blinds(horizontal)">
                                      <p:cBhvr>
                                        <p:cTn id="85" dur="500"/>
                                        <p:tgtEl>
                                          <p:spTgt spid="32"/>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12"/>
                                        </p:tgtEl>
                                        <p:attrNameLst>
                                          <p:attrName>style.visibility</p:attrName>
                                        </p:attrNameLst>
                                      </p:cBhvr>
                                      <p:to>
                                        <p:strVal val="visible"/>
                                      </p:to>
                                    </p:set>
                                    <p:animEffect transition="in" filter="blinds(horizontal)">
                                      <p:cBhvr>
                                        <p:cTn id="88" dur="500"/>
                                        <p:tgtEl>
                                          <p:spTgt spid="12"/>
                                        </p:tgtEl>
                                      </p:cBhvr>
                                    </p:animEffect>
                                  </p:childTnLst>
                                </p:cTn>
                              </p:par>
                              <p:par>
                                <p:cTn id="89" presetID="3" presetClass="entr" presetSubtype="10" fill="hold" nodeType="withEffect">
                                  <p:stCondLst>
                                    <p:cond delay="0"/>
                                  </p:stCondLst>
                                  <p:childTnLst>
                                    <p:set>
                                      <p:cBhvr>
                                        <p:cTn id="90" dur="1" fill="hold">
                                          <p:stCondLst>
                                            <p:cond delay="0"/>
                                          </p:stCondLst>
                                        </p:cTn>
                                        <p:tgtEl>
                                          <p:spTgt spid="33"/>
                                        </p:tgtEl>
                                        <p:attrNameLst>
                                          <p:attrName>style.visibility</p:attrName>
                                        </p:attrNameLst>
                                      </p:cBhvr>
                                      <p:to>
                                        <p:strVal val="visible"/>
                                      </p:to>
                                    </p:set>
                                    <p:animEffect transition="in" filter="blinds(horizontal)">
                                      <p:cBhvr>
                                        <p:cTn id="91" dur="500"/>
                                        <p:tgtEl>
                                          <p:spTgt spid="33"/>
                                        </p:tgtEl>
                                      </p:cBhvr>
                                    </p:animEffect>
                                  </p:childTnLst>
                                </p:cTn>
                              </p:par>
                              <p:par>
                                <p:cTn id="92" presetID="3" presetClass="entr" presetSubtype="10" fill="hold" nodeType="with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blinds(horizontal)">
                                      <p:cBhvr>
                                        <p:cTn id="94" dur="500"/>
                                        <p:tgtEl>
                                          <p:spTgt spid="34"/>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nodeType="clickEffect">
                                  <p:stCondLst>
                                    <p:cond delay="0"/>
                                  </p:stCondLst>
                                  <p:childTnLst>
                                    <p:set>
                                      <p:cBhvr>
                                        <p:cTn id="98" dur="1" fill="hold">
                                          <p:stCondLst>
                                            <p:cond delay="0"/>
                                          </p:stCondLst>
                                        </p:cTn>
                                        <p:tgtEl>
                                          <p:spTgt spid="35"/>
                                        </p:tgtEl>
                                        <p:attrNameLst>
                                          <p:attrName>style.visibility</p:attrName>
                                        </p:attrNameLst>
                                      </p:cBhvr>
                                      <p:to>
                                        <p:strVal val="visible"/>
                                      </p:to>
                                    </p:set>
                                    <p:animEffect transition="in" filter="blinds(horizontal)">
                                      <p:cBhvr>
                                        <p:cTn id="99" dur="500"/>
                                        <p:tgtEl>
                                          <p:spTgt spid="35"/>
                                        </p:tgtEl>
                                      </p:cBhvr>
                                    </p:animEffect>
                                  </p:childTnLst>
                                </p:cTn>
                              </p:par>
                              <p:par>
                                <p:cTn id="100" presetID="3" presetClass="entr" presetSubtype="10" fill="hold" nodeType="withEffect">
                                  <p:stCondLst>
                                    <p:cond delay="0"/>
                                  </p:stCondLst>
                                  <p:childTnLst>
                                    <p:set>
                                      <p:cBhvr>
                                        <p:cTn id="101" dur="1" fill="hold">
                                          <p:stCondLst>
                                            <p:cond delay="0"/>
                                          </p:stCondLst>
                                        </p:cTn>
                                        <p:tgtEl>
                                          <p:spTgt spid="36"/>
                                        </p:tgtEl>
                                        <p:attrNameLst>
                                          <p:attrName>style.visibility</p:attrName>
                                        </p:attrNameLst>
                                      </p:cBhvr>
                                      <p:to>
                                        <p:strVal val="visible"/>
                                      </p:to>
                                    </p:set>
                                    <p:animEffect transition="in" filter="blinds(horizontal)">
                                      <p:cBhvr>
                                        <p:cTn id="102" dur="500"/>
                                        <p:tgtEl>
                                          <p:spTgt spid="36"/>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11"/>
                                        </p:tgtEl>
                                        <p:attrNameLst>
                                          <p:attrName>style.visibility</p:attrName>
                                        </p:attrNameLst>
                                      </p:cBhvr>
                                      <p:to>
                                        <p:strVal val="visible"/>
                                      </p:to>
                                    </p:set>
                                    <p:animEffect transition="in" filter="blinds(horizontal)">
                                      <p:cBhvr>
                                        <p:cTn id="105" dur="500"/>
                                        <p:tgtEl>
                                          <p:spTgt spid="11"/>
                                        </p:tgtEl>
                                      </p:cBhvr>
                                    </p:animEffect>
                                  </p:childTnLst>
                                </p:cTn>
                              </p:par>
                              <p:par>
                                <p:cTn id="106" presetID="3" presetClass="entr" presetSubtype="10" fill="hold" nodeType="withEffect">
                                  <p:stCondLst>
                                    <p:cond delay="0"/>
                                  </p:stCondLst>
                                  <p:childTnLst>
                                    <p:set>
                                      <p:cBhvr>
                                        <p:cTn id="107" dur="1" fill="hold">
                                          <p:stCondLst>
                                            <p:cond delay="0"/>
                                          </p:stCondLst>
                                        </p:cTn>
                                        <p:tgtEl>
                                          <p:spTgt spid="37"/>
                                        </p:tgtEl>
                                        <p:attrNameLst>
                                          <p:attrName>style.visibility</p:attrName>
                                        </p:attrNameLst>
                                      </p:cBhvr>
                                      <p:to>
                                        <p:strVal val="visible"/>
                                      </p:to>
                                    </p:set>
                                    <p:animEffect transition="in" filter="blinds(horizontal)">
                                      <p:cBhvr>
                                        <p:cTn id="108" dur="500"/>
                                        <p:tgtEl>
                                          <p:spTgt spid="37"/>
                                        </p:tgtEl>
                                      </p:cBhvr>
                                    </p:animEffect>
                                  </p:childTnLst>
                                </p:cTn>
                              </p:par>
                              <p:par>
                                <p:cTn id="109" presetID="3" presetClass="entr" presetSubtype="10" fill="hold" nodeType="withEffect">
                                  <p:stCondLst>
                                    <p:cond delay="0"/>
                                  </p:stCondLst>
                                  <p:childTnLst>
                                    <p:set>
                                      <p:cBhvr>
                                        <p:cTn id="110" dur="1" fill="hold">
                                          <p:stCondLst>
                                            <p:cond delay="0"/>
                                          </p:stCondLst>
                                        </p:cTn>
                                        <p:tgtEl>
                                          <p:spTgt spid="38"/>
                                        </p:tgtEl>
                                        <p:attrNameLst>
                                          <p:attrName>style.visibility</p:attrName>
                                        </p:attrNameLst>
                                      </p:cBhvr>
                                      <p:to>
                                        <p:strVal val="visible"/>
                                      </p:to>
                                    </p:set>
                                    <p:animEffect transition="in" filter="blinds(horizontal)">
                                      <p:cBhvr>
                                        <p:cTn id="111" dur="500"/>
                                        <p:tgtEl>
                                          <p:spTgt spid="38"/>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nodeType="clickEffect">
                                  <p:stCondLst>
                                    <p:cond delay="0"/>
                                  </p:stCondLst>
                                  <p:childTnLst>
                                    <p:set>
                                      <p:cBhvr>
                                        <p:cTn id="115" dur="1" fill="hold">
                                          <p:stCondLst>
                                            <p:cond delay="0"/>
                                          </p:stCondLst>
                                        </p:cTn>
                                        <p:tgtEl>
                                          <p:spTgt spid="39"/>
                                        </p:tgtEl>
                                        <p:attrNameLst>
                                          <p:attrName>style.visibility</p:attrName>
                                        </p:attrNameLst>
                                      </p:cBhvr>
                                      <p:to>
                                        <p:strVal val="visible"/>
                                      </p:to>
                                    </p:set>
                                    <p:animEffect transition="in" filter="blinds(horizontal)">
                                      <p:cBhvr>
                                        <p:cTn id="116" dur="500"/>
                                        <p:tgtEl>
                                          <p:spTgt spid="39"/>
                                        </p:tgtEl>
                                      </p:cBhvr>
                                    </p:animEffect>
                                  </p:childTnLst>
                                </p:cTn>
                              </p:par>
                              <p:par>
                                <p:cTn id="117" presetID="3" presetClass="entr" presetSubtype="10" fill="hold"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blinds(horizontal)">
                                      <p:cBhvr>
                                        <p:cTn id="119" dur="500"/>
                                        <p:tgtEl>
                                          <p:spTgt spid="40"/>
                                        </p:tgtEl>
                                      </p:cBhvr>
                                    </p:animEffect>
                                  </p:childTnLst>
                                </p:cTn>
                              </p:par>
                              <p:par>
                                <p:cTn id="120" presetID="3" presetClass="entr" presetSubtype="10" fill="hold" grpId="0" nodeType="withEffect">
                                  <p:stCondLst>
                                    <p:cond delay="0"/>
                                  </p:stCondLst>
                                  <p:childTnLst>
                                    <p:set>
                                      <p:cBhvr>
                                        <p:cTn id="121" dur="1" fill="hold">
                                          <p:stCondLst>
                                            <p:cond delay="0"/>
                                          </p:stCondLst>
                                        </p:cTn>
                                        <p:tgtEl>
                                          <p:spTgt spid="13"/>
                                        </p:tgtEl>
                                        <p:attrNameLst>
                                          <p:attrName>style.visibility</p:attrName>
                                        </p:attrNameLst>
                                      </p:cBhvr>
                                      <p:to>
                                        <p:strVal val="visible"/>
                                      </p:to>
                                    </p:set>
                                    <p:animEffect transition="in" filter="blinds(horizontal)">
                                      <p:cBhvr>
                                        <p:cTn id="122" dur="500"/>
                                        <p:tgtEl>
                                          <p:spTgt spid="13"/>
                                        </p:tgtEl>
                                      </p:cBhvr>
                                    </p:animEffect>
                                  </p:childTnLst>
                                </p:cTn>
                              </p:par>
                              <p:par>
                                <p:cTn id="123" presetID="3" presetClass="entr" presetSubtype="10" fill="hold" nodeType="withEffect">
                                  <p:stCondLst>
                                    <p:cond delay="0"/>
                                  </p:stCondLst>
                                  <p:childTnLst>
                                    <p:set>
                                      <p:cBhvr>
                                        <p:cTn id="124" dur="1" fill="hold">
                                          <p:stCondLst>
                                            <p:cond delay="0"/>
                                          </p:stCondLst>
                                        </p:cTn>
                                        <p:tgtEl>
                                          <p:spTgt spid="41"/>
                                        </p:tgtEl>
                                        <p:attrNameLst>
                                          <p:attrName>style.visibility</p:attrName>
                                        </p:attrNameLst>
                                      </p:cBhvr>
                                      <p:to>
                                        <p:strVal val="visible"/>
                                      </p:to>
                                    </p:set>
                                    <p:animEffect transition="in" filter="blinds(horizontal)">
                                      <p:cBhvr>
                                        <p:cTn id="125" dur="500"/>
                                        <p:tgtEl>
                                          <p:spTgt spid="41"/>
                                        </p:tgtEl>
                                      </p:cBhvr>
                                    </p:animEffect>
                                  </p:childTnLst>
                                </p:cTn>
                              </p:par>
                              <p:par>
                                <p:cTn id="126" presetID="3" presetClass="entr" presetSubtype="10" fill="hold" nodeType="withEffect">
                                  <p:stCondLst>
                                    <p:cond delay="0"/>
                                  </p:stCondLst>
                                  <p:childTnLst>
                                    <p:set>
                                      <p:cBhvr>
                                        <p:cTn id="127" dur="1" fill="hold">
                                          <p:stCondLst>
                                            <p:cond delay="0"/>
                                          </p:stCondLst>
                                        </p:cTn>
                                        <p:tgtEl>
                                          <p:spTgt spid="42"/>
                                        </p:tgtEl>
                                        <p:attrNameLst>
                                          <p:attrName>style.visibility</p:attrName>
                                        </p:attrNameLst>
                                      </p:cBhvr>
                                      <p:to>
                                        <p:strVal val="visible"/>
                                      </p:to>
                                    </p:set>
                                    <p:animEffect transition="in" filter="blinds(horizontal)">
                                      <p:cBhvr>
                                        <p:cTn id="128" dur="500"/>
                                        <p:tgtEl>
                                          <p:spTgt spid="42"/>
                                        </p:tgtEl>
                                      </p:cBhvr>
                                    </p:animEffect>
                                  </p:childTnLst>
                                </p:cTn>
                              </p:par>
                            </p:childTnLst>
                          </p:cTn>
                        </p:par>
                      </p:childTnLst>
                    </p:cTn>
                  </p:par>
                  <p:par>
                    <p:cTn id="129" fill="hold">
                      <p:stCondLst>
                        <p:cond delay="indefinite"/>
                      </p:stCondLst>
                      <p:childTnLst>
                        <p:par>
                          <p:cTn id="130" fill="hold">
                            <p:stCondLst>
                              <p:cond delay="0"/>
                            </p:stCondLst>
                            <p:childTnLst>
                              <p:par>
                                <p:cTn id="131" presetID="3" presetClass="entr" presetSubtype="10" fill="hold" nodeType="clickEffect">
                                  <p:stCondLst>
                                    <p:cond delay="0"/>
                                  </p:stCondLst>
                                  <p:childTnLst>
                                    <p:set>
                                      <p:cBhvr>
                                        <p:cTn id="132" dur="1" fill="hold">
                                          <p:stCondLst>
                                            <p:cond delay="0"/>
                                          </p:stCondLst>
                                        </p:cTn>
                                        <p:tgtEl>
                                          <p:spTgt spid="43"/>
                                        </p:tgtEl>
                                        <p:attrNameLst>
                                          <p:attrName>style.visibility</p:attrName>
                                        </p:attrNameLst>
                                      </p:cBhvr>
                                      <p:to>
                                        <p:strVal val="visible"/>
                                      </p:to>
                                    </p:set>
                                    <p:animEffect transition="in" filter="blinds(horizontal)">
                                      <p:cBhvr>
                                        <p:cTn id="133" dur="500"/>
                                        <p:tgtEl>
                                          <p:spTgt spid="43"/>
                                        </p:tgtEl>
                                      </p:cBhvr>
                                    </p:animEffect>
                                  </p:childTnLst>
                                </p:cTn>
                              </p:par>
                              <p:par>
                                <p:cTn id="134" presetID="3" presetClass="entr" presetSubtype="10" fill="hold" nodeType="withEffect">
                                  <p:stCondLst>
                                    <p:cond delay="0"/>
                                  </p:stCondLst>
                                  <p:childTnLst>
                                    <p:set>
                                      <p:cBhvr>
                                        <p:cTn id="135" dur="1" fill="hold">
                                          <p:stCondLst>
                                            <p:cond delay="0"/>
                                          </p:stCondLst>
                                        </p:cTn>
                                        <p:tgtEl>
                                          <p:spTgt spid="44"/>
                                        </p:tgtEl>
                                        <p:attrNameLst>
                                          <p:attrName>style.visibility</p:attrName>
                                        </p:attrNameLst>
                                      </p:cBhvr>
                                      <p:to>
                                        <p:strVal val="visible"/>
                                      </p:to>
                                    </p:set>
                                    <p:animEffect transition="in" filter="blinds(horizontal)">
                                      <p:cBhvr>
                                        <p:cTn id="136" dur="500"/>
                                        <p:tgtEl>
                                          <p:spTgt spid="44"/>
                                        </p:tgtEl>
                                      </p:cBhvr>
                                    </p:animEffect>
                                  </p:childTnLst>
                                </p:cTn>
                              </p:par>
                              <p:par>
                                <p:cTn id="137" presetID="3" presetClass="entr" presetSubtype="10" fill="hold" grpId="0" nodeType="withEffect">
                                  <p:stCondLst>
                                    <p:cond delay="0"/>
                                  </p:stCondLst>
                                  <p:childTnLst>
                                    <p:set>
                                      <p:cBhvr>
                                        <p:cTn id="138" dur="1" fill="hold">
                                          <p:stCondLst>
                                            <p:cond delay="0"/>
                                          </p:stCondLst>
                                        </p:cTn>
                                        <p:tgtEl>
                                          <p:spTgt spid="14"/>
                                        </p:tgtEl>
                                        <p:attrNameLst>
                                          <p:attrName>style.visibility</p:attrName>
                                        </p:attrNameLst>
                                      </p:cBhvr>
                                      <p:to>
                                        <p:strVal val="visible"/>
                                      </p:to>
                                    </p:set>
                                    <p:animEffect transition="in" filter="blinds(horizontal)">
                                      <p:cBhvr>
                                        <p:cTn id="139" dur="500"/>
                                        <p:tgtEl>
                                          <p:spTgt spid="14"/>
                                        </p:tgtEl>
                                      </p:cBhvr>
                                    </p:animEffect>
                                  </p:childTnLst>
                                </p:cTn>
                              </p:par>
                              <p:par>
                                <p:cTn id="140" presetID="3" presetClass="entr" presetSubtype="10" fill="hold" nodeType="withEffect">
                                  <p:stCondLst>
                                    <p:cond delay="0"/>
                                  </p:stCondLst>
                                  <p:childTnLst>
                                    <p:set>
                                      <p:cBhvr>
                                        <p:cTn id="141" dur="1" fill="hold">
                                          <p:stCondLst>
                                            <p:cond delay="0"/>
                                          </p:stCondLst>
                                        </p:cTn>
                                        <p:tgtEl>
                                          <p:spTgt spid="45"/>
                                        </p:tgtEl>
                                        <p:attrNameLst>
                                          <p:attrName>style.visibility</p:attrName>
                                        </p:attrNameLst>
                                      </p:cBhvr>
                                      <p:to>
                                        <p:strVal val="visible"/>
                                      </p:to>
                                    </p:set>
                                    <p:animEffect transition="in" filter="blinds(horizontal)">
                                      <p:cBhvr>
                                        <p:cTn id="142" dur="500"/>
                                        <p:tgtEl>
                                          <p:spTgt spid="45"/>
                                        </p:tgtEl>
                                      </p:cBhvr>
                                    </p:animEffect>
                                  </p:childTnLst>
                                </p:cTn>
                              </p:par>
                              <p:par>
                                <p:cTn id="143" presetID="3" presetClass="entr" presetSubtype="10" fill="hold" nodeType="withEffect">
                                  <p:stCondLst>
                                    <p:cond delay="0"/>
                                  </p:stCondLst>
                                  <p:childTnLst>
                                    <p:set>
                                      <p:cBhvr>
                                        <p:cTn id="144" dur="1" fill="hold">
                                          <p:stCondLst>
                                            <p:cond delay="0"/>
                                          </p:stCondLst>
                                        </p:cTn>
                                        <p:tgtEl>
                                          <p:spTgt spid="46"/>
                                        </p:tgtEl>
                                        <p:attrNameLst>
                                          <p:attrName>style.visibility</p:attrName>
                                        </p:attrNameLst>
                                      </p:cBhvr>
                                      <p:to>
                                        <p:strVal val="visible"/>
                                      </p:to>
                                    </p:set>
                                    <p:animEffect transition="in" filter="blinds(horizontal)">
                                      <p:cBhvr>
                                        <p:cTn id="145" dur="500"/>
                                        <p:tgtEl>
                                          <p:spTgt spid="46"/>
                                        </p:tgtEl>
                                      </p:cBhvr>
                                    </p:animEffect>
                                  </p:childTnLst>
                                </p:cTn>
                              </p:par>
                            </p:childTnLst>
                          </p:cTn>
                        </p:par>
                      </p:childTnLst>
                    </p:cTn>
                  </p:par>
                  <p:par>
                    <p:cTn id="146" fill="hold">
                      <p:stCondLst>
                        <p:cond delay="indefinite"/>
                      </p:stCondLst>
                      <p:childTnLst>
                        <p:par>
                          <p:cTn id="147" fill="hold">
                            <p:stCondLst>
                              <p:cond delay="0"/>
                            </p:stCondLst>
                            <p:childTnLst>
                              <p:par>
                                <p:cTn id="148" presetID="3" presetClass="entr" presetSubtype="10" fill="hold" grpId="0" nodeType="clickEffect">
                                  <p:stCondLst>
                                    <p:cond delay="0"/>
                                  </p:stCondLst>
                                  <p:childTnLst>
                                    <p:set>
                                      <p:cBhvr>
                                        <p:cTn id="149" dur="1" fill="hold">
                                          <p:stCondLst>
                                            <p:cond delay="0"/>
                                          </p:stCondLst>
                                        </p:cTn>
                                        <p:tgtEl>
                                          <p:spTgt spid="48"/>
                                        </p:tgtEl>
                                        <p:attrNameLst>
                                          <p:attrName>style.visibility</p:attrName>
                                        </p:attrNameLst>
                                      </p:cBhvr>
                                      <p:to>
                                        <p:strVal val="visible"/>
                                      </p:to>
                                    </p:set>
                                    <p:animEffect transition="in" filter="blinds(horizontal)">
                                      <p:cBhvr>
                                        <p:cTn id="150" dur="500"/>
                                        <p:tgtEl>
                                          <p:spTgt spid="48"/>
                                        </p:tgtEl>
                                      </p:cBhvr>
                                    </p:animEffect>
                                  </p:childTnLst>
                                </p:cTn>
                              </p:par>
                            </p:childTnLst>
                          </p:cTn>
                        </p:par>
                      </p:childTnLst>
                    </p:cTn>
                  </p:par>
                  <p:par>
                    <p:cTn id="151" fill="hold">
                      <p:stCondLst>
                        <p:cond delay="indefinite"/>
                      </p:stCondLst>
                      <p:childTnLst>
                        <p:par>
                          <p:cTn id="152" fill="hold">
                            <p:stCondLst>
                              <p:cond delay="0"/>
                            </p:stCondLst>
                            <p:childTnLst>
                              <p:par>
                                <p:cTn id="153" presetID="3" presetClass="entr" presetSubtype="10" fill="hold" nodeType="clickEffect">
                                  <p:stCondLst>
                                    <p:cond delay="0"/>
                                  </p:stCondLst>
                                  <p:childTnLst>
                                    <p:set>
                                      <p:cBhvr>
                                        <p:cTn id="154" dur="1" fill="hold">
                                          <p:stCondLst>
                                            <p:cond delay="0"/>
                                          </p:stCondLst>
                                        </p:cTn>
                                        <p:tgtEl>
                                          <p:spTgt spid="70"/>
                                        </p:tgtEl>
                                        <p:attrNameLst>
                                          <p:attrName>style.visibility</p:attrName>
                                        </p:attrNameLst>
                                      </p:cBhvr>
                                      <p:to>
                                        <p:strVal val="visible"/>
                                      </p:to>
                                    </p:set>
                                    <p:animEffect transition="in" filter="blinds(horizontal)">
                                      <p:cBhvr>
                                        <p:cTn id="155" dur="500"/>
                                        <p:tgtEl>
                                          <p:spTgt spid="70"/>
                                        </p:tgtEl>
                                      </p:cBhvr>
                                    </p:animEffect>
                                  </p:childTnLst>
                                </p:cTn>
                              </p:par>
                              <p:par>
                                <p:cTn id="156" presetID="3" presetClass="entr" presetSubtype="10" fill="hold" nodeType="withEffect">
                                  <p:stCondLst>
                                    <p:cond delay="0"/>
                                  </p:stCondLst>
                                  <p:childTnLst>
                                    <p:set>
                                      <p:cBhvr>
                                        <p:cTn id="157" dur="1" fill="hold">
                                          <p:stCondLst>
                                            <p:cond delay="0"/>
                                          </p:stCondLst>
                                        </p:cTn>
                                        <p:tgtEl>
                                          <p:spTgt spid="72"/>
                                        </p:tgtEl>
                                        <p:attrNameLst>
                                          <p:attrName>style.visibility</p:attrName>
                                        </p:attrNameLst>
                                      </p:cBhvr>
                                      <p:to>
                                        <p:strVal val="visible"/>
                                      </p:to>
                                    </p:set>
                                    <p:animEffect transition="in" filter="blinds(horizontal)">
                                      <p:cBhvr>
                                        <p:cTn id="158" dur="500"/>
                                        <p:tgtEl>
                                          <p:spTgt spid="72"/>
                                        </p:tgtEl>
                                      </p:cBhvr>
                                    </p:animEffect>
                                  </p:childTnLst>
                                </p:cTn>
                              </p:par>
                              <p:par>
                                <p:cTn id="159" presetID="3" presetClass="entr" presetSubtype="10" fill="hold" grpId="0" nodeType="withEffect">
                                  <p:stCondLst>
                                    <p:cond delay="0"/>
                                  </p:stCondLst>
                                  <p:childTnLst>
                                    <p:set>
                                      <p:cBhvr>
                                        <p:cTn id="160" dur="1" fill="hold">
                                          <p:stCondLst>
                                            <p:cond delay="0"/>
                                          </p:stCondLst>
                                        </p:cTn>
                                        <p:tgtEl>
                                          <p:spTgt spid="50"/>
                                        </p:tgtEl>
                                        <p:attrNameLst>
                                          <p:attrName>style.visibility</p:attrName>
                                        </p:attrNameLst>
                                      </p:cBhvr>
                                      <p:to>
                                        <p:strVal val="visible"/>
                                      </p:to>
                                    </p:set>
                                    <p:animEffect transition="in" filter="blinds(horizontal)">
                                      <p:cBhvr>
                                        <p:cTn id="161" dur="500"/>
                                        <p:tgtEl>
                                          <p:spTgt spid="50"/>
                                        </p:tgtEl>
                                      </p:cBhvr>
                                    </p:animEffect>
                                  </p:childTnLst>
                                </p:cTn>
                              </p:par>
                              <p:par>
                                <p:cTn id="162" presetID="3" presetClass="entr" presetSubtype="10" fill="hold" nodeType="withEffect">
                                  <p:stCondLst>
                                    <p:cond delay="0"/>
                                  </p:stCondLst>
                                  <p:childTnLst>
                                    <p:set>
                                      <p:cBhvr>
                                        <p:cTn id="163" dur="1" fill="hold">
                                          <p:stCondLst>
                                            <p:cond delay="0"/>
                                          </p:stCondLst>
                                        </p:cTn>
                                        <p:tgtEl>
                                          <p:spTgt spid="74"/>
                                        </p:tgtEl>
                                        <p:attrNameLst>
                                          <p:attrName>style.visibility</p:attrName>
                                        </p:attrNameLst>
                                      </p:cBhvr>
                                      <p:to>
                                        <p:strVal val="visible"/>
                                      </p:to>
                                    </p:set>
                                    <p:animEffect transition="in" filter="blinds(horizontal)">
                                      <p:cBhvr>
                                        <p:cTn id="164" dur="500"/>
                                        <p:tgtEl>
                                          <p:spTgt spid="74"/>
                                        </p:tgtEl>
                                      </p:cBhvr>
                                    </p:animEffect>
                                  </p:childTnLst>
                                </p:cTn>
                              </p:par>
                            </p:childTnLst>
                          </p:cTn>
                        </p:par>
                      </p:childTnLst>
                    </p:cTn>
                  </p:par>
                  <p:par>
                    <p:cTn id="165" fill="hold">
                      <p:stCondLst>
                        <p:cond delay="indefinite"/>
                      </p:stCondLst>
                      <p:childTnLst>
                        <p:par>
                          <p:cTn id="166" fill="hold">
                            <p:stCondLst>
                              <p:cond delay="0"/>
                            </p:stCondLst>
                            <p:childTnLst>
                              <p:par>
                                <p:cTn id="167" presetID="3" presetClass="entr" presetSubtype="10" fill="hold" nodeType="clickEffect">
                                  <p:stCondLst>
                                    <p:cond delay="0"/>
                                  </p:stCondLst>
                                  <p:childTnLst>
                                    <p:set>
                                      <p:cBhvr>
                                        <p:cTn id="168" dur="1" fill="hold">
                                          <p:stCondLst>
                                            <p:cond delay="0"/>
                                          </p:stCondLst>
                                        </p:cTn>
                                        <p:tgtEl>
                                          <p:spTgt spid="76"/>
                                        </p:tgtEl>
                                        <p:attrNameLst>
                                          <p:attrName>style.visibility</p:attrName>
                                        </p:attrNameLst>
                                      </p:cBhvr>
                                      <p:to>
                                        <p:strVal val="visible"/>
                                      </p:to>
                                    </p:set>
                                    <p:animEffect transition="in" filter="blinds(horizontal)">
                                      <p:cBhvr>
                                        <p:cTn id="169" dur="500"/>
                                        <p:tgtEl>
                                          <p:spTgt spid="76"/>
                                        </p:tgtEl>
                                      </p:cBhvr>
                                    </p:animEffect>
                                  </p:childTnLst>
                                </p:cTn>
                              </p:par>
                              <p:par>
                                <p:cTn id="170" presetID="3" presetClass="entr" presetSubtype="10" fill="hold" grpId="0" nodeType="withEffect">
                                  <p:stCondLst>
                                    <p:cond delay="0"/>
                                  </p:stCondLst>
                                  <p:childTnLst>
                                    <p:set>
                                      <p:cBhvr>
                                        <p:cTn id="171" dur="1" fill="hold">
                                          <p:stCondLst>
                                            <p:cond delay="0"/>
                                          </p:stCondLst>
                                        </p:cTn>
                                        <p:tgtEl>
                                          <p:spTgt spid="49"/>
                                        </p:tgtEl>
                                        <p:attrNameLst>
                                          <p:attrName>style.visibility</p:attrName>
                                        </p:attrNameLst>
                                      </p:cBhvr>
                                      <p:to>
                                        <p:strVal val="visible"/>
                                      </p:to>
                                    </p:set>
                                    <p:animEffect transition="in" filter="blinds(horizontal)">
                                      <p:cBhvr>
                                        <p:cTn id="172" dur="500"/>
                                        <p:tgtEl>
                                          <p:spTgt spid="49"/>
                                        </p:tgtEl>
                                      </p:cBhvr>
                                    </p:animEffect>
                                  </p:childTnLst>
                                </p:cTn>
                              </p:par>
                              <p:par>
                                <p:cTn id="173" presetID="3" presetClass="entr" presetSubtype="10" fill="hold" nodeType="withEffect">
                                  <p:stCondLst>
                                    <p:cond delay="0"/>
                                  </p:stCondLst>
                                  <p:childTnLst>
                                    <p:set>
                                      <p:cBhvr>
                                        <p:cTn id="174" dur="1" fill="hold">
                                          <p:stCondLst>
                                            <p:cond delay="0"/>
                                          </p:stCondLst>
                                        </p:cTn>
                                        <p:tgtEl>
                                          <p:spTgt spid="65"/>
                                        </p:tgtEl>
                                        <p:attrNameLst>
                                          <p:attrName>style.visibility</p:attrName>
                                        </p:attrNameLst>
                                      </p:cBhvr>
                                      <p:to>
                                        <p:strVal val="visible"/>
                                      </p:to>
                                    </p:set>
                                    <p:animEffect transition="in" filter="blinds(horizontal)">
                                      <p:cBhvr>
                                        <p:cTn id="175" dur="500"/>
                                        <p:tgtEl>
                                          <p:spTgt spid="65"/>
                                        </p:tgtEl>
                                      </p:cBhvr>
                                    </p:animEffect>
                                  </p:childTnLst>
                                </p:cTn>
                              </p:par>
                              <p:par>
                                <p:cTn id="176" presetID="3" presetClass="entr" presetSubtype="10" fill="hold" nodeType="withEffect">
                                  <p:stCondLst>
                                    <p:cond delay="0"/>
                                  </p:stCondLst>
                                  <p:childTnLst>
                                    <p:set>
                                      <p:cBhvr>
                                        <p:cTn id="177" dur="1" fill="hold">
                                          <p:stCondLst>
                                            <p:cond delay="0"/>
                                          </p:stCondLst>
                                        </p:cTn>
                                        <p:tgtEl>
                                          <p:spTgt spid="67"/>
                                        </p:tgtEl>
                                        <p:attrNameLst>
                                          <p:attrName>style.visibility</p:attrName>
                                        </p:attrNameLst>
                                      </p:cBhvr>
                                      <p:to>
                                        <p:strVal val="visible"/>
                                      </p:to>
                                    </p:set>
                                    <p:animEffect transition="in" filter="blinds(horizontal)">
                                      <p:cBhvr>
                                        <p:cTn id="178" dur="500"/>
                                        <p:tgtEl>
                                          <p:spTgt spid="67"/>
                                        </p:tgtEl>
                                      </p:cBhvr>
                                    </p:animEffect>
                                  </p:childTnLst>
                                </p:cTn>
                              </p:par>
                            </p:childTnLst>
                          </p:cTn>
                        </p:par>
                      </p:childTnLst>
                    </p:cTn>
                  </p:par>
                  <p:par>
                    <p:cTn id="179" fill="hold">
                      <p:stCondLst>
                        <p:cond delay="indefinite"/>
                      </p:stCondLst>
                      <p:childTnLst>
                        <p:par>
                          <p:cTn id="180" fill="hold">
                            <p:stCondLst>
                              <p:cond delay="0"/>
                            </p:stCondLst>
                            <p:childTnLst>
                              <p:par>
                                <p:cTn id="181" presetID="3" presetClass="entr" presetSubtype="10" fill="hold" nodeType="clickEffect">
                                  <p:stCondLst>
                                    <p:cond delay="0"/>
                                  </p:stCondLst>
                                  <p:childTnLst>
                                    <p:set>
                                      <p:cBhvr>
                                        <p:cTn id="182" dur="1" fill="hold">
                                          <p:stCondLst>
                                            <p:cond delay="0"/>
                                          </p:stCondLst>
                                        </p:cTn>
                                        <p:tgtEl>
                                          <p:spTgt spid="80"/>
                                        </p:tgtEl>
                                        <p:attrNameLst>
                                          <p:attrName>style.visibility</p:attrName>
                                        </p:attrNameLst>
                                      </p:cBhvr>
                                      <p:to>
                                        <p:strVal val="visible"/>
                                      </p:to>
                                    </p:set>
                                    <p:animEffect transition="in" filter="blinds(horizontal)">
                                      <p:cBhvr>
                                        <p:cTn id="183" dur="500"/>
                                        <p:tgtEl>
                                          <p:spTgt spid="80"/>
                                        </p:tgtEl>
                                      </p:cBhvr>
                                    </p:animEffect>
                                  </p:childTnLst>
                                </p:cTn>
                              </p:par>
                              <p:par>
                                <p:cTn id="184" presetID="3" presetClass="entr" presetSubtype="10" fill="hold" grpId="0" nodeType="withEffect">
                                  <p:stCondLst>
                                    <p:cond delay="0"/>
                                  </p:stCondLst>
                                  <p:childTnLst>
                                    <p:set>
                                      <p:cBhvr>
                                        <p:cTn id="185" dur="1" fill="hold">
                                          <p:stCondLst>
                                            <p:cond delay="0"/>
                                          </p:stCondLst>
                                        </p:cTn>
                                        <p:tgtEl>
                                          <p:spTgt spid="51"/>
                                        </p:tgtEl>
                                        <p:attrNameLst>
                                          <p:attrName>style.visibility</p:attrName>
                                        </p:attrNameLst>
                                      </p:cBhvr>
                                      <p:to>
                                        <p:strVal val="visible"/>
                                      </p:to>
                                    </p:set>
                                    <p:animEffect transition="in" filter="blinds(horizontal)">
                                      <p:cBhvr>
                                        <p:cTn id="186" dur="500"/>
                                        <p:tgtEl>
                                          <p:spTgt spid="51"/>
                                        </p:tgtEl>
                                      </p:cBhvr>
                                    </p:animEffect>
                                  </p:childTnLst>
                                </p:cTn>
                              </p:par>
                              <p:par>
                                <p:cTn id="187" presetID="3" presetClass="entr" presetSubtype="10" fill="hold" nodeType="withEffect">
                                  <p:stCondLst>
                                    <p:cond delay="0"/>
                                  </p:stCondLst>
                                  <p:childTnLst>
                                    <p:set>
                                      <p:cBhvr>
                                        <p:cTn id="188" dur="1" fill="hold">
                                          <p:stCondLst>
                                            <p:cond delay="0"/>
                                          </p:stCondLst>
                                        </p:cTn>
                                        <p:tgtEl>
                                          <p:spTgt spid="82"/>
                                        </p:tgtEl>
                                        <p:attrNameLst>
                                          <p:attrName>style.visibility</p:attrName>
                                        </p:attrNameLst>
                                      </p:cBhvr>
                                      <p:to>
                                        <p:strVal val="visible"/>
                                      </p:to>
                                    </p:set>
                                    <p:animEffect transition="in" filter="blinds(horizontal)">
                                      <p:cBhvr>
                                        <p:cTn id="189" dur="500"/>
                                        <p:tgtEl>
                                          <p:spTgt spid="82"/>
                                        </p:tgtEl>
                                      </p:cBhvr>
                                    </p:animEffect>
                                  </p:childTnLst>
                                </p:cTn>
                              </p:par>
                              <p:par>
                                <p:cTn id="190" presetID="3" presetClass="entr" presetSubtype="10" fill="hold" nodeType="withEffect">
                                  <p:stCondLst>
                                    <p:cond delay="0"/>
                                  </p:stCondLst>
                                  <p:childTnLst>
                                    <p:set>
                                      <p:cBhvr>
                                        <p:cTn id="191" dur="1" fill="hold">
                                          <p:stCondLst>
                                            <p:cond delay="0"/>
                                          </p:stCondLst>
                                        </p:cTn>
                                        <p:tgtEl>
                                          <p:spTgt spid="84"/>
                                        </p:tgtEl>
                                        <p:attrNameLst>
                                          <p:attrName>style.visibility</p:attrName>
                                        </p:attrNameLst>
                                      </p:cBhvr>
                                      <p:to>
                                        <p:strVal val="visible"/>
                                      </p:to>
                                    </p:set>
                                    <p:animEffect transition="in" filter="blinds(horizontal)">
                                      <p:cBhvr>
                                        <p:cTn id="192" dur="500"/>
                                        <p:tgtEl>
                                          <p:spTgt spid="84"/>
                                        </p:tgtEl>
                                      </p:cBhvr>
                                    </p:animEffect>
                                  </p:childTnLst>
                                </p:cTn>
                              </p:par>
                            </p:childTnLst>
                          </p:cTn>
                        </p:par>
                      </p:childTnLst>
                    </p:cTn>
                  </p:par>
                  <p:par>
                    <p:cTn id="193" fill="hold">
                      <p:stCondLst>
                        <p:cond delay="indefinite"/>
                      </p:stCondLst>
                      <p:childTnLst>
                        <p:par>
                          <p:cTn id="194" fill="hold">
                            <p:stCondLst>
                              <p:cond delay="0"/>
                            </p:stCondLst>
                            <p:childTnLst>
                              <p:par>
                                <p:cTn id="195" presetID="3" presetClass="entr" presetSubtype="10" fill="hold" nodeType="clickEffect">
                                  <p:stCondLst>
                                    <p:cond delay="0"/>
                                  </p:stCondLst>
                                  <p:childTnLst>
                                    <p:set>
                                      <p:cBhvr>
                                        <p:cTn id="196" dur="1" fill="hold">
                                          <p:stCondLst>
                                            <p:cond delay="0"/>
                                          </p:stCondLst>
                                        </p:cTn>
                                        <p:tgtEl>
                                          <p:spTgt spid="103"/>
                                        </p:tgtEl>
                                        <p:attrNameLst>
                                          <p:attrName>style.visibility</p:attrName>
                                        </p:attrNameLst>
                                      </p:cBhvr>
                                      <p:to>
                                        <p:strVal val="visible"/>
                                      </p:to>
                                    </p:set>
                                    <p:animEffect transition="in" filter="blinds(horizontal)">
                                      <p:cBhvr>
                                        <p:cTn id="197" dur="500"/>
                                        <p:tgtEl>
                                          <p:spTgt spid="103"/>
                                        </p:tgtEl>
                                      </p:cBhvr>
                                    </p:animEffect>
                                  </p:childTnLst>
                                </p:cTn>
                              </p:par>
                              <p:par>
                                <p:cTn id="198" presetID="3" presetClass="entr" presetSubtype="10" fill="hold" grpId="0" nodeType="withEffect">
                                  <p:stCondLst>
                                    <p:cond delay="0"/>
                                  </p:stCondLst>
                                  <p:childTnLst>
                                    <p:set>
                                      <p:cBhvr>
                                        <p:cTn id="199" dur="1" fill="hold">
                                          <p:stCondLst>
                                            <p:cond delay="0"/>
                                          </p:stCondLst>
                                        </p:cTn>
                                        <p:tgtEl>
                                          <p:spTgt spid="52"/>
                                        </p:tgtEl>
                                        <p:attrNameLst>
                                          <p:attrName>style.visibility</p:attrName>
                                        </p:attrNameLst>
                                      </p:cBhvr>
                                      <p:to>
                                        <p:strVal val="visible"/>
                                      </p:to>
                                    </p:set>
                                    <p:animEffect transition="in" filter="blinds(horizontal)">
                                      <p:cBhvr>
                                        <p:cTn id="200" dur="500"/>
                                        <p:tgtEl>
                                          <p:spTgt spid="52"/>
                                        </p:tgtEl>
                                      </p:cBhvr>
                                    </p:animEffect>
                                  </p:childTnLst>
                                </p:cTn>
                              </p:par>
                              <p:par>
                                <p:cTn id="201" presetID="3" presetClass="entr" presetSubtype="10" fill="hold" nodeType="withEffect">
                                  <p:stCondLst>
                                    <p:cond delay="0"/>
                                  </p:stCondLst>
                                  <p:childTnLst>
                                    <p:set>
                                      <p:cBhvr>
                                        <p:cTn id="202" dur="1" fill="hold">
                                          <p:stCondLst>
                                            <p:cond delay="0"/>
                                          </p:stCondLst>
                                        </p:cTn>
                                        <p:tgtEl>
                                          <p:spTgt spid="91"/>
                                        </p:tgtEl>
                                        <p:attrNameLst>
                                          <p:attrName>style.visibility</p:attrName>
                                        </p:attrNameLst>
                                      </p:cBhvr>
                                      <p:to>
                                        <p:strVal val="visible"/>
                                      </p:to>
                                    </p:set>
                                    <p:animEffect transition="in" filter="blinds(horizontal)">
                                      <p:cBhvr>
                                        <p:cTn id="203" dur="500"/>
                                        <p:tgtEl>
                                          <p:spTgt spid="91"/>
                                        </p:tgtEl>
                                      </p:cBhvr>
                                    </p:animEffect>
                                  </p:childTnLst>
                                </p:cTn>
                              </p:par>
                              <p:par>
                                <p:cTn id="204" presetID="3" presetClass="entr" presetSubtype="10" fill="hold" nodeType="withEffect">
                                  <p:stCondLst>
                                    <p:cond delay="0"/>
                                  </p:stCondLst>
                                  <p:childTnLst>
                                    <p:set>
                                      <p:cBhvr>
                                        <p:cTn id="205" dur="1" fill="hold">
                                          <p:stCondLst>
                                            <p:cond delay="0"/>
                                          </p:stCondLst>
                                        </p:cTn>
                                        <p:tgtEl>
                                          <p:spTgt spid="88"/>
                                        </p:tgtEl>
                                        <p:attrNameLst>
                                          <p:attrName>style.visibility</p:attrName>
                                        </p:attrNameLst>
                                      </p:cBhvr>
                                      <p:to>
                                        <p:strVal val="visible"/>
                                      </p:to>
                                    </p:set>
                                    <p:animEffect transition="in" filter="blinds(horizontal)">
                                      <p:cBhvr>
                                        <p:cTn id="206" dur="500"/>
                                        <p:tgtEl>
                                          <p:spTgt spid="88"/>
                                        </p:tgtEl>
                                      </p:cBhvr>
                                    </p:animEffect>
                                  </p:childTnLst>
                                </p:cTn>
                              </p:par>
                            </p:childTnLst>
                          </p:cTn>
                        </p:par>
                      </p:childTnLst>
                    </p:cTn>
                  </p:par>
                  <p:par>
                    <p:cTn id="207" fill="hold">
                      <p:stCondLst>
                        <p:cond delay="indefinite"/>
                      </p:stCondLst>
                      <p:childTnLst>
                        <p:par>
                          <p:cTn id="208" fill="hold">
                            <p:stCondLst>
                              <p:cond delay="0"/>
                            </p:stCondLst>
                            <p:childTnLst>
                              <p:par>
                                <p:cTn id="209" presetID="3" presetClass="entr" presetSubtype="10" fill="hold" grpId="0" nodeType="clickEffect">
                                  <p:stCondLst>
                                    <p:cond delay="0"/>
                                  </p:stCondLst>
                                  <p:childTnLst>
                                    <p:set>
                                      <p:cBhvr>
                                        <p:cTn id="210" dur="1" fill="hold">
                                          <p:stCondLst>
                                            <p:cond delay="0"/>
                                          </p:stCondLst>
                                        </p:cTn>
                                        <p:tgtEl>
                                          <p:spTgt spid="47"/>
                                        </p:tgtEl>
                                        <p:attrNameLst>
                                          <p:attrName>style.visibility</p:attrName>
                                        </p:attrNameLst>
                                      </p:cBhvr>
                                      <p:to>
                                        <p:strVal val="visible"/>
                                      </p:to>
                                    </p:set>
                                    <p:animEffect transition="in" filter="blinds(horizontal)">
                                      <p:cBhvr>
                                        <p:cTn id="21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47" grpId="0"/>
      <p:bldP spid="48" grpId="0" animBg="1"/>
      <p:bldP spid="49" grpId="0" animBg="1"/>
      <p:bldP spid="50" grpId="0" animBg="1"/>
      <p:bldP spid="51" grpId="0" animBg="1"/>
      <p:bldP spid="5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80" y="76200"/>
            <a:ext cx="9464040" cy="926253"/>
          </a:xfrm>
        </p:spPr>
        <p:txBody>
          <a:bodyPr/>
          <a:lstStyle/>
          <a:p>
            <a:r>
              <a:rPr lang="en-US" dirty="0" smtClean="0">
                <a:solidFill>
                  <a:srgbClr val="00B0F0"/>
                </a:solidFill>
              </a:rPr>
              <a:t>Meaning of National Income </a:t>
            </a:r>
            <a:endParaRPr lang="en-US" dirty="0">
              <a:solidFill>
                <a:srgbClr val="00B0F0"/>
              </a:solidFill>
            </a:endParaRPr>
          </a:p>
        </p:txBody>
      </p:sp>
      <p:sp>
        <p:nvSpPr>
          <p:cNvPr id="3" name="Content Placeholder 2"/>
          <p:cNvSpPr>
            <a:spLocks noGrp="1"/>
          </p:cNvSpPr>
          <p:nvPr>
            <p:ph idx="1"/>
          </p:nvPr>
        </p:nvSpPr>
        <p:spPr>
          <a:xfrm>
            <a:off x="228600" y="1066800"/>
            <a:ext cx="10058400" cy="5943600"/>
          </a:xfrm>
        </p:spPr>
        <p:txBody>
          <a:bodyPr>
            <a:normAutofit fontScale="85000" lnSpcReduction="10000"/>
          </a:bodyPr>
          <a:lstStyle/>
          <a:p>
            <a:pPr algn="just"/>
            <a:r>
              <a:rPr lang="en-US" dirty="0" smtClean="0"/>
              <a:t>National income is the aggregate of income received by all the individuals and sectors of the economy during a given period of time specially one year.</a:t>
            </a:r>
          </a:p>
          <a:p>
            <a:pPr algn="just">
              <a:buNone/>
            </a:pPr>
            <a:r>
              <a:rPr lang="en-US" dirty="0" smtClean="0"/>
              <a:t>	NI = </a:t>
            </a:r>
            <a:r>
              <a:rPr lang="el-GR" dirty="0" smtClean="0"/>
              <a:t>Σ</a:t>
            </a:r>
            <a:r>
              <a:rPr lang="en-US" dirty="0" smtClean="0"/>
              <a:t>Y = Y</a:t>
            </a:r>
            <a:r>
              <a:rPr lang="en-US" baseline="-25000" dirty="0" smtClean="0"/>
              <a:t>1</a:t>
            </a:r>
            <a:r>
              <a:rPr lang="en-US" dirty="0" smtClean="0"/>
              <a:t>+Y</a:t>
            </a:r>
            <a:r>
              <a:rPr lang="en-US" baseline="-25000" dirty="0" smtClean="0"/>
              <a:t>2</a:t>
            </a:r>
            <a:r>
              <a:rPr lang="en-US" dirty="0" smtClean="0"/>
              <a:t>+…………………+Y</a:t>
            </a:r>
            <a:r>
              <a:rPr lang="en-US" baseline="-25000" dirty="0" smtClean="0"/>
              <a:t>n</a:t>
            </a:r>
          </a:p>
          <a:p>
            <a:pPr algn="just">
              <a:buNone/>
            </a:pPr>
            <a:r>
              <a:rPr lang="en-US" dirty="0" smtClean="0"/>
              <a:t>Where,</a:t>
            </a:r>
          </a:p>
          <a:p>
            <a:pPr algn="just">
              <a:buNone/>
            </a:pPr>
            <a:r>
              <a:rPr lang="en-US" dirty="0" smtClean="0"/>
              <a:t>	     NI = National Income</a:t>
            </a:r>
          </a:p>
          <a:p>
            <a:pPr lvl="1" algn="just">
              <a:buNone/>
            </a:pPr>
            <a:r>
              <a:rPr lang="en-US" dirty="0" smtClean="0"/>
              <a:t>	Y</a:t>
            </a:r>
            <a:r>
              <a:rPr lang="en-US" baseline="-25000" dirty="0" smtClean="0"/>
              <a:t>1</a:t>
            </a:r>
            <a:r>
              <a:rPr lang="en-US" dirty="0" smtClean="0"/>
              <a:t> = Income received by the 1</a:t>
            </a:r>
            <a:r>
              <a:rPr lang="en-US" baseline="30000" dirty="0" smtClean="0"/>
              <a:t>st</a:t>
            </a:r>
            <a:r>
              <a:rPr lang="en-US" dirty="0" smtClean="0"/>
              <a:t> individual or sector of the economy.</a:t>
            </a:r>
          </a:p>
          <a:p>
            <a:pPr lvl="1" algn="just">
              <a:buNone/>
            </a:pPr>
            <a:r>
              <a:rPr lang="en-US" dirty="0" smtClean="0"/>
              <a:t>	Y</a:t>
            </a:r>
            <a:r>
              <a:rPr lang="en-US" baseline="-25000" dirty="0" smtClean="0"/>
              <a:t>2</a:t>
            </a:r>
            <a:r>
              <a:rPr lang="en-US" dirty="0" smtClean="0"/>
              <a:t> =Income received by the 2</a:t>
            </a:r>
            <a:r>
              <a:rPr lang="en-US" baseline="30000" dirty="0" smtClean="0"/>
              <a:t>nd</a:t>
            </a:r>
            <a:r>
              <a:rPr lang="en-US" dirty="0" smtClean="0"/>
              <a:t> individual or sector of the economy.</a:t>
            </a:r>
          </a:p>
          <a:p>
            <a:pPr lvl="1" algn="just">
              <a:buNone/>
            </a:pPr>
            <a:r>
              <a:rPr lang="en-US" dirty="0" smtClean="0"/>
              <a:t>	Y</a:t>
            </a:r>
            <a:r>
              <a:rPr lang="en-US" baseline="-25000" dirty="0" smtClean="0"/>
              <a:t>n</a:t>
            </a:r>
            <a:r>
              <a:rPr lang="en-US" dirty="0" smtClean="0"/>
              <a:t> =Income received by the n</a:t>
            </a:r>
            <a:r>
              <a:rPr lang="en-US" baseline="30000" dirty="0" smtClean="0"/>
              <a:t>th</a:t>
            </a:r>
            <a:r>
              <a:rPr lang="en-US" dirty="0" smtClean="0"/>
              <a:t> individual or sector of the economy.</a:t>
            </a:r>
          </a:p>
          <a:p>
            <a:pPr algn="just"/>
            <a:r>
              <a:rPr lang="en-US" dirty="0" smtClean="0"/>
              <a:t>In other words, NI is money value of all final goods and services produced by the factors of production of the economy during a year  </a:t>
            </a:r>
            <a:endParaRPr lang="en-US" baseline="-25000" dirty="0" smtClean="0"/>
          </a:p>
        </p:txBody>
      </p:sp>
    </p:spTree>
    <p:extLst>
      <p:ext uri="{BB962C8B-B14F-4D97-AF65-F5344CB8AC3E}">
        <p14:creationId xmlns:p14="http://schemas.microsoft.com/office/powerpoint/2010/main" val="11551082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linds(horizontal)">
                                      <p:cBhvr>
                                        <p:cTn id="30" dur="500"/>
                                        <p:tgtEl>
                                          <p:spTgt spid="3">
                                            <p:txEl>
                                              <p:pRg st="4" end="4"/>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blinds(horizontal)">
                                      <p:cBhvr>
                                        <p:cTn id="33" dur="500"/>
                                        <p:tgtEl>
                                          <p:spTgt spid="3">
                                            <p:txEl>
                                              <p:pRg st="5" end="5"/>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blinds(horizontal)">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blinds(horizontal)">
                                      <p:cBhvr>
                                        <p:cTn id="4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9982200" cy="6553200"/>
          </a:xfrm>
        </p:spPr>
        <p:txBody>
          <a:bodyPr>
            <a:normAutofit lnSpcReduction="10000"/>
          </a:bodyPr>
          <a:lstStyle/>
          <a:p>
            <a:pPr algn="just"/>
            <a:r>
              <a:rPr lang="en-US" dirty="0" smtClean="0"/>
              <a:t>NI is the money value of all the final goods and services produced by a country during a period of  one year.</a:t>
            </a:r>
          </a:p>
          <a:p>
            <a:pPr algn="just"/>
            <a:r>
              <a:rPr lang="en-US" dirty="0" smtClean="0"/>
              <a:t>NI consists of a collection of different types of goods and services.</a:t>
            </a:r>
          </a:p>
          <a:p>
            <a:pPr algn="just"/>
            <a:r>
              <a:rPr lang="en-US" dirty="0" smtClean="0"/>
              <a:t>Since these goods are measured in different physical units it is not possible to add them together.</a:t>
            </a:r>
          </a:p>
          <a:p>
            <a:pPr algn="just"/>
            <a:r>
              <a:rPr lang="en-US" dirty="0" smtClean="0"/>
              <a:t>Thus we cannot state NI in so many millions of meters of cloth.</a:t>
            </a:r>
          </a:p>
          <a:p>
            <a:pPr algn="just"/>
            <a:r>
              <a:rPr lang="en-US" dirty="0" smtClean="0"/>
              <a:t>Therefore, there is no way except to reduce them to a common measure i.e. money. </a:t>
            </a:r>
            <a:endParaRPr lang="en-US" dirty="0"/>
          </a:p>
        </p:txBody>
      </p:sp>
    </p:spTree>
    <p:extLst>
      <p:ext uri="{BB962C8B-B14F-4D97-AF65-F5344CB8AC3E}">
        <p14:creationId xmlns:p14="http://schemas.microsoft.com/office/powerpoint/2010/main" val="26135704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
            <a:ext cx="10058400" cy="7086600"/>
          </a:xfrm>
        </p:spPr>
        <p:txBody>
          <a:bodyPr>
            <a:normAutofit/>
          </a:bodyPr>
          <a:lstStyle/>
          <a:p>
            <a:pPr algn="just"/>
            <a:r>
              <a:rPr lang="en-US" dirty="0" smtClean="0"/>
              <a:t>NI is also the sum total of factor payments made to all productive resources in terms of wage, interest, rent and profits.</a:t>
            </a:r>
          </a:p>
          <a:p>
            <a:pPr algn="just"/>
            <a:r>
              <a:rPr lang="en-US" i="1" dirty="0" smtClean="0"/>
              <a:t>NI = Wage +Rent +Interest +Profit </a:t>
            </a:r>
          </a:p>
          <a:p>
            <a:pPr algn="just"/>
            <a:r>
              <a:rPr lang="en-US" dirty="0" smtClean="0"/>
              <a:t>NI data reveals the aggregate economic performance of the National economy as a whole</a:t>
            </a:r>
            <a:r>
              <a:rPr lang="en-US" dirty="0" smtClean="0"/>
              <a:t>.</a:t>
            </a:r>
            <a:endParaRPr lang="en-US" dirty="0" smtClean="0"/>
          </a:p>
        </p:txBody>
      </p:sp>
    </p:spTree>
    <p:extLst>
      <p:ext uri="{BB962C8B-B14F-4D97-AF65-F5344CB8AC3E}">
        <p14:creationId xmlns:p14="http://schemas.microsoft.com/office/powerpoint/2010/main" val="17227406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00B050"/>
                </a:solidFill>
              </a:rPr>
              <a:t>DIFFERENT CONCEPTS OF NI</a:t>
            </a:r>
            <a:endParaRPr lang="en-US" b="1" dirty="0">
              <a:solidFill>
                <a:srgbClr val="00B050"/>
              </a:solidFill>
            </a:endParaRPr>
          </a:p>
        </p:txBody>
      </p:sp>
    </p:spTree>
    <p:extLst>
      <p:ext uri="{BB962C8B-B14F-4D97-AF65-F5344CB8AC3E}">
        <p14:creationId xmlns:p14="http://schemas.microsoft.com/office/powerpoint/2010/main" val="12432922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5425"/>
            <a:ext cx="10515600" cy="6718300"/>
          </a:xfrm>
        </p:spPr>
        <p:txBody>
          <a:bodyPr>
            <a:normAutofit lnSpcReduction="10000"/>
          </a:bodyPr>
          <a:lstStyle/>
          <a:p>
            <a:pPr>
              <a:buNone/>
            </a:pPr>
            <a:r>
              <a:rPr lang="en-US" u="sng" dirty="0" smtClean="0">
                <a:solidFill>
                  <a:srgbClr val="00B050"/>
                </a:solidFill>
              </a:rPr>
              <a:t>In terms of Market Price (MP)</a:t>
            </a:r>
          </a:p>
          <a:p>
            <a:pPr>
              <a:buNone/>
            </a:pPr>
            <a:r>
              <a:rPr lang="en-US" u="sng" dirty="0" smtClean="0">
                <a:solidFill>
                  <a:srgbClr val="FF0000"/>
                </a:solidFill>
              </a:rPr>
              <a:t>A. Gross Domestic Product (GDP) </a:t>
            </a:r>
          </a:p>
          <a:p>
            <a:pPr algn="just"/>
            <a:r>
              <a:rPr lang="en-US" dirty="0" smtClean="0"/>
              <a:t>GDP is the money value of all final goods and services produced within the domestic territory of a country during a specified time period, generally one year.</a:t>
            </a:r>
          </a:p>
          <a:p>
            <a:pPr algn="just"/>
            <a:r>
              <a:rPr lang="en-US" dirty="0" smtClean="0"/>
              <a:t>Therefore, it is the monetary measure of only final goods and services including the following components.</a:t>
            </a:r>
          </a:p>
          <a:p>
            <a:pPr marL="1150082" lvl="1" indent="-711969" algn="just">
              <a:buFont typeface="+mj-lt"/>
              <a:buAutoNum type="alphaLcPeriod"/>
            </a:pPr>
            <a:r>
              <a:rPr lang="en-US" dirty="0" smtClean="0"/>
              <a:t>Value of final consumer goods and services consumed by household, ‘C’.</a:t>
            </a:r>
          </a:p>
          <a:p>
            <a:pPr marL="1150082" lvl="1" indent="-711969" algn="just">
              <a:buFont typeface="+mj-lt"/>
              <a:buAutoNum type="alphaLcPeriod"/>
            </a:pPr>
            <a:r>
              <a:rPr lang="en-US" dirty="0" smtClean="0"/>
              <a:t>Value of new capital goods produced and addition to the inventories of goods but not sold during a year, ‘I’.</a:t>
            </a:r>
          </a:p>
        </p:txBody>
      </p:sp>
      <p:sp>
        <p:nvSpPr>
          <p:cNvPr id="1026" name="Rectangle 2"/>
          <p:cNvSpPr>
            <a:spLocks noChangeArrowheads="1"/>
          </p:cNvSpPr>
          <p:nvPr/>
        </p:nvSpPr>
        <p:spPr bwMode="auto">
          <a:xfrm>
            <a:off x="0" y="188011"/>
            <a:ext cx="202309" cy="396139"/>
          </a:xfrm>
          <a:prstGeom prst="rect">
            <a:avLst/>
          </a:prstGeom>
          <a:noFill/>
          <a:ln w="9525">
            <a:noFill/>
            <a:miter lim="800000"/>
            <a:headEnd/>
            <a:tailEnd/>
          </a:ln>
          <a:effectLst/>
        </p:spPr>
        <p:txBody>
          <a:bodyPr vert="horz" wrap="none" lIns="100144" tIns="50072" rIns="100144" bIns="50072" numCol="1" anchor="ctr" anchorCtr="0" compatLnSpc="1">
            <a:prstTxWarp prst="textNoShape">
              <a:avLst/>
            </a:prstTxWarp>
            <a:spAutoFit/>
          </a:bodyPr>
          <a:lstStyle/>
          <a:p>
            <a:endParaRPr lang="en-US" sz="1917"/>
          </a:p>
        </p:txBody>
      </p:sp>
      <p:sp>
        <p:nvSpPr>
          <p:cNvPr id="1028" name="Rectangle 4"/>
          <p:cNvSpPr>
            <a:spLocks noChangeArrowheads="1"/>
          </p:cNvSpPr>
          <p:nvPr/>
        </p:nvSpPr>
        <p:spPr bwMode="auto">
          <a:xfrm>
            <a:off x="0" y="188011"/>
            <a:ext cx="202309" cy="396139"/>
          </a:xfrm>
          <a:prstGeom prst="rect">
            <a:avLst/>
          </a:prstGeom>
          <a:noFill/>
          <a:ln w="9525">
            <a:noFill/>
            <a:miter lim="800000"/>
            <a:headEnd/>
            <a:tailEnd/>
          </a:ln>
          <a:effectLst/>
        </p:spPr>
        <p:txBody>
          <a:bodyPr vert="horz" wrap="none" lIns="100144" tIns="50072" rIns="100144" bIns="50072" numCol="1" anchor="ctr" anchorCtr="0" compatLnSpc="1">
            <a:prstTxWarp prst="textNoShape">
              <a:avLst/>
            </a:prstTxWarp>
            <a:spAutoFit/>
          </a:bodyPr>
          <a:lstStyle/>
          <a:p>
            <a:endParaRPr lang="en-US" sz="1917"/>
          </a:p>
        </p:txBody>
      </p:sp>
      <p:sp>
        <p:nvSpPr>
          <p:cNvPr id="1029" name="Rectangle 5"/>
          <p:cNvSpPr>
            <a:spLocks noChangeArrowheads="1"/>
          </p:cNvSpPr>
          <p:nvPr/>
        </p:nvSpPr>
        <p:spPr bwMode="auto">
          <a:xfrm>
            <a:off x="0" y="911770"/>
            <a:ext cx="202309" cy="396139"/>
          </a:xfrm>
          <a:prstGeom prst="rect">
            <a:avLst/>
          </a:prstGeom>
          <a:noFill/>
          <a:ln w="9525">
            <a:noFill/>
            <a:miter lim="800000"/>
            <a:headEnd/>
            <a:tailEnd/>
          </a:ln>
          <a:effectLst/>
        </p:spPr>
        <p:txBody>
          <a:bodyPr vert="horz" wrap="none" lIns="100144" tIns="50072" rIns="100144" bIns="50072" numCol="1" anchor="ctr" anchorCtr="0" compatLnSpc="1">
            <a:prstTxWarp prst="textNoShape">
              <a:avLst/>
            </a:prstTxWarp>
            <a:spAutoFit/>
          </a:bodyPr>
          <a:lstStyle/>
          <a:p>
            <a:pPr fontAlgn="base">
              <a:spcBef>
                <a:spcPct val="0"/>
              </a:spcBef>
              <a:spcAft>
                <a:spcPct val="0"/>
              </a:spcAft>
            </a:pPr>
            <a:endParaRPr lang="en-US" sz="1917" dirty="0">
              <a:latin typeface="Arial" pitchFamily="34" charset="0"/>
              <a:cs typeface="Arial" pitchFamily="34" charset="0"/>
            </a:endParaRPr>
          </a:p>
        </p:txBody>
      </p:sp>
      <p:sp>
        <p:nvSpPr>
          <p:cNvPr id="1031" name="Rectangle 7"/>
          <p:cNvSpPr>
            <a:spLocks noChangeArrowheads="1"/>
          </p:cNvSpPr>
          <p:nvPr/>
        </p:nvSpPr>
        <p:spPr bwMode="auto">
          <a:xfrm>
            <a:off x="0" y="188011"/>
            <a:ext cx="202309" cy="396139"/>
          </a:xfrm>
          <a:prstGeom prst="rect">
            <a:avLst/>
          </a:prstGeom>
          <a:noFill/>
          <a:ln w="9525">
            <a:noFill/>
            <a:miter lim="800000"/>
            <a:headEnd/>
            <a:tailEnd/>
          </a:ln>
          <a:effectLst/>
        </p:spPr>
        <p:txBody>
          <a:bodyPr vert="horz" wrap="none" lIns="100144" tIns="50072" rIns="100144" bIns="50072" numCol="1" anchor="ctr" anchorCtr="0" compatLnSpc="1">
            <a:prstTxWarp prst="textNoShape">
              <a:avLst/>
            </a:prstTxWarp>
            <a:spAutoFit/>
          </a:bodyPr>
          <a:lstStyle/>
          <a:p>
            <a:endParaRPr lang="en-US" sz="1917"/>
          </a:p>
        </p:txBody>
      </p:sp>
      <p:sp>
        <p:nvSpPr>
          <p:cNvPr id="1032" name="Rectangle 8"/>
          <p:cNvSpPr>
            <a:spLocks noChangeArrowheads="1"/>
          </p:cNvSpPr>
          <p:nvPr/>
        </p:nvSpPr>
        <p:spPr bwMode="auto">
          <a:xfrm>
            <a:off x="0" y="911770"/>
            <a:ext cx="202309" cy="396139"/>
          </a:xfrm>
          <a:prstGeom prst="rect">
            <a:avLst/>
          </a:prstGeom>
          <a:noFill/>
          <a:ln w="9525">
            <a:noFill/>
            <a:miter lim="800000"/>
            <a:headEnd/>
            <a:tailEnd/>
          </a:ln>
          <a:effectLst/>
        </p:spPr>
        <p:txBody>
          <a:bodyPr vert="horz" wrap="none" lIns="100144" tIns="50072" rIns="100144" bIns="50072" numCol="1" anchor="ctr" anchorCtr="0" compatLnSpc="1">
            <a:prstTxWarp prst="textNoShape">
              <a:avLst/>
            </a:prstTxWarp>
            <a:spAutoFit/>
          </a:bodyPr>
          <a:lstStyle/>
          <a:p>
            <a:pPr fontAlgn="base">
              <a:spcBef>
                <a:spcPct val="0"/>
              </a:spcBef>
              <a:spcAft>
                <a:spcPct val="0"/>
              </a:spcAft>
            </a:pPr>
            <a:endParaRPr lang="en-US" sz="1917" dirty="0">
              <a:latin typeface="Arial" pitchFamily="34" charset="0"/>
              <a:cs typeface="Arial" pitchFamily="34" charset="0"/>
            </a:endParaRPr>
          </a:p>
        </p:txBody>
      </p:sp>
      <p:sp>
        <p:nvSpPr>
          <p:cNvPr id="1034" name="Rectangle 10"/>
          <p:cNvSpPr>
            <a:spLocks noChangeArrowheads="1"/>
          </p:cNvSpPr>
          <p:nvPr/>
        </p:nvSpPr>
        <p:spPr bwMode="auto">
          <a:xfrm>
            <a:off x="0" y="188011"/>
            <a:ext cx="202309" cy="396139"/>
          </a:xfrm>
          <a:prstGeom prst="rect">
            <a:avLst/>
          </a:prstGeom>
          <a:noFill/>
          <a:ln w="9525">
            <a:noFill/>
            <a:miter lim="800000"/>
            <a:headEnd/>
            <a:tailEnd/>
          </a:ln>
          <a:effectLst/>
        </p:spPr>
        <p:txBody>
          <a:bodyPr vert="horz" wrap="none" lIns="100144" tIns="50072" rIns="100144" bIns="50072" numCol="1" anchor="ctr" anchorCtr="0" compatLnSpc="1">
            <a:prstTxWarp prst="textNoShape">
              <a:avLst/>
            </a:prstTxWarp>
            <a:spAutoFit/>
          </a:bodyPr>
          <a:lstStyle/>
          <a:p>
            <a:endParaRPr lang="en-US" sz="1917"/>
          </a:p>
        </p:txBody>
      </p:sp>
      <p:sp>
        <p:nvSpPr>
          <p:cNvPr id="1035" name="Rectangle 11"/>
          <p:cNvSpPr>
            <a:spLocks noChangeArrowheads="1"/>
          </p:cNvSpPr>
          <p:nvPr/>
        </p:nvSpPr>
        <p:spPr bwMode="auto">
          <a:xfrm>
            <a:off x="0" y="911770"/>
            <a:ext cx="202309" cy="396139"/>
          </a:xfrm>
          <a:prstGeom prst="rect">
            <a:avLst/>
          </a:prstGeom>
          <a:noFill/>
          <a:ln w="9525">
            <a:noFill/>
            <a:miter lim="800000"/>
            <a:headEnd/>
            <a:tailEnd/>
          </a:ln>
          <a:effectLst/>
        </p:spPr>
        <p:txBody>
          <a:bodyPr vert="horz" wrap="none" lIns="100144" tIns="50072" rIns="100144" bIns="50072" numCol="1" anchor="ctr" anchorCtr="0" compatLnSpc="1">
            <a:prstTxWarp prst="textNoShape">
              <a:avLst/>
            </a:prstTxWarp>
            <a:spAutoFit/>
          </a:bodyPr>
          <a:lstStyle/>
          <a:p>
            <a:pPr fontAlgn="base">
              <a:spcBef>
                <a:spcPct val="0"/>
              </a:spcBef>
              <a:spcAft>
                <a:spcPct val="0"/>
              </a:spcAft>
            </a:pPr>
            <a:endParaRPr lang="en-US" sz="1917" dirty="0">
              <a:latin typeface="Arial" pitchFamily="34" charset="0"/>
              <a:cs typeface="Arial" pitchFamily="34" charset="0"/>
            </a:endParaRPr>
          </a:p>
        </p:txBody>
      </p:sp>
      <p:sp>
        <p:nvSpPr>
          <p:cNvPr id="1038" name="Rectangle 14"/>
          <p:cNvSpPr>
            <a:spLocks noChangeArrowheads="1"/>
          </p:cNvSpPr>
          <p:nvPr/>
        </p:nvSpPr>
        <p:spPr bwMode="auto">
          <a:xfrm>
            <a:off x="0" y="911770"/>
            <a:ext cx="202309" cy="396139"/>
          </a:xfrm>
          <a:prstGeom prst="rect">
            <a:avLst/>
          </a:prstGeom>
          <a:noFill/>
          <a:ln w="9525">
            <a:noFill/>
            <a:miter lim="800000"/>
            <a:headEnd/>
            <a:tailEnd/>
          </a:ln>
          <a:effectLst/>
        </p:spPr>
        <p:txBody>
          <a:bodyPr vert="horz" wrap="none" lIns="100144" tIns="50072" rIns="100144" bIns="50072" numCol="1" anchor="ctr" anchorCtr="0" compatLnSpc="1">
            <a:prstTxWarp prst="textNoShape">
              <a:avLst/>
            </a:prstTxWarp>
            <a:spAutoFit/>
          </a:bodyPr>
          <a:lstStyle/>
          <a:p>
            <a:pPr fontAlgn="base">
              <a:spcBef>
                <a:spcPct val="0"/>
              </a:spcBef>
              <a:spcAft>
                <a:spcPct val="0"/>
              </a:spcAft>
            </a:pPr>
            <a:endParaRPr lang="en-US" sz="1917" dirty="0">
              <a:latin typeface="Arial" pitchFamily="34" charset="0"/>
              <a:cs typeface="Arial" pitchFamily="34" charset="0"/>
            </a:endParaRPr>
          </a:p>
        </p:txBody>
      </p:sp>
      <p:sp>
        <p:nvSpPr>
          <p:cNvPr id="1041" name="Rectangle 17"/>
          <p:cNvSpPr>
            <a:spLocks noChangeArrowheads="1"/>
          </p:cNvSpPr>
          <p:nvPr/>
        </p:nvSpPr>
        <p:spPr bwMode="auto">
          <a:xfrm>
            <a:off x="0" y="632651"/>
            <a:ext cx="202309" cy="396139"/>
          </a:xfrm>
          <a:prstGeom prst="rect">
            <a:avLst/>
          </a:prstGeom>
          <a:noFill/>
          <a:ln w="9525">
            <a:noFill/>
            <a:miter lim="800000"/>
            <a:headEnd/>
            <a:tailEnd/>
          </a:ln>
          <a:effectLst/>
        </p:spPr>
        <p:txBody>
          <a:bodyPr vert="horz" wrap="none" lIns="100144" tIns="50072" rIns="100144" bIns="50072" numCol="1" anchor="ctr" anchorCtr="0" compatLnSpc="1">
            <a:prstTxWarp prst="textNoShape">
              <a:avLst/>
            </a:prstTxWarp>
            <a:spAutoFit/>
          </a:bodyPr>
          <a:lstStyle/>
          <a:p>
            <a:pPr fontAlgn="base">
              <a:spcBef>
                <a:spcPct val="0"/>
              </a:spcBef>
              <a:spcAft>
                <a:spcPct val="0"/>
              </a:spcAft>
            </a:pPr>
            <a:endParaRPr lang="en-US" sz="1917" dirty="0">
              <a:latin typeface="Arial" pitchFamily="34" charset="0"/>
              <a:cs typeface="Arial" pitchFamily="34" charset="0"/>
            </a:endParaRPr>
          </a:p>
        </p:txBody>
      </p:sp>
    </p:spTree>
    <p:extLst>
      <p:ext uri="{BB962C8B-B14F-4D97-AF65-F5344CB8AC3E}">
        <p14:creationId xmlns:p14="http://schemas.microsoft.com/office/powerpoint/2010/main" val="36390018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075" y="371475"/>
            <a:ext cx="9858375" cy="6718300"/>
          </a:xfrm>
        </p:spPr>
        <p:txBody>
          <a:bodyPr>
            <a:normAutofit/>
          </a:bodyPr>
          <a:lstStyle/>
          <a:p>
            <a:pPr marL="1150082" lvl="1" indent="-711969" algn="just">
              <a:buNone/>
            </a:pPr>
            <a:r>
              <a:rPr lang="en-US" dirty="0" smtClean="0"/>
              <a:t>c. The value of purchases of goods and services by the government, ‘G’.</a:t>
            </a:r>
          </a:p>
          <a:p>
            <a:pPr marL="1150082" lvl="1" indent="-711969" algn="just">
              <a:buNone/>
            </a:pPr>
            <a:r>
              <a:rPr lang="en-US" dirty="0" smtClean="0"/>
              <a:t>d. Difference between value of goods exported and value of goods imported, that is net export (X-M).</a:t>
            </a:r>
          </a:p>
          <a:p>
            <a:pPr algn="just">
              <a:buNone/>
            </a:pPr>
            <a:r>
              <a:rPr lang="en-US" dirty="0" smtClean="0"/>
              <a:t>Therefore, </a:t>
            </a:r>
          </a:p>
          <a:p>
            <a:pPr algn="just">
              <a:buNone/>
            </a:pPr>
            <a:r>
              <a:rPr lang="en-US" dirty="0" smtClean="0">
                <a:solidFill>
                  <a:srgbClr val="FF0000"/>
                </a:solidFill>
              </a:rPr>
              <a:t>GDP</a:t>
            </a:r>
            <a:r>
              <a:rPr lang="en-US" baseline="-25000" dirty="0" smtClean="0">
                <a:solidFill>
                  <a:srgbClr val="FF0000"/>
                </a:solidFill>
              </a:rPr>
              <a:t>mp</a:t>
            </a:r>
            <a:r>
              <a:rPr lang="en-US" dirty="0" smtClean="0">
                <a:solidFill>
                  <a:srgbClr val="FF0000"/>
                </a:solidFill>
              </a:rPr>
              <a:t> = C + I + G + (X-M)</a:t>
            </a:r>
          </a:p>
          <a:p>
            <a:pPr lvl="1">
              <a:buNone/>
            </a:pPr>
            <a:r>
              <a:rPr lang="en-US" dirty="0" smtClean="0"/>
              <a:t>Where,</a:t>
            </a:r>
          </a:p>
          <a:p>
            <a:pPr lvl="1">
              <a:buNone/>
            </a:pPr>
            <a:r>
              <a:rPr lang="en-US" dirty="0" smtClean="0"/>
              <a:t>			 C=Private Consumption expenditure</a:t>
            </a:r>
          </a:p>
          <a:p>
            <a:pPr lvl="2">
              <a:buNone/>
            </a:pPr>
            <a:r>
              <a:rPr lang="en-US" dirty="0" smtClean="0"/>
              <a:t>		</a:t>
            </a:r>
            <a:r>
              <a:rPr lang="en-US" sz="3067" dirty="0"/>
              <a:t> I = Private Investment Expenditure</a:t>
            </a:r>
          </a:p>
          <a:p>
            <a:pPr lvl="2" algn="just">
              <a:buNone/>
            </a:pPr>
            <a:r>
              <a:rPr lang="en-US" sz="3067" dirty="0"/>
              <a:t>		G = Government Expenditure </a:t>
            </a:r>
          </a:p>
          <a:p>
            <a:pPr lvl="2">
              <a:buNone/>
            </a:pPr>
            <a:r>
              <a:rPr lang="en-US" sz="3067" dirty="0"/>
              <a:t>		X-M = Net exports (Exports-Imports)</a:t>
            </a:r>
          </a:p>
          <a:p>
            <a:endParaRPr lang="en-US" dirty="0"/>
          </a:p>
        </p:txBody>
      </p:sp>
    </p:spTree>
    <p:extLst>
      <p:ext uri="{BB962C8B-B14F-4D97-AF65-F5344CB8AC3E}">
        <p14:creationId xmlns:p14="http://schemas.microsoft.com/office/powerpoint/2010/main" val="32154990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100" y="371475"/>
            <a:ext cx="10004425" cy="6572250"/>
          </a:xfrm>
        </p:spPr>
        <p:txBody>
          <a:bodyPr>
            <a:normAutofit fontScale="92500" lnSpcReduction="10000"/>
          </a:bodyPr>
          <a:lstStyle/>
          <a:p>
            <a:pPr lvl="1" algn="just">
              <a:lnSpc>
                <a:spcPct val="150000"/>
              </a:lnSpc>
              <a:buNone/>
            </a:pPr>
            <a:r>
              <a:rPr lang="en-US" sz="3642" dirty="0"/>
              <a:t>According to product approach,</a:t>
            </a:r>
          </a:p>
          <a:p>
            <a:pPr lvl="1" algn="just">
              <a:lnSpc>
                <a:spcPct val="150000"/>
              </a:lnSpc>
              <a:buNone/>
            </a:pPr>
            <a:r>
              <a:rPr lang="en-US" sz="3642" dirty="0">
                <a:solidFill>
                  <a:srgbClr val="FF0000"/>
                </a:solidFill>
              </a:rPr>
              <a:t>GDP</a:t>
            </a:r>
            <a:r>
              <a:rPr lang="en-US" sz="3642" baseline="-25000" dirty="0">
                <a:solidFill>
                  <a:srgbClr val="FF0000"/>
                </a:solidFill>
              </a:rPr>
              <a:t>mp</a:t>
            </a:r>
            <a:r>
              <a:rPr lang="en-US" sz="3642" dirty="0">
                <a:solidFill>
                  <a:srgbClr val="FF0000"/>
                </a:solidFill>
              </a:rPr>
              <a:t> = P</a:t>
            </a:r>
            <a:r>
              <a:rPr lang="en-US" sz="3642" baseline="-25000" dirty="0">
                <a:solidFill>
                  <a:srgbClr val="FF0000"/>
                </a:solidFill>
              </a:rPr>
              <a:t>1</a:t>
            </a:r>
            <a:r>
              <a:rPr lang="en-US" sz="3642" dirty="0">
                <a:solidFill>
                  <a:srgbClr val="FF0000"/>
                </a:solidFill>
              </a:rPr>
              <a:t>Q</a:t>
            </a:r>
            <a:r>
              <a:rPr lang="en-US" sz="3642" baseline="-25000" dirty="0">
                <a:solidFill>
                  <a:srgbClr val="FF0000"/>
                </a:solidFill>
              </a:rPr>
              <a:t>1</a:t>
            </a:r>
            <a:r>
              <a:rPr lang="en-US" sz="3642" dirty="0">
                <a:solidFill>
                  <a:srgbClr val="FF0000"/>
                </a:solidFill>
              </a:rPr>
              <a:t> + P</a:t>
            </a:r>
            <a:r>
              <a:rPr lang="en-US" sz="3642" baseline="-25000" dirty="0">
                <a:solidFill>
                  <a:srgbClr val="FF0000"/>
                </a:solidFill>
              </a:rPr>
              <a:t>2</a:t>
            </a:r>
            <a:r>
              <a:rPr lang="en-US" sz="3642" dirty="0">
                <a:solidFill>
                  <a:srgbClr val="FF0000"/>
                </a:solidFill>
              </a:rPr>
              <a:t>Q</a:t>
            </a:r>
            <a:r>
              <a:rPr lang="en-US" sz="3642" baseline="-25000" dirty="0">
                <a:solidFill>
                  <a:srgbClr val="FF0000"/>
                </a:solidFill>
              </a:rPr>
              <a:t>2</a:t>
            </a:r>
            <a:r>
              <a:rPr lang="en-US" sz="3642" dirty="0">
                <a:solidFill>
                  <a:srgbClr val="FF0000"/>
                </a:solidFill>
              </a:rPr>
              <a:t> + …. + P</a:t>
            </a:r>
            <a:r>
              <a:rPr lang="en-US" sz="3642" baseline="-25000" dirty="0">
                <a:solidFill>
                  <a:srgbClr val="FF0000"/>
                </a:solidFill>
              </a:rPr>
              <a:t>n</a:t>
            </a:r>
            <a:r>
              <a:rPr lang="en-US" sz="3642" dirty="0">
                <a:solidFill>
                  <a:srgbClr val="FF0000"/>
                </a:solidFill>
              </a:rPr>
              <a:t>Q</a:t>
            </a:r>
            <a:r>
              <a:rPr lang="en-US" sz="3642" baseline="-25000" dirty="0">
                <a:solidFill>
                  <a:srgbClr val="FF0000"/>
                </a:solidFill>
              </a:rPr>
              <a:t>n</a:t>
            </a:r>
          </a:p>
          <a:p>
            <a:pPr algn="just">
              <a:lnSpc>
                <a:spcPct val="150000"/>
              </a:lnSpc>
              <a:buNone/>
            </a:pPr>
            <a:r>
              <a:rPr lang="en-US" dirty="0" smtClean="0"/>
              <a:t>Where,	</a:t>
            </a:r>
          </a:p>
          <a:p>
            <a:pPr algn="just">
              <a:lnSpc>
                <a:spcPct val="150000"/>
              </a:lnSpc>
              <a:buNone/>
            </a:pPr>
            <a:r>
              <a:rPr lang="en-US" dirty="0" smtClean="0"/>
              <a:t>		GDP</a:t>
            </a:r>
            <a:r>
              <a:rPr lang="en-US" baseline="-25000" dirty="0" smtClean="0"/>
              <a:t>mp</a:t>
            </a:r>
            <a:r>
              <a:rPr lang="en-US" dirty="0" smtClean="0"/>
              <a:t> = Gross Domestic Product at market Price, </a:t>
            </a:r>
          </a:p>
          <a:p>
            <a:pPr algn="just">
              <a:lnSpc>
                <a:spcPct val="150000"/>
              </a:lnSpc>
              <a:buNone/>
            </a:pPr>
            <a:r>
              <a:rPr lang="en-US" dirty="0" smtClean="0"/>
              <a:t>		P = Price of the commodity, 				</a:t>
            </a:r>
          </a:p>
          <a:p>
            <a:pPr algn="just">
              <a:lnSpc>
                <a:spcPct val="150000"/>
              </a:lnSpc>
              <a:buNone/>
            </a:pPr>
            <a:r>
              <a:rPr lang="en-US" dirty="0" smtClean="0"/>
              <a:t>		Q = Qty of commodity. </a:t>
            </a:r>
          </a:p>
          <a:p>
            <a:pPr algn="just">
              <a:lnSpc>
                <a:spcPct val="150000"/>
              </a:lnSpc>
              <a:buNone/>
            </a:pPr>
            <a:r>
              <a:rPr lang="en-US" baseline="-25000" dirty="0" smtClean="0"/>
              <a:t>Or,</a:t>
            </a:r>
          </a:p>
          <a:p>
            <a:pPr algn="just">
              <a:buNone/>
            </a:pPr>
            <a:r>
              <a:rPr lang="en-US" sz="3354" dirty="0">
                <a:solidFill>
                  <a:srgbClr val="00B050"/>
                </a:solidFill>
              </a:rPr>
              <a:t>GDP</a:t>
            </a:r>
            <a:r>
              <a:rPr lang="en-US" sz="3354" baseline="-25000" dirty="0">
                <a:solidFill>
                  <a:srgbClr val="00B050"/>
                </a:solidFill>
              </a:rPr>
              <a:t>mp</a:t>
            </a:r>
            <a:r>
              <a:rPr lang="en-US" sz="3354" dirty="0">
                <a:solidFill>
                  <a:srgbClr val="00B050"/>
                </a:solidFill>
              </a:rPr>
              <a:t> = Total Product of (Primary + Secondary +Tertiary) sectors</a:t>
            </a:r>
            <a:endParaRPr lang="en-US" sz="2875" dirty="0">
              <a:solidFill>
                <a:srgbClr val="00B050"/>
              </a:solidFill>
            </a:endParaRPr>
          </a:p>
          <a:p>
            <a:pPr algn="just">
              <a:buNone/>
            </a:pPr>
            <a:endParaRPr lang="en-US" baseline="-25000" dirty="0" smtClean="0">
              <a:solidFill>
                <a:srgbClr val="FFFF00"/>
              </a:solidFill>
            </a:endParaRPr>
          </a:p>
        </p:txBody>
      </p:sp>
    </p:spTree>
    <p:extLst>
      <p:ext uri="{BB962C8B-B14F-4D97-AF65-F5344CB8AC3E}">
        <p14:creationId xmlns:p14="http://schemas.microsoft.com/office/powerpoint/2010/main" val="31459065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linds(horizontal)">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blinds(horizontal)">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80" y="216747"/>
            <a:ext cx="9464040" cy="850053"/>
          </a:xfrm>
        </p:spPr>
        <p:txBody>
          <a:bodyPr/>
          <a:lstStyle/>
          <a:p>
            <a:r>
              <a:rPr lang="en-US" b="1" dirty="0" smtClean="0">
                <a:solidFill>
                  <a:srgbClr val="FF0000"/>
                </a:solidFill>
              </a:rPr>
              <a:t>SOME BASIC CONCEPTS</a:t>
            </a:r>
            <a:endParaRPr lang="en-US" b="1" dirty="0">
              <a:solidFill>
                <a:srgbClr val="FF0000"/>
              </a:solidFill>
            </a:endParaRPr>
          </a:p>
        </p:txBody>
      </p:sp>
      <p:sp>
        <p:nvSpPr>
          <p:cNvPr id="3" name="Content Placeholder 2"/>
          <p:cNvSpPr>
            <a:spLocks noGrp="1"/>
          </p:cNvSpPr>
          <p:nvPr>
            <p:ph idx="1"/>
          </p:nvPr>
        </p:nvSpPr>
        <p:spPr>
          <a:xfrm>
            <a:off x="914400" y="1143000"/>
            <a:ext cx="9075420" cy="5791200"/>
          </a:xfrm>
        </p:spPr>
        <p:txBody>
          <a:bodyPr>
            <a:normAutofit lnSpcReduction="10000"/>
          </a:bodyPr>
          <a:lstStyle/>
          <a:p>
            <a:pPr marL="742950" indent="-742950">
              <a:buAutoNum type="arabicPeriod"/>
            </a:pPr>
            <a:r>
              <a:rPr lang="en-US" dirty="0" smtClean="0"/>
              <a:t>Potential and Actual GDP</a:t>
            </a:r>
          </a:p>
          <a:p>
            <a:pPr marL="742950" indent="-742950">
              <a:buAutoNum type="arabicPeriod"/>
            </a:pPr>
            <a:r>
              <a:rPr lang="en-US" dirty="0" smtClean="0"/>
              <a:t>Transfer Payment</a:t>
            </a:r>
          </a:p>
          <a:p>
            <a:pPr marL="742950" indent="-742950">
              <a:buAutoNum type="arabicPeriod"/>
            </a:pPr>
            <a:r>
              <a:rPr lang="en-US" dirty="0" smtClean="0"/>
              <a:t>Capital Gain</a:t>
            </a:r>
          </a:p>
          <a:p>
            <a:pPr marL="742950" indent="-742950">
              <a:buAutoNum type="arabicPeriod"/>
            </a:pPr>
            <a:r>
              <a:rPr lang="en-US" dirty="0" smtClean="0"/>
              <a:t>Second Hand Sale</a:t>
            </a:r>
          </a:p>
          <a:p>
            <a:pPr marL="742950" indent="-742950">
              <a:buAutoNum type="arabicPeriod"/>
            </a:pPr>
            <a:r>
              <a:rPr lang="en-US" dirty="0" smtClean="0"/>
              <a:t>Illegal Income</a:t>
            </a:r>
          </a:p>
          <a:p>
            <a:pPr marL="742950" indent="-742950">
              <a:buAutoNum type="arabicPeriod"/>
            </a:pPr>
            <a:r>
              <a:rPr lang="en-US" dirty="0" smtClean="0"/>
              <a:t>Closed and Open Economy</a:t>
            </a:r>
          </a:p>
          <a:p>
            <a:pPr marL="742950" indent="-742950">
              <a:buAutoNum type="arabicPeriod"/>
            </a:pPr>
            <a:r>
              <a:rPr lang="en-US" dirty="0" smtClean="0"/>
              <a:t>Residents of the Country</a:t>
            </a:r>
          </a:p>
          <a:p>
            <a:pPr marL="742950" indent="-742950">
              <a:buAutoNum type="arabicPeriod"/>
            </a:pPr>
            <a:r>
              <a:rPr lang="en-US" dirty="0" smtClean="0"/>
              <a:t>Depreciation </a:t>
            </a:r>
          </a:p>
          <a:p>
            <a:pPr marL="742950" indent="-742950">
              <a:buAutoNum type="arabicPeriod"/>
            </a:pPr>
            <a:r>
              <a:rPr lang="en-US" dirty="0" smtClean="0"/>
              <a:t>Economic Sectors</a:t>
            </a:r>
            <a:endParaRPr lang="en-US" dirty="0"/>
          </a:p>
        </p:txBody>
      </p:sp>
    </p:spTree>
    <p:extLst>
      <p:ext uri="{BB962C8B-B14F-4D97-AF65-F5344CB8AC3E}">
        <p14:creationId xmlns:p14="http://schemas.microsoft.com/office/powerpoint/2010/main" val="4217876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10515600" cy="7010400"/>
          </a:xfrm>
        </p:spPr>
        <p:txBody>
          <a:bodyPr>
            <a:normAutofit/>
          </a:bodyPr>
          <a:lstStyle/>
          <a:p>
            <a:endParaRPr lang="en-US" u="sng" dirty="0" smtClean="0">
              <a:solidFill>
                <a:srgbClr val="FFFF00"/>
              </a:solidFill>
            </a:endParaRPr>
          </a:p>
          <a:p>
            <a:pPr>
              <a:buNone/>
            </a:pPr>
            <a:r>
              <a:rPr lang="en-US" u="sng" dirty="0" smtClean="0">
                <a:solidFill>
                  <a:srgbClr val="FF0000"/>
                </a:solidFill>
              </a:rPr>
              <a:t>B. Net Domestic Product (NDP)</a:t>
            </a:r>
          </a:p>
          <a:p>
            <a:pPr algn="just"/>
            <a:r>
              <a:rPr lang="en-US" dirty="0" smtClean="0"/>
              <a:t>Net domestic product is the net value of final goods and services produced within a country during a year. It is the part of GDP after deducting the value of depreciation. </a:t>
            </a:r>
          </a:p>
          <a:p>
            <a:pPr algn="just">
              <a:lnSpc>
                <a:spcPct val="150000"/>
              </a:lnSpc>
            </a:pPr>
            <a:r>
              <a:rPr lang="en-US" dirty="0" smtClean="0">
                <a:solidFill>
                  <a:srgbClr val="FF0000"/>
                </a:solidFill>
              </a:rPr>
              <a:t>NDP</a:t>
            </a:r>
            <a:r>
              <a:rPr lang="en-US" baseline="-25000" dirty="0" smtClean="0">
                <a:solidFill>
                  <a:srgbClr val="FF0000"/>
                </a:solidFill>
              </a:rPr>
              <a:t>mp</a:t>
            </a:r>
            <a:r>
              <a:rPr lang="en-US" dirty="0" smtClean="0">
                <a:solidFill>
                  <a:srgbClr val="FF0000"/>
                </a:solidFill>
              </a:rPr>
              <a:t> = GDP</a:t>
            </a:r>
            <a:r>
              <a:rPr lang="en-US" baseline="-25000" dirty="0" smtClean="0">
                <a:solidFill>
                  <a:srgbClr val="FF0000"/>
                </a:solidFill>
              </a:rPr>
              <a:t>mp</a:t>
            </a:r>
            <a:r>
              <a:rPr lang="en-US" dirty="0" smtClean="0">
                <a:solidFill>
                  <a:srgbClr val="FF0000"/>
                </a:solidFill>
              </a:rPr>
              <a:t> – Depreciation </a:t>
            </a:r>
            <a:endParaRPr lang="en-US" dirty="0" smtClean="0">
              <a:solidFill>
                <a:srgbClr val="FFFF00"/>
              </a:solidFill>
            </a:endParaRPr>
          </a:p>
        </p:txBody>
      </p:sp>
    </p:spTree>
    <p:extLst>
      <p:ext uri="{BB962C8B-B14F-4D97-AF65-F5344CB8AC3E}">
        <p14:creationId xmlns:p14="http://schemas.microsoft.com/office/powerpoint/2010/main" val="14635811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050" y="444500"/>
            <a:ext cx="10223500" cy="6499225"/>
          </a:xfrm>
        </p:spPr>
        <p:txBody>
          <a:bodyPr>
            <a:normAutofit fontScale="92500" lnSpcReduction="20000"/>
          </a:bodyPr>
          <a:lstStyle/>
          <a:p>
            <a:pPr>
              <a:buNone/>
            </a:pPr>
            <a:r>
              <a:rPr lang="en-US" u="sng" dirty="0" smtClean="0">
                <a:solidFill>
                  <a:srgbClr val="FF0000"/>
                </a:solidFill>
              </a:rPr>
              <a:t>C. Gross National Product (GNP)</a:t>
            </a:r>
          </a:p>
          <a:p>
            <a:pPr algn="just"/>
            <a:r>
              <a:rPr lang="en-US" dirty="0" smtClean="0"/>
              <a:t>Gross National Product is the total market value of all final goods and services produced by the citizens of the country within or abroad during a specified time period. </a:t>
            </a:r>
          </a:p>
          <a:p>
            <a:pPr algn="just"/>
            <a:r>
              <a:rPr lang="en-US" dirty="0" smtClean="0"/>
              <a:t>Therefore, it is the sum of GDP</a:t>
            </a:r>
            <a:r>
              <a:rPr lang="en-US" baseline="-25000" dirty="0" smtClean="0"/>
              <a:t>mp</a:t>
            </a:r>
            <a:r>
              <a:rPr lang="en-US" dirty="0" smtClean="0"/>
              <a:t> and  net factor income from abroad (NFIA).</a:t>
            </a:r>
          </a:p>
          <a:p>
            <a:pPr algn="just"/>
            <a:r>
              <a:rPr lang="en-US" dirty="0" smtClean="0"/>
              <a:t>Net factor income from abroad is defined as the income earned by the citizens of any economy abroad  minus the income earned by the foreign citizens in the economy. </a:t>
            </a:r>
          </a:p>
          <a:p>
            <a:pPr algn="just">
              <a:buNone/>
            </a:pPr>
            <a:r>
              <a:rPr lang="en-US" dirty="0" smtClean="0">
                <a:solidFill>
                  <a:srgbClr val="FF0000"/>
                </a:solidFill>
              </a:rPr>
              <a:t>		GNP</a:t>
            </a:r>
            <a:r>
              <a:rPr lang="en-US" baseline="-25000" dirty="0" smtClean="0">
                <a:solidFill>
                  <a:srgbClr val="FF0000"/>
                </a:solidFill>
              </a:rPr>
              <a:t>mp</a:t>
            </a:r>
            <a:r>
              <a:rPr lang="en-US" dirty="0" smtClean="0">
                <a:solidFill>
                  <a:srgbClr val="FF0000"/>
                </a:solidFill>
              </a:rPr>
              <a:t> = GDP</a:t>
            </a:r>
            <a:r>
              <a:rPr lang="en-US" baseline="-25000" dirty="0" smtClean="0">
                <a:solidFill>
                  <a:srgbClr val="FF0000"/>
                </a:solidFill>
              </a:rPr>
              <a:t>mp</a:t>
            </a:r>
            <a:r>
              <a:rPr lang="en-US" dirty="0" smtClean="0">
                <a:solidFill>
                  <a:srgbClr val="FF0000"/>
                </a:solidFill>
              </a:rPr>
              <a:t> + NFIA </a:t>
            </a:r>
          </a:p>
          <a:p>
            <a:pPr algn="just">
              <a:buNone/>
            </a:pPr>
            <a:r>
              <a:rPr lang="en-US" dirty="0" smtClean="0"/>
              <a:t>where,</a:t>
            </a:r>
          </a:p>
          <a:p>
            <a:pPr algn="just">
              <a:buNone/>
            </a:pPr>
            <a:r>
              <a:rPr lang="en-US" dirty="0" smtClean="0"/>
              <a:t>		</a:t>
            </a:r>
            <a:r>
              <a:rPr lang="en-US" sz="3354" dirty="0">
                <a:solidFill>
                  <a:srgbClr val="00B050"/>
                </a:solidFill>
              </a:rPr>
              <a:t>NFIA =</a:t>
            </a:r>
            <a:r>
              <a:rPr lang="en-US" dirty="0" smtClean="0"/>
              <a:t> </a:t>
            </a:r>
            <a:r>
              <a:rPr lang="en-US" sz="3354" dirty="0">
                <a:solidFill>
                  <a:srgbClr val="00B050"/>
                </a:solidFill>
              </a:rPr>
              <a:t>(Receipts from abroad – payments to abroad)</a:t>
            </a:r>
            <a:endParaRPr lang="en-US" dirty="0" smtClean="0">
              <a:solidFill>
                <a:srgbClr val="00B050"/>
              </a:solidFill>
            </a:endParaRPr>
          </a:p>
        </p:txBody>
      </p:sp>
    </p:spTree>
    <p:extLst>
      <p:ext uri="{BB962C8B-B14F-4D97-AF65-F5344CB8AC3E}">
        <p14:creationId xmlns:p14="http://schemas.microsoft.com/office/powerpoint/2010/main" val="13890305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100" y="371475"/>
            <a:ext cx="9931400" cy="6280150"/>
          </a:xfrm>
        </p:spPr>
        <p:txBody>
          <a:bodyPr>
            <a:normAutofit lnSpcReduction="10000"/>
          </a:bodyPr>
          <a:lstStyle/>
          <a:p>
            <a:pPr>
              <a:buNone/>
            </a:pPr>
            <a:r>
              <a:rPr lang="en-US" u="sng" dirty="0" smtClean="0">
                <a:solidFill>
                  <a:srgbClr val="FF0000"/>
                </a:solidFill>
              </a:rPr>
              <a:t>D. Net National Product (NNP)</a:t>
            </a:r>
          </a:p>
          <a:p>
            <a:pPr algn="just"/>
            <a:r>
              <a:rPr lang="en-US" dirty="0" smtClean="0"/>
              <a:t>Net National Product is the market value of all final goods and services after allowing for depreciation. </a:t>
            </a:r>
          </a:p>
          <a:p>
            <a:pPr algn="just"/>
            <a:r>
              <a:rPr lang="en-US" dirty="0" smtClean="0"/>
              <a:t>It is also known as the national income at market price.</a:t>
            </a:r>
          </a:p>
          <a:p>
            <a:pPr algn="just"/>
            <a:r>
              <a:rPr lang="en-US" dirty="0" smtClean="0"/>
              <a:t>When the charges of depreciation is deducted from the GNP, we can get the value of NNP.</a:t>
            </a:r>
          </a:p>
          <a:p>
            <a:pPr algn="just"/>
            <a:r>
              <a:rPr lang="en-US" dirty="0" smtClean="0"/>
              <a:t>That is,</a:t>
            </a:r>
          </a:p>
          <a:p>
            <a:pPr algn="just">
              <a:lnSpc>
                <a:spcPct val="150000"/>
              </a:lnSpc>
              <a:buNone/>
            </a:pPr>
            <a:r>
              <a:rPr lang="en-US" dirty="0" smtClean="0">
                <a:solidFill>
                  <a:srgbClr val="00B050"/>
                </a:solidFill>
              </a:rPr>
              <a:t>	NNP</a:t>
            </a:r>
            <a:r>
              <a:rPr lang="en-US" baseline="-25000" dirty="0" smtClean="0">
                <a:solidFill>
                  <a:srgbClr val="00B050"/>
                </a:solidFill>
              </a:rPr>
              <a:t>mp</a:t>
            </a:r>
            <a:r>
              <a:rPr lang="en-US" dirty="0" smtClean="0">
                <a:solidFill>
                  <a:srgbClr val="00B050"/>
                </a:solidFill>
              </a:rPr>
              <a:t> = GNP</a:t>
            </a:r>
            <a:r>
              <a:rPr lang="en-US" baseline="-25000" dirty="0" smtClean="0">
                <a:solidFill>
                  <a:srgbClr val="00B050"/>
                </a:solidFill>
              </a:rPr>
              <a:t>mp</a:t>
            </a:r>
            <a:r>
              <a:rPr lang="en-US" dirty="0" smtClean="0">
                <a:solidFill>
                  <a:srgbClr val="00B050"/>
                </a:solidFill>
              </a:rPr>
              <a:t> - Depreciation </a:t>
            </a:r>
            <a:endParaRPr lang="en-US" dirty="0" smtClean="0">
              <a:solidFill>
                <a:srgbClr val="FFFF00"/>
              </a:solidFill>
            </a:endParaRPr>
          </a:p>
        </p:txBody>
      </p:sp>
    </p:spTree>
    <p:extLst>
      <p:ext uri="{BB962C8B-B14F-4D97-AF65-F5344CB8AC3E}">
        <p14:creationId xmlns:p14="http://schemas.microsoft.com/office/powerpoint/2010/main" val="9267178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100" y="371475"/>
            <a:ext cx="9931400" cy="6645275"/>
          </a:xfrm>
        </p:spPr>
        <p:txBody>
          <a:bodyPr>
            <a:normAutofit fontScale="77500" lnSpcReduction="20000"/>
          </a:bodyPr>
          <a:lstStyle/>
          <a:p>
            <a:pPr>
              <a:buNone/>
            </a:pPr>
            <a:r>
              <a:rPr lang="en-US" sz="3642" u="sng" dirty="0">
                <a:solidFill>
                  <a:srgbClr val="FF0000"/>
                </a:solidFill>
              </a:rPr>
              <a:t>E. National Income (NI)</a:t>
            </a:r>
          </a:p>
          <a:p>
            <a:pPr algn="just"/>
            <a:r>
              <a:rPr lang="en-US" dirty="0" smtClean="0"/>
              <a:t>National Income is the sum of the income earned by the domestically owned factors of production for their contribution on the production of goods and services.</a:t>
            </a:r>
          </a:p>
          <a:p>
            <a:pPr algn="just"/>
            <a:r>
              <a:rPr lang="en-US" dirty="0" smtClean="0"/>
              <a:t>It is also known as the national income at factor cost.</a:t>
            </a:r>
          </a:p>
          <a:p>
            <a:pPr algn="just">
              <a:buNone/>
            </a:pPr>
            <a:r>
              <a:rPr lang="en-US" dirty="0" smtClean="0"/>
              <a:t>Therefore, </a:t>
            </a:r>
          </a:p>
          <a:p>
            <a:pPr algn="just">
              <a:lnSpc>
                <a:spcPct val="150000"/>
              </a:lnSpc>
              <a:buNone/>
            </a:pPr>
            <a:r>
              <a:rPr lang="en-US" dirty="0" smtClean="0">
                <a:solidFill>
                  <a:srgbClr val="00B050"/>
                </a:solidFill>
              </a:rPr>
              <a:t>	NI = Compensation of employees + Rent + Interest + Profit +	Mixed Income from Self-Employment + NFIA</a:t>
            </a:r>
          </a:p>
          <a:p>
            <a:pPr algn="just">
              <a:lnSpc>
                <a:spcPct val="150000"/>
              </a:lnSpc>
              <a:buNone/>
            </a:pPr>
            <a:r>
              <a:rPr lang="en-US" sz="3833" dirty="0"/>
              <a:t>where,</a:t>
            </a:r>
          </a:p>
          <a:p>
            <a:pPr algn="just">
              <a:lnSpc>
                <a:spcPct val="150000"/>
              </a:lnSpc>
              <a:buNone/>
            </a:pPr>
            <a:r>
              <a:rPr lang="en-US" sz="3833" dirty="0"/>
              <a:t>	Compensation to employees = Wages and salaries + 	other payments and services received by the 	employees</a:t>
            </a:r>
            <a:endParaRPr lang="en-US" dirty="0" smtClean="0">
              <a:solidFill>
                <a:srgbClr val="00B050"/>
              </a:solidFill>
            </a:endParaRPr>
          </a:p>
        </p:txBody>
      </p:sp>
    </p:spTree>
    <p:extLst>
      <p:ext uri="{BB962C8B-B14F-4D97-AF65-F5344CB8AC3E}">
        <p14:creationId xmlns:p14="http://schemas.microsoft.com/office/powerpoint/2010/main" val="2665071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3680" y="225425"/>
            <a:ext cx="9989820" cy="6718300"/>
          </a:xfrm>
        </p:spPr>
        <p:txBody>
          <a:bodyPr>
            <a:normAutofit fontScale="85000" lnSpcReduction="20000"/>
          </a:bodyPr>
          <a:lstStyle/>
          <a:p>
            <a:pPr>
              <a:buNone/>
            </a:pPr>
            <a:r>
              <a:rPr lang="en-US" u="sng" dirty="0" smtClean="0">
                <a:solidFill>
                  <a:srgbClr val="00B050"/>
                </a:solidFill>
              </a:rPr>
              <a:t>In terms of Factor Cost (FC)</a:t>
            </a:r>
          </a:p>
          <a:p>
            <a:pPr algn="just"/>
            <a:r>
              <a:rPr lang="en-US" dirty="0" smtClean="0"/>
              <a:t>All the value of market price may not be received by the factors of production used in the production of goods and services due to imposition of indirect tax.</a:t>
            </a:r>
          </a:p>
          <a:p>
            <a:pPr algn="just"/>
            <a:r>
              <a:rPr lang="en-US" dirty="0" smtClean="0"/>
              <a:t>Sometimes, the market price is less than the factor income due to the provision of subsidies.</a:t>
            </a:r>
          </a:p>
          <a:p>
            <a:pPr algn="just"/>
            <a:r>
              <a:rPr lang="en-US" dirty="0" smtClean="0"/>
              <a:t>Therefore, national income in factor cost can be calculated by subtracting the net indirect tax from the market price. </a:t>
            </a:r>
          </a:p>
          <a:p>
            <a:pPr algn="just"/>
            <a:r>
              <a:rPr lang="en-US" dirty="0" smtClean="0"/>
              <a:t>That is,</a:t>
            </a:r>
          </a:p>
          <a:p>
            <a:pPr algn="just">
              <a:buNone/>
            </a:pPr>
            <a:r>
              <a:rPr lang="en-US" dirty="0" smtClean="0"/>
              <a:t>		</a:t>
            </a:r>
            <a:r>
              <a:rPr lang="en-US" b="1" dirty="0" smtClean="0">
                <a:solidFill>
                  <a:srgbClr val="FF0000"/>
                </a:solidFill>
              </a:rPr>
              <a:t>GDP</a:t>
            </a:r>
            <a:r>
              <a:rPr lang="en-US" b="1" baseline="-25000" dirty="0" smtClean="0">
                <a:solidFill>
                  <a:srgbClr val="FF0000"/>
                </a:solidFill>
              </a:rPr>
              <a:t>FC</a:t>
            </a:r>
            <a:r>
              <a:rPr lang="en-US" b="1" dirty="0" smtClean="0">
                <a:solidFill>
                  <a:srgbClr val="FF0000"/>
                </a:solidFill>
              </a:rPr>
              <a:t>= GDP</a:t>
            </a:r>
            <a:r>
              <a:rPr lang="en-US" b="1" baseline="-25000" dirty="0" smtClean="0">
                <a:solidFill>
                  <a:srgbClr val="FF0000"/>
                </a:solidFill>
              </a:rPr>
              <a:t>MP</a:t>
            </a:r>
            <a:r>
              <a:rPr lang="en-US" b="1" dirty="0" smtClean="0">
                <a:solidFill>
                  <a:srgbClr val="FF0000"/>
                </a:solidFill>
              </a:rPr>
              <a:t> – Net Indirect Tax (NIT)</a:t>
            </a:r>
          </a:p>
          <a:p>
            <a:pPr algn="just">
              <a:buNone/>
            </a:pPr>
            <a:r>
              <a:rPr lang="en-US" b="1" dirty="0" smtClean="0">
                <a:solidFill>
                  <a:srgbClr val="FF0000"/>
                </a:solidFill>
              </a:rPr>
              <a:t>		 NDP</a:t>
            </a:r>
            <a:r>
              <a:rPr lang="en-US" b="1" baseline="-25000" dirty="0" smtClean="0">
                <a:solidFill>
                  <a:srgbClr val="FF0000"/>
                </a:solidFill>
              </a:rPr>
              <a:t>FC</a:t>
            </a:r>
            <a:r>
              <a:rPr lang="en-US" b="1" dirty="0" smtClean="0">
                <a:solidFill>
                  <a:srgbClr val="FF0000"/>
                </a:solidFill>
              </a:rPr>
              <a:t> = NDP</a:t>
            </a:r>
            <a:r>
              <a:rPr lang="en-US" b="1" baseline="-25000" dirty="0" smtClean="0">
                <a:solidFill>
                  <a:srgbClr val="FF0000"/>
                </a:solidFill>
              </a:rPr>
              <a:t>MP</a:t>
            </a:r>
            <a:r>
              <a:rPr lang="en-US" b="1" dirty="0" smtClean="0">
                <a:solidFill>
                  <a:srgbClr val="FF0000"/>
                </a:solidFill>
              </a:rPr>
              <a:t> – NIT</a:t>
            </a:r>
          </a:p>
          <a:p>
            <a:pPr algn="just">
              <a:buNone/>
            </a:pPr>
            <a:r>
              <a:rPr lang="en-US" b="1" dirty="0" smtClean="0">
                <a:solidFill>
                  <a:srgbClr val="FF0000"/>
                </a:solidFill>
              </a:rPr>
              <a:t>		 GNP</a:t>
            </a:r>
            <a:r>
              <a:rPr lang="en-US" b="1" baseline="-25000" dirty="0" smtClean="0">
                <a:solidFill>
                  <a:srgbClr val="FF0000"/>
                </a:solidFill>
              </a:rPr>
              <a:t>FC</a:t>
            </a:r>
            <a:r>
              <a:rPr lang="en-US" b="1" dirty="0" smtClean="0">
                <a:solidFill>
                  <a:srgbClr val="FF0000"/>
                </a:solidFill>
              </a:rPr>
              <a:t> = GNP</a:t>
            </a:r>
            <a:r>
              <a:rPr lang="en-US" b="1" baseline="-25000" dirty="0" smtClean="0">
                <a:solidFill>
                  <a:srgbClr val="FF0000"/>
                </a:solidFill>
              </a:rPr>
              <a:t>MP</a:t>
            </a:r>
            <a:r>
              <a:rPr lang="en-US" b="1" dirty="0" smtClean="0">
                <a:solidFill>
                  <a:srgbClr val="FF0000"/>
                </a:solidFill>
              </a:rPr>
              <a:t> – NIT</a:t>
            </a:r>
          </a:p>
          <a:p>
            <a:pPr algn="just">
              <a:buNone/>
            </a:pPr>
            <a:r>
              <a:rPr lang="en-US" b="1" dirty="0" smtClean="0">
                <a:solidFill>
                  <a:srgbClr val="FF0000"/>
                </a:solidFill>
              </a:rPr>
              <a:t>		 NNP</a:t>
            </a:r>
            <a:r>
              <a:rPr lang="en-US" b="1" baseline="-25000" dirty="0" smtClean="0">
                <a:solidFill>
                  <a:srgbClr val="FF0000"/>
                </a:solidFill>
              </a:rPr>
              <a:t>FC</a:t>
            </a:r>
            <a:r>
              <a:rPr lang="en-US" b="1" dirty="0" smtClean="0">
                <a:solidFill>
                  <a:srgbClr val="FF0000"/>
                </a:solidFill>
              </a:rPr>
              <a:t> </a:t>
            </a:r>
            <a:r>
              <a:rPr lang="en-US" b="1" smtClean="0">
                <a:solidFill>
                  <a:srgbClr val="FF0000"/>
                </a:solidFill>
              </a:rPr>
              <a:t>= NNP</a:t>
            </a:r>
            <a:r>
              <a:rPr lang="en-US" b="1" baseline="-25000" smtClean="0">
                <a:solidFill>
                  <a:srgbClr val="FF0000"/>
                </a:solidFill>
              </a:rPr>
              <a:t>MP</a:t>
            </a:r>
            <a:r>
              <a:rPr lang="en-US" b="1" smtClean="0">
                <a:solidFill>
                  <a:srgbClr val="FF0000"/>
                </a:solidFill>
              </a:rPr>
              <a:t> </a:t>
            </a:r>
            <a:r>
              <a:rPr lang="en-US" b="1" dirty="0" smtClean="0">
                <a:solidFill>
                  <a:srgbClr val="FF0000"/>
                </a:solidFill>
              </a:rPr>
              <a:t>– NIT</a:t>
            </a:r>
          </a:p>
          <a:p>
            <a:pPr algn="just">
              <a:buNone/>
            </a:pPr>
            <a:r>
              <a:rPr lang="en-US" b="1" dirty="0" smtClean="0">
                <a:solidFill>
                  <a:srgbClr val="00B050"/>
                </a:solidFill>
              </a:rPr>
              <a:t>NIT = Indirect Tax – Subsidy </a:t>
            </a:r>
          </a:p>
          <a:p>
            <a:pPr algn="just"/>
            <a:r>
              <a:rPr lang="en-US" dirty="0" smtClean="0"/>
              <a:t>NNP at factor cost is also known as the national income.</a:t>
            </a:r>
          </a:p>
        </p:txBody>
      </p:sp>
    </p:spTree>
    <p:extLst>
      <p:ext uri="{BB962C8B-B14F-4D97-AF65-F5344CB8AC3E}">
        <p14:creationId xmlns:p14="http://schemas.microsoft.com/office/powerpoint/2010/main" val="38130742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10515600" cy="7010400"/>
          </a:xfrm>
        </p:spPr>
        <p:txBody>
          <a:bodyPr>
            <a:normAutofit fontScale="92500" lnSpcReduction="10000"/>
          </a:bodyPr>
          <a:lstStyle/>
          <a:p>
            <a:pPr>
              <a:buNone/>
            </a:pPr>
            <a:r>
              <a:rPr lang="en-US" dirty="0" smtClean="0">
                <a:solidFill>
                  <a:srgbClr val="FF0000"/>
                </a:solidFill>
              </a:rPr>
              <a:t>F. Personal Income (PI)</a:t>
            </a:r>
          </a:p>
          <a:p>
            <a:pPr algn="just"/>
            <a:r>
              <a:rPr lang="en-US" dirty="0" smtClean="0"/>
              <a:t>Personal Income is the total money income received by individuals and households of a country from all possible sources before direct taxes. </a:t>
            </a:r>
          </a:p>
          <a:p>
            <a:pPr algn="just"/>
            <a:r>
              <a:rPr lang="en-US" dirty="0" smtClean="0"/>
              <a:t>All part of national income may not be received by the citizens.</a:t>
            </a:r>
          </a:p>
          <a:p>
            <a:pPr algn="just"/>
            <a:r>
              <a:rPr lang="en-US" dirty="0" smtClean="0"/>
              <a:t>On the other, the government provides transfer payments in the form of old age allowance, unemployment allowance etc. which are not the part of NI.</a:t>
            </a:r>
          </a:p>
          <a:p>
            <a:pPr algn="just"/>
            <a:r>
              <a:rPr lang="en-US" dirty="0" smtClean="0"/>
              <a:t>Therefore, PI can be calculated from NI as following method.</a:t>
            </a:r>
          </a:p>
          <a:p>
            <a:pPr algn="just">
              <a:buNone/>
            </a:pPr>
            <a:r>
              <a:rPr lang="en-US" dirty="0" smtClean="0">
                <a:solidFill>
                  <a:srgbClr val="00B050"/>
                </a:solidFill>
              </a:rPr>
              <a:t>		</a:t>
            </a:r>
            <a:r>
              <a:rPr lang="en-US" b="1" dirty="0" smtClean="0">
                <a:solidFill>
                  <a:srgbClr val="FF0000"/>
                </a:solidFill>
              </a:rPr>
              <a:t>   </a:t>
            </a:r>
            <a:r>
              <a:rPr lang="en-US" sz="2875" b="1" dirty="0">
                <a:solidFill>
                  <a:srgbClr val="FF0000"/>
                </a:solidFill>
              </a:rPr>
              <a:t>PI= NI – Corporate Income Tax – Undistributed Corporate Profits 		– Social Security Contributions + Transfer Payments </a:t>
            </a:r>
            <a:endParaRPr lang="en-US" b="1" dirty="0" smtClean="0">
              <a:solidFill>
                <a:srgbClr val="FF0000"/>
              </a:solidFill>
            </a:endParaRPr>
          </a:p>
        </p:txBody>
      </p:sp>
    </p:spTree>
    <p:extLst>
      <p:ext uri="{BB962C8B-B14F-4D97-AF65-F5344CB8AC3E}">
        <p14:creationId xmlns:p14="http://schemas.microsoft.com/office/powerpoint/2010/main" val="25983519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10515600" cy="7010400"/>
          </a:xfrm>
        </p:spPr>
        <p:txBody>
          <a:bodyPr>
            <a:normAutofit/>
          </a:bodyPr>
          <a:lstStyle/>
          <a:p>
            <a:pPr algn="ctr">
              <a:buNone/>
            </a:pPr>
            <a:r>
              <a:rPr lang="en-US" sz="3258" u="sng" dirty="0">
                <a:solidFill>
                  <a:srgbClr val="FF0000"/>
                </a:solidFill>
              </a:rPr>
              <a:t>G. Disposable Income (DI) / Disposable Personal Income (DPI)</a:t>
            </a:r>
          </a:p>
          <a:p>
            <a:pPr algn="just"/>
            <a:r>
              <a:rPr lang="en-US" dirty="0" smtClean="0"/>
              <a:t>The amount of personal income left after payment of direct taxes is called disposable income. It refers to the actual income which can be spent on consumption by individuals and families. </a:t>
            </a:r>
          </a:p>
          <a:p>
            <a:pPr algn="ctr">
              <a:buNone/>
            </a:pPr>
            <a:r>
              <a:rPr lang="en-US" dirty="0" smtClean="0">
                <a:solidFill>
                  <a:srgbClr val="00B050"/>
                </a:solidFill>
              </a:rPr>
              <a:t>		DI / DPI = PI – DT </a:t>
            </a:r>
          </a:p>
          <a:p>
            <a:pPr algn="just"/>
            <a:r>
              <a:rPr lang="en-US" dirty="0" smtClean="0"/>
              <a:t>On other concept, it is the sum total of consumption expenditure and saving:</a:t>
            </a:r>
          </a:p>
          <a:p>
            <a:pPr algn="ctr">
              <a:buNone/>
            </a:pPr>
            <a:r>
              <a:rPr lang="en-US" dirty="0" smtClean="0">
                <a:solidFill>
                  <a:srgbClr val="00B050"/>
                </a:solidFill>
              </a:rPr>
              <a:t>DI = C +S </a:t>
            </a:r>
          </a:p>
          <a:p>
            <a:pPr algn="just"/>
            <a:r>
              <a:rPr lang="en-US" dirty="0" smtClean="0"/>
              <a:t>When the economy is in equilibrium , then, S = I. So,</a:t>
            </a:r>
          </a:p>
          <a:p>
            <a:pPr algn="ctr">
              <a:buNone/>
            </a:pPr>
            <a:r>
              <a:rPr lang="en-US" dirty="0" smtClean="0">
                <a:solidFill>
                  <a:srgbClr val="00B050"/>
                </a:solidFill>
              </a:rPr>
              <a:t>DI = C + I  </a:t>
            </a:r>
          </a:p>
          <a:p>
            <a:endParaRPr lang="en-US" dirty="0" smtClean="0"/>
          </a:p>
        </p:txBody>
      </p:sp>
    </p:spTree>
    <p:extLst>
      <p:ext uri="{BB962C8B-B14F-4D97-AF65-F5344CB8AC3E}">
        <p14:creationId xmlns:p14="http://schemas.microsoft.com/office/powerpoint/2010/main" val="31458301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075" y="298450"/>
            <a:ext cx="9931400" cy="6718300"/>
          </a:xfrm>
        </p:spPr>
        <p:txBody>
          <a:bodyPr>
            <a:normAutofit lnSpcReduction="10000"/>
          </a:bodyPr>
          <a:lstStyle/>
          <a:p>
            <a:pPr>
              <a:buNone/>
            </a:pPr>
            <a:r>
              <a:rPr lang="en-US" u="sng" dirty="0" smtClean="0">
                <a:solidFill>
                  <a:srgbClr val="FF0000"/>
                </a:solidFill>
              </a:rPr>
              <a:t>H. Personal Saving</a:t>
            </a:r>
          </a:p>
          <a:p>
            <a:pPr algn="just"/>
            <a:r>
              <a:rPr lang="en-US" dirty="0" smtClean="0"/>
              <a:t>Personal saving can be defined as the excess of disposable income over consumption expenditure. In other words, it is the difference between disposable income and consumption expenditure. </a:t>
            </a:r>
          </a:p>
          <a:p>
            <a:pPr algn="ctr">
              <a:buNone/>
            </a:pPr>
            <a:r>
              <a:rPr lang="en-US" dirty="0" smtClean="0">
                <a:solidFill>
                  <a:srgbClr val="00B050"/>
                </a:solidFill>
              </a:rPr>
              <a:t>S = DI – C  </a:t>
            </a:r>
          </a:p>
          <a:p>
            <a:pPr algn="just">
              <a:buNone/>
            </a:pPr>
            <a:r>
              <a:rPr lang="en-US" u="sng" dirty="0" smtClean="0">
                <a:solidFill>
                  <a:srgbClr val="FF0000"/>
                </a:solidFill>
              </a:rPr>
              <a:t>I. Per Capita Income (PCI)</a:t>
            </a:r>
          </a:p>
          <a:p>
            <a:pPr algn="just"/>
            <a:r>
              <a:rPr lang="en-US" dirty="0" smtClean="0"/>
              <a:t>It is the average income of the people of a country in a particular year. It is derived by dividing the NI of the country by its total population. </a:t>
            </a:r>
          </a:p>
          <a:p>
            <a:pPr algn="ctr">
              <a:buNone/>
            </a:pPr>
            <a:r>
              <a:rPr lang="en-US" dirty="0" smtClean="0">
                <a:solidFill>
                  <a:srgbClr val="00B050"/>
                </a:solidFill>
              </a:rPr>
              <a:t>PCI = NI</a:t>
            </a:r>
            <a:r>
              <a:rPr lang="en-US" b="1" dirty="0" smtClean="0">
                <a:solidFill>
                  <a:srgbClr val="FF0000"/>
                </a:solidFill>
              </a:rPr>
              <a:t>/</a:t>
            </a:r>
            <a:r>
              <a:rPr lang="en-US" dirty="0" smtClean="0">
                <a:solidFill>
                  <a:srgbClr val="00B050"/>
                </a:solidFill>
              </a:rPr>
              <a:t>Total Population</a:t>
            </a:r>
            <a:endParaRPr lang="en-US" baseline="-25000" dirty="0" smtClean="0">
              <a:solidFill>
                <a:srgbClr val="00B050"/>
              </a:solidFill>
            </a:endParaRPr>
          </a:p>
          <a:p>
            <a:pPr algn="ctr"/>
            <a:endParaRPr lang="en-US" dirty="0" smtClean="0">
              <a:solidFill>
                <a:srgbClr val="FFFF00"/>
              </a:solidFill>
            </a:endParaRPr>
          </a:p>
          <a:p>
            <a:pPr algn="just">
              <a:lnSpc>
                <a:spcPct val="150000"/>
              </a:lnSpc>
              <a:buNone/>
            </a:pPr>
            <a:endParaRPr lang="en-US" baseline="-25000" dirty="0" smtClean="0">
              <a:solidFill>
                <a:srgbClr val="FFFF00"/>
              </a:solidFill>
            </a:endParaRPr>
          </a:p>
        </p:txBody>
      </p:sp>
    </p:spTree>
    <p:extLst>
      <p:ext uri="{BB962C8B-B14F-4D97-AF65-F5344CB8AC3E}">
        <p14:creationId xmlns:p14="http://schemas.microsoft.com/office/powerpoint/2010/main" val="32307721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80" y="-81280"/>
            <a:ext cx="8587740" cy="1168400"/>
          </a:xfrm>
        </p:spPr>
        <p:txBody>
          <a:bodyPr>
            <a:normAutofit/>
          </a:bodyPr>
          <a:lstStyle/>
          <a:p>
            <a:r>
              <a:rPr lang="en-US" b="1" u="sng" dirty="0" smtClean="0">
                <a:solidFill>
                  <a:srgbClr val="00B0F0"/>
                </a:solidFill>
              </a:rPr>
              <a:t> Nominal and Real GDP</a:t>
            </a:r>
            <a:endParaRPr lang="en-US" b="1" u="sng" dirty="0">
              <a:solidFill>
                <a:srgbClr val="00B0F0"/>
              </a:solidFill>
            </a:endParaRPr>
          </a:p>
        </p:txBody>
      </p:sp>
      <p:sp>
        <p:nvSpPr>
          <p:cNvPr id="3" name="Content Placeholder 2"/>
          <p:cNvSpPr>
            <a:spLocks noGrp="1"/>
          </p:cNvSpPr>
          <p:nvPr>
            <p:ph idx="1"/>
          </p:nvPr>
        </p:nvSpPr>
        <p:spPr>
          <a:xfrm>
            <a:off x="0" y="1009227"/>
            <a:ext cx="10515600" cy="5842000"/>
          </a:xfrm>
        </p:spPr>
        <p:txBody>
          <a:bodyPr>
            <a:normAutofit fontScale="92500" lnSpcReduction="10000"/>
          </a:bodyPr>
          <a:lstStyle/>
          <a:p>
            <a:pPr algn="just"/>
            <a:r>
              <a:rPr lang="en-US" dirty="0" smtClean="0"/>
              <a:t>Nominal GDP measures the value of the economy’s total output at the prices prevailing in the period during which the output is produced i.e. current market prices.</a:t>
            </a:r>
          </a:p>
          <a:p>
            <a:pPr algn="just"/>
            <a:r>
              <a:rPr lang="en-US" dirty="0" smtClean="0"/>
              <a:t>Nominal GDP changes from year to year due to following two reasons:</a:t>
            </a:r>
          </a:p>
          <a:p>
            <a:pPr marL="933806" lvl="1" indent="-563288" algn="just">
              <a:buFont typeface="+mj-lt"/>
              <a:buAutoNum type="alphaLcParenR"/>
            </a:pPr>
            <a:r>
              <a:rPr lang="en-US" dirty="0" smtClean="0"/>
              <a:t>The physical output of goods changes</a:t>
            </a:r>
          </a:p>
          <a:p>
            <a:pPr marL="933806" lvl="1" indent="-563288" algn="just">
              <a:buFont typeface="+mj-lt"/>
              <a:buAutoNum type="alphaLcParenR"/>
            </a:pPr>
            <a:r>
              <a:rPr lang="en-US" dirty="0" smtClean="0"/>
              <a:t>Market prices changes</a:t>
            </a:r>
          </a:p>
          <a:p>
            <a:pPr marL="603344" indent="-563288" algn="just"/>
            <a:r>
              <a:rPr lang="en-US" dirty="0" smtClean="0"/>
              <a:t>Real GDP measures changes in physical output in the economy between different time periods by valuing all goods produced in two periods at the same prices i.e. base year prices.</a:t>
            </a:r>
          </a:p>
        </p:txBody>
      </p:sp>
    </p:spTree>
    <p:extLst>
      <p:ext uri="{BB962C8B-B14F-4D97-AF65-F5344CB8AC3E}">
        <p14:creationId xmlns:p14="http://schemas.microsoft.com/office/powerpoint/2010/main" val="5542729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linds(horizontal)">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linds(horizontal)">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80" y="-3387"/>
            <a:ext cx="9288780" cy="1168400"/>
          </a:xfrm>
        </p:spPr>
        <p:txBody>
          <a:bodyPr>
            <a:noAutofit/>
          </a:bodyPr>
          <a:lstStyle/>
          <a:p>
            <a:r>
              <a:rPr lang="en-US" sz="3929" b="1" u="sng" dirty="0">
                <a:solidFill>
                  <a:srgbClr val="00B0F0"/>
                </a:solidFill>
              </a:rPr>
              <a:t>GDP Deflator and Rate of Inflation: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65125" y="931333"/>
                <a:ext cx="9858375" cy="6231467"/>
              </a:xfrm>
            </p:spPr>
            <p:txBody>
              <a:bodyPr>
                <a:normAutofit fontScale="92500"/>
              </a:bodyPr>
              <a:lstStyle/>
              <a:p>
                <a:pPr algn="just"/>
                <a:r>
                  <a:rPr lang="en-US" dirty="0" smtClean="0"/>
                  <a:t>GDP deflator is the ratio of nominal GDP in a given year to real GDP of that year. </a:t>
                </a:r>
              </a:p>
              <a:p>
                <a:pPr algn="just"/>
                <a:r>
                  <a:rPr lang="en-US" dirty="0" smtClean="0"/>
                  <a:t>The deflator measures the change in prices that has occurred between the base year and the current year.</a:t>
                </a:r>
              </a:p>
              <a:p>
                <a:pPr algn="just"/>
                <a:r>
                  <a:rPr lang="en-US" sz="3067" dirty="0"/>
                  <a:t>  GDP Deflator =</a:t>
                </a:r>
                <a14:m>
                  <m:oMath xmlns:m="http://schemas.openxmlformats.org/officeDocument/2006/math">
                    <m:r>
                      <a:rPr lang="en-US" sz="3067">
                        <a:latin typeface="Cambria Math" panose="02040503050406030204" pitchFamily="18" charset="0"/>
                      </a:rPr>
                      <m:t> </m:t>
                    </m:r>
                    <m:f>
                      <m:fPr>
                        <m:ctrlPr>
                          <a:rPr lang="en-US" sz="3067" i="1">
                            <a:latin typeface="Cambria Math" panose="02040503050406030204" pitchFamily="18" charset="0"/>
                          </a:rPr>
                        </m:ctrlPr>
                      </m:fPr>
                      <m:num>
                        <m:r>
                          <m:rPr>
                            <m:nor/>
                          </m:rPr>
                          <a:rPr lang="en-US" sz="3067" dirty="0"/>
                          <m:t>Nominal</m:t>
                        </m:r>
                        <m:r>
                          <m:rPr>
                            <m:nor/>
                          </m:rPr>
                          <a:rPr lang="en-US" sz="3067" dirty="0"/>
                          <m:t> </m:t>
                        </m:r>
                        <m:r>
                          <m:rPr>
                            <m:nor/>
                          </m:rPr>
                          <a:rPr lang="en-US" sz="3067" dirty="0"/>
                          <m:t>GDP</m:t>
                        </m:r>
                      </m:num>
                      <m:den>
                        <m:r>
                          <m:rPr>
                            <m:nor/>
                          </m:rPr>
                          <a:rPr lang="en-US" sz="3067" dirty="0"/>
                          <m:t>Real</m:t>
                        </m:r>
                        <m:r>
                          <m:rPr>
                            <m:nor/>
                          </m:rPr>
                          <a:rPr lang="en-US" sz="3067" dirty="0"/>
                          <m:t> </m:t>
                        </m:r>
                        <m:r>
                          <m:rPr>
                            <m:nor/>
                          </m:rPr>
                          <a:rPr lang="en-US" sz="3067" dirty="0"/>
                          <m:t>GDP</m:t>
                        </m:r>
                      </m:den>
                    </m:f>
                    <m:r>
                      <a:rPr lang="en-US" sz="2683" i="1">
                        <a:latin typeface="Cambria Math" panose="02040503050406030204" pitchFamily="18" charset="0"/>
                      </a:rPr>
                      <m:t>×100</m:t>
                    </m:r>
                  </m:oMath>
                </a14:m>
                <a:endParaRPr lang="en-US" sz="3067" baseline="-25000" dirty="0"/>
              </a:p>
              <a:p>
                <a:pPr algn="just"/>
                <a:r>
                  <a:rPr lang="en-US" dirty="0" smtClean="0"/>
                  <a:t>By using GDP deflator we can calculate rate of inflation where, </a:t>
                </a:r>
              </a:p>
              <a:p>
                <a:r>
                  <a:rPr lang="en-US" dirty="0" smtClean="0"/>
                  <a:t>Rate of Inflation </a:t>
                </a:r>
              </a:p>
              <a:p>
                <a:pPr marL="0" indent="0">
                  <a:buNone/>
                </a:pPr>
                <a:r>
                  <a:rPr lang="en-US" dirty="0"/>
                  <a:t>	</a:t>
                </a:r>
                <a:r>
                  <a:rPr lang="en-US" dirty="0" smtClean="0"/>
                  <a:t>= </a:t>
                </a:r>
                <a14:m>
                  <m:oMath xmlns:m="http://schemas.openxmlformats.org/officeDocument/2006/math">
                    <m:f>
                      <m:fPr>
                        <m:ctrlPr>
                          <a:rPr lang="en-US" sz="2492" i="1">
                            <a:latin typeface="Cambria Math" panose="02040503050406030204" pitchFamily="18" charset="0"/>
                          </a:rPr>
                        </m:ctrlPr>
                      </m:fPr>
                      <m:num>
                        <m:r>
                          <m:rPr>
                            <m:nor/>
                          </m:rPr>
                          <a:rPr lang="en-US" sz="2492" dirty="0"/>
                          <m:t>GDP</m:t>
                        </m:r>
                        <m:r>
                          <m:rPr>
                            <m:nor/>
                          </m:rPr>
                          <a:rPr lang="en-US" sz="2492" dirty="0"/>
                          <m:t> </m:t>
                        </m:r>
                        <m:r>
                          <m:rPr>
                            <m:nor/>
                          </m:rPr>
                          <a:rPr lang="en-US" sz="2492" dirty="0"/>
                          <m:t>deflator</m:t>
                        </m:r>
                        <m:r>
                          <m:rPr>
                            <m:nor/>
                          </m:rPr>
                          <a:rPr lang="en-US" sz="2492" dirty="0"/>
                          <m:t> </m:t>
                        </m:r>
                        <m:r>
                          <m:rPr>
                            <m:nor/>
                          </m:rPr>
                          <a:rPr lang="en-US" sz="2492" dirty="0"/>
                          <m:t>of</m:t>
                        </m:r>
                        <m:r>
                          <m:rPr>
                            <m:nor/>
                          </m:rPr>
                          <a:rPr lang="en-US" sz="2492" dirty="0"/>
                          <m:t> </m:t>
                        </m:r>
                        <m:r>
                          <m:rPr>
                            <m:nor/>
                          </m:rPr>
                          <a:rPr lang="en-US" sz="2492" dirty="0"/>
                          <m:t>current</m:t>
                        </m:r>
                        <m:r>
                          <m:rPr>
                            <m:nor/>
                          </m:rPr>
                          <a:rPr lang="en-US" sz="2492" dirty="0"/>
                          <m:t> </m:t>
                        </m:r>
                        <m:r>
                          <m:rPr>
                            <m:nor/>
                          </m:rPr>
                          <a:rPr lang="en-US" sz="2492" dirty="0"/>
                          <m:t>year</m:t>
                        </m:r>
                        <m:r>
                          <m:rPr>
                            <m:nor/>
                          </m:rPr>
                          <a:rPr lang="en-US" sz="2492" dirty="0"/>
                          <m:t>− </m:t>
                        </m:r>
                        <m:r>
                          <m:rPr>
                            <m:nor/>
                          </m:rPr>
                          <a:rPr lang="en-US" sz="2492" dirty="0"/>
                          <m:t>GDP</m:t>
                        </m:r>
                        <m:r>
                          <m:rPr>
                            <m:nor/>
                          </m:rPr>
                          <a:rPr lang="en-US" sz="2492" dirty="0"/>
                          <m:t> </m:t>
                        </m:r>
                        <m:r>
                          <m:rPr>
                            <m:nor/>
                          </m:rPr>
                          <a:rPr lang="en-US" sz="2492" dirty="0"/>
                          <m:t>deflator</m:t>
                        </m:r>
                        <m:r>
                          <m:rPr>
                            <m:nor/>
                          </m:rPr>
                          <a:rPr lang="en-US" sz="2492" dirty="0"/>
                          <m:t> </m:t>
                        </m:r>
                        <m:r>
                          <m:rPr>
                            <m:nor/>
                          </m:rPr>
                          <a:rPr lang="en-US" sz="2492" dirty="0"/>
                          <m:t>of</m:t>
                        </m:r>
                        <m:r>
                          <m:rPr>
                            <m:nor/>
                          </m:rPr>
                          <a:rPr lang="en-US" sz="2492" dirty="0"/>
                          <m:t> </m:t>
                        </m:r>
                        <m:r>
                          <m:rPr>
                            <m:nor/>
                          </m:rPr>
                          <a:rPr lang="en-US" sz="2492" dirty="0"/>
                          <m:t>previous</m:t>
                        </m:r>
                        <m:r>
                          <m:rPr>
                            <m:nor/>
                          </m:rPr>
                          <a:rPr lang="en-US" sz="2492" dirty="0"/>
                          <m:t> </m:t>
                        </m:r>
                        <m:r>
                          <m:rPr>
                            <m:nor/>
                          </m:rPr>
                          <a:rPr lang="en-US" sz="2492" dirty="0"/>
                          <m:t>year</m:t>
                        </m:r>
                      </m:num>
                      <m:den>
                        <m:r>
                          <m:rPr>
                            <m:nor/>
                          </m:rPr>
                          <a:rPr lang="en-US" sz="2492" dirty="0"/>
                          <m:t>GDP</m:t>
                        </m:r>
                        <m:r>
                          <m:rPr>
                            <m:nor/>
                          </m:rPr>
                          <a:rPr lang="en-US" sz="2492" dirty="0"/>
                          <m:t>  </m:t>
                        </m:r>
                        <m:r>
                          <m:rPr>
                            <m:nor/>
                          </m:rPr>
                          <a:rPr lang="en-US" sz="2492" dirty="0"/>
                          <m:t>deflator</m:t>
                        </m:r>
                        <m:r>
                          <m:rPr>
                            <m:nor/>
                          </m:rPr>
                          <a:rPr lang="en-US" sz="2492" dirty="0"/>
                          <m:t> </m:t>
                        </m:r>
                        <m:r>
                          <m:rPr>
                            <m:nor/>
                          </m:rPr>
                          <a:rPr lang="en-US" sz="2492" dirty="0"/>
                          <m:t>of</m:t>
                        </m:r>
                        <m:r>
                          <m:rPr>
                            <m:nor/>
                          </m:rPr>
                          <a:rPr lang="en-US" sz="2492" dirty="0"/>
                          <m:t> </m:t>
                        </m:r>
                        <m:r>
                          <m:rPr>
                            <m:nor/>
                          </m:rPr>
                          <a:rPr lang="en-US" sz="2492" dirty="0"/>
                          <m:t>previous</m:t>
                        </m:r>
                        <m:r>
                          <m:rPr>
                            <m:nor/>
                          </m:rPr>
                          <a:rPr lang="en-US" sz="2492" dirty="0"/>
                          <m:t> </m:t>
                        </m:r>
                        <m:r>
                          <m:rPr>
                            <m:nor/>
                          </m:rPr>
                          <a:rPr lang="en-US" sz="2492" dirty="0"/>
                          <m:t>year</m:t>
                        </m:r>
                      </m:den>
                    </m:f>
                    <m:r>
                      <a:rPr lang="en-US" sz="2492">
                        <a:latin typeface="Cambria Math" panose="02040503050406030204" pitchFamily="18" charset="0"/>
                      </a:rPr>
                      <m:t> </m:t>
                    </m:r>
                    <m:r>
                      <a:rPr lang="en-US" sz="2492" i="1">
                        <a:latin typeface="Cambria Math" panose="02040503050406030204" pitchFamily="18" charset="0"/>
                      </a:rPr>
                      <m:t>×100</m:t>
                    </m:r>
                  </m:oMath>
                </a14:m>
                <a:endParaRPr lang="en-US" sz="4600" baseline="-25000" dirty="0"/>
              </a:p>
              <a:p>
                <a:pPr lvl="1">
                  <a:buNone/>
                </a:pPr>
                <a:r>
                  <a:rPr lang="en-US" sz="2396" dirty="0"/>
                  <a:t>	  	</a:t>
                </a: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65125" y="931333"/>
                <a:ext cx="9858375" cy="6231467"/>
              </a:xfrm>
              <a:blipFill rotWithShape="0">
                <a:blip r:embed="rId2"/>
                <a:stretch>
                  <a:fillRect l="-1361" t="-1272" r="-1608"/>
                </a:stretch>
              </a:blipFill>
            </p:spPr>
            <p:txBody>
              <a:bodyPr/>
              <a:lstStyle/>
              <a:p>
                <a:r>
                  <a:rPr lang="en-US">
                    <a:noFill/>
                  </a:rPr>
                  <a:t> </a:t>
                </a:r>
              </a:p>
            </p:txBody>
          </p:sp>
        </mc:Fallback>
      </mc:AlternateContent>
    </p:spTree>
    <p:extLst>
      <p:ext uri="{BB962C8B-B14F-4D97-AF65-F5344CB8AC3E}">
        <p14:creationId xmlns:p14="http://schemas.microsoft.com/office/powerpoint/2010/main" val="33357263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linds(horizontal)">
                                      <p:cBhvr>
                                        <p:cTn id="37" dur="500"/>
                                        <p:tgtEl>
                                          <p:spTgt spid="3">
                                            <p:txEl>
                                              <p:pRg st="5" end="5"/>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blinds(horizontal)">
                                      <p:cBhvr>
                                        <p:cTn id="4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30" y="-243840"/>
            <a:ext cx="10340340" cy="1219200"/>
          </a:xfrm>
        </p:spPr>
        <p:txBody>
          <a:bodyPr>
            <a:noAutofit/>
          </a:bodyPr>
          <a:lstStyle/>
          <a:p>
            <a:pPr algn="ctr"/>
            <a:r>
              <a:rPr lang="en-US" sz="4000" b="1" dirty="0" smtClean="0">
                <a:solidFill>
                  <a:srgbClr val="00B0F0"/>
                </a:solidFill>
              </a:rPr>
              <a:t>Circular Flow of Income and Expenditure</a:t>
            </a:r>
            <a:endParaRPr lang="en-US" sz="4000" b="1" dirty="0">
              <a:solidFill>
                <a:srgbClr val="00B0F0"/>
              </a:solidFill>
            </a:endParaRPr>
          </a:p>
        </p:txBody>
      </p:sp>
      <p:sp>
        <p:nvSpPr>
          <p:cNvPr id="3" name="Content Placeholder 2"/>
          <p:cNvSpPr>
            <a:spLocks noGrp="1"/>
          </p:cNvSpPr>
          <p:nvPr>
            <p:ph idx="1"/>
          </p:nvPr>
        </p:nvSpPr>
        <p:spPr>
          <a:xfrm>
            <a:off x="228600" y="731520"/>
            <a:ext cx="10134600" cy="6202680"/>
          </a:xfrm>
        </p:spPr>
        <p:txBody>
          <a:bodyPr>
            <a:normAutofit fontScale="92500" lnSpcReduction="10000"/>
          </a:bodyPr>
          <a:lstStyle/>
          <a:p>
            <a:pPr algn="just"/>
            <a:r>
              <a:rPr lang="en-US" dirty="0" smtClean="0"/>
              <a:t>Flow of goods and services and factor payments among different sectors of the economy is called as Circular flow of income.</a:t>
            </a:r>
          </a:p>
          <a:p>
            <a:pPr algn="just"/>
            <a:r>
              <a:rPr lang="en-US" dirty="0" smtClean="0"/>
              <a:t>In other words, it is the flow of payments and receipts for goods and services between different sectors of the economy.</a:t>
            </a:r>
          </a:p>
          <a:p>
            <a:pPr algn="just"/>
            <a:r>
              <a:rPr lang="en-US" dirty="0" smtClean="0"/>
              <a:t>Production gives rise to income, income gives rise to expenditure and expenditure again gives rise to income. It is the main functional basis of the circular flow  of income.</a:t>
            </a:r>
          </a:p>
          <a:p>
            <a:pPr algn="just"/>
            <a:r>
              <a:rPr lang="en-US" dirty="0" smtClean="0"/>
              <a:t>It consists of two flows: Real flow and Monetary flow.</a:t>
            </a:r>
          </a:p>
          <a:p>
            <a:pPr algn="just"/>
            <a:r>
              <a:rPr lang="en-US" dirty="0" smtClean="0"/>
              <a:t>It is the flow of Production, Income and Expenditure.</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890" y="2330169"/>
            <a:ext cx="10033635" cy="1502693"/>
          </a:xfrm>
        </p:spPr>
        <p:txBody>
          <a:bodyPr>
            <a:normAutofit fontScale="90000"/>
          </a:bodyPr>
          <a:lstStyle/>
          <a:p>
            <a:r>
              <a:rPr lang="en-US" b="1" dirty="0" smtClean="0">
                <a:solidFill>
                  <a:srgbClr val="FF0000"/>
                </a:solidFill>
              </a:rPr>
              <a:t>MEASUREMENT OF NATIONAL INCOME</a:t>
            </a:r>
            <a:endParaRPr lang="en-US" b="1" dirty="0">
              <a:solidFill>
                <a:srgbClr val="FF0000"/>
              </a:solidFill>
            </a:endParaRPr>
          </a:p>
        </p:txBody>
      </p:sp>
    </p:spTree>
    <p:extLst>
      <p:ext uri="{BB962C8B-B14F-4D97-AF65-F5344CB8AC3E}">
        <p14:creationId xmlns:p14="http://schemas.microsoft.com/office/powerpoint/2010/main" val="3888617697"/>
      </p:ext>
    </p:extLst>
  </p:cSld>
  <p:clrMapOvr>
    <a:masterClrMapping/>
  </p:clrMapOvr>
  <p:transition>
    <p:wedg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050" y="225425"/>
            <a:ext cx="10150475" cy="6718300"/>
          </a:xfrm>
        </p:spPr>
        <p:txBody>
          <a:bodyPr>
            <a:normAutofit fontScale="92500"/>
          </a:bodyPr>
          <a:lstStyle/>
          <a:p>
            <a:r>
              <a:rPr lang="en-US" dirty="0" smtClean="0"/>
              <a:t>There are three methods of measuring NI</a:t>
            </a:r>
            <a:endParaRPr lang="en-US" dirty="0" smtClean="0">
              <a:solidFill>
                <a:srgbClr val="FFFF00"/>
              </a:solidFill>
            </a:endParaRPr>
          </a:p>
          <a:p>
            <a:pPr marL="603344" indent="-563288">
              <a:buFont typeface="+mj-lt"/>
              <a:buAutoNum type="alphaLcParenR"/>
            </a:pPr>
            <a:r>
              <a:rPr lang="en-US" b="1" u="sng" dirty="0" smtClean="0">
                <a:solidFill>
                  <a:srgbClr val="FF0000"/>
                </a:solidFill>
              </a:rPr>
              <a:t>Expenditure Method:</a:t>
            </a:r>
          </a:p>
          <a:p>
            <a:pPr marL="603344" indent="-563288" algn="just"/>
            <a:r>
              <a:rPr lang="en-US" dirty="0" smtClean="0"/>
              <a:t>This method measures NI as the aggregate of all the final expenditure on gross domestic product at market price in an economy during an accounting year.</a:t>
            </a:r>
          </a:p>
          <a:p>
            <a:pPr marL="603344" indent="-563288" algn="just"/>
            <a:r>
              <a:rPr lang="en-US" dirty="0" smtClean="0"/>
              <a:t>In other words, if we add expenditure made by Household sector in consumption, expenditure made by manufacturing sector in investment, Expenditure made by government and expenditure made by foreign sector, it is NI. </a:t>
            </a:r>
          </a:p>
          <a:p>
            <a:pPr marL="603344" indent="-563288" algn="just"/>
            <a:r>
              <a:rPr lang="en-US" dirty="0" smtClean="0"/>
              <a:t>It means if we calculate NI from market price, it is called as Expenditure method.</a:t>
            </a:r>
          </a:p>
          <a:p>
            <a:pPr marL="603344" indent="-563288" algn="just"/>
            <a:endParaRPr lang="en-US" dirty="0" smtClean="0"/>
          </a:p>
          <a:p>
            <a:pPr marL="603344" indent="-563288" algn="just"/>
            <a:endParaRPr lang="en-US" dirty="0"/>
          </a:p>
        </p:txBody>
      </p:sp>
    </p:spTree>
    <p:extLst>
      <p:ext uri="{BB962C8B-B14F-4D97-AF65-F5344CB8AC3E}">
        <p14:creationId xmlns:p14="http://schemas.microsoft.com/office/powerpoint/2010/main" val="6574172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10515600" cy="7010400"/>
          </a:xfrm>
        </p:spPr>
        <p:txBody>
          <a:bodyPr>
            <a:normAutofit lnSpcReduction="10000"/>
          </a:bodyPr>
          <a:lstStyle/>
          <a:p>
            <a:pPr>
              <a:buNone/>
            </a:pPr>
            <a:r>
              <a:rPr lang="en-US" sz="3450" b="1" i="1" dirty="0">
                <a:solidFill>
                  <a:srgbClr val="00B0F0"/>
                </a:solidFill>
              </a:rPr>
              <a:t>Process of calculating NI from expenditure method</a:t>
            </a:r>
            <a:endParaRPr lang="en-US" sz="2587" b="1" i="1" dirty="0"/>
          </a:p>
          <a:p>
            <a:pPr marL="0" indent="0">
              <a:buNone/>
            </a:pPr>
            <a:r>
              <a:rPr lang="en-US" dirty="0" smtClean="0"/>
              <a:t>GDP</a:t>
            </a:r>
            <a:r>
              <a:rPr lang="en-US" baseline="-25000" dirty="0" smtClean="0"/>
              <a:t>MP</a:t>
            </a:r>
            <a:r>
              <a:rPr lang="en-US" dirty="0" smtClean="0"/>
              <a:t> = C +I +G + (X – M)</a:t>
            </a:r>
          </a:p>
          <a:p>
            <a:pPr marL="0" indent="0">
              <a:buNone/>
            </a:pPr>
            <a:endParaRPr lang="en-US" dirty="0" smtClean="0"/>
          </a:p>
          <a:p>
            <a:pPr marL="0" indent="0">
              <a:buNone/>
            </a:pPr>
            <a:r>
              <a:rPr lang="en-US" dirty="0" smtClean="0">
                <a:solidFill>
                  <a:srgbClr val="FF0000"/>
                </a:solidFill>
              </a:rPr>
              <a:t>GNP</a:t>
            </a:r>
            <a:r>
              <a:rPr lang="en-US" baseline="-25000" dirty="0" smtClean="0">
                <a:solidFill>
                  <a:srgbClr val="FF0000"/>
                </a:solidFill>
              </a:rPr>
              <a:t>MP</a:t>
            </a:r>
            <a:r>
              <a:rPr lang="en-US" dirty="0" smtClean="0">
                <a:solidFill>
                  <a:srgbClr val="FF0000"/>
                </a:solidFill>
              </a:rPr>
              <a:t> = </a:t>
            </a:r>
            <a:r>
              <a:rPr lang="en-US" dirty="0"/>
              <a:t>GDP</a:t>
            </a:r>
            <a:r>
              <a:rPr lang="en-US" baseline="-25000" dirty="0"/>
              <a:t>MP </a:t>
            </a:r>
            <a:r>
              <a:rPr lang="en-US" dirty="0" smtClean="0">
                <a:solidFill>
                  <a:srgbClr val="FF0000"/>
                </a:solidFill>
              </a:rPr>
              <a:t>+ NFIA</a:t>
            </a:r>
          </a:p>
          <a:p>
            <a:pPr marL="0" indent="0">
              <a:buNone/>
            </a:pPr>
            <a:r>
              <a:rPr lang="en-US" dirty="0" smtClean="0"/>
              <a:t>	Where,</a:t>
            </a:r>
          </a:p>
          <a:p>
            <a:pPr marL="0" indent="0">
              <a:buNone/>
            </a:pPr>
            <a:r>
              <a:rPr lang="en-US" dirty="0" smtClean="0"/>
              <a:t>		     NFIA = R – P</a:t>
            </a:r>
          </a:p>
          <a:p>
            <a:pPr marL="0" indent="0">
              <a:buNone/>
            </a:pPr>
            <a:r>
              <a:rPr lang="en-US" dirty="0" smtClean="0">
                <a:solidFill>
                  <a:srgbClr val="00B050"/>
                </a:solidFill>
              </a:rPr>
              <a:t>NNP</a:t>
            </a:r>
            <a:r>
              <a:rPr lang="en-US" baseline="-25000" dirty="0" smtClean="0">
                <a:solidFill>
                  <a:srgbClr val="00B050"/>
                </a:solidFill>
              </a:rPr>
              <a:t>MP</a:t>
            </a:r>
            <a:r>
              <a:rPr lang="en-US" dirty="0" smtClean="0">
                <a:solidFill>
                  <a:srgbClr val="00B050"/>
                </a:solidFill>
              </a:rPr>
              <a:t> = GNP</a:t>
            </a:r>
            <a:r>
              <a:rPr lang="en-US" baseline="-25000" dirty="0" smtClean="0">
                <a:solidFill>
                  <a:srgbClr val="00B050"/>
                </a:solidFill>
              </a:rPr>
              <a:t>MP</a:t>
            </a:r>
            <a:r>
              <a:rPr lang="en-US" dirty="0" smtClean="0">
                <a:solidFill>
                  <a:srgbClr val="00B050"/>
                </a:solidFill>
              </a:rPr>
              <a:t> – Depreciation</a:t>
            </a:r>
          </a:p>
          <a:p>
            <a:pPr marL="0" indent="0">
              <a:buNone/>
            </a:pPr>
            <a:endParaRPr lang="en-US" dirty="0" smtClean="0"/>
          </a:p>
          <a:p>
            <a:pPr marL="0" indent="0">
              <a:buNone/>
            </a:pPr>
            <a:r>
              <a:rPr lang="en-US" dirty="0" smtClean="0">
                <a:solidFill>
                  <a:srgbClr val="C00000"/>
                </a:solidFill>
              </a:rPr>
              <a:t>NNP</a:t>
            </a:r>
            <a:r>
              <a:rPr lang="en-US" baseline="-25000" dirty="0" smtClean="0">
                <a:solidFill>
                  <a:srgbClr val="C00000"/>
                </a:solidFill>
              </a:rPr>
              <a:t>FC</a:t>
            </a:r>
            <a:r>
              <a:rPr lang="en-US" dirty="0" smtClean="0">
                <a:solidFill>
                  <a:srgbClr val="C00000"/>
                </a:solidFill>
              </a:rPr>
              <a:t>  or NI = NNP</a:t>
            </a:r>
            <a:r>
              <a:rPr lang="en-US" baseline="-25000" dirty="0" smtClean="0">
                <a:solidFill>
                  <a:srgbClr val="C00000"/>
                </a:solidFill>
              </a:rPr>
              <a:t>MP</a:t>
            </a:r>
            <a:r>
              <a:rPr lang="en-US" dirty="0" smtClean="0">
                <a:solidFill>
                  <a:srgbClr val="C00000"/>
                </a:solidFill>
              </a:rPr>
              <a:t> – NIT </a:t>
            </a:r>
          </a:p>
          <a:p>
            <a:pPr marL="0" indent="0">
              <a:buNone/>
            </a:pPr>
            <a:r>
              <a:rPr lang="en-US" dirty="0" smtClean="0">
                <a:solidFill>
                  <a:srgbClr val="C00000"/>
                </a:solidFill>
              </a:rPr>
              <a:t>	</a:t>
            </a:r>
            <a:r>
              <a:rPr lang="en-US" dirty="0" smtClean="0"/>
              <a:t>Where,</a:t>
            </a:r>
          </a:p>
          <a:p>
            <a:pPr marL="0" indent="0">
              <a:buNone/>
            </a:pPr>
            <a:r>
              <a:rPr lang="en-US" dirty="0" smtClean="0"/>
              <a:t>		NIT = Indirect Tax - Subsidy</a:t>
            </a:r>
            <a:endParaRPr lang="en-US" dirty="0"/>
          </a:p>
        </p:txBody>
      </p:sp>
    </p:spTree>
    <p:extLst>
      <p:ext uri="{BB962C8B-B14F-4D97-AF65-F5344CB8AC3E}">
        <p14:creationId xmlns:p14="http://schemas.microsoft.com/office/powerpoint/2010/main" val="10805162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linds(horizontal)">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blinds(horizontal)">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80" y="152400"/>
            <a:ext cx="9726930" cy="657225"/>
          </a:xfrm>
        </p:spPr>
        <p:txBody>
          <a:bodyPr>
            <a:noAutofit/>
          </a:bodyPr>
          <a:lstStyle/>
          <a:p>
            <a:r>
              <a:rPr lang="en-US" sz="3929" b="1" dirty="0">
                <a:solidFill>
                  <a:srgbClr val="00B0F0"/>
                </a:solidFill>
              </a:rPr>
              <a:t>Components of Expenditure Method</a:t>
            </a:r>
          </a:p>
        </p:txBody>
      </p:sp>
      <p:sp>
        <p:nvSpPr>
          <p:cNvPr id="3" name="Content Placeholder 2"/>
          <p:cNvSpPr>
            <a:spLocks noGrp="1"/>
          </p:cNvSpPr>
          <p:nvPr>
            <p:ph idx="1"/>
          </p:nvPr>
        </p:nvSpPr>
        <p:spPr>
          <a:xfrm>
            <a:off x="292100" y="848572"/>
            <a:ext cx="9785350" cy="6095153"/>
          </a:xfrm>
        </p:spPr>
        <p:txBody>
          <a:bodyPr>
            <a:normAutofit fontScale="77500" lnSpcReduction="20000"/>
          </a:bodyPr>
          <a:lstStyle/>
          <a:p>
            <a:pPr marL="603344" indent="-563288">
              <a:buFont typeface="+mj-lt"/>
              <a:buAutoNum type="arabicParenR"/>
            </a:pPr>
            <a:r>
              <a:rPr lang="en-US" dirty="0" smtClean="0"/>
              <a:t>Private Final Consumption Expenditure (C):</a:t>
            </a:r>
          </a:p>
          <a:p>
            <a:pPr marL="933806" lvl="1" indent="-563288">
              <a:buFont typeface="+mj-lt"/>
              <a:buAutoNum type="alphaLcParenR"/>
            </a:pPr>
            <a:r>
              <a:rPr lang="en-US" dirty="0" smtClean="0"/>
              <a:t>Expenditure made on durable goods</a:t>
            </a:r>
          </a:p>
          <a:p>
            <a:pPr marL="933806" lvl="1" indent="-563288">
              <a:buFont typeface="+mj-lt"/>
              <a:buAutoNum type="alphaLcParenR"/>
            </a:pPr>
            <a:r>
              <a:rPr lang="en-US" dirty="0" smtClean="0"/>
              <a:t>Expenditure made on non-durable goods </a:t>
            </a:r>
          </a:p>
          <a:p>
            <a:pPr marL="933806" lvl="1" indent="-563288">
              <a:buFont typeface="+mj-lt"/>
              <a:buAutoNum type="alphaLcParenR"/>
            </a:pPr>
            <a:r>
              <a:rPr lang="en-US" dirty="0" smtClean="0"/>
              <a:t>Expenditure made on services of all kinds</a:t>
            </a:r>
          </a:p>
          <a:p>
            <a:pPr marL="603344" indent="-563288">
              <a:buFont typeface="+mj-lt"/>
              <a:buAutoNum type="arabicParenR"/>
            </a:pPr>
            <a:r>
              <a:rPr lang="en-US" dirty="0" smtClean="0"/>
              <a:t>Gross Private Domestic Investment / </a:t>
            </a:r>
            <a:r>
              <a:rPr lang="en-US" b="1" dirty="0" smtClean="0">
                <a:solidFill>
                  <a:srgbClr val="FF0000"/>
                </a:solidFill>
              </a:rPr>
              <a:t>Gross Capital Formation (I):</a:t>
            </a:r>
          </a:p>
          <a:p>
            <a:pPr marL="933806" lvl="1" indent="-563288">
              <a:buFont typeface="+mj-lt"/>
              <a:buAutoNum type="alphaLcParenR"/>
            </a:pPr>
            <a:r>
              <a:rPr lang="en-US" dirty="0" smtClean="0"/>
              <a:t>Non-residential investment</a:t>
            </a:r>
          </a:p>
          <a:p>
            <a:pPr marL="933806" lvl="1" indent="-563288">
              <a:buFont typeface="+mj-lt"/>
              <a:buAutoNum type="alphaLcParenR"/>
            </a:pPr>
            <a:r>
              <a:rPr lang="en-US" dirty="0" smtClean="0"/>
              <a:t>Residential investment </a:t>
            </a:r>
          </a:p>
          <a:p>
            <a:pPr marL="933806" lvl="1" indent="-563288">
              <a:buFont typeface="+mj-lt"/>
              <a:buAutoNum type="alphaLcParenR"/>
            </a:pPr>
            <a:r>
              <a:rPr lang="en-US" dirty="0" smtClean="0"/>
              <a:t>Changes in business inventories</a:t>
            </a:r>
          </a:p>
          <a:p>
            <a:pPr marL="933806" lvl="1" indent="-563288">
              <a:buNone/>
            </a:pPr>
            <a:r>
              <a:rPr lang="en-US" dirty="0" smtClean="0"/>
              <a:t>			Or, </a:t>
            </a:r>
          </a:p>
          <a:p>
            <a:pPr marL="933806" lvl="1" indent="-563288">
              <a:buFont typeface="+mj-lt"/>
              <a:buAutoNum type="alphaLcPeriod"/>
            </a:pPr>
            <a:r>
              <a:rPr lang="en-US" b="1" dirty="0" smtClean="0">
                <a:solidFill>
                  <a:srgbClr val="FF0000"/>
                </a:solidFill>
              </a:rPr>
              <a:t>Net fixed capital formation </a:t>
            </a:r>
          </a:p>
          <a:p>
            <a:pPr marL="933806" lvl="1" indent="-563288">
              <a:buFont typeface="+mj-lt"/>
              <a:buAutoNum type="alphaLcPeriod"/>
            </a:pPr>
            <a:r>
              <a:rPr lang="en-US" b="1" dirty="0" smtClean="0">
                <a:solidFill>
                  <a:srgbClr val="FF0000"/>
                </a:solidFill>
              </a:rPr>
              <a:t>Depreciation </a:t>
            </a:r>
          </a:p>
          <a:p>
            <a:pPr marL="933806" lvl="1" indent="-563288">
              <a:buFont typeface="+mj-lt"/>
              <a:buAutoNum type="alphaLcPeriod"/>
            </a:pPr>
            <a:r>
              <a:rPr lang="en-US" b="1" dirty="0" smtClean="0">
                <a:solidFill>
                  <a:srgbClr val="FF0000"/>
                </a:solidFill>
              </a:rPr>
              <a:t>Change in inventories</a:t>
            </a:r>
            <a:endParaRPr lang="en-US" b="1" dirty="0">
              <a:solidFill>
                <a:srgbClr val="FF0000"/>
              </a:solidFill>
            </a:endParaRPr>
          </a:p>
          <a:p>
            <a:pPr marL="603344" indent="-563288">
              <a:buFont typeface="+mj-lt"/>
              <a:buAutoNum type="arabicParenR"/>
            </a:pPr>
            <a:r>
              <a:rPr lang="en-US" dirty="0" smtClean="0"/>
              <a:t>Government Expenditure (G):</a:t>
            </a:r>
          </a:p>
          <a:p>
            <a:pPr marL="933806" lvl="1" indent="-563288">
              <a:buFont typeface="+mj-lt"/>
              <a:buAutoNum type="alphaLcParenR"/>
            </a:pPr>
            <a:r>
              <a:rPr lang="en-US" dirty="0" smtClean="0"/>
              <a:t>Government consumption expenditure</a:t>
            </a:r>
          </a:p>
          <a:p>
            <a:pPr marL="933806" lvl="1" indent="-563288">
              <a:buFont typeface="+mj-lt"/>
              <a:buAutoNum type="alphaLcParenR"/>
            </a:pPr>
            <a:r>
              <a:rPr lang="en-US" dirty="0" smtClean="0"/>
              <a:t>Government investment expenditure</a:t>
            </a:r>
          </a:p>
        </p:txBody>
      </p:sp>
    </p:spTree>
    <p:extLst>
      <p:ext uri="{BB962C8B-B14F-4D97-AF65-F5344CB8AC3E}">
        <p14:creationId xmlns:p14="http://schemas.microsoft.com/office/powerpoint/2010/main" val="31040828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500"/>
                                        <p:tgtEl>
                                          <p:spTgt spid="3">
                                            <p:txEl>
                                              <p:pRg st="4" end="4"/>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blinds(horizontal)">
                                      <p:cBhvr>
                                        <p:cTn id="29" dur="500"/>
                                        <p:tgtEl>
                                          <p:spTgt spid="3">
                                            <p:txEl>
                                              <p:pRg st="5" end="5"/>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linds(horizontal)">
                                      <p:cBhvr>
                                        <p:cTn id="35" dur="500"/>
                                        <p:tgtEl>
                                          <p:spTgt spid="3">
                                            <p:txEl>
                                              <p:pRg st="7" end="7"/>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blinds(horizontal)">
                                      <p:cBhvr>
                                        <p:cTn id="38" dur="500"/>
                                        <p:tgtEl>
                                          <p:spTgt spid="3">
                                            <p:txEl>
                                              <p:pRg st="8" end="8"/>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blinds(horizontal)">
                                      <p:cBhvr>
                                        <p:cTn id="41" dur="500"/>
                                        <p:tgtEl>
                                          <p:spTgt spid="3">
                                            <p:txEl>
                                              <p:pRg st="9" end="9"/>
                                            </p:txEl>
                                          </p:spTgt>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blinds(horizontal)">
                                      <p:cBhvr>
                                        <p:cTn id="44" dur="500"/>
                                        <p:tgtEl>
                                          <p:spTgt spid="3">
                                            <p:txEl>
                                              <p:pRg st="10" end="10"/>
                                            </p:txEl>
                                          </p:spTgt>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blinds(horizontal)">
                                      <p:cBhvr>
                                        <p:cTn id="47" dur="5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blinds(horizontal)">
                                      <p:cBhvr>
                                        <p:cTn id="52" dur="500"/>
                                        <p:tgtEl>
                                          <p:spTgt spid="3">
                                            <p:txEl>
                                              <p:pRg st="12" end="12"/>
                                            </p:txEl>
                                          </p:spTgt>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Effect transition="in" filter="blinds(horizontal)">
                                      <p:cBhvr>
                                        <p:cTn id="55" dur="500"/>
                                        <p:tgtEl>
                                          <p:spTgt spid="3">
                                            <p:txEl>
                                              <p:pRg st="13" end="13"/>
                                            </p:txEl>
                                          </p:spTgt>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3">
                                            <p:txEl>
                                              <p:pRg st="14" end="14"/>
                                            </p:txEl>
                                          </p:spTgt>
                                        </p:tgtEl>
                                        <p:attrNameLst>
                                          <p:attrName>style.visibility</p:attrName>
                                        </p:attrNameLst>
                                      </p:cBhvr>
                                      <p:to>
                                        <p:strVal val="visible"/>
                                      </p:to>
                                    </p:set>
                                    <p:animEffect transition="in" filter="blinds(horizontal)">
                                      <p:cBhvr>
                                        <p:cTn id="58"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100" y="371475"/>
            <a:ext cx="10077450" cy="6499225"/>
          </a:xfrm>
        </p:spPr>
        <p:txBody>
          <a:bodyPr>
            <a:normAutofit fontScale="92500" lnSpcReduction="10000"/>
          </a:bodyPr>
          <a:lstStyle/>
          <a:p>
            <a:pPr marL="603344" indent="-563288" algn="just">
              <a:buNone/>
            </a:pPr>
            <a:r>
              <a:rPr lang="en-US" dirty="0" smtClean="0">
                <a:solidFill>
                  <a:srgbClr val="00B0F0"/>
                </a:solidFill>
              </a:rPr>
              <a:t>4.</a:t>
            </a:r>
            <a:r>
              <a:rPr lang="en-US" dirty="0" smtClean="0"/>
              <a:t>	Net Exports (X-M): </a:t>
            </a:r>
          </a:p>
          <a:p>
            <a:pPr marL="933806" lvl="1" indent="-563288" algn="just">
              <a:buFont typeface="+mj-lt"/>
              <a:buAutoNum type="alphaLcParenR"/>
            </a:pPr>
            <a:r>
              <a:rPr lang="en-US" dirty="0" smtClean="0"/>
              <a:t>	Export earnings (X)</a:t>
            </a:r>
          </a:p>
          <a:p>
            <a:pPr marL="933806" lvl="1" indent="-563288" algn="just">
              <a:buFont typeface="+mj-lt"/>
              <a:buAutoNum type="alphaLcParenR"/>
            </a:pPr>
            <a:r>
              <a:rPr lang="en-US" dirty="0" smtClean="0"/>
              <a:t>Import expenses (M) </a:t>
            </a:r>
          </a:p>
          <a:p>
            <a:pPr marL="603344" indent="-563288" algn="just">
              <a:buAutoNum type="arabicPeriod" startAt="5"/>
            </a:pPr>
            <a:r>
              <a:rPr lang="en-US" dirty="0" smtClean="0"/>
              <a:t>Net factor Income From Abroad (NFIA): R-P</a:t>
            </a:r>
          </a:p>
          <a:p>
            <a:pPr marL="933806" lvl="1" indent="-563288" algn="just">
              <a:buFont typeface="+mj-lt"/>
              <a:buAutoNum type="alphaLcParenR"/>
            </a:pPr>
            <a:r>
              <a:rPr lang="en-US" dirty="0" smtClean="0"/>
              <a:t>Receipts from Abroad (R)</a:t>
            </a:r>
          </a:p>
          <a:p>
            <a:pPr marL="933806" lvl="1" indent="-563288" algn="just">
              <a:buFont typeface="+mj-lt"/>
              <a:buAutoNum type="alphaLcParenR"/>
            </a:pPr>
            <a:r>
              <a:rPr lang="en-US" dirty="0" smtClean="0"/>
              <a:t>Payments made to Abroad (P)</a:t>
            </a:r>
          </a:p>
          <a:p>
            <a:pPr marL="603344" indent="-563288" algn="just">
              <a:buFont typeface="+mj-lt"/>
              <a:buAutoNum type="arabicPeriod" startAt="5"/>
            </a:pPr>
            <a:r>
              <a:rPr lang="en-US" dirty="0" smtClean="0"/>
              <a:t>Depreciation: </a:t>
            </a:r>
          </a:p>
          <a:p>
            <a:pPr marL="933806" lvl="1" indent="-563288" algn="just"/>
            <a:r>
              <a:rPr lang="en-US" dirty="0" smtClean="0"/>
              <a:t>	It is the consumption cost of fixed capital or Capital Consumption Allowances. It can also be defined as the wear and tear cost of fixed capital.</a:t>
            </a:r>
          </a:p>
          <a:p>
            <a:pPr marL="603344" indent="-563288" algn="just">
              <a:buFont typeface="+mj-lt"/>
              <a:buAutoNum type="arabicPeriod" startAt="5"/>
            </a:pPr>
            <a:r>
              <a:rPr lang="en-US" dirty="0" smtClean="0"/>
              <a:t>Net Indirect Taxes(NIT):</a:t>
            </a:r>
          </a:p>
          <a:p>
            <a:pPr marL="933806" lvl="1" indent="-563288" algn="just">
              <a:buFont typeface="+mj-lt"/>
              <a:buAutoNum type="alphaLcParenR"/>
            </a:pPr>
            <a:r>
              <a:rPr lang="en-US" dirty="0" smtClean="0"/>
              <a:t>Indirect taxes (IT)</a:t>
            </a:r>
          </a:p>
          <a:p>
            <a:pPr marL="933806" lvl="1" indent="-563288" algn="just">
              <a:buFont typeface="+mj-lt"/>
              <a:buAutoNum type="alphaLcParenR"/>
            </a:pPr>
            <a:r>
              <a:rPr lang="en-US" dirty="0" smtClean="0"/>
              <a:t>Subsidies (S)</a:t>
            </a:r>
          </a:p>
        </p:txBody>
      </p:sp>
    </p:spTree>
    <p:extLst>
      <p:ext uri="{BB962C8B-B14F-4D97-AF65-F5344CB8AC3E}">
        <p14:creationId xmlns:p14="http://schemas.microsoft.com/office/powerpoint/2010/main" val="14273667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blinds(horizontal)">
                                      <p:cBhvr>
                                        <p:cTn id="40" dur="500"/>
                                        <p:tgtEl>
                                          <p:spTgt spid="3">
                                            <p:txEl>
                                              <p:pRg st="9" end="9"/>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blinds(horizontal)">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80" y="79375"/>
            <a:ext cx="8587740" cy="817880"/>
          </a:xfrm>
        </p:spPr>
        <p:txBody>
          <a:bodyPr>
            <a:normAutofit fontScale="90000"/>
          </a:bodyPr>
          <a:lstStyle/>
          <a:p>
            <a:r>
              <a:rPr lang="en-US" b="1" dirty="0" smtClean="0">
                <a:solidFill>
                  <a:srgbClr val="FF0000"/>
                </a:solidFill>
              </a:rPr>
              <a:t>Income Method</a:t>
            </a:r>
            <a:r>
              <a:rPr lang="en-US" dirty="0" smtClean="0">
                <a:solidFill>
                  <a:srgbClr val="FFFF00"/>
                </a:solidFill>
              </a:rPr>
              <a:t>:</a:t>
            </a:r>
            <a:endParaRPr lang="en-US" dirty="0">
              <a:solidFill>
                <a:srgbClr val="FFFF00"/>
              </a:solidFill>
            </a:endParaRPr>
          </a:p>
        </p:txBody>
      </p:sp>
      <p:sp>
        <p:nvSpPr>
          <p:cNvPr id="3" name="Content Placeholder 2"/>
          <p:cNvSpPr>
            <a:spLocks noGrp="1"/>
          </p:cNvSpPr>
          <p:nvPr>
            <p:ph idx="1"/>
          </p:nvPr>
        </p:nvSpPr>
        <p:spPr>
          <a:xfrm>
            <a:off x="146050" y="853440"/>
            <a:ext cx="10077450" cy="6017260"/>
          </a:xfrm>
        </p:spPr>
        <p:txBody>
          <a:bodyPr>
            <a:normAutofit fontScale="92500"/>
          </a:bodyPr>
          <a:lstStyle/>
          <a:p>
            <a:pPr algn="just"/>
            <a:r>
              <a:rPr lang="en-US" dirty="0" smtClean="0"/>
              <a:t>Income method measures the total value of income generated by production plus indirect taxes net of subsidies.</a:t>
            </a:r>
          </a:p>
          <a:p>
            <a:pPr algn="just"/>
            <a:r>
              <a:rPr lang="en-US" dirty="0" smtClean="0"/>
              <a:t>Also called as distributed share method or factor payment method.</a:t>
            </a:r>
          </a:p>
          <a:p>
            <a:pPr algn="just"/>
            <a:r>
              <a:rPr lang="en-US" dirty="0" smtClean="0"/>
              <a:t>This method measures NI from the side of payments made in the form of wages, rent, interest and profits to the primary factors of production.</a:t>
            </a:r>
          </a:p>
          <a:p>
            <a:pPr algn="just"/>
            <a:r>
              <a:rPr lang="en-US" dirty="0" smtClean="0"/>
              <a:t>Thus, income method consists in adding together all the incomes that accrue to the factors of production by way of wages, profits, rent, interest and other values. </a:t>
            </a:r>
            <a:endParaRPr lang="en-US" dirty="0"/>
          </a:p>
        </p:txBody>
      </p:sp>
    </p:spTree>
    <p:extLst>
      <p:ext uri="{BB962C8B-B14F-4D97-AF65-F5344CB8AC3E}">
        <p14:creationId xmlns:p14="http://schemas.microsoft.com/office/powerpoint/2010/main" val="19531428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670" y="230293"/>
            <a:ext cx="8587740" cy="287232"/>
          </a:xfrm>
        </p:spPr>
        <p:txBody>
          <a:bodyPr>
            <a:normAutofit fontScale="90000"/>
          </a:bodyPr>
          <a:lstStyle/>
          <a:p>
            <a:r>
              <a:rPr lang="en-US" i="1" dirty="0" smtClean="0">
                <a:solidFill>
                  <a:srgbClr val="00B0F0"/>
                </a:solidFill>
              </a:rPr>
              <a:t>Process</a:t>
            </a:r>
            <a:endParaRPr lang="en-US" i="1" dirty="0">
              <a:solidFill>
                <a:srgbClr val="00B0F0"/>
              </a:solidFill>
            </a:endParaRPr>
          </a:p>
        </p:txBody>
      </p:sp>
      <p:sp>
        <p:nvSpPr>
          <p:cNvPr id="3" name="Content Placeholder 2"/>
          <p:cNvSpPr>
            <a:spLocks noGrp="1"/>
          </p:cNvSpPr>
          <p:nvPr>
            <p:ph idx="1"/>
          </p:nvPr>
        </p:nvSpPr>
        <p:spPr>
          <a:xfrm>
            <a:off x="0" y="882650"/>
            <a:ext cx="10515600" cy="6280150"/>
          </a:xfrm>
        </p:spPr>
        <p:txBody>
          <a:bodyPr>
            <a:normAutofit lnSpcReduction="10000"/>
          </a:bodyPr>
          <a:lstStyle/>
          <a:p>
            <a:pPr marL="0" indent="0" algn="just">
              <a:buNone/>
            </a:pPr>
            <a:r>
              <a:rPr lang="en-US" dirty="0" smtClean="0"/>
              <a:t>GDP</a:t>
            </a:r>
            <a:r>
              <a:rPr lang="en-US" baseline="-25000" dirty="0" smtClean="0"/>
              <a:t>MP</a:t>
            </a:r>
            <a:r>
              <a:rPr lang="en-US" dirty="0" smtClean="0"/>
              <a:t> </a:t>
            </a:r>
            <a:r>
              <a:rPr lang="en-US" dirty="0"/>
              <a:t>= Compensation to Employees + Rent + Interest + </a:t>
            </a:r>
            <a:r>
              <a:rPr lang="en-US" dirty="0" smtClean="0"/>
              <a:t>	    	Profit + </a:t>
            </a:r>
            <a:r>
              <a:rPr lang="en-US" dirty="0"/>
              <a:t>Mixed Income + Depreciation </a:t>
            </a:r>
            <a:r>
              <a:rPr lang="en-US" dirty="0" smtClean="0"/>
              <a:t>+ NIT</a:t>
            </a:r>
            <a:endParaRPr lang="en-US" dirty="0"/>
          </a:p>
          <a:p>
            <a:pPr marL="0" indent="0" algn="just">
              <a:buNone/>
            </a:pPr>
            <a:endParaRPr lang="en-US" dirty="0" smtClean="0"/>
          </a:p>
          <a:p>
            <a:pPr marL="0" indent="0" algn="just">
              <a:buNone/>
            </a:pPr>
            <a:r>
              <a:rPr lang="en-US" dirty="0" smtClean="0"/>
              <a:t>GNP</a:t>
            </a:r>
            <a:r>
              <a:rPr lang="en-US" baseline="-25000" dirty="0" smtClean="0"/>
              <a:t>MP</a:t>
            </a:r>
            <a:r>
              <a:rPr lang="en-US" dirty="0" smtClean="0"/>
              <a:t> = GDP</a:t>
            </a:r>
            <a:r>
              <a:rPr lang="en-US" baseline="-25000" dirty="0" smtClean="0"/>
              <a:t>MP</a:t>
            </a:r>
            <a:r>
              <a:rPr lang="en-US" dirty="0" smtClean="0"/>
              <a:t> + NFIA</a:t>
            </a:r>
          </a:p>
          <a:p>
            <a:pPr marL="0" indent="0" algn="just">
              <a:buNone/>
            </a:pPr>
            <a:endParaRPr lang="en-US" dirty="0" smtClean="0"/>
          </a:p>
          <a:p>
            <a:pPr marL="0" indent="0" algn="just">
              <a:buNone/>
            </a:pPr>
            <a:r>
              <a:rPr lang="en-US" dirty="0" smtClean="0"/>
              <a:t>NNP</a:t>
            </a:r>
            <a:r>
              <a:rPr lang="en-US" baseline="-25000" dirty="0" smtClean="0"/>
              <a:t>MP</a:t>
            </a:r>
            <a:r>
              <a:rPr lang="en-US" dirty="0" smtClean="0"/>
              <a:t> = GNP</a:t>
            </a:r>
            <a:r>
              <a:rPr lang="en-US" baseline="-25000" dirty="0" smtClean="0"/>
              <a:t>MP</a:t>
            </a:r>
            <a:r>
              <a:rPr lang="en-US" dirty="0" smtClean="0"/>
              <a:t> – Depreciation </a:t>
            </a:r>
          </a:p>
          <a:p>
            <a:pPr marL="0" indent="0" algn="just">
              <a:buNone/>
            </a:pPr>
            <a:endParaRPr lang="en-US" dirty="0" smtClean="0"/>
          </a:p>
          <a:p>
            <a:pPr marL="0" indent="0" algn="just">
              <a:buNone/>
            </a:pPr>
            <a:r>
              <a:rPr lang="en-US" dirty="0" smtClean="0"/>
              <a:t>NI = NNP</a:t>
            </a:r>
            <a:r>
              <a:rPr lang="en-US" baseline="-25000" dirty="0" smtClean="0"/>
              <a:t>MP</a:t>
            </a:r>
            <a:r>
              <a:rPr lang="en-US" dirty="0" smtClean="0"/>
              <a:t> </a:t>
            </a:r>
            <a:r>
              <a:rPr lang="en-US" dirty="0"/>
              <a:t>– </a:t>
            </a:r>
            <a:r>
              <a:rPr lang="en-US" dirty="0" smtClean="0"/>
              <a:t>NIT </a:t>
            </a:r>
            <a:endParaRPr lang="en-US" dirty="0"/>
          </a:p>
          <a:p>
            <a:pPr marL="0" indent="0" algn="just">
              <a:buNone/>
            </a:pPr>
            <a:r>
              <a:rPr lang="en-US" dirty="0" smtClean="0"/>
              <a:t>Where,</a:t>
            </a:r>
          </a:p>
          <a:p>
            <a:pPr marL="0" indent="0" algn="just">
              <a:buNone/>
            </a:pPr>
            <a:r>
              <a:rPr lang="en-US" dirty="0" smtClean="0"/>
              <a:t>	NIT = Indirect Tax – Subsidy </a:t>
            </a:r>
          </a:p>
        </p:txBody>
      </p:sp>
    </p:spTree>
    <p:extLst>
      <p:ext uri="{BB962C8B-B14F-4D97-AF65-F5344CB8AC3E}">
        <p14:creationId xmlns:p14="http://schemas.microsoft.com/office/powerpoint/2010/main" val="9134852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152400"/>
            <a:ext cx="8587740" cy="511175"/>
          </a:xfrm>
        </p:spPr>
        <p:txBody>
          <a:bodyPr>
            <a:noAutofit/>
          </a:bodyPr>
          <a:lstStyle/>
          <a:p>
            <a:r>
              <a:rPr lang="en-US" sz="3929" b="1" dirty="0">
                <a:solidFill>
                  <a:srgbClr val="00B0F0"/>
                </a:solidFill>
              </a:rPr>
              <a:t>Components of Income Method</a:t>
            </a:r>
          </a:p>
        </p:txBody>
      </p:sp>
      <p:sp>
        <p:nvSpPr>
          <p:cNvPr id="3" name="Content Placeholder 2"/>
          <p:cNvSpPr>
            <a:spLocks noGrp="1"/>
          </p:cNvSpPr>
          <p:nvPr>
            <p:ph idx="1"/>
          </p:nvPr>
        </p:nvSpPr>
        <p:spPr>
          <a:xfrm>
            <a:off x="292100" y="736600"/>
            <a:ext cx="10077450" cy="6061075"/>
          </a:xfrm>
        </p:spPr>
        <p:txBody>
          <a:bodyPr>
            <a:normAutofit fontScale="92500" lnSpcReduction="20000"/>
          </a:bodyPr>
          <a:lstStyle/>
          <a:p>
            <a:pPr marL="603344" indent="-563288" algn="just">
              <a:buFont typeface="+mj-lt"/>
              <a:buAutoNum type="arabicPeriod"/>
            </a:pPr>
            <a:r>
              <a:rPr lang="en-US" dirty="0" smtClean="0"/>
              <a:t>Compensation to employees </a:t>
            </a:r>
          </a:p>
          <a:p>
            <a:pPr marL="933806" lvl="1" indent="-563288" algn="just">
              <a:buFont typeface="+mj-lt"/>
              <a:buAutoNum type="alphaLcParenR"/>
            </a:pPr>
            <a:r>
              <a:rPr lang="en-US" dirty="0"/>
              <a:t>W</a:t>
            </a:r>
            <a:r>
              <a:rPr lang="en-US" dirty="0" smtClean="0"/>
              <a:t>ages and salaries  </a:t>
            </a:r>
          </a:p>
          <a:p>
            <a:pPr marL="933806" lvl="1" indent="-563288" algn="just">
              <a:buFont typeface="+mj-lt"/>
              <a:buAutoNum type="alphaLcParenR"/>
            </a:pPr>
            <a:r>
              <a:rPr lang="en-US" dirty="0" smtClean="0"/>
              <a:t>Social security contribution by employers </a:t>
            </a:r>
          </a:p>
          <a:p>
            <a:pPr marL="933806" lvl="1" indent="-563288" algn="just">
              <a:buFont typeface="+mj-lt"/>
              <a:buAutoNum type="alphaLcParenR"/>
            </a:pPr>
            <a:r>
              <a:rPr lang="en-US" dirty="0" smtClean="0"/>
              <a:t>Other facilities and payments received by the employees</a:t>
            </a:r>
          </a:p>
          <a:p>
            <a:pPr marL="603344" indent="-563288" algn="just">
              <a:buFont typeface="+mj-lt"/>
              <a:buAutoNum type="arabicPeriod"/>
            </a:pPr>
            <a:r>
              <a:rPr lang="en-US" dirty="0" smtClean="0"/>
              <a:t>Operating Surplus</a:t>
            </a:r>
          </a:p>
          <a:p>
            <a:pPr marL="933806" lvl="1" indent="-563288" algn="just">
              <a:buFont typeface="+mj-lt"/>
              <a:buAutoNum type="alphaLcParenR"/>
            </a:pPr>
            <a:r>
              <a:rPr lang="en-US" dirty="0" smtClean="0"/>
              <a:t>Rent </a:t>
            </a:r>
          </a:p>
          <a:p>
            <a:pPr marL="933806" lvl="1" indent="-563288" algn="just">
              <a:buFont typeface="+mj-lt"/>
              <a:buAutoNum type="alphaLcParenR"/>
            </a:pPr>
            <a:r>
              <a:rPr lang="en-US" dirty="0" smtClean="0"/>
              <a:t>Interest</a:t>
            </a:r>
          </a:p>
          <a:p>
            <a:pPr marL="933806" lvl="1" indent="-563288" algn="just">
              <a:buFont typeface="+mj-lt"/>
              <a:buAutoNum type="alphaLcParenR"/>
            </a:pPr>
            <a:r>
              <a:rPr lang="en-US" dirty="0" smtClean="0"/>
              <a:t>Profits </a:t>
            </a:r>
          </a:p>
          <a:p>
            <a:pPr marL="1244240" lvl="2" indent="-563288" algn="just">
              <a:buFont typeface="+mj-lt"/>
              <a:buAutoNum type="arabicParenR"/>
            </a:pPr>
            <a:r>
              <a:rPr lang="en-US" dirty="0" smtClean="0"/>
              <a:t>Corporate profit tax</a:t>
            </a:r>
          </a:p>
          <a:p>
            <a:pPr marL="1244240" lvl="2" indent="-563288" algn="just">
              <a:buFont typeface="+mj-lt"/>
              <a:buAutoNum type="arabicParenR"/>
            </a:pPr>
            <a:r>
              <a:rPr lang="en-US" dirty="0" smtClean="0"/>
              <a:t>Proprietors’ </a:t>
            </a:r>
            <a:r>
              <a:rPr lang="en-US" dirty="0" smtClean="0"/>
              <a:t>income</a:t>
            </a:r>
          </a:p>
          <a:p>
            <a:pPr marL="1244240" lvl="2" indent="-563288" algn="just">
              <a:buFont typeface="+mj-lt"/>
              <a:buAutoNum type="arabicParenR"/>
            </a:pPr>
            <a:r>
              <a:rPr lang="en-US" dirty="0" smtClean="0"/>
              <a:t>Undistributed profits </a:t>
            </a:r>
          </a:p>
          <a:p>
            <a:pPr marL="1244240" lvl="2" indent="-563288" algn="just">
              <a:buFont typeface="+mj-lt"/>
              <a:buAutoNum type="arabicParenR"/>
            </a:pPr>
            <a:r>
              <a:rPr lang="en-US" dirty="0" smtClean="0"/>
              <a:t>Dividends</a:t>
            </a:r>
          </a:p>
          <a:p>
            <a:pPr marL="933806" lvl="1" indent="-563288" algn="just">
              <a:buFont typeface="Wingdings" panose="05000000000000000000" pitchFamily="2" charset="2"/>
              <a:buChar char="v"/>
            </a:pPr>
            <a:r>
              <a:rPr lang="en-US" dirty="0" smtClean="0"/>
              <a:t>But, corporate profit = Corporate profit tax + Undistributed profits + Dividends</a:t>
            </a:r>
          </a:p>
        </p:txBody>
      </p:sp>
    </p:spTree>
    <p:extLst>
      <p:ext uri="{BB962C8B-B14F-4D97-AF65-F5344CB8AC3E}">
        <p14:creationId xmlns:p14="http://schemas.microsoft.com/office/powerpoint/2010/main" val="1814636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500"/>
                                        <p:tgtEl>
                                          <p:spTgt spid="3">
                                            <p:txEl>
                                              <p:pRg st="4" end="4"/>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blinds(horizontal)">
                                      <p:cBhvr>
                                        <p:cTn id="29" dur="500"/>
                                        <p:tgtEl>
                                          <p:spTgt spid="3">
                                            <p:txEl>
                                              <p:pRg st="5" end="5"/>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linds(horizontal)">
                                      <p:cBhvr>
                                        <p:cTn id="35" dur="500"/>
                                        <p:tgtEl>
                                          <p:spTgt spid="3">
                                            <p:txEl>
                                              <p:pRg st="7" end="7"/>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blinds(horizontal)">
                                      <p:cBhvr>
                                        <p:cTn id="38" dur="500"/>
                                        <p:tgtEl>
                                          <p:spTgt spid="3">
                                            <p:txEl>
                                              <p:pRg st="8" end="8"/>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blinds(horizontal)">
                                      <p:cBhvr>
                                        <p:cTn id="41" dur="500"/>
                                        <p:tgtEl>
                                          <p:spTgt spid="3">
                                            <p:txEl>
                                              <p:pRg st="9" end="9"/>
                                            </p:txEl>
                                          </p:spTgt>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blinds(horizontal)">
                                      <p:cBhvr>
                                        <p:cTn id="44" dur="500"/>
                                        <p:tgtEl>
                                          <p:spTgt spid="3">
                                            <p:txEl>
                                              <p:pRg st="10" end="10"/>
                                            </p:txEl>
                                          </p:spTgt>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blinds(horizontal)">
                                      <p:cBhvr>
                                        <p:cTn id="47" dur="500"/>
                                        <p:tgtEl>
                                          <p:spTgt spid="3">
                                            <p:txEl>
                                              <p:pRg st="11" end="11"/>
                                            </p:txEl>
                                          </p:spTgt>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3">
                                            <p:txEl>
                                              <p:pRg st="12" end="12"/>
                                            </p:txEl>
                                          </p:spTgt>
                                        </p:tgtEl>
                                        <p:attrNameLst>
                                          <p:attrName>style.visibility</p:attrName>
                                        </p:attrNameLst>
                                      </p:cBhvr>
                                      <p:to>
                                        <p:strVal val="visible"/>
                                      </p:to>
                                    </p:set>
                                    <p:animEffect transition="in" filter="blinds(horizontal)">
                                      <p:cBhvr>
                                        <p:cTn id="50"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10515600" cy="7010400"/>
          </a:xfrm>
        </p:spPr>
        <p:txBody>
          <a:bodyPr/>
          <a:lstStyle/>
          <a:p>
            <a:pPr marL="603344" indent="-563288">
              <a:buAutoNum type="arabicPeriod" startAt="3"/>
            </a:pPr>
            <a:endParaRPr lang="en-US" dirty="0" smtClean="0"/>
          </a:p>
          <a:p>
            <a:pPr marL="603344" indent="-563288">
              <a:buAutoNum type="arabicPeriod" startAt="3"/>
            </a:pPr>
            <a:r>
              <a:rPr lang="en-US" dirty="0" smtClean="0"/>
              <a:t>Mixed Income of Self Employed</a:t>
            </a:r>
          </a:p>
          <a:p>
            <a:pPr marL="603344" indent="-563288">
              <a:buFont typeface="Wingdings 2"/>
              <a:buAutoNum type="arabicPeriod" startAt="3"/>
            </a:pPr>
            <a:r>
              <a:rPr lang="en-US" dirty="0" smtClean="0"/>
              <a:t>Depreciation</a:t>
            </a:r>
          </a:p>
          <a:p>
            <a:pPr marL="933806" lvl="1" indent="-563288" algn="just"/>
            <a:r>
              <a:rPr lang="en-US" dirty="0" smtClean="0"/>
              <a:t>	It is the consumption cost of fixed capital or Capital Consumption cost. It can also be defined as the wear and tear cost of fixed capital.</a:t>
            </a:r>
          </a:p>
          <a:p>
            <a:pPr marL="603344" indent="-563288">
              <a:buAutoNum type="arabicPeriod" startAt="3"/>
            </a:pPr>
            <a:r>
              <a:rPr lang="en-US" dirty="0" smtClean="0"/>
              <a:t>Net Factor Income from Abroad</a:t>
            </a:r>
          </a:p>
          <a:p>
            <a:pPr marL="933806" lvl="1" indent="-563288">
              <a:buFont typeface="+mj-lt"/>
              <a:buAutoNum type="alphaLcParenR"/>
            </a:pPr>
            <a:r>
              <a:rPr lang="en-US" dirty="0" smtClean="0"/>
              <a:t>Receipts from Abroad (R)</a:t>
            </a:r>
          </a:p>
          <a:p>
            <a:pPr marL="933806" lvl="1" indent="-563288">
              <a:buFont typeface="+mj-lt"/>
              <a:buAutoNum type="alphaLcParenR"/>
            </a:pPr>
            <a:r>
              <a:rPr lang="en-US" dirty="0" smtClean="0"/>
              <a:t>Payments made to Abroad (P)</a:t>
            </a:r>
          </a:p>
          <a:p>
            <a:pPr marL="603344" indent="-563288">
              <a:buAutoNum type="arabicPeriod" startAt="3"/>
            </a:pPr>
            <a:endParaRPr lang="en-US" dirty="0"/>
          </a:p>
        </p:txBody>
      </p:sp>
    </p:spTree>
    <p:extLst>
      <p:ext uri="{BB962C8B-B14F-4D97-AF65-F5344CB8AC3E}">
        <p14:creationId xmlns:p14="http://schemas.microsoft.com/office/powerpoint/2010/main" val="12863841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linds(horizontal)">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80" y="64770"/>
            <a:ext cx="8587740" cy="1036955"/>
          </a:xfrm>
        </p:spPr>
        <p:txBody>
          <a:bodyPr/>
          <a:lstStyle/>
          <a:p>
            <a:r>
              <a:rPr lang="en-US" b="1" dirty="0" smtClean="0">
                <a:solidFill>
                  <a:srgbClr val="FF0000"/>
                </a:solidFill>
              </a:rPr>
              <a:t>Product method</a:t>
            </a:r>
            <a:endParaRPr lang="en-US" b="1" dirty="0">
              <a:solidFill>
                <a:srgbClr val="FF0000"/>
              </a:solidFill>
            </a:endParaRPr>
          </a:p>
        </p:txBody>
      </p:sp>
      <p:sp>
        <p:nvSpPr>
          <p:cNvPr id="3" name="Content Placeholder 2"/>
          <p:cNvSpPr>
            <a:spLocks noGrp="1"/>
          </p:cNvSpPr>
          <p:nvPr>
            <p:ph idx="1"/>
          </p:nvPr>
        </p:nvSpPr>
        <p:spPr>
          <a:xfrm>
            <a:off x="219075" y="999490"/>
            <a:ext cx="10077450" cy="6017260"/>
          </a:xfrm>
        </p:spPr>
        <p:txBody>
          <a:bodyPr>
            <a:normAutofit lnSpcReduction="10000"/>
          </a:bodyPr>
          <a:lstStyle/>
          <a:p>
            <a:pPr algn="just"/>
            <a:r>
              <a:rPr lang="en-US" dirty="0" smtClean="0"/>
              <a:t>This method measures the total value of the nation’s output by adding up the total value of final goods and services  produced within the economy during one year.</a:t>
            </a:r>
          </a:p>
          <a:p>
            <a:pPr algn="just"/>
            <a:r>
              <a:rPr lang="en-US" dirty="0" smtClean="0"/>
              <a:t>Also called as inventory method or commodity-service method or value added method or net output method.</a:t>
            </a:r>
          </a:p>
          <a:p>
            <a:pPr algn="just"/>
            <a:r>
              <a:rPr lang="en-US" dirty="0" smtClean="0"/>
              <a:t>Sum total of value of final products produced  by primary sector, secondary sector and tertiary sector.</a:t>
            </a:r>
          </a:p>
          <a:p>
            <a:pPr algn="just"/>
            <a:r>
              <a:rPr lang="en-US" dirty="0" smtClean="0"/>
              <a:t>The value of intermediary goods are excluded.</a:t>
            </a:r>
          </a:p>
          <a:p>
            <a:pPr algn="just"/>
            <a:endParaRPr lang="en-US" dirty="0" smtClean="0"/>
          </a:p>
          <a:p>
            <a:pPr algn="just"/>
            <a:endParaRPr lang="en-US" dirty="0"/>
          </a:p>
        </p:txBody>
      </p:sp>
    </p:spTree>
    <p:extLst>
      <p:ext uri="{BB962C8B-B14F-4D97-AF65-F5344CB8AC3E}">
        <p14:creationId xmlns:p14="http://schemas.microsoft.com/office/powerpoint/2010/main" val="33003445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890" y="0"/>
            <a:ext cx="9989820" cy="1219200"/>
          </a:xfrm>
        </p:spPr>
        <p:txBody>
          <a:bodyPr>
            <a:noAutofit/>
          </a:bodyPr>
          <a:lstStyle/>
          <a:p>
            <a:pPr algn="ctr"/>
            <a:r>
              <a:rPr lang="en-US" sz="4000" b="1" dirty="0" smtClean="0">
                <a:solidFill>
                  <a:srgbClr val="00B0F0"/>
                </a:solidFill>
              </a:rPr>
              <a:t>Circular Flow of Income and Expenditure in Two Sector Economy</a:t>
            </a:r>
            <a:endParaRPr lang="en-US" sz="4000" b="1" dirty="0">
              <a:solidFill>
                <a:srgbClr val="00B0F0"/>
              </a:solidFill>
            </a:endParaRPr>
          </a:p>
        </p:txBody>
      </p:sp>
      <p:sp>
        <p:nvSpPr>
          <p:cNvPr id="3" name="Content Placeholder 2"/>
          <p:cNvSpPr>
            <a:spLocks noGrp="1"/>
          </p:cNvSpPr>
          <p:nvPr>
            <p:ph idx="1"/>
          </p:nvPr>
        </p:nvSpPr>
        <p:spPr>
          <a:xfrm>
            <a:off x="152400" y="1143000"/>
            <a:ext cx="10210800" cy="6014720"/>
          </a:xfrm>
        </p:spPr>
        <p:txBody>
          <a:bodyPr>
            <a:normAutofit fontScale="92500"/>
          </a:bodyPr>
          <a:lstStyle/>
          <a:p>
            <a:pPr algn="just"/>
            <a:r>
              <a:rPr lang="en-US" dirty="0" smtClean="0"/>
              <a:t>Two sector economy is closed economy or Market Economy, where  only two sectors i.e. Household sector and Business Sector are operating without the active role of the Government. </a:t>
            </a:r>
          </a:p>
          <a:p>
            <a:pPr algn="just"/>
            <a:r>
              <a:rPr lang="en-US" dirty="0" smtClean="0"/>
              <a:t>Business sector/Production sector hires factor services from household sector and for this household sector receive factor payments. </a:t>
            </a:r>
          </a:p>
          <a:p>
            <a:pPr algn="just"/>
            <a:r>
              <a:rPr lang="en-US" dirty="0" smtClean="0"/>
              <a:t>Household sector purchases goods and services from production sector and they pay price for them.</a:t>
            </a:r>
          </a:p>
          <a:p>
            <a:pPr algn="just"/>
            <a:r>
              <a:rPr lang="en-US" dirty="0" smtClean="0"/>
              <a:t>Financial sector only plays the role of intermediaries to convert savings of the household to investment.</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80" y="-3387"/>
            <a:ext cx="8587740" cy="1168400"/>
          </a:xfrm>
        </p:spPr>
        <p:txBody>
          <a:bodyPr/>
          <a:lstStyle/>
          <a:p>
            <a:r>
              <a:rPr lang="en-US" dirty="0" smtClean="0">
                <a:solidFill>
                  <a:srgbClr val="00B0F0"/>
                </a:solidFill>
              </a:rPr>
              <a:t>Process</a:t>
            </a:r>
            <a:endParaRPr lang="en-US" dirty="0">
              <a:solidFill>
                <a:srgbClr val="00B0F0"/>
              </a:solidFill>
            </a:endParaRPr>
          </a:p>
        </p:txBody>
      </p:sp>
      <p:sp>
        <p:nvSpPr>
          <p:cNvPr id="3" name="Content Placeholder 2"/>
          <p:cNvSpPr>
            <a:spLocks noGrp="1"/>
          </p:cNvSpPr>
          <p:nvPr>
            <p:ph idx="1"/>
          </p:nvPr>
        </p:nvSpPr>
        <p:spPr>
          <a:xfrm>
            <a:off x="219075" y="1447377"/>
            <a:ext cx="10077450" cy="4912148"/>
          </a:xfrm>
        </p:spPr>
        <p:txBody>
          <a:bodyPr/>
          <a:lstStyle/>
          <a:p>
            <a:pPr marL="0" indent="0" algn="just">
              <a:buNone/>
            </a:pPr>
            <a:r>
              <a:rPr lang="en-US" sz="2683" b="1" dirty="0">
                <a:solidFill>
                  <a:srgbClr val="FF0000"/>
                </a:solidFill>
              </a:rPr>
              <a:t>GDP</a:t>
            </a:r>
            <a:r>
              <a:rPr lang="en-US" sz="2683" b="1" baseline="-25000" dirty="0">
                <a:solidFill>
                  <a:srgbClr val="FF0000"/>
                </a:solidFill>
              </a:rPr>
              <a:t>MP</a:t>
            </a:r>
            <a:r>
              <a:rPr lang="en-US" sz="2683" b="1" dirty="0">
                <a:solidFill>
                  <a:srgbClr val="FF0000"/>
                </a:solidFill>
              </a:rPr>
              <a:t> = Total product of (primary +Secondary + Tertiary) sectors</a:t>
            </a:r>
          </a:p>
          <a:p>
            <a:pPr marL="0" indent="0" algn="just">
              <a:buNone/>
            </a:pPr>
            <a:endParaRPr lang="en-US" dirty="0" smtClean="0"/>
          </a:p>
          <a:p>
            <a:pPr marL="0" indent="0" algn="just">
              <a:buNone/>
            </a:pPr>
            <a:r>
              <a:rPr lang="en-US" dirty="0" smtClean="0"/>
              <a:t>GNP</a:t>
            </a:r>
            <a:r>
              <a:rPr lang="en-US" baseline="-25000" dirty="0" smtClean="0"/>
              <a:t>MP</a:t>
            </a:r>
            <a:r>
              <a:rPr lang="en-US" dirty="0" smtClean="0"/>
              <a:t> = GDP</a:t>
            </a:r>
            <a:r>
              <a:rPr lang="en-US" baseline="-25000" dirty="0" smtClean="0"/>
              <a:t>MP</a:t>
            </a:r>
            <a:r>
              <a:rPr lang="en-US" dirty="0" smtClean="0"/>
              <a:t> + NFIA</a:t>
            </a:r>
          </a:p>
          <a:p>
            <a:pPr marL="0" indent="0" algn="just">
              <a:buNone/>
            </a:pPr>
            <a:endParaRPr lang="en-US" dirty="0" smtClean="0"/>
          </a:p>
          <a:p>
            <a:pPr marL="0" indent="0" algn="just">
              <a:buNone/>
            </a:pPr>
            <a:r>
              <a:rPr lang="en-US" dirty="0" smtClean="0"/>
              <a:t>NNP</a:t>
            </a:r>
            <a:r>
              <a:rPr lang="en-US" baseline="-25000" dirty="0" smtClean="0"/>
              <a:t>MP</a:t>
            </a:r>
            <a:r>
              <a:rPr lang="en-US" dirty="0" smtClean="0"/>
              <a:t> = GNP</a:t>
            </a:r>
            <a:r>
              <a:rPr lang="en-US" baseline="-25000" dirty="0" smtClean="0"/>
              <a:t>MP</a:t>
            </a:r>
            <a:r>
              <a:rPr lang="en-US" dirty="0" smtClean="0"/>
              <a:t> – Depreciation</a:t>
            </a:r>
          </a:p>
          <a:p>
            <a:pPr marL="0" indent="0" algn="just">
              <a:buNone/>
            </a:pPr>
            <a:endParaRPr lang="en-US" dirty="0" smtClean="0"/>
          </a:p>
          <a:p>
            <a:pPr marL="0" indent="0" algn="just">
              <a:buNone/>
            </a:pPr>
            <a:r>
              <a:rPr lang="en-US" dirty="0" smtClean="0"/>
              <a:t>NI = NNP</a:t>
            </a:r>
            <a:r>
              <a:rPr lang="en-US" baseline="-25000" dirty="0" smtClean="0"/>
              <a:t>MP</a:t>
            </a:r>
            <a:r>
              <a:rPr lang="en-US" dirty="0" smtClean="0"/>
              <a:t> - NIT</a:t>
            </a:r>
            <a:endParaRPr lang="en-US" dirty="0"/>
          </a:p>
        </p:txBody>
      </p:sp>
    </p:spTree>
    <p:extLst>
      <p:ext uri="{BB962C8B-B14F-4D97-AF65-F5344CB8AC3E}">
        <p14:creationId xmlns:p14="http://schemas.microsoft.com/office/powerpoint/2010/main" val="6910538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80" y="-81280"/>
            <a:ext cx="8587740" cy="1168400"/>
          </a:xfrm>
        </p:spPr>
        <p:txBody>
          <a:bodyPr>
            <a:normAutofit/>
          </a:bodyPr>
          <a:lstStyle/>
          <a:p>
            <a:r>
              <a:rPr lang="en-US" sz="4408" dirty="0">
                <a:solidFill>
                  <a:srgbClr val="00B0F0"/>
                </a:solidFill>
              </a:rPr>
              <a:t>Components of Product Method</a:t>
            </a:r>
          </a:p>
        </p:txBody>
      </p:sp>
      <p:sp>
        <p:nvSpPr>
          <p:cNvPr id="3" name="Content Placeholder 2"/>
          <p:cNvSpPr>
            <a:spLocks noGrp="1"/>
          </p:cNvSpPr>
          <p:nvPr>
            <p:ph idx="1"/>
          </p:nvPr>
        </p:nvSpPr>
        <p:spPr>
          <a:xfrm>
            <a:off x="219075" y="1028700"/>
            <a:ext cx="10150475" cy="5695950"/>
          </a:xfrm>
        </p:spPr>
        <p:txBody>
          <a:bodyPr>
            <a:normAutofit fontScale="92500" lnSpcReduction="20000"/>
          </a:bodyPr>
          <a:lstStyle/>
          <a:p>
            <a:pPr marL="603344" indent="-563288" algn="just">
              <a:buFont typeface="+mj-lt"/>
              <a:buAutoNum type="arabicPeriod"/>
            </a:pPr>
            <a:r>
              <a:rPr lang="en-US" b="1" dirty="0" smtClean="0">
                <a:solidFill>
                  <a:srgbClr val="FF0000"/>
                </a:solidFill>
              </a:rPr>
              <a:t>Production made by primary sector: </a:t>
            </a:r>
            <a:r>
              <a:rPr lang="en-US" dirty="0" smtClean="0"/>
              <a:t>agriculture sector including food crops, cash crops, fishery, forestry, animal husbandry, mining etc.</a:t>
            </a:r>
          </a:p>
          <a:p>
            <a:pPr marL="603344" indent="-563288" algn="just">
              <a:buFont typeface="+mj-lt"/>
              <a:buAutoNum type="arabicPeriod"/>
            </a:pPr>
            <a:r>
              <a:rPr lang="en-US" b="1" dirty="0" smtClean="0">
                <a:solidFill>
                  <a:srgbClr val="FF0000"/>
                </a:solidFill>
              </a:rPr>
              <a:t>Production made by secondary sector: </a:t>
            </a:r>
            <a:r>
              <a:rPr lang="en-US" dirty="0" smtClean="0"/>
              <a:t>manufacturing, construction, electricity, gas, water supply etc.</a:t>
            </a:r>
          </a:p>
          <a:p>
            <a:pPr marL="603344" indent="-563288" algn="just">
              <a:buFont typeface="+mj-lt"/>
              <a:buAutoNum type="arabicPeriod"/>
            </a:pPr>
            <a:r>
              <a:rPr lang="en-US" b="1" dirty="0" smtClean="0">
                <a:solidFill>
                  <a:srgbClr val="FF0000"/>
                </a:solidFill>
              </a:rPr>
              <a:t>Production made by tertiary sector: </a:t>
            </a:r>
            <a:r>
              <a:rPr lang="en-US" dirty="0" smtClean="0"/>
              <a:t>service sector including banking and insurance, transport and communication, health and education etc.</a:t>
            </a:r>
          </a:p>
          <a:p>
            <a:pPr marL="603344" indent="-563288" algn="just">
              <a:buFont typeface="+mj-lt"/>
              <a:buAutoNum type="arabicPeriod"/>
            </a:pPr>
            <a:r>
              <a:rPr lang="en-US" dirty="0" smtClean="0"/>
              <a:t>Net factor Income from Aboard( NFIA)</a:t>
            </a:r>
          </a:p>
          <a:p>
            <a:pPr marL="603344" indent="-563288" algn="just">
              <a:buFont typeface="+mj-lt"/>
              <a:buAutoNum type="arabicPeriod"/>
            </a:pPr>
            <a:r>
              <a:rPr lang="en-US" dirty="0" smtClean="0"/>
              <a:t>Depreciation:</a:t>
            </a:r>
          </a:p>
          <a:p>
            <a:pPr marL="603344" indent="-563288" algn="just">
              <a:buFont typeface="+mj-lt"/>
              <a:buAutoNum type="arabicPeriod"/>
            </a:pPr>
            <a:r>
              <a:rPr lang="en-US" dirty="0" smtClean="0"/>
              <a:t>Net Indirect Taxes (NIT)</a:t>
            </a:r>
          </a:p>
          <a:p>
            <a:pPr marL="603344" indent="-563288" algn="just">
              <a:buFont typeface="+mj-lt"/>
              <a:buAutoNum type="arabicPeriod"/>
            </a:pPr>
            <a:endParaRPr lang="en-US" dirty="0" smtClean="0"/>
          </a:p>
          <a:p>
            <a:pPr marL="603344" indent="-563288" algn="just">
              <a:buFont typeface="+mj-lt"/>
              <a:buAutoNum type="arabicPeriod"/>
            </a:pPr>
            <a:endParaRPr lang="en-US" dirty="0"/>
          </a:p>
        </p:txBody>
      </p:sp>
    </p:spTree>
    <p:extLst>
      <p:ext uri="{BB962C8B-B14F-4D97-AF65-F5344CB8AC3E}">
        <p14:creationId xmlns:p14="http://schemas.microsoft.com/office/powerpoint/2010/main" val="19090933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linds(horizontal)">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040" y="74507"/>
            <a:ext cx="8587740" cy="1100243"/>
          </a:xfrm>
        </p:spPr>
        <p:txBody>
          <a:bodyPr/>
          <a:lstStyle/>
          <a:p>
            <a:r>
              <a:rPr lang="en-US" dirty="0" smtClean="0">
                <a:solidFill>
                  <a:srgbClr val="00B0F0"/>
                </a:solidFill>
              </a:rPr>
              <a:t>Problem of Double Counting </a:t>
            </a:r>
            <a:endParaRPr lang="en-US" dirty="0">
              <a:solidFill>
                <a:srgbClr val="00B0F0"/>
              </a:solidFill>
            </a:endParaRPr>
          </a:p>
        </p:txBody>
      </p:sp>
      <p:sp>
        <p:nvSpPr>
          <p:cNvPr id="3" name="Content Placeholder 2"/>
          <p:cNvSpPr>
            <a:spLocks noGrp="1"/>
          </p:cNvSpPr>
          <p:nvPr>
            <p:ph idx="1"/>
          </p:nvPr>
        </p:nvSpPr>
        <p:spPr>
          <a:xfrm>
            <a:off x="146050" y="1174750"/>
            <a:ext cx="10223500" cy="5768975"/>
          </a:xfrm>
        </p:spPr>
        <p:txBody>
          <a:bodyPr>
            <a:normAutofit fontScale="92500" lnSpcReduction="10000"/>
          </a:bodyPr>
          <a:lstStyle/>
          <a:p>
            <a:pPr algn="just"/>
            <a:r>
              <a:rPr lang="en-US" dirty="0" smtClean="0"/>
              <a:t>While calculating NI from product method, the value of  intermediate goods and services may be included two or more times, it is called as the problem of double counting.</a:t>
            </a:r>
          </a:p>
          <a:p>
            <a:pPr algn="just"/>
            <a:r>
              <a:rPr lang="en-US" dirty="0" smtClean="0"/>
              <a:t>If the value of intermediate goods is included in NI accounting , the problem of double counting will crop up.</a:t>
            </a:r>
          </a:p>
          <a:p>
            <a:pPr algn="just"/>
            <a:r>
              <a:rPr lang="en-US" dirty="0" smtClean="0"/>
              <a:t>Double counting leads to overestimation of National Income.</a:t>
            </a:r>
          </a:p>
          <a:p>
            <a:pPr algn="just"/>
            <a:r>
              <a:rPr lang="en-US" dirty="0" smtClean="0"/>
              <a:t>There are two methods of avoiding the problem of double counting.</a:t>
            </a:r>
            <a:endParaRPr lang="en-US" dirty="0"/>
          </a:p>
        </p:txBody>
      </p:sp>
    </p:spTree>
    <p:extLst>
      <p:ext uri="{BB962C8B-B14F-4D97-AF65-F5344CB8AC3E}">
        <p14:creationId xmlns:p14="http://schemas.microsoft.com/office/powerpoint/2010/main" val="6908642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075" y="298450"/>
            <a:ext cx="10004425" cy="6499225"/>
          </a:xfrm>
        </p:spPr>
        <p:txBody>
          <a:bodyPr>
            <a:normAutofit fontScale="92500"/>
          </a:bodyPr>
          <a:lstStyle/>
          <a:p>
            <a:pPr marL="603344" indent="-563288">
              <a:buNone/>
            </a:pPr>
            <a:r>
              <a:rPr lang="en-US" b="1" dirty="0" smtClean="0">
                <a:solidFill>
                  <a:srgbClr val="FF0000"/>
                </a:solidFill>
              </a:rPr>
              <a:t>1) Final Product Method</a:t>
            </a:r>
          </a:p>
          <a:p>
            <a:pPr marL="603344" indent="-563288" algn="just"/>
            <a:r>
              <a:rPr lang="en-US" dirty="0" smtClean="0"/>
              <a:t>Only the value of final consumption goods should be calculated in NI.</a:t>
            </a:r>
          </a:p>
          <a:p>
            <a:pPr marL="603344" indent="-563288" algn="just"/>
            <a:r>
              <a:rPr lang="en-US" dirty="0" smtClean="0"/>
              <a:t>The value of intermediate goods are neglected while calculating NI.</a:t>
            </a:r>
          </a:p>
          <a:p>
            <a:pPr marL="603344" indent="-563288">
              <a:buNone/>
            </a:pPr>
            <a:r>
              <a:rPr lang="en-US" b="1" dirty="0" smtClean="0">
                <a:solidFill>
                  <a:srgbClr val="FF0000"/>
                </a:solidFill>
              </a:rPr>
              <a:t>2) Value Added Method</a:t>
            </a:r>
          </a:p>
          <a:p>
            <a:pPr marL="603344" indent="-563288" algn="just"/>
            <a:r>
              <a:rPr lang="en-US" dirty="0" smtClean="0"/>
              <a:t>Value added is the value of output of a firm minus all inputs that it buys from other firms.</a:t>
            </a:r>
          </a:p>
          <a:p>
            <a:pPr marL="603344" indent="-563288" algn="just"/>
            <a:r>
              <a:rPr lang="en-US" dirty="0" smtClean="0"/>
              <a:t>NI is the sum total of the value added by different producing units in their production process.</a:t>
            </a:r>
          </a:p>
          <a:p>
            <a:pPr marL="603344" indent="-563288"/>
            <a:r>
              <a:rPr lang="en-US" dirty="0" smtClean="0"/>
              <a:t>Net value added = </a:t>
            </a:r>
            <a:r>
              <a:rPr lang="en-US" sz="2492" dirty="0"/>
              <a:t>value of output – Cost of intermediate goods</a:t>
            </a:r>
          </a:p>
          <a:p>
            <a:pPr marL="603344" indent="-563288">
              <a:buNone/>
            </a:pPr>
            <a:endParaRPr lang="en-US" dirty="0" smtClean="0"/>
          </a:p>
        </p:txBody>
      </p:sp>
    </p:spTree>
    <p:extLst>
      <p:ext uri="{BB962C8B-B14F-4D97-AF65-F5344CB8AC3E}">
        <p14:creationId xmlns:p14="http://schemas.microsoft.com/office/powerpoint/2010/main" val="21034233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227838" y="349732"/>
          <a:ext cx="10077450" cy="2723667"/>
        </p:xfrm>
        <a:graphic>
          <a:graphicData uri="http://schemas.openxmlformats.org/drawingml/2006/table">
            <a:tbl>
              <a:tblPr firstRow="1" bandRow="1">
                <a:tableStyleId>{5940675A-B579-460E-94D1-54222C63F5DA}</a:tableStyleId>
              </a:tblPr>
              <a:tblGrid>
                <a:gridCol w="1992122"/>
                <a:gridCol w="1717548"/>
                <a:gridCol w="1717548"/>
                <a:gridCol w="2780792"/>
                <a:gridCol w="1869440"/>
              </a:tblGrid>
              <a:tr h="821873">
                <a:tc>
                  <a:txBody>
                    <a:bodyPr/>
                    <a:lstStyle/>
                    <a:p>
                      <a:pPr algn="ctr"/>
                      <a:r>
                        <a:rPr lang="en-US" sz="2100" b="1" dirty="0" smtClean="0"/>
                        <a:t>Producer </a:t>
                      </a:r>
                      <a:endParaRPr lang="en-US" sz="2100" b="1" dirty="0"/>
                    </a:p>
                  </a:txBody>
                  <a:tcPr marL="105156" marR="105156" marT="46736" marB="46736"/>
                </a:tc>
                <a:tc>
                  <a:txBody>
                    <a:bodyPr/>
                    <a:lstStyle/>
                    <a:p>
                      <a:pPr algn="ctr"/>
                      <a:r>
                        <a:rPr lang="en-US" sz="2100" b="1" dirty="0" smtClean="0"/>
                        <a:t>Output</a:t>
                      </a:r>
                      <a:r>
                        <a:rPr lang="en-US" sz="2100" b="1" baseline="0" dirty="0" smtClean="0"/>
                        <a:t> Produced </a:t>
                      </a:r>
                      <a:endParaRPr lang="en-US" sz="2100" b="1" dirty="0"/>
                    </a:p>
                  </a:txBody>
                  <a:tcPr marL="105156" marR="105156" marT="46736" marB="46736"/>
                </a:tc>
                <a:tc>
                  <a:txBody>
                    <a:bodyPr/>
                    <a:lstStyle/>
                    <a:p>
                      <a:pPr algn="ctr"/>
                      <a:r>
                        <a:rPr lang="en-US" sz="2100" b="1" dirty="0" smtClean="0"/>
                        <a:t>Value</a:t>
                      </a:r>
                      <a:r>
                        <a:rPr lang="en-US" sz="2100" b="1" baseline="0" dirty="0" smtClean="0"/>
                        <a:t> of Output </a:t>
                      </a:r>
                      <a:endParaRPr lang="en-US" sz="2100" b="1" dirty="0"/>
                    </a:p>
                  </a:txBody>
                  <a:tcPr marL="105156" marR="105156" marT="46736" marB="46736"/>
                </a:tc>
                <a:tc>
                  <a:txBody>
                    <a:bodyPr/>
                    <a:lstStyle/>
                    <a:p>
                      <a:pPr algn="ctr"/>
                      <a:r>
                        <a:rPr lang="en-US" sz="2100" b="1" dirty="0" smtClean="0"/>
                        <a:t>Cost of </a:t>
                      </a:r>
                    </a:p>
                    <a:p>
                      <a:pPr algn="ctr"/>
                      <a:r>
                        <a:rPr lang="en-US" sz="2100" b="1" dirty="0" smtClean="0"/>
                        <a:t>Intermediate Goods </a:t>
                      </a:r>
                      <a:endParaRPr lang="en-US" sz="2100" b="1" dirty="0"/>
                    </a:p>
                  </a:txBody>
                  <a:tcPr marL="105156" marR="105156" marT="46736" marB="46736"/>
                </a:tc>
                <a:tc>
                  <a:txBody>
                    <a:bodyPr/>
                    <a:lstStyle/>
                    <a:p>
                      <a:pPr algn="ctr"/>
                      <a:r>
                        <a:rPr lang="en-US" sz="2100" b="1" dirty="0" smtClean="0"/>
                        <a:t>Gross Value Added</a:t>
                      </a:r>
                      <a:r>
                        <a:rPr lang="en-US" sz="2100" b="1" baseline="0" dirty="0" smtClean="0"/>
                        <a:t> </a:t>
                      </a:r>
                      <a:endParaRPr lang="en-US" sz="2100" b="1" dirty="0"/>
                    </a:p>
                  </a:txBody>
                  <a:tcPr marL="105156" marR="105156" marT="46736" marB="46736"/>
                </a:tc>
              </a:tr>
              <a:tr h="463119">
                <a:tc>
                  <a:txBody>
                    <a:bodyPr/>
                    <a:lstStyle/>
                    <a:p>
                      <a:pPr algn="ctr"/>
                      <a:r>
                        <a:rPr lang="en-US" sz="2100" dirty="0" smtClean="0"/>
                        <a:t>Farmer </a:t>
                      </a:r>
                      <a:endParaRPr lang="en-US" sz="2100" dirty="0"/>
                    </a:p>
                  </a:txBody>
                  <a:tcPr marL="105156" marR="105156" marT="46736" marB="46736"/>
                </a:tc>
                <a:tc>
                  <a:txBody>
                    <a:bodyPr/>
                    <a:lstStyle/>
                    <a:p>
                      <a:pPr algn="ctr"/>
                      <a:r>
                        <a:rPr lang="en-US" sz="2100" dirty="0" smtClean="0"/>
                        <a:t>Wheat </a:t>
                      </a:r>
                      <a:endParaRPr lang="en-US" sz="2100" dirty="0"/>
                    </a:p>
                  </a:txBody>
                  <a:tcPr marL="105156" marR="105156" marT="46736" marB="46736"/>
                </a:tc>
                <a:tc>
                  <a:txBody>
                    <a:bodyPr/>
                    <a:lstStyle/>
                    <a:p>
                      <a:pPr algn="ctr"/>
                      <a:r>
                        <a:rPr lang="en-US" sz="2100" dirty="0" smtClean="0"/>
                        <a:t>10,000</a:t>
                      </a:r>
                      <a:endParaRPr lang="en-US" sz="2100" dirty="0"/>
                    </a:p>
                  </a:txBody>
                  <a:tcPr marL="105156" marR="105156" marT="46736" marB="46736"/>
                </a:tc>
                <a:tc>
                  <a:txBody>
                    <a:bodyPr/>
                    <a:lstStyle/>
                    <a:p>
                      <a:pPr algn="ctr"/>
                      <a:r>
                        <a:rPr lang="en-US" sz="2100" dirty="0" smtClean="0"/>
                        <a:t>---</a:t>
                      </a:r>
                      <a:endParaRPr lang="en-US" sz="2100" dirty="0"/>
                    </a:p>
                  </a:txBody>
                  <a:tcPr marL="105156" marR="105156" marT="46736" marB="46736"/>
                </a:tc>
                <a:tc>
                  <a:txBody>
                    <a:bodyPr/>
                    <a:lstStyle/>
                    <a:p>
                      <a:pPr algn="ctr"/>
                      <a:r>
                        <a:rPr lang="en-US" sz="2100" dirty="0" smtClean="0"/>
                        <a:t>10,000</a:t>
                      </a:r>
                      <a:endParaRPr lang="en-US" sz="2100" dirty="0"/>
                    </a:p>
                  </a:txBody>
                  <a:tcPr marL="105156" marR="105156" marT="46736" marB="46736"/>
                </a:tc>
              </a:tr>
              <a:tr h="463119">
                <a:tc>
                  <a:txBody>
                    <a:bodyPr/>
                    <a:lstStyle/>
                    <a:p>
                      <a:pPr algn="ctr"/>
                      <a:r>
                        <a:rPr lang="en-US" sz="2100" dirty="0" smtClean="0"/>
                        <a:t>Flour Mill</a:t>
                      </a:r>
                      <a:endParaRPr lang="en-US" sz="2100" dirty="0"/>
                    </a:p>
                  </a:txBody>
                  <a:tcPr marL="105156" marR="105156" marT="46736" marB="46736"/>
                </a:tc>
                <a:tc>
                  <a:txBody>
                    <a:bodyPr/>
                    <a:lstStyle/>
                    <a:p>
                      <a:pPr algn="ctr"/>
                      <a:r>
                        <a:rPr lang="en-US" sz="2100" dirty="0" smtClean="0"/>
                        <a:t>Flour </a:t>
                      </a:r>
                      <a:endParaRPr lang="en-US" sz="2100" dirty="0"/>
                    </a:p>
                  </a:txBody>
                  <a:tcPr marL="105156" marR="105156" marT="46736" marB="46736"/>
                </a:tc>
                <a:tc>
                  <a:txBody>
                    <a:bodyPr/>
                    <a:lstStyle/>
                    <a:p>
                      <a:pPr algn="ctr"/>
                      <a:r>
                        <a:rPr lang="en-US" sz="2100" dirty="0" smtClean="0"/>
                        <a:t>30,000</a:t>
                      </a:r>
                      <a:endParaRPr lang="en-US" sz="2100" dirty="0"/>
                    </a:p>
                  </a:txBody>
                  <a:tcPr marL="105156" marR="105156" marT="46736" marB="46736"/>
                </a:tc>
                <a:tc>
                  <a:txBody>
                    <a:bodyPr/>
                    <a:lstStyle/>
                    <a:p>
                      <a:pPr algn="ctr"/>
                      <a:r>
                        <a:rPr lang="en-US" sz="2100" dirty="0" smtClean="0"/>
                        <a:t>10,000</a:t>
                      </a:r>
                      <a:endParaRPr lang="en-US" sz="2100" dirty="0"/>
                    </a:p>
                  </a:txBody>
                  <a:tcPr marL="105156" marR="105156" marT="46736" marB="46736"/>
                </a:tc>
                <a:tc>
                  <a:txBody>
                    <a:bodyPr/>
                    <a:lstStyle/>
                    <a:p>
                      <a:pPr algn="ctr"/>
                      <a:r>
                        <a:rPr lang="en-US" sz="2100" dirty="0" smtClean="0"/>
                        <a:t>20,000</a:t>
                      </a:r>
                      <a:endParaRPr lang="en-US" sz="2100" dirty="0"/>
                    </a:p>
                  </a:txBody>
                  <a:tcPr marL="105156" marR="105156" marT="46736" marB="46736"/>
                </a:tc>
              </a:tr>
              <a:tr h="512437">
                <a:tc>
                  <a:txBody>
                    <a:bodyPr/>
                    <a:lstStyle/>
                    <a:p>
                      <a:pPr algn="ctr"/>
                      <a:r>
                        <a:rPr lang="en-US" sz="2100" dirty="0" smtClean="0"/>
                        <a:t>Bread Industry</a:t>
                      </a:r>
                      <a:endParaRPr lang="en-US" sz="2100" dirty="0"/>
                    </a:p>
                  </a:txBody>
                  <a:tcPr marL="105156" marR="105156" marT="46736" marB="46736"/>
                </a:tc>
                <a:tc>
                  <a:txBody>
                    <a:bodyPr/>
                    <a:lstStyle/>
                    <a:p>
                      <a:pPr algn="ctr"/>
                      <a:r>
                        <a:rPr lang="en-US" sz="2100" b="1" dirty="0" smtClean="0">
                          <a:solidFill>
                            <a:srgbClr val="FF0000"/>
                          </a:solidFill>
                        </a:rPr>
                        <a:t>Bread </a:t>
                      </a:r>
                      <a:endParaRPr lang="en-US" sz="2100" b="1" dirty="0">
                        <a:solidFill>
                          <a:srgbClr val="FF0000"/>
                        </a:solidFill>
                      </a:endParaRPr>
                    </a:p>
                  </a:txBody>
                  <a:tcPr marL="105156" marR="105156" marT="46736" marB="46736"/>
                </a:tc>
                <a:tc>
                  <a:txBody>
                    <a:bodyPr/>
                    <a:lstStyle/>
                    <a:p>
                      <a:pPr algn="ctr"/>
                      <a:r>
                        <a:rPr lang="en-US" sz="2100" b="1" dirty="0" smtClean="0">
                          <a:solidFill>
                            <a:srgbClr val="FF0000"/>
                          </a:solidFill>
                        </a:rPr>
                        <a:t>40,000</a:t>
                      </a:r>
                      <a:endParaRPr lang="en-US" sz="2100" b="1" dirty="0">
                        <a:solidFill>
                          <a:srgbClr val="FF0000"/>
                        </a:solidFill>
                      </a:endParaRPr>
                    </a:p>
                  </a:txBody>
                  <a:tcPr marL="105156" marR="105156" marT="46736" marB="46736"/>
                </a:tc>
                <a:tc>
                  <a:txBody>
                    <a:bodyPr/>
                    <a:lstStyle/>
                    <a:p>
                      <a:pPr algn="ctr"/>
                      <a:r>
                        <a:rPr lang="en-US" sz="2100" dirty="0" smtClean="0"/>
                        <a:t>30,000</a:t>
                      </a:r>
                      <a:endParaRPr lang="en-US" sz="2100" dirty="0"/>
                    </a:p>
                  </a:txBody>
                  <a:tcPr marL="105156" marR="105156" marT="46736" marB="46736"/>
                </a:tc>
                <a:tc>
                  <a:txBody>
                    <a:bodyPr/>
                    <a:lstStyle/>
                    <a:p>
                      <a:pPr algn="ctr"/>
                      <a:r>
                        <a:rPr lang="en-US" sz="2100" dirty="0" smtClean="0"/>
                        <a:t>10,000</a:t>
                      </a:r>
                      <a:endParaRPr lang="en-US" sz="2100" dirty="0"/>
                    </a:p>
                  </a:txBody>
                  <a:tcPr marL="105156" marR="105156" marT="46736" marB="46736"/>
                </a:tc>
              </a:tr>
              <a:tr h="463119">
                <a:tc gridSpan="2">
                  <a:txBody>
                    <a:bodyPr/>
                    <a:lstStyle/>
                    <a:p>
                      <a:pPr algn="ctr"/>
                      <a:r>
                        <a:rPr lang="en-US" sz="2100" b="1" dirty="0" smtClean="0"/>
                        <a:t>Total </a:t>
                      </a:r>
                      <a:endParaRPr lang="en-US" sz="2100" b="1" dirty="0"/>
                    </a:p>
                  </a:txBody>
                  <a:tcPr marL="105156" marR="105156" marT="46736" marB="46736"/>
                </a:tc>
                <a:tc hMerge="1">
                  <a:txBody>
                    <a:bodyPr/>
                    <a:lstStyle/>
                    <a:p>
                      <a:pPr algn="ctr"/>
                      <a:endParaRPr lang="en-US" b="1" dirty="0"/>
                    </a:p>
                  </a:txBody>
                  <a:tcPr/>
                </a:tc>
                <a:tc>
                  <a:txBody>
                    <a:bodyPr/>
                    <a:lstStyle/>
                    <a:p>
                      <a:pPr algn="ctr"/>
                      <a:r>
                        <a:rPr lang="en-US" sz="2100" b="1" dirty="0" smtClean="0"/>
                        <a:t>80,000</a:t>
                      </a:r>
                      <a:endParaRPr lang="en-US" sz="2100" b="1" dirty="0"/>
                    </a:p>
                  </a:txBody>
                  <a:tcPr marL="105156" marR="105156" marT="46736" marB="46736"/>
                </a:tc>
                <a:tc>
                  <a:txBody>
                    <a:bodyPr/>
                    <a:lstStyle/>
                    <a:p>
                      <a:pPr algn="ctr"/>
                      <a:r>
                        <a:rPr lang="en-US" sz="2100" b="1" dirty="0" smtClean="0"/>
                        <a:t>40,000</a:t>
                      </a:r>
                      <a:endParaRPr lang="en-US" sz="2100" b="1" dirty="0"/>
                    </a:p>
                  </a:txBody>
                  <a:tcPr marL="105156" marR="105156" marT="46736" marB="46736"/>
                </a:tc>
                <a:tc>
                  <a:txBody>
                    <a:bodyPr/>
                    <a:lstStyle/>
                    <a:p>
                      <a:pPr algn="ctr"/>
                      <a:r>
                        <a:rPr lang="en-US" sz="2100" b="1" dirty="0" smtClean="0">
                          <a:solidFill>
                            <a:srgbClr val="FF0000"/>
                          </a:solidFill>
                        </a:rPr>
                        <a:t>40,000</a:t>
                      </a:r>
                      <a:endParaRPr lang="en-US" sz="2100" b="1" dirty="0">
                        <a:solidFill>
                          <a:srgbClr val="FF0000"/>
                        </a:solidFill>
                      </a:endParaRPr>
                    </a:p>
                  </a:txBody>
                  <a:tcPr marL="105156" marR="105156" marT="46736" marB="46736"/>
                </a:tc>
              </a:tr>
            </a:tbl>
          </a:graphicData>
        </a:graphic>
      </p:graphicFrame>
      <p:sp>
        <p:nvSpPr>
          <p:cNvPr id="5" name="TextBox 4"/>
          <p:cNvSpPr txBox="1"/>
          <p:nvPr/>
        </p:nvSpPr>
        <p:spPr>
          <a:xfrm>
            <a:off x="175260" y="3252026"/>
            <a:ext cx="9464040" cy="2887975"/>
          </a:xfrm>
          <a:prstGeom prst="rect">
            <a:avLst/>
          </a:prstGeom>
          <a:noFill/>
        </p:spPr>
        <p:txBody>
          <a:bodyPr wrap="square" lIns="100144" tIns="50072" rIns="100144" bIns="50072" rtlCol="0">
            <a:spAutoFit/>
          </a:bodyPr>
          <a:lstStyle/>
          <a:p>
            <a:r>
              <a:rPr lang="en-US" sz="2587" u="sng" dirty="0"/>
              <a:t>From the above Table</a:t>
            </a:r>
          </a:p>
          <a:p>
            <a:r>
              <a:rPr lang="en-US" sz="2587" b="1" dirty="0"/>
              <a:t>The final product produced is Bread worth 40,000. i.e.</a:t>
            </a:r>
            <a:r>
              <a:rPr lang="en-US" sz="2587" b="1" dirty="0">
                <a:solidFill>
                  <a:srgbClr val="FFFF00"/>
                </a:solidFill>
              </a:rPr>
              <a:t> </a:t>
            </a:r>
          </a:p>
          <a:p>
            <a:r>
              <a:rPr lang="en-US" sz="2587" b="1" dirty="0">
                <a:solidFill>
                  <a:srgbClr val="FF0000"/>
                </a:solidFill>
              </a:rPr>
              <a:t>NI from final product method = 40,000.</a:t>
            </a:r>
          </a:p>
          <a:p>
            <a:r>
              <a:rPr lang="en-US" sz="2587" b="1" dirty="0"/>
              <a:t>Total value of Output = 80,000</a:t>
            </a:r>
          </a:p>
          <a:p>
            <a:r>
              <a:rPr lang="en-US" sz="2587" b="1" dirty="0"/>
              <a:t>Cost of Intermediate Goods = 40, 000</a:t>
            </a:r>
          </a:p>
          <a:p>
            <a:r>
              <a:rPr lang="en-US" sz="2587" b="1" dirty="0"/>
              <a:t>Hence, Gross Value Added = 80,000 - 40,000 = 40,000</a:t>
            </a:r>
          </a:p>
          <a:p>
            <a:r>
              <a:rPr lang="en-US" sz="2587" b="1" dirty="0">
                <a:solidFill>
                  <a:srgbClr val="FF0000"/>
                </a:solidFill>
              </a:rPr>
              <a:t>Or, NI from value added method = 40,000</a:t>
            </a:r>
          </a:p>
        </p:txBody>
      </p:sp>
      <p:sp>
        <p:nvSpPr>
          <p:cNvPr id="6" name="TextBox 5"/>
          <p:cNvSpPr txBox="1"/>
          <p:nvPr/>
        </p:nvSpPr>
        <p:spPr>
          <a:xfrm>
            <a:off x="1241426" y="6140450"/>
            <a:ext cx="8244937" cy="897494"/>
          </a:xfrm>
          <a:prstGeom prst="rect">
            <a:avLst/>
          </a:prstGeom>
          <a:noFill/>
        </p:spPr>
        <p:txBody>
          <a:bodyPr wrap="square" lIns="100144" tIns="50072" rIns="100144" bIns="50072" rtlCol="0">
            <a:spAutoFit/>
          </a:bodyPr>
          <a:lstStyle/>
          <a:p>
            <a:r>
              <a:rPr lang="en-US" sz="2587" dirty="0">
                <a:solidFill>
                  <a:srgbClr val="00B0F0"/>
                </a:solidFill>
              </a:rPr>
              <a:t>NI from Product method with double counting  = 80,000</a:t>
            </a:r>
          </a:p>
          <a:p>
            <a:r>
              <a:rPr lang="en-US" sz="2587" dirty="0">
                <a:solidFill>
                  <a:srgbClr val="00B0F0"/>
                </a:solidFill>
              </a:rPr>
              <a:t>NI after avoiding double counting/ Actual NI = 40,000</a:t>
            </a:r>
          </a:p>
        </p:txBody>
      </p:sp>
    </p:spTree>
    <p:extLst>
      <p:ext uri="{BB962C8B-B14F-4D97-AF65-F5344CB8AC3E}">
        <p14:creationId xmlns:p14="http://schemas.microsoft.com/office/powerpoint/2010/main" val="2540562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8670" y="2124075"/>
            <a:ext cx="8938260" cy="2774950"/>
          </a:xfrm>
        </p:spPr>
        <p:txBody>
          <a:bodyPr>
            <a:normAutofit/>
          </a:bodyPr>
          <a:lstStyle/>
          <a:p>
            <a:r>
              <a:rPr lang="en-US" b="1" dirty="0" smtClean="0">
                <a:solidFill>
                  <a:srgbClr val="00B050"/>
                </a:solidFill>
              </a:rPr>
              <a:t>Difficulties of Measuring National Income</a:t>
            </a:r>
            <a:endParaRPr lang="en-US" b="1" dirty="0">
              <a:solidFill>
                <a:srgbClr val="00B050"/>
              </a:solidFill>
            </a:endParaRPr>
          </a:p>
        </p:txBody>
      </p:sp>
    </p:spTree>
    <p:extLst>
      <p:ext uri="{BB962C8B-B14F-4D97-AF65-F5344CB8AC3E}">
        <p14:creationId xmlns:p14="http://schemas.microsoft.com/office/powerpoint/2010/main" val="21045338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10515600" cy="5562600"/>
          </a:xfrm>
        </p:spPr>
        <p:txBody>
          <a:bodyPr>
            <a:normAutofit/>
          </a:bodyPr>
          <a:lstStyle/>
          <a:p>
            <a:pPr algn="just"/>
            <a:r>
              <a:rPr lang="en-US" dirty="0" smtClean="0"/>
              <a:t>NI accounting is very difficult task.</a:t>
            </a:r>
          </a:p>
          <a:p>
            <a:pPr algn="just"/>
            <a:r>
              <a:rPr lang="en-US" dirty="0" smtClean="0"/>
              <a:t>It involves various problems in each and every step of it. </a:t>
            </a:r>
          </a:p>
          <a:p>
            <a:pPr algn="just"/>
            <a:r>
              <a:rPr lang="en-US" dirty="0" smtClean="0"/>
              <a:t>The difficulties of NI accounting can be broadly classified into the following two types</a:t>
            </a:r>
            <a:r>
              <a:rPr lang="en-US" dirty="0" smtClean="0"/>
              <a:t>.</a:t>
            </a:r>
            <a:endParaRPr lang="en-US" dirty="0" smtClean="0"/>
          </a:p>
          <a:p>
            <a:pPr marL="933806" lvl="1" indent="-563288" algn="just">
              <a:buFont typeface="+mj-lt"/>
              <a:buAutoNum type="arabicParenR"/>
            </a:pPr>
            <a:endParaRPr lang="en-US" dirty="0" smtClean="0">
              <a:solidFill>
                <a:srgbClr val="FFFF00"/>
              </a:solidFill>
            </a:endParaRPr>
          </a:p>
        </p:txBody>
      </p:sp>
    </p:spTree>
    <p:extLst>
      <p:ext uri="{BB962C8B-B14F-4D97-AF65-F5344CB8AC3E}">
        <p14:creationId xmlns:p14="http://schemas.microsoft.com/office/powerpoint/2010/main" val="5903468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71475"/>
            <a:ext cx="10515600" cy="6791325"/>
          </a:xfrm>
        </p:spPr>
        <p:txBody>
          <a:bodyPr>
            <a:normAutofit/>
          </a:bodyPr>
          <a:lstStyle/>
          <a:p>
            <a:pPr marL="603344" indent="-563288" algn="just">
              <a:buFont typeface="+mj-lt"/>
              <a:buAutoNum type="alphaUcPeriod"/>
            </a:pPr>
            <a:r>
              <a:rPr lang="en-US" b="1" u="sng" dirty="0" smtClean="0">
                <a:solidFill>
                  <a:srgbClr val="FF0000"/>
                </a:solidFill>
              </a:rPr>
              <a:t>Conceptual </a:t>
            </a:r>
            <a:r>
              <a:rPr lang="en-US" b="1" u="sng" dirty="0" smtClean="0">
                <a:solidFill>
                  <a:srgbClr val="FF0000"/>
                </a:solidFill>
              </a:rPr>
              <a:t>Difficulties: </a:t>
            </a:r>
          </a:p>
          <a:p>
            <a:pPr marL="933806" lvl="1" indent="-563288" algn="just">
              <a:buNone/>
            </a:pPr>
            <a:r>
              <a:rPr lang="en-US" i="1" dirty="0" smtClean="0">
                <a:solidFill>
                  <a:srgbClr val="FFFF00"/>
                </a:solidFill>
              </a:rPr>
              <a:t>	</a:t>
            </a:r>
            <a:r>
              <a:rPr lang="en-US" sz="2971" i="1" dirty="0"/>
              <a:t>These are the general nature difficulties and found in all types of economies. The main conceptual difficulties are :</a:t>
            </a:r>
          </a:p>
          <a:p>
            <a:pPr marL="933806" lvl="1" indent="-563288" algn="just">
              <a:buFont typeface="+mj-lt"/>
              <a:buAutoNum type="arabicParenR"/>
            </a:pPr>
            <a:r>
              <a:rPr lang="en-US" sz="2971" dirty="0" smtClean="0"/>
              <a:t>Inclusion of Services</a:t>
            </a:r>
          </a:p>
          <a:p>
            <a:pPr marL="933806" lvl="1" indent="-563288" algn="just">
              <a:buFont typeface="+mj-lt"/>
              <a:buAutoNum type="arabicParenR"/>
            </a:pPr>
            <a:r>
              <a:rPr lang="en-US" sz="2971" dirty="0" smtClean="0"/>
              <a:t>Identifying intermediate Goods</a:t>
            </a:r>
          </a:p>
          <a:p>
            <a:pPr marL="933806" lvl="1" indent="-563288" algn="just">
              <a:buFont typeface="+mj-lt"/>
              <a:buAutoNum type="arabicParenR"/>
            </a:pPr>
            <a:r>
              <a:rPr lang="en-US" sz="2971" dirty="0" smtClean="0"/>
              <a:t>Identifying Factor Income</a:t>
            </a:r>
          </a:p>
          <a:p>
            <a:pPr marL="933806" lvl="1" indent="-563288" algn="just">
              <a:buFont typeface="+mj-lt"/>
              <a:buAutoNum type="arabicParenR"/>
            </a:pPr>
            <a:r>
              <a:rPr lang="en-US" sz="2971" dirty="0" smtClean="0"/>
              <a:t>Service of Housewife and Other Similar Services</a:t>
            </a:r>
          </a:p>
          <a:p>
            <a:pPr marL="933806" lvl="1" indent="-563288" algn="just">
              <a:buFont typeface="+mj-lt"/>
              <a:buAutoNum type="arabicParenR"/>
            </a:pPr>
            <a:r>
              <a:rPr lang="en-US" sz="2971" dirty="0" smtClean="0"/>
              <a:t>Imputing Unpaid Service</a:t>
            </a:r>
          </a:p>
          <a:p>
            <a:pPr marL="933806" lvl="1" indent="-563288" algn="just">
              <a:buFont typeface="+mj-lt"/>
              <a:buAutoNum type="arabicParenR"/>
            </a:pPr>
            <a:r>
              <a:rPr lang="en-US" sz="2971" dirty="0" smtClean="0"/>
              <a:t>Income from Foreign Companies</a:t>
            </a:r>
          </a:p>
          <a:p>
            <a:pPr marL="933806" lvl="1" indent="-563288" algn="just">
              <a:buFont typeface="+mj-lt"/>
              <a:buAutoNum type="arabicParenR"/>
            </a:pPr>
            <a:r>
              <a:rPr lang="en-US" sz="2971" dirty="0" smtClean="0"/>
              <a:t>Valuation of Inventory Change</a:t>
            </a:r>
          </a:p>
          <a:p>
            <a:pPr marL="933806" lvl="1" indent="-563288" algn="just">
              <a:buFont typeface="+mj-lt"/>
              <a:buAutoNum type="arabicParenR"/>
            </a:pPr>
            <a:r>
              <a:rPr lang="en-US" sz="2971" dirty="0" smtClean="0"/>
              <a:t>Estimation of Depreciation</a:t>
            </a:r>
            <a:endParaRPr lang="en-US" dirty="0" smtClean="0"/>
          </a:p>
          <a:p>
            <a:pPr marL="933806" lvl="1" indent="-563288" algn="just">
              <a:buFont typeface="+mj-lt"/>
              <a:buAutoNum type="arabicParenR"/>
            </a:pPr>
            <a:endParaRPr lang="en-US" dirty="0" smtClean="0">
              <a:solidFill>
                <a:srgbClr val="FFFF00"/>
              </a:solidFill>
            </a:endParaRPr>
          </a:p>
        </p:txBody>
      </p:sp>
    </p:spTree>
    <p:extLst>
      <p:ext uri="{BB962C8B-B14F-4D97-AF65-F5344CB8AC3E}">
        <p14:creationId xmlns:p14="http://schemas.microsoft.com/office/powerpoint/2010/main" val="5209091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linds(horizontal)">
                                      <p:cBhvr>
                                        <p:cTn id="31" dur="500"/>
                                        <p:tgtEl>
                                          <p:spTgt spid="3">
                                            <p:txEl>
                                              <p:pRg st="8" end="8"/>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linds(horizontal)">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10515600" cy="7010400"/>
          </a:xfrm>
        </p:spPr>
        <p:txBody>
          <a:bodyPr>
            <a:normAutofit/>
          </a:bodyPr>
          <a:lstStyle/>
          <a:p>
            <a:pPr marL="603344" indent="-563288">
              <a:buAutoNum type="alphaUcPeriod" startAt="2"/>
            </a:pPr>
            <a:r>
              <a:rPr lang="en-US" b="1" u="sng" dirty="0" smtClean="0">
                <a:solidFill>
                  <a:srgbClr val="FF0000"/>
                </a:solidFill>
              </a:rPr>
              <a:t>Practical Difficulties:</a:t>
            </a:r>
          </a:p>
          <a:p>
            <a:pPr marL="933806" lvl="1" indent="-563288" algn="just">
              <a:lnSpc>
                <a:spcPct val="150000"/>
              </a:lnSpc>
              <a:buFont typeface="Wingdings" panose="05000000000000000000" pitchFamily="2" charset="2"/>
              <a:buChar char="Ø"/>
            </a:pPr>
            <a:r>
              <a:rPr lang="en-US" dirty="0" smtClean="0"/>
              <a:t>They </a:t>
            </a:r>
            <a:r>
              <a:rPr lang="en-US" dirty="0" smtClean="0"/>
              <a:t>are mostly statistical difficulties and found in developing /under-developed countries like </a:t>
            </a:r>
            <a:r>
              <a:rPr lang="en-US" dirty="0" smtClean="0"/>
              <a:t>Nepal.</a:t>
            </a:r>
          </a:p>
          <a:p>
            <a:pPr marL="933806" lvl="1" indent="-563288" algn="just">
              <a:lnSpc>
                <a:spcPct val="150000"/>
              </a:lnSpc>
              <a:buFont typeface="Wingdings" panose="05000000000000000000" pitchFamily="2" charset="2"/>
              <a:buChar char="Ø"/>
            </a:pPr>
            <a:r>
              <a:rPr lang="en-US" dirty="0" smtClean="0"/>
              <a:t>The </a:t>
            </a:r>
            <a:r>
              <a:rPr lang="en-US" dirty="0" smtClean="0"/>
              <a:t>main practical problems of NI accounting are:</a:t>
            </a:r>
          </a:p>
          <a:p>
            <a:pPr marL="933806" lvl="1" indent="-563288" algn="just">
              <a:lnSpc>
                <a:spcPct val="150000"/>
              </a:lnSpc>
              <a:buFont typeface="+mj-lt"/>
              <a:buAutoNum type="arabicParenR"/>
            </a:pPr>
            <a:r>
              <a:rPr lang="en-US" dirty="0" smtClean="0"/>
              <a:t>Lack of occupational specialization</a:t>
            </a:r>
          </a:p>
          <a:p>
            <a:pPr marL="933806" lvl="1" indent="-563288" algn="just">
              <a:lnSpc>
                <a:spcPct val="150000"/>
              </a:lnSpc>
              <a:buFont typeface="+mj-lt"/>
              <a:buAutoNum type="arabicParenR"/>
            </a:pPr>
            <a:r>
              <a:rPr lang="en-US" dirty="0" smtClean="0"/>
              <a:t>Non-monetized economy</a:t>
            </a:r>
          </a:p>
          <a:p>
            <a:pPr marL="933806" lvl="1" indent="-563288" algn="just">
              <a:lnSpc>
                <a:spcPct val="150000"/>
              </a:lnSpc>
              <a:buFont typeface="+mj-lt"/>
              <a:buAutoNum type="arabicParenR"/>
            </a:pPr>
            <a:r>
              <a:rPr lang="en-US" dirty="0" smtClean="0"/>
              <a:t>Inadequate information</a:t>
            </a:r>
          </a:p>
          <a:p>
            <a:pPr marL="933806" lvl="1" indent="-563288" algn="just">
              <a:lnSpc>
                <a:spcPct val="150000"/>
              </a:lnSpc>
              <a:buFont typeface="+mj-lt"/>
              <a:buAutoNum type="arabicParenR"/>
            </a:pPr>
            <a:r>
              <a:rPr lang="en-US" dirty="0" smtClean="0"/>
              <a:t>Illegal income</a:t>
            </a:r>
          </a:p>
          <a:p>
            <a:pPr marL="933806" lvl="1" indent="-563288" algn="just">
              <a:lnSpc>
                <a:spcPct val="150000"/>
              </a:lnSpc>
              <a:buFont typeface="+mj-lt"/>
              <a:buAutoNum type="arabicParenR"/>
            </a:pPr>
            <a:r>
              <a:rPr lang="en-US" dirty="0" smtClean="0"/>
              <a:t>Non-availability </a:t>
            </a:r>
            <a:r>
              <a:rPr lang="en-US" dirty="0" smtClean="0"/>
              <a:t>of reliable data</a:t>
            </a:r>
            <a:endParaRPr lang="en-US" dirty="0" smtClean="0"/>
          </a:p>
        </p:txBody>
      </p:sp>
    </p:spTree>
    <p:extLst>
      <p:ext uri="{BB962C8B-B14F-4D97-AF65-F5344CB8AC3E}">
        <p14:creationId xmlns:p14="http://schemas.microsoft.com/office/powerpoint/2010/main" val="37885337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80" y="225425"/>
            <a:ext cx="8587740" cy="949325"/>
          </a:xfrm>
        </p:spPr>
        <p:txBody>
          <a:bodyPr>
            <a:normAutofit/>
          </a:bodyPr>
          <a:lstStyle/>
          <a:p>
            <a:r>
              <a:rPr lang="en-US" dirty="0" smtClean="0">
                <a:solidFill>
                  <a:srgbClr val="00B0F0"/>
                </a:solidFill>
              </a:rPr>
              <a:t>Importance of NI accounting</a:t>
            </a:r>
            <a:endParaRPr lang="en-US" dirty="0">
              <a:solidFill>
                <a:srgbClr val="00B0F0"/>
              </a:solidFill>
            </a:endParaRPr>
          </a:p>
        </p:txBody>
      </p:sp>
      <p:sp>
        <p:nvSpPr>
          <p:cNvPr id="3" name="Content Placeholder 2"/>
          <p:cNvSpPr>
            <a:spLocks noGrp="1"/>
          </p:cNvSpPr>
          <p:nvPr>
            <p:ph idx="1"/>
          </p:nvPr>
        </p:nvSpPr>
        <p:spPr>
          <a:xfrm>
            <a:off x="1241425" y="1101725"/>
            <a:ext cx="7156450" cy="5915025"/>
          </a:xfrm>
        </p:spPr>
        <p:txBody>
          <a:bodyPr>
            <a:normAutofit fontScale="77500" lnSpcReduction="20000"/>
          </a:bodyPr>
          <a:lstStyle/>
          <a:p>
            <a:pPr marL="711969" indent="-711969">
              <a:lnSpc>
                <a:spcPct val="150000"/>
              </a:lnSpc>
              <a:buFont typeface="+mj-lt"/>
              <a:buAutoNum type="arabicPeriod"/>
            </a:pPr>
            <a:r>
              <a:rPr lang="en-US" dirty="0" smtClean="0"/>
              <a:t>Helpful to Formulation of economic policy</a:t>
            </a:r>
          </a:p>
          <a:p>
            <a:pPr marL="711969" indent="-711969">
              <a:lnSpc>
                <a:spcPct val="150000"/>
              </a:lnSpc>
              <a:buFont typeface="+mj-lt"/>
              <a:buAutoNum type="arabicPeriod"/>
            </a:pPr>
            <a:r>
              <a:rPr lang="en-US" dirty="0" smtClean="0"/>
              <a:t>Basis of Budgetary Policies</a:t>
            </a:r>
          </a:p>
          <a:p>
            <a:pPr marL="711969" indent="-711969">
              <a:lnSpc>
                <a:spcPct val="150000"/>
              </a:lnSpc>
              <a:buFont typeface="+mj-lt"/>
              <a:buAutoNum type="arabicPeriod"/>
            </a:pPr>
            <a:r>
              <a:rPr lang="en-US" dirty="0" smtClean="0"/>
              <a:t>Formulation of economic planning</a:t>
            </a:r>
          </a:p>
          <a:p>
            <a:pPr marL="711969" indent="-711969">
              <a:lnSpc>
                <a:spcPct val="150000"/>
              </a:lnSpc>
              <a:buFont typeface="+mj-lt"/>
              <a:buAutoNum type="arabicPeriod"/>
            </a:pPr>
            <a:r>
              <a:rPr lang="en-US" dirty="0" smtClean="0"/>
              <a:t>To study the economy’s structure</a:t>
            </a:r>
          </a:p>
          <a:p>
            <a:pPr marL="711969" indent="-711969">
              <a:lnSpc>
                <a:spcPct val="150000"/>
              </a:lnSpc>
              <a:buFont typeface="+mj-lt"/>
              <a:buAutoNum type="arabicPeriod"/>
            </a:pPr>
            <a:r>
              <a:rPr lang="en-US" dirty="0" smtClean="0"/>
              <a:t>To study economic growth situation</a:t>
            </a:r>
          </a:p>
          <a:p>
            <a:pPr marL="711969" indent="-711969">
              <a:lnSpc>
                <a:spcPct val="150000"/>
              </a:lnSpc>
              <a:buFont typeface="+mj-lt"/>
              <a:buAutoNum type="arabicPeriod"/>
            </a:pPr>
            <a:r>
              <a:rPr lang="en-US" dirty="0" smtClean="0"/>
              <a:t>International Comparison</a:t>
            </a:r>
          </a:p>
          <a:p>
            <a:pPr marL="711969" indent="-711969">
              <a:lnSpc>
                <a:spcPct val="150000"/>
              </a:lnSpc>
              <a:buFont typeface="+mj-lt"/>
              <a:buAutoNum type="arabicPeriod"/>
            </a:pPr>
            <a:r>
              <a:rPr lang="en-US" dirty="0" smtClean="0"/>
              <a:t>To study the distribution of Income</a:t>
            </a:r>
          </a:p>
          <a:p>
            <a:pPr marL="711969" indent="-711969">
              <a:lnSpc>
                <a:spcPct val="150000"/>
              </a:lnSpc>
              <a:buFont typeface="+mj-lt"/>
              <a:buAutoNum type="arabicPeriod"/>
            </a:pPr>
            <a:r>
              <a:rPr lang="en-US" dirty="0" smtClean="0"/>
              <a:t>Basis of Social Accounting</a:t>
            </a:r>
          </a:p>
          <a:p>
            <a:pPr marL="711969" indent="-711969">
              <a:lnSpc>
                <a:spcPct val="150000"/>
              </a:lnSpc>
              <a:buFont typeface="+mj-lt"/>
              <a:buAutoNum type="arabicPeriod"/>
            </a:pPr>
            <a:r>
              <a:rPr lang="en-US" dirty="0" smtClean="0"/>
              <a:t>Important to Defense and Development</a:t>
            </a:r>
          </a:p>
          <a:p>
            <a:pPr algn="ctr">
              <a:lnSpc>
                <a:spcPct val="150000"/>
              </a:lnSpc>
              <a:buNone/>
            </a:pPr>
            <a:endParaRPr lang="en-US" dirty="0" smtClean="0"/>
          </a:p>
        </p:txBody>
      </p:sp>
    </p:spTree>
    <p:extLst>
      <p:ext uri="{BB962C8B-B14F-4D97-AF65-F5344CB8AC3E}">
        <p14:creationId xmlns:p14="http://schemas.microsoft.com/office/powerpoint/2010/main" val="7441097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linds(horizont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linds(horizont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blinds(horizontal)">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blinds(horizontal)">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0058400" cy="6781800"/>
          </a:xfrm>
        </p:spPr>
        <p:txBody>
          <a:bodyPr>
            <a:normAutofit fontScale="85000" lnSpcReduction="10000"/>
          </a:bodyPr>
          <a:lstStyle/>
          <a:p>
            <a:pPr>
              <a:buFont typeface="Wingdings" pitchFamily="2" charset="2"/>
              <a:buChar char="Ø"/>
            </a:pPr>
            <a:r>
              <a:rPr lang="en-US" dirty="0" smtClean="0"/>
              <a:t>It is the most simplified economic model and hypothetical economic system. It is not found in the real world.</a:t>
            </a:r>
          </a:p>
          <a:p>
            <a:pPr lvl="1">
              <a:buFont typeface="Wingdings" pitchFamily="2" charset="2"/>
              <a:buChar char="v"/>
            </a:pPr>
            <a:r>
              <a:rPr lang="en-US" sz="4000" dirty="0" smtClean="0"/>
              <a:t>It is based on the following </a:t>
            </a:r>
            <a:r>
              <a:rPr lang="en-US" sz="4000" b="1" dirty="0" smtClean="0">
                <a:solidFill>
                  <a:srgbClr val="00B050"/>
                </a:solidFill>
              </a:rPr>
              <a:t>assumptions.</a:t>
            </a:r>
          </a:p>
          <a:p>
            <a:pPr marL="514350" indent="-514350">
              <a:buFont typeface="+mj-lt"/>
              <a:buAutoNum type="arabicPeriod"/>
            </a:pPr>
            <a:r>
              <a:rPr lang="en-US" dirty="0" smtClean="0"/>
              <a:t>There are only two sectors in the economy: HH and Business.</a:t>
            </a:r>
          </a:p>
          <a:p>
            <a:pPr marL="514350" indent="-514350">
              <a:buFont typeface="+mj-lt"/>
              <a:buAutoNum type="arabicPeriod"/>
            </a:pPr>
            <a:r>
              <a:rPr lang="en-US" dirty="0" smtClean="0"/>
              <a:t>There is no government role in the economy.</a:t>
            </a:r>
          </a:p>
          <a:p>
            <a:pPr marL="514350" indent="-514350">
              <a:buFont typeface="+mj-lt"/>
              <a:buAutoNum type="arabicPeriod"/>
            </a:pPr>
            <a:r>
              <a:rPr lang="en-US" dirty="0" smtClean="0"/>
              <a:t>There is no foreign trade.</a:t>
            </a:r>
          </a:p>
          <a:p>
            <a:pPr marL="514350" indent="-514350">
              <a:buFont typeface="+mj-lt"/>
              <a:buAutoNum type="arabicPeriod"/>
            </a:pPr>
            <a:r>
              <a:rPr lang="en-US" dirty="0" smtClean="0"/>
              <a:t>All the goods and services are produced by business sector.</a:t>
            </a:r>
          </a:p>
          <a:p>
            <a:pPr marL="514350" indent="-514350">
              <a:buFont typeface="+mj-lt"/>
              <a:buAutoNum type="arabicPeriod"/>
            </a:pPr>
            <a:r>
              <a:rPr lang="en-US" dirty="0" smtClean="0"/>
              <a:t>All factors of production are purchased from the household sectors.</a:t>
            </a:r>
          </a:p>
          <a:p>
            <a:pPr marL="514350" indent="-514350">
              <a:buFont typeface="Wingdings" pitchFamily="2" charset="2"/>
              <a:buChar char="Ø"/>
            </a:pPr>
            <a:r>
              <a:rPr lang="en-US" dirty="0" smtClean="0"/>
              <a:t>On the basis of the assumptions, the circular flow of income and expenditure in two sector economy can be explained with the help of following figure.</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0"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p:cTn id="26"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27"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28" dur="10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p:cTn id="33"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34"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35" dur="10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5"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 calcmode="lin" valueType="num">
                                      <p:cBhvr>
                                        <p:cTn id="40" dur="1000" fill="hold"/>
                                        <p:tgtEl>
                                          <p:spTgt spid="3">
                                            <p:txEl>
                                              <p:pRg st="5" end="5"/>
                                            </p:txEl>
                                          </p:spTgt>
                                        </p:tgtEl>
                                        <p:attrNameLst>
                                          <p:attrName>ppt_w</p:attrName>
                                        </p:attrNameLst>
                                      </p:cBhvr>
                                      <p:tavLst>
                                        <p:tav tm="0">
                                          <p:val>
                                            <p:strVal val="#ppt_w*0.70"/>
                                          </p:val>
                                        </p:tav>
                                        <p:tav tm="100000">
                                          <p:val>
                                            <p:strVal val="#ppt_w"/>
                                          </p:val>
                                        </p:tav>
                                      </p:tavLst>
                                    </p:anim>
                                    <p:anim calcmode="lin" valueType="num">
                                      <p:cBhvr>
                                        <p:cTn id="41"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42" dur="10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5" presetClass="entr" presetSubtype="0"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p:cTn id="47" dur="1000" fill="hold"/>
                                        <p:tgtEl>
                                          <p:spTgt spid="3">
                                            <p:txEl>
                                              <p:pRg st="6" end="6"/>
                                            </p:txEl>
                                          </p:spTgt>
                                        </p:tgtEl>
                                        <p:attrNameLst>
                                          <p:attrName>ppt_w</p:attrName>
                                        </p:attrNameLst>
                                      </p:cBhvr>
                                      <p:tavLst>
                                        <p:tav tm="0">
                                          <p:val>
                                            <p:strVal val="#ppt_w*0.70"/>
                                          </p:val>
                                        </p:tav>
                                        <p:tav tm="100000">
                                          <p:val>
                                            <p:strVal val="#ppt_w"/>
                                          </p:val>
                                        </p:tav>
                                      </p:tavLst>
                                    </p:anim>
                                    <p:anim calcmode="lin" valueType="num">
                                      <p:cBhvr>
                                        <p:cTn id="48" dur="1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49" dur="1000"/>
                                        <p:tgtEl>
                                          <p:spTgt spid="3">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55" presetClass="entr" presetSubtype="0" fill="hold" grpId="0"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 calcmode="lin" valueType="num">
                                      <p:cBhvr>
                                        <p:cTn id="54" dur="1000" fill="hold"/>
                                        <p:tgtEl>
                                          <p:spTgt spid="3">
                                            <p:txEl>
                                              <p:pRg st="7" end="7"/>
                                            </p:txEl>
                                          </p:spTgt>
                                        </p:tgtEl>
                                        <p:attrNameLst>
                                          <p:attrName>ppt_w</p:attrName>
                                        </p:attrNameLst>
                                      </p:cBhvr>
                                      <p:tavLst>
                                        <p:tav tm="0">
                                          <p:val>
                                            <p:strVal val="#ppt_w*0.70"/>
                                          </p:val>
                                        </p:tav>
                                        <p:tav tm="100000">
                                          <p:val>
                                            <p:strVal val="#ppt_w"/>
                                          </p:val>
                                        </p:tav>
                                      </p:tavLst>
                                    </p:anim>
                                    <p:anim calcmode="lin" valueType="num">
                                      <p:cBhvr>
                                        <p:cTn id="55" dur="1000" fill="hold"/>
                                        <p:tgtEl>
                                          <p:spTgt spid="3">
                                            <p:txEl>
                                              <p:pRg st="7" end="7"/>
                                            </p:txEl>
                                          </p:spTgt>
                                        </p:tgtEl>
                                        <p:attrNameLst>
                                          <p:attrName>ppt_h</p:attrName>
                                        </p:attrNameLst>
                                      </p:cBhvr>
                                      <p:tavLst>
                                        <p:tav tm="0">
                                          <p:val>
                                            <p:strVal val="#ppt_h"/>
                                          </p:val>
                                        </p:tav>
                                        <p:tav tm="100000">
                                          <p:val>
                                            <p:strVal val="#ppt_h"/>
                                          </p:val>
                                        </p:tav>
                                      </p:tavLst>
                                    </p:anim>
                                    <p:animEffect transition="in" filter="fade">
                                      <p:cBhvr>
                                        <p:cTn id="56"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3680" y="3292475"/>
            <a:ext cx="9989820" cy="803275"/>
          </a:xfrm>
        </p:spPr>
        <p:txBody>
          <a:bodyPr>
            <a:normAutofit/>
          </a:bodyPr>
          <a:lstStyle/>
          <a:p>
            <a:pPr algn="ctr">
              <a:buNone/>
            </a:pPr>
            <a:r>
              <a:rPr lang="en-US" sz="4600" b="1" dirty="0">
                <a:solidFill>
                  <a:srgbClr val="FF0000"/>
                </a:solidFill>
              </a:rPr>
              <a:t>THANK YOU</a:t>
            </a:r>
          </a:p>
        </p:txBody>
      </p:sp>
    </p:spTree>
    <p:extLst>
      <p:ext uri="{BB962C8B-B14F-4D97-AF65-F5344CB8AC3E}">
        <p14:creationId xmlns:p14="http://schemas.microsoft.com/office/powerpoint/2010/main" val="91484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627939" y="487680"/>
            <a:ext cx="3514608" cy="718430"/>
          </a:xfrm>
          <a:prstGeom prst="rect">
            <a:avLst/>
          </a:prstGeom>
          <a:noFill/>
          <a:ln w="19050">
            <a:solidFill>
              <a:schemeClr val="tx1"/>
            </a:solidFill>
          </a:ln>
        </p:spPr>
        <p:txBody>
          <a:bodyPr wrap="none" lIns="101882" tIns="50941" rIns="101882" bIns="50941" rtlCol="0">
            <a:spAutoFit/>
          </a:bodyPr>
          <a:lstStyle/>
          <a:p>
            <a:pPr algn="ctr"/>
            <a:r>
              <a:rPr lang="en-US" dirty="0" smtClean="0"/>
              <a:t>Factor payments</a:t>
            </a:r>
          </a:p>
          <a:p>
            <a:r>
              <a:rPr lang="en-US" dirty="0" smtClean="0"/>
              <a:t>Wages, Interest, Rent and Profit</a:t>
            </a:r>
            <a:endParaRPr lang="en-US" dirty="0"/>
          </a:p>
        </p:txBody>
      </p:sp>
      <p:sp>
        <p:nvSpPr>
          <p:cNvPr id="7" name="TextBox 6"/>
          <p:cNvSpPr txBox="1"/>
          <p:nvPr/>
        </p:nvSpPr>
        <p:spPr>
          <a:xfrm>
            <a:off x="262890" y="3088640"/>
            <a:ext cx="2737897" cy="441431"/>
          </a:xfrm>
          <a:prstGeom prst="rect">
            <a:avLst/>
          </a:prstGeom>
          <a:solidFill>
            <a:schemeClr val="bg1"/>
          </a:solidFill>
          <a:ln w="19050">
            <a:solidFill>
              <a:schemeClr val="tx1"/>
            </a:solidFill>
          </a:ln>
        </p:spPr>
        <p:txBody>
          <a:bodyPr wrap="square" lIns="101882" tIns="50941" rIns="101882" bIns="50941" rtlCol="0">
            <a:spAutoFit/>
          </a:bodyPr>
          <a:lstStyle/>
          <a:p>
            <a:r>
              <a:rPr lang="en-US" sz="2200" b="1" dirty="0" smtClean="0"/>
              <a:t>Household Sector</a:t>
            </a:r>
            <a:endParaRPr lang="en-US" sz="2200" b="1" dirty="0"/>
          </a:p>
        </p:txBody>
      </p:sp>
      <p:sp>
        <p:nvSpPr>
          <p:cNvPr id="8" name="TextBox 7"/>
          <p:cNvSpPr txBox="1"/>
          <p:nvPr/>
        </p:nvSpPr>
        <p:spPr>
          <a:xfrm>
            <a:off x="7886700" y="3088640"/>
            <a:ext cx="1857553" cy="410654"/>
          </a:xfrm>
          <a:prstGeom prst="rect">
            <a:avLst/>
          </a:prstGeom>
          <a:solidFill>
            <a:schemeClr val="bg1"/>
          </a:solidFill>
          <a:ln w="19050">
            <a:solidFill>
              <a:schemeClr val="tx1"/>
            </a:solidFill>
          </a:ln>
          <a:effectLst>
            <a:innerShdw blurRad="63500" dist="50800" dir="18900000">
              <a:prstClr val="black">
                <a:alpha val="50000"/>
              </a:prstClr>
            </a:innerShdw>
          </a:effectLst>
        </p:spPr>
        <p:txBody>
          <a:bodyPr wrap="none" lIns="101882" tIns="50941" rIns="101882" bIns="50941" rtlCol="0">
            <a:spAutoFit/>
          </a:bodyPr>
          <a:lstStyle/>
          <a:p>
            <a:r>
              <a:rPr lang="en-US" b="1" dirty="0" smtClean="0"/>
              <a:t>Business Sector</a:t>
            </a:r>
            <a:endParaRPr lang="en-US" b="1" dirty="0"/>
          </a:p>
        </p:txBody>
      </p:sp>
      <p:sp>
        <p:nvSpPr>
          <p:cNvPr id="14" name="TextBox 13"/>
          <p:cNvSpPr txBox="1"/>
          <p:nvPr/>
        </p:nvSpPr>
        <p:spPr>
          <a:xfrm>
            <a:off x="3417571" y="1381760"/>
            <a:ext cx="3746723" cy="410654"/>
          </a:xfrm>
          <a:prstGeom prst="rect">
            <a:avLst/>
          </a:prstGeom>
          <a:noFill/>
          <a:ln w="19050">
            <a:solidFill>
              <a:schemeClr val="tx1"/>
            </a:solidFill>
          </a:ln>
        </p:spPr>
        <p:txBody>
          <a:bodyPr wrap="none" lIns="101882" tIns="50941" rIns="101882" bIns="50941" rtlCol="0">
            <a:spAutoFit/>
          </a:bodyPr>
          <a:lstStyle/>
          <a:p>
            <a:r>
              <a:rPr lang="en-US" dirty="0" smtClean="0"/>
              <a:t>Services of land Labor, Capital etc.</a:t>
            </a:r>
            <a:endParaRPr lang="en-US" dirty="0"/>
          </a:p>
        </p:txBody>
      </p:sp>
      <p:cxnSp>
        <p:nvCxnSpPr>
          <p:cNvPr id="21" name="Straight Connector 20"/>
          <p:cNvCxnSpPr/>
          <p:nvPr/>
        </p:nvCxnSpPr>
        <p:spPr>
          <a:xfrm rot="5400000" flipH="1" flipV="1">
            <a:off x="1151025" y="2274927"/>
            <a:ext cx="1625600" cy="182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927860" y="1463040"/>
            <a:ext cx="1489710" cy="1694"/>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4" idx="3"/>
          </p:cNvCxnSpPr>
          <p:nvPr/>
        </p:nvCxnSpPr>
        <p:spPr>
          <a:xfrm>
            <a:off x="7164294" y="1587087"/>
            <a:ext cx="1423447" cy="3851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7838694" y="2357054"/>
            <a:ext cx="1463040" cy="1826"/>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flipH="1" flipV="1">
            <a:off x="8507848" y="1991327"/>
            <a:ext cx="2193713" cy="91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6" idx="3"/>
          </p:cNvCxnSpPr>
          <p:nvPr/>
        </p:nvCxnSpPr>
        <p:spPr>
          <a:xfrm flipH="1" flipV="1">
            <a:off x="7142547" y="846895"/>
            <a:ext cx="2496753" cy="47185"/>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6" idx="1"/>
          </p:cNvCxnSpPr>
          <p:nvPr/>
        </p:nvCxnSpPr>
        <p:spPr>
          <a:xfrm flipH="1" flipV="1">
            <a:off x="1209294" y="841977"/>
            <a:ext cx="2418645" cy="491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5400000">
            <a:off x="45085" y="1906905"/>
            <a:ext cx="2275840" cy="8763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943350" y="4564126"/>
            <a:ext cx="2290427" cy="410654"/>
          </a:xfrm>
          <a:prstGeom prst="rect">
            <a:avLst/>
          </a:prstGeom>
          <a:noFill/>
          <a:ln w="19050">
            <a:solidFill>
              <a:schemeClr val="tx1"/>
            </a:solidFill>
          </a:ln>
        </p:spPr>
        <p:txBody>
          <a:bodyPr wrap="none" lIns="101882" tIns="50941" rIns="101882" bIns="50941" rtlCol="0">
            <a:spAutoFit/>
          </a:bodyPr>
          <a:lstStyle/>
          <a:p>
            <a:r>
              <a:rPr lang="en-US" dirty="0" smtClean="0"/>
              <a:t>Goods and Services </a:t>
            </a:r>
            <a:endParaRPr lang="en-US" dirty="0"/>
          </a:p>
        </p:txBody>
      </p:sp>
      <p:sp>
        <p:nvSpPr>
          <p:cNvPr id="63" name="TextBox 62"/>
          <p:cNvSpPr txBox="1"/>
          <p:nvPr/>
        </p:nvSpPr>
        <p:spPr>
          <a:xfrm>
            <a:off x="3871984" y="5283200"/>
            <a:ext cx="3138416" cy="410654"/>
          </a:xfrm>
          <a:prstGeom prst="rect">
            <a:avLst/>
          </a:prstGeom>
          <a:noFill/>
          <a:ln w="19050">
            <a:solidFill>
              <a:schemeClr val="tx1"/>
            </a:solidFill>
          </a:ln>
        </p:spPr>
        <p:txBody>
          <a:bodyPr wrap="none" lIns="101882" tIns="50941" rIns="101882" bIns="50941" rtlCol="0">
            <a:spAutoFit/>
          </a:bodyPr>
          <a:lstStyle/>
          <a:p>
            <a:r>
              <a:rPr lang="en-US" dirty="0" smtClean="0"/>
              <a:t>Price of Goods and Services </a:t>
            </a:r>
            <a:endParaRPr lang="en-US" dirty="0"/>
          </a:p>
        </p:txBody>
      </p:sp>
      <p:cxnSp>
        <p:nvCxnSpPr>
          <p:cNvPr id="65" name="Straight Connector 64"/>
          <p:cNvCxnSpPr/>
          <p:nvPr/>
        </p:nvCxnSpPr>
        <p:spPr>
          <a:xfrm rot="5400000">
            <a:off x="7942175" y="4104574"/>
            <a:ext cx="1219200" cy="182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62" idx="3"/>
          </p:cNvCxnSpPr>
          <p:nvPr/>
        </p:nvCxnSpPr>
        <p:spPr>
          <a:xfrm flipH="1">
            <a:off x="6233777" y="4714240"/>
            <a:ext cx="2353963" cy="55213"/>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143000" y="3581400"/>
            <a:ext cx="13716" cy="186520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63" idx="1"/>
          </p:cNvCxnSpPr>
          <p:nvPr/>
        </p:nvCxnSpPr>
        <p:spPr>
          <a:xfrm>
            <a:off x="1139190" y="5445760"/>
            <a:ext cx="2732794" cy="42767"/>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0800000" flipV="1">
            <a:off x="1892809" y="4761103"/>
            <a:ext cx="2015490" cy="3441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rot="5400000" flipH="1" flipV="1">
            <a:off x="1319173" y="4185854"/>
            <a:ext cx="1219200" cy="1826"/>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63" idx="3"/>
          </p:cNvCxnSpPr>
          <p:nvPr/>
        </p:nvCxnSpPr>
        <p:spPr>
          <a:xfrm flipV="1">
            <a:off x="7010400" y="5445761"/>
            <a:ext cx="2646427" cy="4276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rot="5400000" flipH="1" flipV="1">
            <a:off x="8646414" y="4470334"/>
            <a:ext cx="1950720" cy="1826"/>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762000" y="6172200"/>
            <a:ext cx="9372600" cy="1087762"/>
          </a:xfrm>
          <a:prstGeom prst="rect">
            <a:avLst/>
          </a:prstGeom>
          <a:noFill/>
        </p:spPr>
        <p:txBody>
          <a:bodyPr wrap="square" lIns="101882" tIns="50941" rIns="101882" bIns="50941" rtlCol="0">
            <a:spAutoFit/>
          </a:bodyPr>
          <a:lstStyle/>
          <a:p>
            <a:pPr algn="ctr"/>
            <a:r>
              <a:rPr lang="en-US" sz="3200" b="1" dirty="0" smtClean="0"/>
              <a:t>Circular Flow of Income and Expenditure </a:t>
            </a:r>
          </a:p>
          <a:p>
            <a:pPr algn="ctr"/>
            <a:r>
              <a:rPr lang="en-US" sz="3200" b="1" dirty="0" smtClean="0"/>
              <a:t>in Two Sector Economy</a:t>
            </a:r>
            <a:endParaRPr lang="en-US" sz="3200" b="1" dirty="0"/>
          </a:p>
        </p:txBody>
      </p:sp>
      <p:sp>
        <p:nvSpPr>
          <p:cNvPr id="85" name="TextBox 84"/>
          <p:cNvSpPr txBox="1"/>
          <p:nvPr/>
        </p:nvSpPr>
        <p:spPr>
          <a:xfrm>
            <a:off x="4293870" y="3088640"/>
            <a:ext cx="1936099" cy="410654"/>
          </a:xfrm>
          <a:prstGeom prst="rect">
            <a:avLst/>
          </a:prstGeom>
          <a:solidFill>
            <a:schemeClr val="bg1"/>
          </a:solidFill>
          <a:ln w="12700">
            <a:solidFill>
              <a:schemeClr val="tx1"/>
            </a:solidFill>
          </a:ln>
        </p:spPr>
        <p:txBody>
          <a:bodyPr wrap="none" lIns="101882" tIns="50941" rIns="101882" bIns="50941" rtlCol="0">
            <a:spAutoFit/>
          </a:bodyPr>
          <a:lstStyle/>
          <a:p>
            <a:r>
              <a:rPr lang="en-US" b="1" dirty="0" smtClean="0"/>
              <a:t>Financial Sector </a:t>
            </a:r>
            <a:endParaRPr lang="en-US" b="1" dirty="0"/>
          </a:p>
        </p:txBody>
      </p:sp>
      <p:cxnSp>
        <p:nvCxnSpPr>
          <p:cNvPr id="87" name="Straight Arrow Connector 86"/>
          <p:cNvCxnSpPr>
            <a:stCxn id="7" idx="3"/>
            <a:endCxn id="85" idx="1"/>
          </p:cNvCxnSpPr>
          <p:nvPr/>
        </p:nvCxnSpPr>
        <p:spPr>
          <a:xfrm flipV="1">
            <a:off x="3000787" y="3293967"/>
            <a:ext cx="1293083" cy="15389"/>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85" idx="3"/>
            <a:endCxn id="8" idx="1"/>
          </p:cNvCxnSpPr>
          <p:nvPr/>
        </p:nvCxnSpPr>
        <p:spPr>
          <a:xfrm>
            <a:off x="6229969" y="3293967"/>
            <a:ext cx="1656731"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3007496" y="3246946"/>
            <a:ext cx="873181" cy="410654"/>
          </a:xfrm>
          <a:prstGeom prst="rect">
            <a:avLst/>
          </a:prstGeom>
          <a:noFill/>
        </p:spPr>
        <p:txBody>
          <a:bodyPr wrap="none" lIns="101882" tIns="50941" rIns="101882" bIns="50941" rtlCol="0">
            <a:spAutoFit/>
          </a:bodyPr>
          <a:lstStyle/>
          <a:p>
            <a:r>
              <a:rPr lang="en-US" dirty="0" smtClean="0"/>
              <a:t>Saving</a:t>
            </a:r>
            <a:endParaRPr lang="en-US" dirty="0"/>
          </a:p>
        </p:txBody>
      </p:sp>
      <p:sp>
        <p:nvSpPr>
          <p:cNvPr id="93" name="TextBox 92"/>
          <p:cNvSpPr txBox="1"/>
          <p:nvPr/>
        </p:nvSpPr>
        <p:spPr>
          <a:xfrm>
            <a:off x="6172200" y="3246946"/>
            <a:ext cx="1378383" cy="410654"/>
          </a:xfrm>
          <a:prstGeom prst="rect">
            <a:avLst/>
          </a:prstGeom>
          <a:noFill/>
        </p:spPr>
        <p:txBody>
          <a:bodyPr wrap="none" lIns="101882" tIns="50941" rIns="101882" bIns="50941" rtlCol="0">
            <a:spAutoFit/>
          </a:bodyPr>
          <a:lstStyle/>
          <a:p>
            <a:r>
              <a:rPr lang="en-US" dirty="0" smtClean="0"/>
              <a:t>Investment</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linds(horizontal)">
                                      <p:cBhvr>
                                        <p:cTn id="15" dur="500"/>
                                        <p:tgtEl>
                                          <p:spTgt spid="21"/>
                                        </p:tgtEl>
                                      </p:cBhvr>
                                    </p:animEffect>
                                  </p:childTnLst>
                                </p:cTn>
                              </p:par>
                              <p:par>
                                <p:cTn id="16" presetID="3" presetClass="entr" presetSubtype="10"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blinds(horizontal)">
                                      <p:cBhvr>
                                        <p:cTn id="18" dur="500"/>
                                        <p:tgtEl>
                                          <p:spTgt spid="2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linds(horizontal)">
                                      <p:cBhvr>
                                        <p:cTn id="21" dur="500"/>
                                        <p:tgtEl>
                                          <p:spTgt spid="14"/>
                                        </p:tgtEl>
                                      </p:cBhvr>
                                    </p:animEffect>
                                  </p:childTnLst>
                                </p:cTn>
                              </p:par>
                              <p:par>
                                <p:cTn id="22" presetID="3" presetClass="entr" presetSubtype="10" fill="hold"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blinds(horizontal)">
                                      <p:cBhvr>
                                        <p:cTn id="24" dur="500"/>
                                        <p:tgtEl>
                                          <p:spTgt spid="29"/>
                                        </p:tgtEl>
                                      </p:cBhvr>
                                    </p:animEffect>
                                  </p:childTnLst>
                                </p:cTn>
                              </p:par>
                              <p:par>
                                <p:cTn id="25" presetID="3" presetClass="entr" presetSubtype="1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blinds(horizontal)">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blinds(horizontal)">
                                      <p:cBhvr>
                                        <p:cTn id="32" dur="500"/>
                                        <p:tgtEl>
                                          <p:spTgt spid="21"/>
                                        </p:tgtEl>
                                      </p:cBhvr>
                                    </p:animEffect>
                                  </p:childTnLst>
                                </p:cTn>
                              </p:par>
                              <p:par>
                                <p:cTn id="33" presetID="3" presetClass="entr" presetSubtype="1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blinds(horizontal)">
                                      <p:cBhvr>
                                        <p:cTn id="35" dur="500"/>
                                        <p:tgtEl>
                                          <p:spTgt spid="25"/>
                                        </p:tgtEl>
                                      </p:cBhvr>
                                    </p:animEffect>
                                  </p:childTnLst>
                                </p:cTn>
                              </p:par>
                              <p:par>
                                <p:cTn id="36" presetID="3" presetClass="entr" presetSubtype="10" fill="hold" grpId="1"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blinds(horizontal)">
                                      <p:cBhvr>
                                        <p:cTn id="38" dur="500"/>
                                        <p:tgtEl>
                                          <p:spTgt spid="14"/>
                                        </p:tgtEl>
                                      </p:cBhvr>
                                    </p:animEffect>
                                  </p:childTnLst>
                                </p:cTn>
                              </p:par>
                              <p:par>
                                <p:cTn id="39" presetID="3" presetClass="entr" presetSubtype="1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blinds(horizontal)">
                                      <p:cBhvr>
                                        <p:cTn id="41" dur="500"/>
                                        <p:tgtEl>
                                          <p:spTgt spid="29"/>
                                        </p:tgtEl>
                                      </p:cBhvr>
                                    </p:animEffect>
                                  </p:childTnLst>
                                </p:cTn>
                              </p:par>
                              <p:par>
                                <p:cTn id="42" presetID="3" presetClass="entr" presetSubtype="10" fill="hold" nodeType="with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blinds(horizontal)">
                                      <p:cBhvr>
                                        <p:cTn id="44" dur="500"/>
                                        <p:tgtEl>
                                          <p:spTgt spid="34"/>
                                        </p:tgtEl>
                                      </p:cBhvr>
                                    </p:animEffect>
                                  </p:childTnLst>
                                </p:cTn>
                              </p:par>
                              <p:par>
                                <p:cTn id="45" presetID="3" presetClass="entr" presetSubtype="10" fill="hold" nodeType="withEffect">
                                  <p:stCondLst>
                                    <p:cond delay="0"/>
                                  </p:stCondLst>
                                  <p:childTnLst>
                                    <p:set>
                                      <p:cBhvr>
                                        <p:cTn id="46" dur="1" fill="hold">
                                          <p:stCondLst>
                                            <p:cond delay="0"/>
                                          </p:stCondLst>
                                        </p:cTn>
                                        <p:tgtEl>
                                          <p:spTgt spid="65"/>
                                        </p:tgtEl>
                                        <p:attrNameLst>
                                          <p:attrName>style.visibility</p:attrName>
                                        </p:attrNameLst>
                                      </p:cBhvr>
                                      <p:to>
                                        <p:strVal val="visible"/>
                                      </p:to>
                                    </p:set>
                                    <p:animEffect transition="in" filter="blinds(horizontal)">
                                      <p:cBhvr>
                                        <p:cTn id="47" dur="500"/>
                                        <p:tgtEl>
                                          <p:spTgt spid="65"/>
                                        </p:tgtEl>
                                      </p:cBhvr>
                                    </p:animEffect>
                                  </p:childTnLst>
                                </p:cTn>
                              </p:par>
                              <p:par>
                                <p:cTn id="48" presetID="3" presetClass="entr" presetSubtype="10" fill="hold" nodeType="withEffect">
                                  <p:stCondLst>
                                    <p:cond delay="0"/>
                                  </p:stCondLst>
                                  <p:childTnLst>
                                    <p:set>
                                      <p:cBhvr>
                                        <p:cTn id="49" dur="1" fill="hold">
                                          <p:stCondLst>
                                            <p:cond delay="0"/>
                                          </p:stCondLst>
                                        </p:cTn>
                                        <p:tgtEl>
                                          <p:spTgt spid="67"/>
                                        </p:tgtEl>
                                        <p:attrNameLst>
                                          <p:attrName>style.visibility</p:attrName>
                                        </p:attrNameLst>
                                      </p:cBhvr>
                                      <p:to>
                                        <p:strVal val="visible"/>
                                      </p:to>
                                    </p:set>
                                    <p:animEffect transition="in" filter="blinds(horizontal)">
                                      <p:cBhvr>
                                        <p:cTn id="50" dur="500"/>
                                        <p:tgtEl>
                                          <p:spTgt spid="67"/>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animEffect transition="in" filter="blinds(horizontal)">
                                      <p:cBhvr>
                                        <p:cTn id="53" dur="500"/>
                                        <p:tgtEl>
                                          <p:spTgt spid="62"/>
                                        </p:tgtEl>
                                      </p:cBhvr>
                                    </p:animEffect>
                                  </p:childTnLst>
                                </p:cTn>
                              </p:par>
                              <p:par>
                                <p:cTn id="54" presetID="3" presetClass="entr" presetSubtype="10" fill="hold" nodeType="withEffect">
                                  <p:stCondLst>
                                    <p:cond delay="0"/>
                                  </p:stCondLst>
                                  <p:childTnLst>
                                    <p:set>
                                      <p:cBhvr>
                                        <p:cTn id="55" dur="1" fill="hold">
                                          <p:stCondLst>
                                            <p:cond delay="0"/>
                                          </p:stCondLst>
                                        </p:cTn>
                                        <p:tgtEl>
                                          <p:spTgt spid="73"/>
                                        </p:tgtEl>
                                        <p:attrNameLst>
                                          <p:attrName>style.visibility</p:attrName>
                                        </p:attrNameLst>
                                      </p:cBhvr>
                                      <p:to>
                                        <p:strVal val="visible"/>
                                      </p:to>
                                    </p:set>
                                    <p:animEffect transition="in" filter="blinds(horizontal)">
                                      <p:cBhvr>
                                        <p:cTn id="56" dur="500"/>
                                        <p:tgtEl>
                                          <p:spTgt spid="73"/>
                                        </p:tgtEl>
                                      </p:cBhvr>
                                    </p:animEffect>
                                  </p:childTnLst>
                                </p:cTn>
                              </p:par>
                              <p:par>
                                <p:cTn id="57" presetID="3" presetClass="entr" presetSubtype="10" fill="hold" nodeType="withEffect">
                                  <p:stCondLst>
                                    <p:cond delay="0"/>
                                  </p:stCondLst>
                                  <p:childTnLst>
                                    <p:set>
                                      <p:cBhvr>
                                        <p:cTn id="58" dur="1" fill="hold">
                                          <p:stCondLst>
                                            <p:cond delay="0"/>
                                          </p:stCondLst>
                                        </p:cTn>
                                        <p:tgtEl>
                                          <p:spTgt spid="75"/>
                                        </p:tgtEl>
                                        <p:attrNameLst>
                                          <p:attrName>style.visibility</p:attrName>
                                        </p:attrNameLst>
                                      </p:cBhvr>
                                      <p:to>
                                        <p:strVal val="visible"/>
                                      </p:to>
                                    </p:set>
                                    <p:animEffect transition="in" filter="blinds(horizontal)">
                                      <p:cBhvr>
                                        <p:cTn id="59" dur="500"/>
                                        <p:tgtEl>
                                          <p:spTgt spid="75"/>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55"/>
                                        </p:tgtEl>
                                        <p:attrNameLst>
                                          <p:attrName>style.visibility</p:attrName>
                                        </p:attrNameLst>
                                      </p:cBhvr>
                                      <p:to>
                                        <p:strVal val="visible"/>
                                      </p:to>
                                    </p:set>
                                    <p:animEffect transition="in" filter="blinds(horizontal)">
                                      <p:cBhvr>
                                        <p:cTn id="64" dur="500"/>
                                        <p:tgtEl>
                                          <p:spTgt spid="55"/>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blinds(horizontal)">
                                      <p:cBhvr>
                                        <p:cTn id="67" dur="500"/>
                                        <p:tgtEl>
                                          <p:spTgt spid="6"/>
                                        </p:tgtEl>
                                      </p:cBhvr>
                                    </p:animEffect>
                                  </p:childTnLst>
                                </p:cTn>
                              </p:par>
                              <p:par>
                                <p:cTn id="68" presetID="3" presetClass="entr" presetSubtype="10" fill="hold" nodeType="with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blinds(horizontal)">
                                      <p:cBhvr>
                                        <p:cTn id="70" dur="500"/>
                                        <p:tgtEl>
                                          <p:spTgt spid="53"/>
                                        </p:tgtEl>
                                      </p:cBhvr>
                                    </p:animEffect>
                                  </p:childTnLst>
                                </p:cTn>
                              </p:par>
                              <p:par>
                                <p:cTn id="71" presetID="3" presetClass="entr" presetSubtype="10" fill="hold" nodeType="withEffect">
                                  <p:stCondLst>
                                    <p:cond delay="0"/>
                                  </p:stCondLst>
                                  <p:childTnLst>
                                    <p:set>
                                      <p:cBhvr>
                                        <p:cTn id="72" dur="1" fill="hold">
                                          <p:stCondLst>
                                            <p:cond delay="0"/>
                                          </p:stCondLst>
                                        </p:cTn>
                                        <p:tgtEl>
                                          <p:spTgt spid="59"/>
                                        </p:tgtEl>
                                        <p:attrNameLst>
                                          <p:attrName>style.visibility</p:attrName>
                                        </p:attrNameLst>
                                      </p:cBhvr>
                                      <p:to>
                                        <p:strVal val="visible"/>
                                      </p:to>
                                    </p:set>
                                    <p:animEffect transition="in" filter="blinds(horizontal)">
                                      <p:cBhvr>
                                        <p:cTn id="73" dur="500"/>
                                        <p:tgtEl>
                                          <p:spTgt spid="59"/>
                                        </p:tgtEl>
                                      </p:cBhvr>
                                    </p:animEffect>
                                  </p:childTnLst>
                                </p:cTn>
                              </p:par>
                              <p:par>
                                <p:cTn id="74" presetID="3" presetClass="entr" presetSubtype="10" fill="hold" nodeType="withEffect">
                                  <p:stCondLst>
                                    <p:cond delay="0"/>
                                  </p:stCondLst>
                                  <p:childTnLst>
                                    <p:set>
                                      <p:cBhvr>
                                        <p:cTn id="75" dur="1" fill="hold">
                                          <p:stCondLst>
                                            <p:cond delay="0"/>
                                          </p:stCondLst>
                                        </p:cTn>
                                        <p:tgtEl>
                                          <p:spTgt spid="61"/>
                                        </p:tgtEl>
                                        <p:attrNameLst>
                                          <p:attrName>style.visibility</p:attrName>
                                        </p:attrNameLst>
                                      </p:cBhvr>
                                      <p:to>
                                        <p:strVal val="visible"/>
                                      </p:to>
                                    </p:set>
                                    <p:animEffect transition="in" filter="blinds(horizontal)">
                                      <p:cBhvr>
                                        <p:cTn id="76" dur="500"/>
                                        <p:tgtEl>
                                          <p:spTgt spid="61"/>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55"/>
                                        </p:tgtEl>
                                        <p:attrNameLst>
                                          <p:attrName>style.visibility</p:attrName>
                                        </p:attrNameLst>
                                      </p:cBhvr>
                                      <p:to>
                                        <p:strVal val="visible"/>
                                      </p:to>
                                    </p:set>
                                    <p:animEffect transition="in" filter="blinds(horizontal)">
                                      <p:cBhvr>
                                        <p:cTn id="81" dur="500"/>
                                        <p:tgtEl>
                                          <p:spTgt spid="55"/>
                                        </p:tgtEl>
                                      </p:cBhvr>
                                    </p:animEffect>
                                  </p:childTnLst>
                                </p:cTn>
                              </p:par>
                              <p:par>
                                <p:cTn id="82" presetID="3" presetClass="entr" presetSubtype="10" fill="hold" grpId="1" nodeType="withEffect">
                                  <p:stCondLst>
                                    <p:cond delay="0"/>
                                  </p:stCondLst>
                                  <p:childTnLst>
                                    <p:set>
                                      <p:cBhvr>
                                        <p:cTn id="83" dur="1" fill="hold">
                                          <p:stCondLst>
                                            <p:cond delay="0"/>
                                          </p:stCondLst>
                                        </p:cTn>
                                        <p:tgtEl>
                                          <p:spTgt spid="6"/>
                                        </p:tgtEl>
                                        <p:attrNameLst>
                                          <p:attrName>style.visibility</p:attrName>
                                        </p:attrNameLst>
                                      </p:cBhvr>
                                      <p:to>
                                        <p:strVal val="visible"/>
                                      </p:to>
                                    </p:set>
                                    <p:animEffect transition="in" filter="blinds(horizontal)">
                                      <p:cBhvr>
                                        <p:cTn id="84" dur="500"/>
                                        <p:tgtEl>
                                          <p:spTgt spid="6"/>
                                        </p:tgtEl>
                                      </p:cBhvr>
                                    </p:animEffect>
                                  </p:childTnLst>
                                </p:cTn>
                              </p:par>
                              <p:par>
                                <p:cTn id="85" presetID="3" presetClass="entr" presetSubtype="10" fill="hold" nodeType="withEffect">
                                  <p:stCondLst>
                                    <p:cond delay="0"/>
                                  </p:stCondLst>
                                  <p:childTnLst>
                                    <p:set>
                                      <p:cBhvr>
                                        <p:cTn id="86" dur="1" fill="hold">
                                          <p:stCondLst>
                                            <p:cond delay="0"/>
                                          </p:stCondLst>
                                        </p:cTn>
                                        <p:tgtEl>
                                          <p:spTgt spid="53"/>
                                        </p:tgtEl>
                                        <p:attrNameLst>
                                          <p:attrName>style.visibility</p:attrName>
                                        </p:attrNameLst>
                                      </p:cBhvr>
                                      <p:to>
                                        <p:strVal val="visible"/>
                                      </p:to>
                                    </p:set>
                                    <p:animEffect transition="in" filter="blinds(horizontal)">
                                      <p:cBhvr>
                                        <p:cTn id="87" dur="500"/>
                                        <p:tgtEl>
                                          <p:spTgt spid="53"/>
                                        </p:tgtEl>
                                      </p:cBhvr>
                                    </p:animEffect>
                                  </p:childTnLst>
                                </p:cTn>
                              </p:par>
                              <p:par>
                                <p:cTn id="88" presetID="3" presetClass="entr" presetSubtype="10" fill="hold" nodeType="withEffect">
                                  <p:stCondLst>
                                    <p:cond delay="0"/>
                                  </p:stCondLst>
                                  <p:childTnLst>
                                    <p:set>
                                      <p:cBhvr>
                                        <p:cTn id="89" dur="1" fill="hold">
                                          <p:stCondLst>
                                            <p:cond delay="0"/>
                                          </p:stCondLst>
                                        </p:cTn>
                                        <p:tgtEl>
                                          <p:spTgt spid="59"/>
                                        </p:tgtEl>
                                        <p:attrNameLst>
                                          <p:attrName>style.visibility</p:attrName>
                                        </p:attrNameLst>
                                      </p:cBhvr>
                                      <p:to>
                                        <p:strVal val="visible"/>
                                      </p:to>
                                    </p:set>
                                    <p:animEffect transition="in" filter="blinds(horizontal)">
                                      <p:cBhvr>
                                        <p:cTn id="90" dur="500"/>
                                        <p:tgtEl>
                                          <p:spTgt spid="59"/>
                                        </p:tgtEl>
                                      </p:cBhvr>
                                    </p:animEffect>
                                  </p:childTnLst>
                                </p:cTn>
                              </p:par>
                              <p:par>
                                <p:cTn id="91" presetID="3" presetClass="entr" presetSubtype="10" fill="hold" nodeType="withEffect">
                                  <p:stCondLst>
                                    <p:cond delay="0"/>
                                  </p:stCondLst>
                                  <p:childTnLst>
                                    <p:set>
                                      <p:cBhvr>
                                        <p:cTn id="92" dur="1" fill="hold">
                                          <p:stCondLst>
                                            <p:cond delay="0"/>
                                          </p:stCondLst>
                                        </p:cTn>
                                        <p:tgtEl>
                                          <p:spTgt spid="61"/>
                                        </p:tgtEl>
                                        <p:attrNameLst>
                                          <p:attrName>style.visibility</p:attrName>
                                        </p:attrNameLst>
                                      </p:cBhvr>
                                      <p:to>
                                        <p:strVal val="visible"/>
                                      </p:to>
                                    </p:set>
                                    <p:animEffect transition="in" filter="blinds(horizontal)">
                                      <p:cBhvr>
                                        <p:cTn id="93" dur="500"/>
                                        <p:tgtEl>
                                          <p:spTgt spid="61"/>
                                        </p:tgtEl>
                                      </p:cBhvr>
                                    </p:animEffect>
                                  </p:childTnLst>
                                </p:cTn>
                              </p:par>
                              <p:par>
                                <p:cTn id="94" presetID="3" presetClass="entr" presetSubtype="10" fill="hold" nodeType="withEffect">
                                  <p:stCondLst>
                                    <p:cond delay="0"/>
                                  </p:stCondLst>
                                  <p:childTnLst>
                                    <p:set>
                                      <p:cBhvr>
                                        <p:cTn id="95" dur="1" fill="hold">
                                          <p:stCondLst>
                                            <p:cond delay="0"/>
                                          </p:stCondLst>
                                        </p:cTn>
                                        <p:tgtEl>
                                          <p:spTgt spid="69"/>
                                        </p:tgtEl>
                                        <p:attrNameLst>
                                          <p:attrName>style.visibility</p:attrName>
                                        </p:attrNameLst>
                                      </p:cBhvr>
                                      <p:to>
                                        <p:strVal val="visible"/>
                                      </p:to>
                                    </p:set>
                                    <p:animEffect transition="in" filter="blinds(horizontal)">
                                      <p:cBhvr>
                                        <p:cTn id="96" dur="500"/>
                                        <p:tgtEl>
                                          <p:spTgt spid="69"/>
                                        </p:tgtEl>
                                      </p:cBhvr>
                                    </p:animEffect>
                                  </p:childTnLst>
                                </p:cTn>
                              </p:par>
                              <p:par>
                                <p:cTn id="97" presetID="3" presetClass="entr" presetSubtype="10" fill="hold" nodeType="withEffect">
                                  <p:stCondLst>
                                    <p:cond delay="0"/>
                                  </p:stCondLst>
                                  <p:childTnLst>
                                    <p:set>
                                      <p:cBhvr>
                                        <p:cTn id="98" dur="1" fill="hold">
                                          <p:stCondLst>
                                            <p:cond delay="0"/>
                                          </p:stCondLst>
                                        </p:cTn>
                                        <p:tgtEl>
                                          <p:spTgt spid="71"/>
                                        </p:tgtEl>
                                        <p:attrNameLst>
                                          <p:attrName>style.visibility</p:attrName>
                                        </p:attrNameLst>
                                      </p:cBhvr>
                                      <p:to>
                                        <p:strVal val="visible"/>
                                      </p:to>
                                    </p:set>
                                    <p:animEffect transition="in" filter="blinds(horizontal)">
                                      <p:cBhvr>
                                        <p:cTn id="99" dur="500"/>
                                        <p:tgtEl>
                                          <p:spTgt spid="71"/>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63"/>
                                        </p:tgtEl>
                                        <p:attrNameLst>
                                          <p:attrName>style.visibility</p:attrName>
                                        </p:attrNameLst>
                                      </p:cBhvr>
                                      <p:to>
                                        <p:strVal val="visible"/>
                                      </p:to>
                                    </p:set>
                                    <p:animEffect transition="in" filter="blinds(horizontal)">
                                      <p:cBhvr>
                                        <p:cTn id="102" dur="500"/>
                                        <p:tgtEl>
                                          <p:spTgt spid="63"/>
                                        </p:tgtEl>
                                      </p:cBhvr>
                                    </p:animEffect>
                                  </p:childTnLst>
                                </p:cTn>
                              </p:par>
                              <p:par>
                                <p:cTn id="103" presetID="3" presetClass="entr" presetSubtype="10" fill="hold" nodeType="withEffect">
                                  <p:stCondLst>
                                    <p:cond delay="0"/>
                                  </p:stCondLst>
                                  <p:childTnLst>
                                    <p:set>
                                      <p:cBhvr>
                                        <p:cTn id="104" dur="1" fill="hold">
                                          <p:stCondLst>
                                            <p:cond delay="0"/>
                                          </p:stCondLst>
                                        </p:cTn>
                                        <p:tgtEl>
                                          <p:spTgt spid="81"/>
                                        </p:tgtEl>
                                        <p:attrNameLst>
                                          <p:attrName>style.visibility</p:attrName>
                                        </p:attrNameLst>
                                      </p:cBhvr>
                                      <p:to>
                                        <p:strVal val="visible"/>
                                      </p:to>
                                    </p:set>
                                    <p:animEffect transition="in" filter="blinds(horizontal)">
                                      <p:cBhvr>
                                        <p:cTn id="105" dur="500"/>
                                        <p:tgtEl>
                                          <p:spTgt spid="81"/>
                                        </p:tgtEl>
                                      </p:cBhvr>
                                    </p:animEffect>
                                  </p:childTnLst>
                                </p:cTn>
                              </p:par>
                              <p:par>
                                <p:cTn id="106" presetID="3" presetClass="entr" presetSubtype="10" fill="hold" nodeType="withEffect">
                                  <p:stCondLst>
                                    <p:cond delay="0"/>
                                  </p:stCondLst>
                                  <p:childTnLst>
                                    <p:set>
                                      <p:cBhvr>
                                        <p:cTn id="107" dur="1" fill="hold">
                                          <p:stCondLst>
                                            <p:cond delay="0"/>
                                          </p:stCondLst>
                                        </p:cTn>
                                        <p:tgtEl>
                                          <p:spTgt spid="83"/>
                                        </p:tgtEl>
                                        <p:attrNameLst>
                                          <p:attrName>style.visibility</p:attrName>
                                        </p:attrNameLst>
                                      </p:cBhvr>
                                      <p:to>
                                        <p:strVal val="visible"/>
                                      </p:to>
                                    </p:set>
                                    <p:animEffect transition="in" filter="blinds(horizontal)">
                                      <p:cBhvr>
                                        <p:cTn id="108" dur="500"/>
                                        <p:tgtEl>
                                          <p:spTgt spid="83"/>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grpId="0" nodeType="clickEffect">
                                  <p:stCondLst>
                                    <p:cond delay="0"/>
                                  </p:stCondLst>
                                  <p:childTnLst>
                                    <p:set>
                                      <p:cBhvr>
                                        <p:cTn id="112" dur="1" fill="hold">
                                          <p:stCondLst>
                                            <p:cond delay="0"/>
                                          </p:stCondLst>
                                        </p:cTn>
                                        <p:tgtEl>
                                          <p:spTgt spid="85"/>
                                        </p:tgtEl>
                                        <p:attrNameLst>
                                          <p:attrName>style.visibility</p:attrName>
                                        </p:attrNameLst>
                                      </p:cBhvr>
                                      <p:to>
                                        <p:strVal val="visible"/>
                                      </p:to>
                                    </p:set>
                                    <p:animEffect transition="in" filter="blinds(horizontal)">
                                      <p:cBhvr>
                                        <p:cTn id="113" dur="500"/>
                                        <p:tgtEl>
                                          <p:spTgt spid="85"/>
                                        </p:tgtEl>
                                      </p:cBhvr>
                                    </p:animEffect>
                                  </p:childTnLst>
                                </p:cTn>
                              </p:par>
                              <p:par>
                                <p:cTn id="114" presetID="3" presetClass="entr" presetSubtype="10" fill="hold" nodeType="withEffect">
                                  <p:stCondLst>
                                    <p:cond delay="0"/>
                                  </p:stCondLst>
                                  <p:childTnLst>
                                    <p:set>
                                      <p:cBhvr>
                                        <p:cTn id="115" dur="1" fill="hold">
                                          <p:stCondLst>
                                            <p:cond delay="0"/>
                                          </p:stCondLst>
                                        </p:cTn>
                                        <p:tgtEl>
                                          <p:spTgt spid="87"/>
                                        </p:tgtEl>
                                        <p:attrNameLst>
                                          <p:attrName>style.visibility</p:attrName>
                                        </p:attrNameLst>
                                      </p:cBhvr>
                                      <p:to>
                                        <p:strVal val="visible"/>
                                      </p:to>
                                    </p:set>
                                    <p:animEffect transition="in" filter="blinds(horizontal)">
                                      <p:cBhvr>
                                        <p:cTn id="116" dur="500"/>
                                        <p:tgtEl>
                                          <p:spTgt spid="87"/>
                                        </p:tgtEl>
                                      </p:cBhvr>
                                    </p:animEffect>
                                  </p:childTnLst>
                                </p:cTn>
                              </p:par>
                              <p:par>
                                <p:cTn id="117" presetID="3" presetClass="entr" presetSubtype="10" fill="hold" nodeType="withEffect">
                                  <p:stCondLst>
                                    <p:cond delay="0"/>
                                  </p:stCondLst>
                                  <p:childTnLst>
                                    <p:set>
                                      <p:cBhvr>
                                        <p:cTn id="118" dur="1" fill="hold">
                                          <p:stCondLst>
                                            <p:cond delay="0"/>
                                          </p:stCondLst>
                                        </p:cTn>
                                        <p:tgtEl>
                                          <p:spTgt spid="91"/>
                                        </p:tgtEl>
                                        <p:attrNameLst>
                                          <p:attrName>style.visibility</p:attrName>
                                        </p:attrNameLst>
                                      </p:cBhvr>
                                      <p:to>
                                        <p:strVal val="visible"/>
                                      </p:to>
                                    </p:set>
                                    <p:animEffect transition="in" filter="blinds(horizontal)">
                                      <p:cBhvr>
                                        <p:cTn id="119" dur="500"/>
                                        <p:tgtEl>
                                          <p:spTgt spid="91"/>
                                        </p:tgtEl>
                                      </p:cBhvr>
                                    </p:animEffect>
                                  </p:childTnLst>
                                </p:cTn>
                              </p:par>
                              <p:par>
                                <p:cTn id="120" presetID="3" presetClass="entr" presetSubtype="10" fill="hold" grpId="0" nodeType="withEffect">
                                  <p:stCondLst>
                                    <p:cond delay="0"/>
                                  </p:stCondLst>
                                  <p:childTnLst>
                                    <p:set>
                                      <p:cBhvr>
                                        <p:cTn id="121" dur="1" fill="hold">
                                          <p:stCondLst>
                                            <p:cond delay="0"/>
                                          </p:stCondLst>
                                        </p:cTn>
                                        <p:tgtEl>
                                          <p:spTgt spid="93"/>
                                        </p:tgtEl>
                                        <p:attrNameLst>
                                          <p:attrName>style.visibility</p:attrName>
                                        </p:attrNameLst>
                                      </p:cBhvr>
                                      <p:to>
                                        <p:strVal val="visible"/>
                                      </p:to>
                                    </p:set>
                                    <p:animEffect transition="in" filter="blinds(horizontal)">
                                      <p:cBhvr>
                                        <p:cTn id="122" dur="500"/>
                                        <p:tgtEl>
                                          <p:spTgt spid="93"/>
                                        </p:tgtEl>
                                      </p:cBhvr>
                                    </p:animEffect>
                                  </p:childTnLst>
                                </p:cTn>
                              </p:par>
                              <p:par>
                                <p:cTn id="123" presetID="3" presetClass="entr" presetSubtype="10" fill="hold" grpId="0" nodeType="withEffect">
                                  <p:stCondLst>
                                    <p:cond delay="0"/>
                                  </p:stCondLst>
                                  <p:childTnLst>
                                    <p:set>
                                      <p:cBhvr>
                                        <p:cTn id="124" dur="1" fill="hold">
                                          <p:stCondLst>
                                            <p:cond delay="0"/>
                                          </p:stCondLst>
                                        </p:cTn>
                                        <p:tgtEl>
                                          <p:spTgt spid="92"/>
                                        </p:tgtEl>
                                        <p:attrNameLst>
                                          <p:attrName>style.visibility</p:attrName>
                                        </p:attrNameLst>
                                      </p:cBhvr>
                                      <p:to>
                                        <p:strVal val="visible"/>
                                      </p:to>
                                    </p:set>
                                    <p:animEffect transition="in" filter="blinds(horizontal)">
                                      <p:cBhvr>
                                        <p:cTn id="125" dur="500"/>
                                        <p:tgtEl>
                                          <p:spTgt spid="92"/>
                                        </p:tgtEl>
                                      </p:cBhvr>
                                    </p:animEffect>
                                  </p:childTnLst>
                                </p:cTn>
                              </p:par>
                            </p:childTnLst>
                          </p:cTn>
                        </p:par>
                      </p:childTnLst>
                    </p:cTn>
                  </p:par>
                  <p:par>
                    <p:cTn id="126" fill="hold">
                      <p:stCondLst>
                        <p:cond delay="indefinite"/>
                      </p:stCondLst>
                      <p:childTnLst>
                        <p:par>
                          <p:cTn id="127" fill="hold">
                            <p:stCondLst>
                              <p:cond delay="0"/>
                            </p:stCondLst>
                            <p:childTnLst>
                              <p:par>
                                <p:cTn id="128" presetID="3" presetClass="entr" presetSubtype="10" fill="hold" grpId="0" nodeType="clickEffect">
                                  <p:stCondLst>
                                    <p:cond delay="0"/>
                                  </p:stCondLst>
                                  <p:childTnLst>
                                    <p:set>
                                      <p:cBhvr>
                                        <p:cTn id="129" dur="1" fill="hold">
                                          <p:stCondLst>
                                            <p:cond delay="0"/>
                                          </p:stCondLst>
                                        </p:cTn>
                                        <p:tgtEl>
                                          <p:spTgt spid="84"/>
                                        </p:tgtEl>
                                        <p:attrNameLst>
                                          <p:attrName>style.visibility</p:attrName>
                                        </p:attrNameLst>
                                      </p:cBhvr>
                                      <p:to>
                                        <p:strVal val="visible"/>
                                      </p:to>
                                    </p:set>
                                    <p:animEffect transition="in" filter="blinds(horizontal)">
                                      <p:cBhvr>
                                        <p:cTn id="130"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8" grpId="0" animBg="1"/>
      <p:bldP spid="14" grpId="0" animBg="1"/>
      <p:bldP spid="14" grpId="1" animBg="1"/>
      <p:bldP spid="62" grpId="0" animBg="1"/>
      <p:bldP spid="63" grpId="0" animBg="1"/>
      <p:bldP spid="84" grpId="0"/>
      <p:bldP spid="85" grpId="0" animBg="1"/>
      <p:bldP spid="92" grpId="0"/>
      <p:bldP spid="9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3840"/>
            <a:ext cx="10252710" cy="1219200"/>
          </a:xfrm>
        </p:spPr>
        <p:txBody>
          <a:bodyPr>
            <a:noAutofit/>
          </a:bodyPr>
          <a:lstStyle/>
          <a:p>
            <a:pPr algn="ctr"/>
            <a:r>
              <a:rPr lang="en-US" sz="4000" b="1" dirty="0" smtClean="0">
                <a:solidFill>
                  <a:srgbClr val="00B0F0"/>
                </a:solidFill>
              </a:rPr>
              <a:t>Circular Flow Of Income and expenditure in Three Sector Economy</a:t>
            </a:r>
            <a:endParaRPr lang="en-US" sz="4000" b="1" dirty="0">
              <a:solidFill>
                <a:srgbClr val="00B0F0"/>
              </a:solidFill>
            </a:endParaRPr>
          </a:p>
        </p:txBody>
      </p:sp>
      <p:sp>
        <p:nvSpPr>
          <p:cNvPr id="3" name="Content Placeholder 2"/>
          <p:cNvSpPr>
            <a:spLocks noGrp="1"/>
          </p:cNvSpPr>
          <p:nvPr>
            <p:ph idx="1"/>
          </p:nvPr>
        </p:nvSpPr>
        <p:spPr>
          <a:xfrm>
            <a:off x="228600" y="1625600"/>
            <a:ext cx="10058400" cy="5308600"/>
          </a:xfrm>
        </p:spPr>
        <p:txBody>
          <a:bodyPr>
            <a:normAutofit fontScale="92500" lnSpcReduction="20000"/>
          </a:bodyPr>
          <a:lstStyle/>
          <a:p>
            <a:pPr algn="just"/>
            <a:r>
              <a:rPr lang="en-US" dirty="0" smtClean="0"/>
              <a:t>Three sectors economy consists of Household Sector, Business Sector and Government Sector.</a:t>
            </a:r>
          </a:p>
          <a:p>
            <a:pPr algn="just"/>
            <a:r>
              <a:rPr lang="en-US" dirty="0" smtClean="0"/>
              <a:t>It is also the case of closed economy.</a:t>
            </a:r>
          </a:p>
          <a:p>
            <a:pPr algn="just"/>
            <a:r>
              <a:rPr lang="en-US" dirty="0" smtClean="0"/>
              <a:t>It is more realistic than two sector economy.</a:t>
            </a:r>
          </a:p>
          <a:p>
            <a:pPr algn="just"/>
            <a:r>
              <a:rPr lang="en-US" dirty="0" smtClean="0"/>
              <a:t>It includes the government sector which plays the important role in the economy.</a:t>
            </a:r>
          </a:p>
          <a:p>
            <a:pPr algn="just"/>
            <a:r>
              <a:rPr lang="en-US" dirty="0" smtClean="0"/>
              <a:t>The Government collects tax from both household and production sector.</a:t>
            </a:r>
          </a:p>
          <a:p>
            <a:pPr algn="just"/>
            <a:r>
              <a:rPr lang="en-US" dirty="0" smtClean="0"/>
              <a:t>Govt. provides subsidy and Govt. purchases to production sector  and wages, transfer payments to household sector.</a:t>
            </a:r>
          </a:p>
          <a:p>
            <a:pPr algn="just"/>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linds(horizontal)">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 y="304800"/>
            <a:ext cx="10218420" cy="6781800"/>
          </a:xfrm>
        </p:spPr>
        <p:txBody>
          <a:bodyPr>
            <a:normAutofit fontScale="92500" lnSpcReduction="20000"/>
          </a:bodyPr>
          <a:lstStyle/>
          <a:p>
            <a:pPr>
              <a:buNone/>
            </a:pPr>
            <a:r>
              <a:rPr lang="en-US" dirty="0" smtClean="0"/>
              <a:t>It is based on the following </a:t>
            </a:r>
            <a:r>
              <a:rPr lang="en-US" b="1" dirty="0" smtClean="0">
                <a:solidFill>
                  <a:srgbClr val="00B050"/>
                </a:solidFill>
              </a:rPr>
              <a:t>assumptions.</a:t>
            </a:r>
          </a:p>
          <a:p>
            <a:pPr marL="742950" indent="-742950">
              <a:buFont typeface="+mj-lt"/>
              <a:buAutoNum type="arabicPeriod"/>
            </a:pPr>
            <a:r>
              <a:rPr lang="en-US" dirty="0" smtClean="0"/>
              <a:t>The economy consists of household, business and government sectors.</a:t>
            </a:r>
          </a:p>
          <a:p>
            <a:pPr marL="742950" indent="-742950">
              <a:buFont typeface="+mj-lt"/>
              <a:buAutoNum type="arabicPeriod"/>
            </a:pPr>
            <a:r>
              <a:rPr lang="en-US" dirty="0" smtClean="0"/>
              <a:t>There is government intervention in the economy.</a:t>
            </a:r>
          </a:p>
          <a:p>
            <a:pPr marL="742950" indent="-742950">
              <a:buFont typeface="+mj-lt"/>
              <a:buAutoNum type="arabicPeriod"/>
            </a:pPr>
            <a:r>
              <a:rPr lang="en-US" dirty="0" smtClean="0"/>
              <a:t>Government imposes taxes and provides subsidy.</a:t>
            </a:r>
          </a:p>
          <a:p>
            <a:pPr marL="742950" indent="-742950">
              <a:buFont typeface="+mj-lt"/>
              <a:buAutoNum type="arabicPeriod"/>
            </a:pPr>
            <a:r>
              <a:rPr lang="en-US" dirty="0" smtClean="0"/>
              <a:t>There is perfectly competitive market.</a:t>
            </a:r>
          </a:p>
          <a:p>
            <a:pPr marL="742950" indent="-742950">
              <a:buFont typeface="+mj-lt"/>
              <a:buAutoNum type="arabicPeriod"/>
            </a:pPr>
            <a:r>
              <a:rPr lang="en-US" dirty="0" smtClean="0"/>
              <a:t>The economy has no international trade.</a:t>
            </a:r>
          </a:p>
          <a:p>
            <a:pPr marL="742950" indent="-742950">
              <a:buFont typeface="+mj-lt"/>
              <a:buAutoNum type="arabicPeriod"/>
            </a:pPr>
            <a:r>
              <a:rPr lang="en-US" dirty="0" smtClean="0"/>
              <a:t>Business sector pays both direct and indirect tax to the government.</a:t>
            </a:r>
          </a:p>
          <a:p>
            <a:pPr marL="742950" indent="-742950">
              <a:buFont typeface="+mj-lt"/>
              <a:buAutoNum type="arabicPeriod"/>
            </a:pPr>
            <a:r>
              <a:rPr lang="en-US" dirty="0" smtClean="0"/>
              <a:t>Household sector pays only direct tax to the government.</a:t>
            </a:r>
          </a:p>
          <a:p>
            <a:pPr marL="742950" indent="-742950">
              <a:buFont typeface="Wingdings" pitchFamily="2" charset="2"/>
              <a:buChar char="Ø"/>
            </a:pPr>
            <a:r>
              <a:rPr lang="en-US" dirty="0" smtClean="0"/>
              <a:t>On the basis of the assumptions, the circular flow of income and expenditure in three sector economy can be explained with the help of following figure.</a:t>
            </a:r>
          </a:p>
          <a:p>
            <a:pPr marL="742950" indent="-742950">
              <a:buFont typeface="+mj-lt"/>
              <a:buAutoNum type="arabicPeriod"/>
            </a:pPr>
            <a:endParaRPr lang="en-US"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36"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1000" fill="hold"/>
                                        <p:tgtEl>
                                          <p:spTgt spid="3">
                                            <p:txEl>
                                              <p:pRg st="5" end="5"/>
                                            </p:txEl>
                                          </p:spTgt>
                                        </p:tgtEl>
                                        <p:attrNameLst>
                                          <p:attrName>ppt_w</p:attrName>
                                        </p:attrNameLst>
                                      </p:cBhvr>
                                      <p:tavLst>
                                        <p:tav tm="0">
                                          <p:val>
                                            <p:strVal val="#ppt_w*0.70"/>
                                          </p:val>
                                        </p:tav>
                                        <p:tav tm="100000">
                                          <p:val>
                                            <p:strVal val="#ppt_w"/>
                                          </p:val>
                                        </p:tav>
                                      </p:tavLst>
                                    </p:anim>
                                    <p:anim calcmode="lin" valueType="num">
                                      <p:cBhvr>
                                        <p:cTn id="43"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44" dur="10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1000" fill="hold"/>
                                        <p:tgtEl>
                                          <p:spTgt spid="3">
                                            <p:txEl>
                                              <p:pRg st="6" end="6"/>
                                            </p:txEl>
                                          </p:spTgt>
                                        </p:tgtEl>
                                        <p:attrNameLst>
                                          <p:attrName>ppt_w</p:attrName>
                                        </p:attrNameLst>
                                      </p:cBhvr>
                                      <p:tavLst>
                                        <p:tav tm="0">
                                          <p:val>
                                            <p:strVal val="#ppt_w*0.70"/>
                                          </p:val>
                                        </p:tav>
                                        <p:tav tm="100000">
                                          <p:val>
                                            <p:strVal val="#ppt_w"/>
                                          </p:val>
                                        </p:tav>
                                      </p:tavLst>
                                    </p:anim>
                                    <p:anim calcmode="lin" valueType="num">
                                      <p:cBhvr>
                                        <p:cTn id="50" dur="1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51" dur="10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5"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1000" fill="hold"/>
                                        <p:tgtEl>
                                          <p:spTgt spid="3">
                                            <p:txEl>
                                              <p:pRg st="7" end="7"/>
                                            </p:txEl>
                                          </p:spTgt>
                                        </p:tgtEl>
                                        <p:attrNameLst>
                                          <p:attrName>ppt_w</p:attrName>
                                        </p:attrNameLst>
                                      </p:cBhvr>
                                      <p:tavLst>
                                        <p:tav tm="0">
                                          <p:val>
                                            <p:strVal val="#ppt_w*0.70"/>
                                          </p:val>
                                        </p:tav>
                                        <p:tav tm="100000">
                                          <p:val>
                                            <p:strVal val="#ppt_w"/>
                                          </p:val>
                                        </p:tav>
                                      </p:tavLst>
                                    </p:anim>
                                    <p:anim calcmode="lin" valueType="num">
                                      <p:cBhvr>
                                        <p:cTn id="57" dur="1000" fill="hold"/>
                                        <p:tgtEl>
                                          <p:spTgt spid="3">
                                            <p:txEl>
                                              <p:pRg st="7" end="7"/>
                                            </p:txEl>
                                          </p:spTgt>
                                        </p:tgtEl>
                                        <p:attrNameLst>
                                          <p:attrName>ppt_h</p:attrName>
                                        </p:attrNameLst>
                                      </p:cBhvr>
                                      <p:tavLst>
                                        <p:tav tm="0">
                                          <p:val>
                                            <p:strVal val="#ppt_h"/>
                                          </p:val>
                                        </p:tav>
                                        <p:tav tm="100000">
                                          <p:val>
                                            <p:strVal val="#ppt_h"/>
                                          </p:val>
                                        </p:tav>
                                      </p:tavLst>
                                    </p:anim>
                                    <p:animEffect transition="in" filter="fade">
                                      <p:cBhvr>
                                        <p:cTn id="58" dur="1000"/>
                                        <p:tgtEl>
                                          <p:spTgt spid="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5"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 calcmode="lin" valueType="num">
                                      <p:cBhvr>
                                        <p:cTn id="63" dur="1000" fill="hold"/>
                                        <p:tgtEl>
                                          <p:spTgt spid="3">
                                            <p:txEl>
                                              <p:pRg st="8" end="8"/>
                                            </p:txEl>
                                          </p:spTgt>
                                        </p:tgtEl>
                                        <p:attrNameLst>
                                          <p:attrName>ppt_w</p:attrName>
                                        </p:attrNameLst>
                                      </p:cBhvr>
                                      <p:tavLst>
                                        <p:tav tm="0">
                                          <p:val>
                                            <p:strVal val="#ppt_w*0.70"/>
                                          </p:val>
                                        </p:tav>
                                        <p:tav tm="100000">
                                          <p:val>
                                            <p:strVal val="#ppt_w"/>
                                          </p:val>
                                        </p:tav>
                                      </p:tavLst>
                                    </p:anim>
                                    <p:anim calcmode="lin" valueType="num">
                                      <p:cBhvr>
                                        <p:cTn id="64" dur="1000" fill="hold"/>
                                        <p:tgtEl>
                                          <p:spTgt spid="3">
                                            <p:txEl>
                                              <p:pRg st="8" end="8"/>
                                            </p:txEl>
                                          </p:spTgt>
                                        </p:tgtEl>
                                        <p:attrNameLst>
                                          <p:attrName>ppt_h</p:attrName>
                                        </p:attrNameLst>
                                      </p:cBhvr>
                                      <p:tavLst>
                                        <p:tav tm="0">
                                          <p:val>
                                            <p:strVal val="#ppt_h"/>
                                          </p:val>
                                        </p:tav>
                                        <p:tav tm="100000">
                                          <p:val>
                                            <p:strVal val="#ppt_h"/>
                                          </p:val>
                                        </p:tav>
                                      </p:tavLst>
                                    </p:anim>
                                    <p:animEffect transition="in" filter="fade">
                                      <p:cBhvr>
                                        <p:cTn id="65"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763000" y="2926080"/>
            <a:ext cx="1752600" cy="9753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01882" tIns="50941" rIns="101882" bIns="50941" rtlCol="0" anchor="ctr"/>
          <a:lstStyle/>
          <a:p>
            <a:pPr algn="ctr"/>
            <a:r>
              <a:rPr lang="en-US" b="1" dirty="0" smtClean="0">
                <a:solidFill>
                  <a:schemeClr val="tx1"/>
                </a:solidFill>
              </a:rPr>
              <a:t>Business Sector </a:t>
            </a:r>
            <a:endParaRPr lang="en-US" b="1" dirty="0">
              <a:solidFill>
                <a:schemeClr val="tx1"/>
              </a:solidFill>
            </a:endParaRPr>
          </a:p>
        </p:txBody>
      </p:sp>
      <p:sp>
        <p:nvSpPr>
          <p:cNvPr id="5" name="Rounded Rectangle 4"/>
          <p:cNvSpPr/>
          <p:nvPr/>
        </p:nvSpPr>
        <p:spPr>
          <a:xfrm>
            <a:off x="0" y="2926080"/>
            <a:ext cx="1752600" cy="9753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01882" tIns="50941" rIns="101882" bIns="50941" rtlCol="0" anchor="ctr"/>
          <a:lstStyle/>
          <a:p>
            <a:pPr algn="ctr"/>
            <a:r>
              <a:rPr lang="en-US" b="1" dirty="0" smtClean="0">
                <a:solidFill>
                  <a:schemeClr val="tx1"/>
                </a:solidFill>
              </a:rPr>
              <a:t>Household Sector </a:t>
            </a:r>
            <a:endParaRPr lang="en-US" b="1" dirty="0">
              <a:solidFill>
                <a:schemeClr val="tx1"/>
              </a:solidFill>
            </a:endParaRPr>
          </a:p>
        </p:txBody>
      </p:sp>
      <p:sp>
        <p:nvSpPr>
          <p:cNvPr id="6" name="Rounded Rectangle 5"/>
          <p:cNvSpPr/>
          <p:nvPr/>
        </p:nvSpPr>
        <p:spPr>
          <a:xfrm>
            <a:off x="4469130" y="3007360"/>
            <a:ext cx="1927860" cy="9753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01882" tIns="50941" rIns="101882" bIns="50941" rtlCol="0" anchor="ctr"/>
          <a:lstStyle/>
          <a:p>
            <a:pPr algn="ctr"/>
            <a:r>
              <a:rPr lang="en-US" b="1" dirty="0" smtClean="0">
                <a:solidFill>
                  <a:schemeClr val="tx1"/>
                </a:solidFill>
              </a:rPr>
              <a:t>Government Sector</a:t>
            </a:r>
            <a:endParaRPr lang="en-US" b="1" dirty="0">
              <a:solidFill>
                <a:schemeClr val="tx1"/>
              </a:solidFill>
            </a:endParaRPr>
          </a:p>
        </p:txBody>
      </p:sp>
      <p:sp>
        <p:nvSpPr>
          <p:cNvPr id="11" name="TextBox 10"/>
          <p:cNvSpPr txBox="1"/>
          <p:nvPr/>
        </p:nvSpPr>
        <p:spPr>
          <a:xfrm>
            <a:off x="4371651" y="731520"/>
            <a:ext cx="1768105" cy="410654"/>
          </a:xfrm>
          <a:prstGeom prst="rect">
            <a:avLst/>
          </a:prstGeom>
        </p:spPr>
        <p:style>
          <a:lnRef idx="2">
            <a:schemeClr val="dk1"/>
          </a:lnRef>
          <a:fillRef idx="1">
            <a:schemeClr val="lt1"/>
          </a:fillRef>
          <a:effectRef idx="0">
            <a:schemeClr val="dk1"/>
          </a:effectRef>
          <a:fontRef idx="minor">
            <a:schemeClr val="dk1"/>
          </a:fontRef>
        </p:style>
        <p:txBody>
          <a:bodyPr wrap="none" lIns="101882" tIns="50941" rIns="101882" bIns="50941" rtlCol="0">
            <a:spAutoFit/>
          </a:bodyPr>
          <a:lstStyle/>
          <a:p>
            <a:r>
              <a:rPr lang="en-US" dirty="0" smtClean="0"/>
              <a:t>Factor Services</a:t>
            </a:r>
            <a:endParaRPr lang="en-US" dirty="0"/>
          </a:p>
        </p:txBody>
      </p:sp>
      <p:sp>
        <p:nvSpPr>
          <p:cNvPr id="19" name="TextBox 18"/>
          <p:cNvSpPr txBox="1"/>
          <p:nvPr/>
        </p:nvSpPr>
        <p:spPr>
          <a:xfrm>
            <a:off x="4381500" y="5201920"/>
            <a:ext cx="2232719" cy="410654"/>
          </a:xfrm>
          <a:prstGeom prst="rect">
            <a:avLst/>
          </a:prstGeom>
        </p:spPr>
        <p:style>
          <a:lnRef idx="2">
            <a:schemeClr val="dk1"/>
          </a:lnRef>
          <a:fillRef idx="1">
            <a:schemeClr val="lt1"/>
          </a:fillRef>
          <a:effectRef idx="0">
            <a:schemeClr val="dk1"/>
          </a:effectRef>
          <a:fontRef idx="minor">
            <a:schemeClr val="dk1"/>
          </a:fontRef>
        </p:style>
        <p:txBody>
          <a:bodyPr wrap="none" lIns="101882" tIns="50941" rIns="101882" bIns="50941" rtlCol="0">
            <a:spAutoFit/>
          </a:bodyPr>
          <a:lstStyle/>
          <a:p>
            <a:r>
              <a:rPr lang="en-US" dirty="0" smtClean="0"/>
              <a:t>Goods and Services</a:t>
            </a:r>
            <a:endParaRPr lang="en-US" dirty="0"/>
          </a:p>
        </p:txBody>
      </p:sp>
      <p:sp>
        <p:nvSpPr>
          <p:cNvPr id="22" name="TextBox 21"/>
          <p:cNvSpPr txBox="1"/>
          <p:nvPr/>
        </p:nvSpPr>
        <p:spPr>
          <a:xfrm>
            <a:off x="4293871" y="243840"/>
            <a:ext cx="1931034" cy="410654"/>
          </a:xfrm>
          <a:prstGeom prst="rect">
            <a:avLst/>
          </a:prstGeom>
        </p:spPr>
        <p:style>
          <a:lnRef idx="2">
            <a:schemeClr val="dk1"/>
          </a:lnRef>
          <a:fillRef idx="1">
            <a:schemeClr val="lt1"/>
          </a:fillRef>
          <a:effectRef idx="0">
            <a:schemeClr val="dk1"/>
          </a:effectRef>
          <a:fontRef idx="minor">
            <a:schemeClr val="dk1"/>
          </a:fontRef>
        </p:style>
        <p:txBody>
          <a:bodyPr wrap="none" lIns="101882" tIns="50941" rIns="101882" bIns="50941" rtlCol="0">
            <a:spAutoFit/>
          </a:bodyPr>
          <a:lstStyle/>
          <a:p>
            <a:r>
              <a:rPr lang="en-US" dirty="0" smtClean="0"/>
              <a:t>Factor Payments</a:t>
            </a:r>
            <a:endParaRPr lang="en-US" dirty="0"/>
          </a:p>
        </p:txBody>
      </p:sp>
      <p:sp>
        <p:nvSpPr>
          <p:cNvPr id="25" name="TextBox 24"/>
          <p:cNvSpPr txBox="1"/>
          <p:nvPr/>
        </p:nvSpPr>
        <p:spPr>
          <a:xfrm>
            <a:off x="4133851" y="5689600"/>
            <a:ext cx="3080708" cy="410654"/>
          </a:xfrm>
          <a:prstGeom prst="rect">
            <a:avLst/>
          </a:prstGeom>
        </p:spPr>
        <p:style>
          <a:lnRef idx="2">
            <a:schemeClr val="dk1"/>
          </a:lnRef>
          <a:fillRef idx="1">
            <a:schemeClr val="lt1"/>
          </a:fillRef>
          <a:effectRef idx="0">
            <a:schemeClr val="dk1"/>
          </a:effectRef>
          <a:fontRef idx="minor">
            <a:schemeClr val="dk1"/>
          </a:fontRef>
        </p:style>
        <p:txBody>
          <a:bodyPr wrap="none" lIns="101882" tIns="50941" rIns="101882" bIns="50941" rtlCol="0">
            <a:spAutoFit/>
          </a:bodyPr>
          <a:lstStyle/>
          <a:p>
            <a:r>
              <a:rPr lang="en-US" dirty="0" smtClean="0"/>
              <a:t>Price of Goods and Services</a:t>
            </a:r>
            <a:endParaRPr lang="en-US" dirty="0"/>
          </a:p>
        </p:txBody>
      </p:sp>
      <p:sp>
        <p:nvSpPr>
          <p:cNvPr id="27" name="TextBox 26"/>
          <p:cNvSpPr txBox="1"/>
          <p:nvPr/>
        </p:nvSpPr>
        <p:spPr>
          <a:xfrm>
            <a:off x="2050195" y="4064000"/>
            <a:ext cx="2058120" cy="410654"/>
          </a:xfrm>
          <a:prstGeom prst="rect">
            <a:avLst/>
          </a:prstGeom>
        </p:spPr>
        <p:style>
          <a:lnRef idx="2">
            <a:schemeClr val="dk1"/>
          </a:lnRef>
          <a:fillRef idx="1">
            <a:schemeClr val="lt1"/>
          </a:fillRef>
          <a:effectRef idx="0">
            <a:schemeClr val="dk1"/>
          </a:effectRef>
          <a:fontRef idx="minor">
            <a:schemeClr val="dk1"/>
          </a:fontRef>
        </p:style>
        <p:txBody>
          <a:bodyPr wrap="none" lIns="101882" tIns="50941" rIns="101882" bIns="50941" rtlCol="0">
            <a:spAutoFit/>
          </a:bodyPr>
          <a:lstStyle/>
          <a:p>
            <a:r>
              <a:rPr lang="en-US" dirty="0" smtClean="0"/>
              <a:t>Direct Income Tax</a:t>
            </a:r>
            <a:endParaRPr lang="en-US" dirty="0"/>
          </a:p>
        </p:txBody>
      </p:sp>
      <p:sp>
        <p:nvSpPr>
          <p:cNvPr id="28" name="TextBox 27"/>
          <p:cNvSpPr txBox="1"/>
          <p:nvPr/>
        </p:nvSpPr>
        <p:spPr>
          <a:xfrm>
            <a:off x="2107750" y="1950720"/>
            <a:ext cx="2246569" cy="718430"/>
          </a:xfrm>
          <a:prstGeom prst="rect">
            <a:avLst/>
          </a:prstGeom>
        </p:spPr>
        <p:style>
          <a:lnRef idx="2">
            <a:schemeClr val="dk1"/>
          </a:lnRef>
          <a:fillRef idx="1">
            <a:schemeClr val="lt1"/>
          </a:fillRef>
          <a:effectRef idx="0">
            <a:schemeClr val="dk1"/>
          </a:effectRef>
          <a:fontRef idx="minor">
            <a:schemeClr val="dk1"/>
          </a:fontRef>
        </p:style>
        <p:txBody>
          <a:bodyPr wrap="none" lIns="101882" tIns="50941" rIns="101882" bIns="50941" rtlCol="0">
            <a:spAutoFit/>
          </a:bodyPr>
          <a:lstStyle/>
          <a:p>
            <a:pPr algn="ctr"/>
            <a:r>
              <a:rPr lang="en-US" dirty="0" smtClean="0"/>
              <a:t>Wages salaries and </a:t>
            </a:r>
          </a:p>
          <a:p>
            <a:pPr algn="ctr"/>
            <a:r>
              <a:rPr lang="en-US" dirty="0" smtClean="0"/>
              <a:t>Transfer payments</a:t>
            </a:r>
            <a:endParaRPr lang="en-US" dirty="0"/>
          </a:p>
        </p:txBody>
      </p:sp>
      <p:sp>
        <p:nvSpPr>
          <p:cNvPr id="29" name="TextBox 28"/>
          <p:cNvSpPr txBox="1"/>
          <p:nvPr/>
        </p:nvSpPr>
        <p:spPr>
          <a:xfrm>
            <a:off x="6611689" y="4064000"/>
            <a:ext cx="1683210" cy="718430"/>
          </a:xfrm>
          <a:prstGeom prst="rect">
            <a:avLst/>
          </a:prstGeom>
        </p:spPr>
        <p:style>
          <a:lnRef idx="2">
            <a:schemeClr val="dk1"/>
          </a:lnRef>
          <a:fillRef idx="1">
            <a:schemeClr val="lt1"/>
          </a:fillRef>
          <a:effectRef idx="0">
            <a:schemeClr val="dk1"/>
          </a:effectRef>
          <a:fontRef idx="minor">
            <a:schemeClr val="dk1"/>
          </a:fontRef>
        </p:style>
        <p:txBody>
          <a:bodyPr wrap="none" lIns="101882" tIns="50941" rIns="101882" bIns="50941" rtlCol="0">
            <a:spAutoFit/>
          </a:bodyPr>
          <a:lstStyle/>
          <a:p>
            <a:pPr algn="ctr"/>
            <a:r>
              <a:rPr lang="en-US" dirty="0" smtClean="0"/>
              <a:t>Direct and</a:t>
            </a:r>
          </a:p>
          <a:p>
            <a:pPr algn="ctr"/>
            <a:r>
              <a:rPr lang="en-US" dirty="0" smtClean="0"/>
              <a:t> Indirect Taxes</a:t>
            </a:r>
            <a:endParaRPr lang="en-US" dirty="0"/>
          </a:p>
        </p:txBody>
      </p:sp>
      <p:sp>
        <p:nvSpPr>
          <p:cNvPr id="30" name="TextBox 29"/>
          <p:cNvSpPr txBox="1"/>
          <p:nvPr/>
        </p:nvSpPr>
        <p:spPr>
          <a:xfrm>
            <a:off x="6134100" y="1911541"/>
            <a:ext cx="2627699" cy="718430"/>
          </a:xfrm>
          <a:prstGeom prst="rect">
            <a:avLst/>
          </a:prstGeom>
        </p:spPr>
        <p:style>
          <a:lnRef idx="2">
            <a:schemeClr val="dk1"/>
          </a:lnRef>
          <a:fillRef idx="1">
            <a:schemeClr val="lt1"/>
          </a:fillRef>
          <a:effectRef idx="0">
            <a:schemeClr val="dk1"/>
          </a:effectRef>
          <a:fontRef idx="minor">
            <a:schemeClr val="dk1"/>
          </a:fontRef>
        </p:style>
        <p:txBody>
          <a:bodyPr wrap="none" lIns="101882" tIns="50941" rIns="101882" bIns="50941" rtlCol="0">
            <a:spAutoFit/>
          </a:bodyPr>
          <a:lstStyle/>
          <a:p>
            <a:r>
              <a:rPr lang="en-US" dirty="0" smtClean="0"/>
              <a:t>Government Purchases</a:t>
            </a:r>
          </a:p>
          <a:p>
            <a:pPr algn="ctr"/>
            <a:r>
              <a:rPr lang="en-US" dirty="0" smtClean="0"/>
              <a:t> and Subsidies</a:t>
            </a:r>
            <a:endParaRPr lang="en-US" dirty="0"/>
          </a:p>
        </p:txBody>
      </p:sp>
      <p:cxnSp>
        <p:nvCxnSpPr>
          <p:cNvPr id="33" name="Straight Connector 32"/>
          <p:cNvCxnSpPr/>
          <p:nvPr/>
        </p:nvCxnSpPr>
        <p:spPr>
          <a:xfrm rot="5400000" flipH="1" flipV="1">
            <a:off x="204470" y="1991294"/>
            <a:ext cx="1869440" cy="182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172200" y="990600"/>
            <a:ext cx="3477006" cy="6604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5400000">
            <a:off x="8696960" y="1991294"/>
            <a:ext cx="1869440" cy="1826"/>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1139190" y="928497"/>
            <a:ext cx="3201981" cy="128143"/>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8733433" y="4632894"/>
            <a:ext cx="1463040" cy="182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19" idx="3"/>
          </p:cNvCxnSpPr>
          <p:nvPr/>
        </p:nvCxnSpPr>
        <p:spPr>
          <a:xfrm flipH="1">
            <a:off x="6614219" y="5364480"/>
            <a:ext cx="2849821" cy="42767"/>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19" idx="1"/>
          </p:cNvCxnSpPr>
          <p:nvPr/>
        </p:nvCxnSpPr>
        <p:spPr>
          <a:xfrm flipH="1" flipV="1">
            <a:off x="1226820" y="5283201"/>
            <a:ext cx="3154680" cy="12404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5400000" flipH="1" flipV="1">
            <a:off x="535940" y="4592254"/>
            <a:ext cx="1381760" cy="1826"/>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flipH="1" flipV="1">
            <a:off x="8898010" y="1747487"/>
            <a:ext cx="2357967" cy="913"/>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22" idx="3"/>
          </p:cNvCxnSpPr>
          <p:nvPr/>
        </p:nvCxnSpPr>
        <p:spPr>
          <a:xfrm flipH="1" flipV="1">
            <a:off x="6224905" y="449167"/>
            <a:ext cx="3852548" cy="119794"/>
          </a:xfrm>
          <a:prstGeom prst="straightConnector1">
            <a:avLst/>
          </a:prstGeom>
          <a:ln w="762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2" idx="1"/>
          </p:cNvCxnSpPr>
          <p:nvPr/>
        </p:nvCxnSpPr>
        <p:spPr>
          <a:xfrm flipH="1">
            <a:off x="613410" y="449167"/>
            <a:ext cx="3680461" cy="38513"/>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5400000">
            <a:off x="-605790" y="1706814"/>
            <a:ext cx="2438400" cy="1826"/>
          </a:xfrm>
          <a:prstGeom prst="straightConnector1">
            <a:avLst/>
          </a:prstGeom>
          <a:ln w="762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a:off x="-321310" y="4836094"/>
            <a:ext cx="1869440" cy="1826"/>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25" idx="1"/>
          </p:cNvCxnSpPr>
          <p:nvPr/>
        </p:nvCxnSpPr>
        <p:spPr>
          <a:xfrm>
            <a:off x="628650" y="5770880"/>
            <a:ext cx="3505201" cy="124047"/>
          </a:xfrm>
          <a:prstGeom prst="straightConnector1">
            <a:avLst/>
          </a:prstGeom>
          <a:ln w="762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7239000" y="5935134"/>
            <a:ext cx="2838450" cy="8466"/>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rot="5400000" flipH="1" flipV="1">
            <a:off x="9030057" y="4917374"/>
            <a:ext cx="2032000" cy="1826"/>
          </a:xfrm>
          <a:prstGeom prst="straightConnector1">
            <a:avLst/>
          </a:prstGeom>
          <a:ln w="762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flipH="1" flipV="1">
            <a:off x="4757420" y="2682174"/>
            <a:ext cx="650240" cy="182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rot="10800000">
            <a:off x="4293870" y="2357120"/>
            <a:ext cx="788670" cy="169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10800000">
            <a:off x="1489710" y="2357120"/>
            <a:ext cx="613410" cy="169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rot="5400000">
            <a:off x="1245870" y="2600894"/>
            <a:ext cx="487680" cy="1826"/>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1374140" y="4104574"/>
            <a:ext cx="406400" cy="182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endCxn id="27" idx="1"/>
          </p:cNvCxnSpPr>
          <p:nvPr/>
        </p:nvCxnSpPr>
        <p:spPr>
          <a:xfrm flipV="1">
            <a:off x="1577340" y="4269327"/>
            <a:ext cx="472855" cy="3851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175760" y="4353560"/>
            <a:ext cx="963930" cy="169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rot="5400000" flipH="1" flipV="1">
            <a:off x="4935577" y="4149447"/>
            <a:ext cx="406400" cy="1826"/>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5400000">
            <a:off x="8829040" y="4185854"/>
            <a:ext cx="568960" cy="1826"/>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endCxn id="29" idx="3"/>
          </p:cNvCxnSpPr>
          <p:nvPr/>
        </p:nvCxnSpPr>
        <p:spPr>
          <a:xfrm flipH="1" flipV="1">
            <a:off x="8294899" y="4423215"/>
            <a:ext cx="818621" cy="27595"/>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0800000">
            <a:off x="5737862" y="4434840"/>
            <a:ext cx="876301" cy="1959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rot="5400000" flipH="1" flipV="1">
            <a:off x="5510173" y="4190087"/>
            <a:ext cx="487680" cy="1826"/>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rot="5400000" flipH="1" flipV="1">
            <a:off x="5231266" y="2682207"/>
            <a:ext cx="651087" cy="913"/>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5539740" y="2355426"/>
            <a:ext cx="613410" cy="1694"/>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8770620" y="2357120"/>
            <a:ext cx="438150" cy="1694"/>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rot="5400000">
            <a:off x="8924290" y="2641534"/>
            <a:ext cx="568960" cy="1826"/>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1226821" y="6151238"/>
            <a:ext cx="8069579" cy="1087762"/>
          </a:xfrm>
          <a:prstGeom prst="rect">
            <a:avLst/>
          </a:prstGeom>
          <a:noFill/>
        </p:spPr>
        <p:txBody>
          <a:bodyPr wrap="square" lIns="101882" tIns="50941" rIns="101882" bIns="50941" rtlCol="0">
            <a:spAutoFit/>
          </a:bodyPr>
          <a:lstStyle/>
          <a:p>
            <a:pPr algn="ctr"/>
            <a:r>
              <a:rPr lang="en-US" sz="3200" b="1" dirty="0" smtClean="0"/>
              <a:t>Circular Flow of Income and Expenditure</a:t>
            </a:r>
          </a:p>
          <a:p>
            <a:pPr algn="ctr"/>
            <a:r>
              <a:rPr lang="en-US" sz="3200" b="1" dirty="0" smtClean="0"/>
              <a:t> in Three Sector Economy</a:t>
            </a:r>
            <a:endParaRPr lang="en-US" sz="32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blinds(horizontal)">
                                      <p:cBhvr>
                                        <p:cTn id="18" dur="500"/>
                                        <p:tgtEl>
                                          <p:spTgt spid="33"/>
                                        </p:tgtEl>
                                      </p:cBhvr>
                                    </p:animEffect>
                                  </p:childTnLst>
                                </p:cTn>
                              </p:par>
                              <p:par>
                                <p:cTn id="19" presetID="3" presetClass="entr" presetSubtype="1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blinds(horizontal)">
                                      <p:cBhvr>
                                        <p:cTn id="21" dur="500"/>
                                        <p:tgtEl>
                                          <p:spTgt spid="4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par>
                                <p:cTn id="25" presetID="3" presetClass="entr" presetSubtype="1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blinds(horizontal)">
                                      <p:cBhvr>
                                        <p:cTn id="27" dur="500"/>
                                        <p:tgtEl>
                                          <p:spTgt spid="37"/>
                                        </p:tgtEl>
                                      </p:cBhvr>
                                    </p:animEffect>
                                  </p:childTnLst>
                                </p:cTn>
                              </p:par>
                              <p:par>
                                <p:cTn id="28" presetID="3" presetClass="entr" presetSubtype="10" fill="hold"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blinds(horizontal)">
                                      <p:cBhvr>
                                        <p:cTn id="30" dur="500"/>
                                        <p:tgtEl>
                                          <p:spTgt spid="39"/>
                                        </p:tgtEl>
                                      </p:cBhvr>
                                    </p:animEffect>
                                  </p:childTnLst>
                                </p:cTn>
                              </p:par>
                              <p:par>
                                <p:cTn id="31" presetID="3" presetClass="entr" presetSubtype="1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blinds(horizontal)">
                                      <p:cBhvr>
                                        <p:cTn id="33" dur="500"/>
                                        <p:tgtEl>
                                          <p:spTgt spid="45"/>
                                        </p:tgtEl>
                                      </p:cBhvr>
                                    </p:animEffect>
                                  </p:childTnLst>
                                </p:cTn>
                              </p:par>
                              <p:par>
                                <p:cTn id="34" presetID="3" presetClass="entr" presetSubtype="10" fill="hold"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blinds(horizontal)">
                                      <p:cBhvr>
                                        <p:cTn id="36" dur="500"/>
                                        <p:tgtEl>
                                          <p:spTgt spid="47"/>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blinds(horizontal)">
                                      <p:cBhvr>
                                        <p:cTn id="39" dur="500"/>
                                        <p:tgtEl>
                                          <p:spTgt spid="19"/>
                                        </p:tgtEl>
                                      </p:cBhvr>
                                    </p:animEffect>
                                  </p:childTnLst>
                                </p:cTn>
                              </p:par>
                              <p:par>
                                <p:cTn id="40" presetID="3" presetClass="entr" presetSubtype="10" fill="hold"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blinds(horizontal)">
                                      <p:cBhvr>
                                        <p:cTn id="42" dur="500"/>
                                        <p:tgtEl>
                                          <p:spTgt spid="49"/>
                                        </p:tgtEl>
                                      </p:cBhvr>
                                    </p:animEffect>
                                  </p:childTnLst>
                                </p:cTn>
                              </p:par>
                              <p:par>
                                <p:cTn id="43" presetID="3" presetClass="entr" presetSubtype="10" fill="hold" nodeType="with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blinds(horizontal)">
                                      <p:cBhvr>
                                        <p:cTn id="45" dur="500"/>
                                        <p:tgtEl>
                                          <p:spTgt spid="51"/>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blinds(horizontal)">
                                      <p:cBhvr>
                                        <p:cTn id="50" dur="500"/>
                                        <p:tgtEl>
                                          <p:spTgt spid="59"/>
                                        </p:tgtEl>
                                      </p:cBhvr>
                                    </p:animEffect>
                                  </p:childTnLst>
                                </p:cTn>
                              </p:par>
                              <p:par>
                                <p:cTn id="51" presetID="3" presetClass="entr" presetSubtype="10" fill="hold" nodeType="withEffect">
                                  <p:stCondLst>
                                    <p:cond delay="0"/>
                                  </p:stCondLst>
                                  <p:childTnLst>
                                    <p:set>
                                      <p:cBhvr>
                                        <p:cTn id="52" dur="1" fill="hold">
                                          <p:stCondLst>
                                            <p:cond delay="0"/>
                                          </p:stCondLst>
                                        </p:cTn>
                                        <p:tgtEl>
                                          <p:spTgt spid="57"/>
                                        </p:tgtEl>
                                        <p:attrNameLst>
                                          <p:attrName>style.visibility</p:attrName>
                                        </p:attrNameLst>
                                      </p:cBhvr>
                                      <p:to>
                                        <p:strVal val="visible"/>
                                      </p:to>
                                    </p:set>
                                    <p:animEffect transition="in" filter="blinds(horizontal)">
                                      <p:cBhvr>
                                        <p:cTn id="53" dur="500"/>
                                        <p:tgtEl>
                                          <p:spTgt spid="57"/>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blinds(horizontal)">
                                      <p:cBhvr>
                                        <p:cTn id="56" dur="500"/>
                                        <p:tgtEl>
                                          <p:spTgt spid="22"/>
                                        </p:tgtEl>
                                      </p:cBhvr>
                                    </p:animEffect>
                                  </p:childTnLst>
                                </p:cTn>
                              </p:par>
                              <p:par>
                                <p:cTn id="57" presetID="3" presetClass="entr" presetSubtype="10" fill="hold" nodeType="with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blinds(horizontal)">
                                      <p:cBhvr>
                                        <p:cTn id="59" dur="500"/>
                                        <p:tgtEl>
                                          <p:spTgt spid="55"/>
                                        </p:tgtEl>
                                      </p:cBhvr>
                                    </p:animEffect>
                                  </p:childTnLst>
                                </p:cTn>
                              </p:par>
                              <p:par>
                                <p:cTn id="60" presetID="3" presetClass="entr" presetSubtype="10" fill="hold" nodeType="withEffect">
                                  <p:stCondLst>
                                    <p:cond delay="0"/>
                                  </p:stCondLst>
                                  <p:childTnLst>
                                    <p:set>
                                      <p:cBhvr>
                                        <p:cTn id="61" dur="1" fill="hold">
                                          <p:stCondLst>
                                            <p:cond delay="0"/>
                                          </p:stCondLst>
                                        </p:cTn>
                                        <p:tgtEl>
                                          <p:spTgt spid="53"/>
                                        </p:tgtEl>
                                        <p:attrNameLst>
                                          <p:attrName>style.visibility</p:attrName>
                                        </p:attrNameLst>
                                      </p:cBhvr>
                                      <p:to>
                                        <p:strVal val="visible"/>
                                      </p:to>
                                    </p:set>
                                    <p:animEffect transition="in" filter="blinds(horizontal)">
                                      <p:cBhvr>
                                        <p:cTn id="62" dur="500"/>
                                        <p:tgtEl>
                                          <p:spTgt spid="53"/>
                                        </p:tgtEl>
                                      </p:cBhvr>
                                    </p:animEffect>
                                  </p:childTnLst>
                                </p:cTn>
                              </p:par>
                              <p:par>
                                <p:cTn id="63" presetID="3" presetClass="entr" presetSubtype="10" fill="hold" nodeType="with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blinds(horizontal)">
                                      <p:cBhvr>
                                        <p:cTn id="65" dur="500"/>
                                        <p:tgtEl>
                                          <p:spTgt spid="72"/>
                                        </p:tgtEl>
                                      </p:cBhvr>
                                    </p:animEffect>
                                  </p:childTnLst>
                                </p:cTn>
                              </p:par>
                              <p:par>
                                <p:cTn id="66" presetID="3" presetClass="entr" presetSubtype="10" fill="hold" nodeType="withEffect">
                                  <p:stCondLst>
                                    <p:cond delay="0"/>
                                  </p:stCondLst>
                                  <p:childTnLst>
                                    <p:set>
                                      <p:cBhvr>
                                        <p:cTn id="67" dur="1" fill="hold">
                                          <p:stCondLst>
                                            <p:cond delay="0"/>
                                          </p:stCondLst>
                                        </p:cTn>
                                        <p:tgtEl>
                                          <p:spTgt spid="70"/>
                                        </p:tgtEl>
                                        <p:attrNameLst>
                                          <p:attrName>style.visibility</p:attrName>
                                        </p:attrNameLst>
                                      </p:cBhvr>
                                      <p:to>
                                        <p:strVal val="visible"/>
                                      </p:to>
                                    </p:set>
                                    <p:animEffect transition="in" filter="blinds(horizontal)">
                                      <p:cBhvr>
                                        <p:cTn id="68" dur="500"/>
                                        <p:tgtEl>
                                          <p:spTgt spid="70"/>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blinds(horizontal)">
                                      <p:cBhvr>
                                        <p:cTn id="71" dur="500"/>
                                        <p:tgtEl>
                                          <p:spTgt spid="25"/>
                                        </p:tgtEl>
                                      </p:cBhvr>
                                    </p:animEffect>
                                  </p:childTnLst>
                                </p:cTn>
                              </p:par>
                              <p:par>
                                <p:cTn id="72" presetID="3" presetClass="entr" presetSubtype="10" fill="hold" nodeType="withEffect">
                                  <p:stCondLst>
                                    <p:cond delay="0"/>
                                  </p:stCondLst>
                                  <p:childTnLst>
                                    <p:set>
                                      <p:cBhvr>
                                        <p:cTn id="73" dur="1" fill="hold">
                                          <p:stCondLst>
                                            <p:cond delay="0"/>
                                          </p:stCondLst>
                                        </p:cTn>
                                        <p:tgtEl>
                                          <p:spTgt spid="68"/>
                                        </p:tgtEl>
                                        <p:attrNameLst>
                                          <p:attrName>style.visibility</p:attrName>
                                        </p:attrNameLst>
                                      </p:cBhvr>
                                      <p:to>
                                        <p:strVal val="visible"/>
                                      </p:to>
                                    </p:set>
                                    <p:animEffect transition="in" filter="blinds(horizontal)">
                                      <p:cBhvr>
                                        <p:cTn id="74" dur="500"/>
                                        <p:tgtEl>
                                          <p:spTgt spid="68"/>
                                        </p:tgtEl>
                                      </p:cBhvr>
                                    </p:animEffect>
                                  </p:childTnLst>
                                </p:cTn>
                              </p:par>
                              <p:par>
                                <p:cTn id="75" presetID="3" presetClass="entr" presetSubtype="10" fill="hold" nodeType="withEffect">
                                  <p:stCondLst>
                                    <p:cond delay="0"/>
                                  </p:stCondLst>
                                  <p:childTnLst>
                                    <p:set>
                                      <p:cBhvr>
                                        <p:cTn id="76" dur="1" fill="hold">
                                          <p:stCondLst>
                                            <p:cond delay="0"/>
                                          </p:stCondLst>
                                        </p:cTn>
                                        <p:tgtEl>
                                          <p:spTgt spid="66"/>
                                        </p:tgtEl>
                                        <p:attrNameLst>
                                          <p:attrName>style.visibility</p:attrName>
                                        </p:attrNameLst>
                                      </p:cBhvr>
                                      <p:to>
                                        <p:strVal val="visible"/>
                                      </p:to>
                                    </p:set>
                                    <p:animEffect transition="in" filter="blinds(horizontal)">
                                      <p:cBhvr>
                                        <p:cTn id="77" dur="500"/>
                                        <p:tgtEl>
                                          <p:spTgt spid="66"/>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76"/>
                                        </p:tgtEl>
                                        <p:attrNameLst>
                                          <p:attrName>style.visibility</p:attrName>
                                        </p:attrNameLst>
                                      </p:cBhvr>
                                      <p:to>
                                        <p:strVal val="visible"/>
                                      </p:to>
                                    </p:set>
                                    <p:animEffect transition="in" filter="blinds(horizontal)">
                                      <p:cBhvr>
                                        <p:cTn id="82" dur="500"/>
                                        <p:tgtEl>
                                          <p:spTgt spid="76"/>
                                        </p:tgtEl>
                                      </p:cBhvr>
                                    </p:animEffect>
                                  </p:childTnLst>
                                </p:cTn>
                              </p:par>
                              <p:par>
                                <p:cTn id="83" presetID="3" presetClass="entr" presetSubtype="10" fill="hold" nodeType="withEffect">
                                  <p:stCondLst>
                                    <p:cond delay="0"/>
                                  </p:stCondLst>
                                  <p:childTnLst>
                                    <p:set>
                                      <p:cBhvr>
                                        <p:cTn id="84" dur="1" fill="hold">
                                          <p:stCondLst>
                                            <p:cond delay="0"/>
                                          </p:stCondLst>
                                        </p:cTn>
                                        <p:tgtEl>
                                          <p:spTgt spid="78"/>
                                        </p:tgtEl>
                                        <p:attrNameLst>
                                          <p:attrName>style.visibility</p:attrName>
                                        </p:attrNameLst>
                                      </p:cBhvr>
                                      <p:to>
                                        <p:strVal val="visible"/>
                                      </p:to>
                                    </p:set>
                                    <p:animEffect transition="in" filter="blinds(horizontal)">
                                      <p:cBhvr>
                                        <p:cTn id="85" dur="500"/>
                                        <p:tgtEl>
                                          <p:spTgt spid="78"/>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blinds(horizontal)">
                                      <p:cBhvr>
                                        <p:cTn id="88" dur="500"/>
                                        <p:tgtEl>
                                          <p:spTgt spid="28"/>
                                        </p:tgtEl>
                                      </p:cBhvr>
                                    </p:animEffect>
                                  </p:childTnLst>
                                </p:cTn>
                              </p:par>
                              <p:par>
                                <p:cTn id="89" presetID="3" presetClass="entr" presetSubtype="10" fill="hold" nodeType="withEffect">
                                  <p:stCondLst>
                                    <p:cond delay="0"/>
                                  </p:stCondLst>
                                  <p:childTnLst>
                                    <p:set>
                                      <p:cBhvr>
                                        <p:cTn id="90" dur="1" fill="hold">
                                          <p:stCondLst>
                                            <p:cond delay="0"/>
                                          </p:stCondLst>
                                        </p:cTn>
                                        <p:tgtEl>
                                          <p:spTgt spid="82"/>
                                        </p:tgtEl>
                                        <p:attrNameLst>
                                          <p:attrName>style.visibility</p:attrName>
                                        </p:attrNameLst>
                                      </p:cBhvr>
                                      <p:to>
                                        <p:strVal val="visible"/>
                                      </p:to>
                                    </p:set>
                                    <p:animEffect transition="in" filter="blinds(horizontal)">
                                      <p:cBhvr>
                                        <p:cTn id="91" dur="500"/>
                                        <p:tgtEl>
                                          <p:spTgt spid="82"/>
                                        </p:tgtEl>
                                      </p:cBhvr>
                                    </p:animEffect>
                                  </p:childTnLst>
                                </p:cTn>
                              </p:par>
                              <p:par>
                                <p:cTn id="92" presetID="3" presetClass="entr" presetSubtype="10" fill="hold" nodeType="withEffect">
                                  <p:stCondLst>
                                    <p:cond delay="0"/>
                                  </p:stCondLst>
                                  <p:childTnLst>
                                    <p:set>
                                      <p:cBhvr>
                                        <p:cTn id="93" dur="1" fill="hold">
                                          <p:stCondLst>
                                            <p:cond delay="0"/>
                                          </p:stCondLst>
                                        </p:cTn>
                                        <p:tgtEl>
                                          <p:spTgt spid="84"/>
                                        </p:tgtEl>
                                        <p:attrNameLst>
                                          <p:attrName>style.visibility</p:attrName>
                                        </p:attrNameLst>
                                      </p:cBhvr>
                                      <p:to>
                                        <p:strVal val="visible"/>
                                      </p:to>
                                    </p:set>
                                    <p:animEffect transition="in" filter="blinds(horizontal)">
                                      <p:cBhvr>
                                        <p:cTn id="94" dur="500"/>
                                        <p:tgtEl>
                                          <p:spTgt spid="84"/>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nodeType="clickEffect">
                                  <p:stCondLst>
                                    <p:cond delay="0"/>
                                  </p:stCondLst>
                                  <p:childTnLst>
                                    <p:set>
                                      <p:cBhvr>
                                        <p:cTn id="98" dur="1" fill="hold">
                                          <p:stCondLst>
                                            <p:cond delay="0"/>
                                          </p:stCondLst>
                                        </p:cTn>
                                        <p:tgtEl>
                                          <p:spTgt spid="86"/>
                                        </p:tgtEl>
                                        <p:attrNameLst>
                                          <p:attrName>style.visibility</p:attrName>
                                        </p:attrNameLst>
                                      </p:cBhvr>
                                      <p:to>
                                        <p:strVal val="visible"/>
                                      </p:to>
                                    </p:set>
                                    <p:animEffect transition="in" filter="blinds(horizontal)">
                                      <p:cBhvr>
                                        <p:cTn id="99" dur="500"/>
                                        <p:tgtEl>
                                          <p:spTgt spid="86"/>
                                        </p:tgtEl>
                                      </p:cBhvr>
                                    </p:animEffect>
                                  </p:childTnLst>
                                </p:cTn>
                              </p:par>
                              <p:par>
                                <p:cTn id="100" presetID="3" presetClass="entr" presetSubtype="10" fill="hold" nodeType="withEffect">
                                  <p:stCondLst>
                                    <p:cond delay="0"/>
                                  </p:stCondLst>
                                  <p:childTnLst>
                                    <p:set>
                                      <p:cBhvr>
                                        <p:cTn id="101" dur="1" fill="hold">
                                          <p:stCondLst>
                                            <p:cond delay="0"/>
                                          </p:stCondLst>
                                        </p:cTn>
                                        <p:tgtEl>
                                          <p:spTgt spid="88"/>
                                        </p:tgtEl>
                                        <p:attrNameLst>
                                          <p:attrName>style.visibility</p:attrName>
                                        </p:attrNameLst>
                                      </p:cBhvr>
                                      <p:to>
                                        <p:strVal val="visible"/>
                                      </p:to>
                                    </p:set>
                                    <p:animEffect transition="in" filter="blinds(horizontal)">
                                      <p:cBhvr>
                                        <p:cTn id="102" dur="500"/>
                                        <p:tgtEl>
                                          <p:spTgt spid="88"/>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27"/>
                                        </p:tgtEl>
                                        <p:attrNameLst>
                                          <p:attrName>style.visibility</p:attrName>
                                        </p:attrNameLst>
                                      </p:cBhvr>
                                      <p:to>
                                        <p:strVal val="visible"/>
                                      </p:to>
                                    </p:set>
                                    <p:animEffect transition="in" filter="blinds(horizontal)">
                                      <p:cBhvr>
                                        <p:cTn id="105" dur="500"/>
                                        <p:tgtEl>
                                          <p:spTgt spid="27"/>
                                        </p:tgtEl>
                                      </p:cBhvr>
                                    </p:animEffect>
                                  </p:childTnLst>
                                </p:cTn>
                              </p:par>
                              <p:par>
                                <p:cTn id="106" presetID="3" presetClass="entr" presetSubtype="10" fill="hold" nodeType="withEffect">
                                  <p:stCondLst>
                                    <p:cond delay="0"/>
                                  </p:stCondLst>
                                  <p:childTnLst>
                                    <p:set>
                                      <p:cBhvr>
                                        <p:cTn id="107" dur="1" fill="hold">
                                          <p:stCondLst>
                                            <p:cond delay="0"/>
                                          </p:stCondLst>
                                        </p:cTn>
                                        <p:tgtEl>
                                          <p:spTgt spid="93"/>
                                        </p:tgtEl>
                                        <p:attrNameLst>
                                          <p:attrName>style.visibility</p:attrName>
                                        </p:attrNameLst>
                                      </p:cBhvr>
                                      <p:to>
                                        <p:strVal val="visible"/>
                                      </p:to>
                                    </p:set>
                                    <p:animEffect transition="in" filter="blinds(horizontal)">
                                      <p:cBhvr>
                                        <p:cTn id="108" dur="500"/>
                                        <p:tgtEl>
                                          <p:spTgt spid="93"/>
                                        </p:tgtEl>
                                      </p:cBhvr>
                                    </p:animEffect>
                                  </p:childTnLst>
                                </p:cTn>
                              </p:par>
                              <p:par>
                                <p:cTn id="109" presetID="3" presetClass="entr" presetSubtype="1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animEffect transition="in" filter="blinds(horizontal)">
                                      <p:cBhvr>
                                        <p:cTn id="111" dur="500"/>
                                        <p:tgtEl>
                                          <p:spTgt spid="96"/>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nodeType="clickEffect">
                                  <p:stCondLst>
                                    <p:cond delay="0"/>
                                  </p:stCondLst>
                                  <p:childTnLst>
                                    <p:set>
                                      <p:cBhvr>
                                        <p:cTn id="115" dur="1" fill="hold">
                                          <p:stCondLst>
                                            <p:cond delay="0"/>
                                          </p:stCondLst>
                                        </p:cTn>
                                        <p:tgtEl>
                                          <p:spTgt spid="102"/>
                                        </p:tgtEl>
                                        <p:attrNameLst>
                                          <p:attrName>style.visibility</p:attrName>
                                        </p:attrNameLst>
                                      </p:cBhvr>
                                      <p:to>
                                        <p:strVal val="visible"/>
                                      </p:to>
                                    </p:set>
                                    <p:animEffect transition="in" filter="blinds(horizontal)">
                                      <p:cBhvr>
                                        <p:cTn id="116" dur="500"/>
                                        <p:tgtEl>
                                          <p:spTgt spid="102"/>
                                        </p:tgtEl>
                                      </p:cBhvr>
                                    </p:animEffect>
                                  </p:childTnLst>
                                </p:cTn>
                              </p:par>
                              <p:par>
                                <p:cTn id="117" presetID="3" presetClass="entr" presetSubtype="10" fill="hold" nodeType="withEffect">
                                  <p:stCondLst>
                                    <p:cond delay="0"/>
                                  </p:stCondLst>
                                  <p:childTnLst>
                                    <p:set>
                                      <p:cBhvr>
                                        <p:cTn id="118" dur="1" fill="hold">
                                          <p:stCondLst>
                                            <p:cond delay="0"/>
                                          </p:stCondLst>
                                        </p:cTn>
                                        <p:tgtEl>
                                          <p:spTgt spid="106"/>
                                        </p:tgtEl>
                                        <p:attrNameLst>
                                          <p:attrName>style.visibility</p:attrName>
                                        </p:attrNameLst>
                                      </p:cBhvr>
                                      <p:to>
                                        <p:strVal val="visible"/>
                                      </p:to>
                                    </p:set>
                                    <p:animEffect transition="in" filter="blinds(horizontal)">
                                      <p:cBhvr>
                                        <p:cTn id="119" dur="500"/>
                                        <p:tgtEl>
                                          <p:spTgt spid="106"/>
                                        </p:tgtEl>
                                      </p:cBhvr>
                                    </p:animEffect>
                                  </p:childTnLst>
                                </p:cTn>
                              </p:par>
                              <p:par>
                                <p:cTn id="120" presetID="3" presetClass="entr" presetSubtype="10" fill="hold" grpId="0" nodeType="withEffect">
                                  <p:stCondLst>
                                    <p:cond delay="0"/>
                                  </p:stCondLst>
                                  <p:childTnLst>
                                    <p:set>
                                      <p:cBhvr>
                                        <p:cTn id="121" dur="1" fill="hold">
                                          <p:stCondLst>
                                            <p:cond delay="0"/>
                                          </p:stCondLst>
                                        </p:cTn>
                                        <p:tgtEl>
                                          <p:spTgt spid="29"/>
                                        </p:tgtEl>
                                        <p:attrNameLst>
                                          <p:attrName>style.visibility</p:attrName>
                                        </p:attrNameLst>
                                      </p:cBhvr>
                                      <p:to>
                                        <p:strVal val="visible"/>
                                      </p:to>
                                    </p:set>
                                    <p:animEffect transition="in" filter="blinds(horizontal)">
                                      <p:cBhvr>
                                        <p:cTn id="122" dur="500"/>
                                        <p:tgtEl>
                                          <p:spTgt spid="29"/>
                                        </p:tgtEl>
                                      </p:cBhvr>
                                    </p:animEffect>
                                  </p:childTnLst>
                                </p:cTn>
                              </p:par>
                              <p:par>
                                <p:cTn id="123" presetID="3" presetClass="entr" presetSubtype="10" fill="hold" nodeType="withEffect">
                                  <p:stCondLst>
                                    <p:cond delay="0"/>
                                  </p:stCondLst>
                                  <p:childTnLst>
                                    <p:set>
                                      <p:cBhvr>
                                        <p:cTn id="124" dur="1" fill="hold">
                                          <p:stCondLst>
                                            <p:cond delay="0"/>
                                          </p:stCondLst>
                                        </p:cTn>
                                        <p:tgtEl>
                                          <p:spTgt spid="113"/>
                                        </p:tgtEl>
                                        <p:attrNameLst>
                                          <p:attrName>style.visibility</p:attrName>
                                        </p:attrNameLst>
                                      </p:cBhvr>
                                      <p:to>
                                        <p:strVal val="visible"/>
                                      </p:to>
                                    </p:set>
                                    <p:animEffect transition="in" filter="blinds(horizontal)">
                                      <p:cBhvr>
                                        <p:cTn id="125" dur="500"/>
                                        <p:tgtEl>
                                          <p:spTgt spid="113"/>
                                        </p:tgtEl>
                                      </p:cBhvr>
                                    </p:animEffect>
                                  </p:childTnLst>
                                </p:cTn>
                              </p:par>
                              <p:par>
                                <p:cTn id="126" presetID="3" presetClass="entr" presetSubtype="10" fill="hold" nodeType="withEffect">
                                  <p:stCondLst>
                                    <p:cond delay="0"/>
                                  </p:stCondLst>
                                  <p:childTnLst>
                                    <p:set>
                                      <p:cBhvr>
                                        <p:cTn id="127" dur="1" fill="hold">
                                          <p:stCondLst>
                                            <p:cond delay="0"/>
                                          </p:stCondLst>
                                        </p:cTn>
                                        <p:tgtEl>
                                          <p:spTgt spid="115"/>
                                        </p:tgtEl>
                                        <p:attrNameLst>
                                          <p:attrName>style.visibility</p:attrName>
                                        </p:attrNameLst>
                                      </p:cBhvr>
                                      <p:to>
                                        <p:strVal val="visible"/>
                                      </p:to>
                                    </p:set>
                                    <p:animEffect transition="in" filter="blinds(horizontal)">
                                      <p:cBhvr>
                                        <p:cTn id="128" dur="500"/>
                                        <p:tgtEl>
                                          <p:spTgt spid="115"/>
                                        </p:tgtEl>
                                      </p:cBhvr>
                                    </p:animEffect>
                                  </p:childTnLst>
                                </p:cTn>
                              </p:par>
                            </p:childTnLst>
                          </p:cTn>
                        </p:par>
                      </p:childTnLst>
                    </p:cTn>
                  </p:par>
                  <p:par>
                    <p:cTn id="129" fill="hold">
                      <p:stCondLst>
                        <p:cond delay="indefinite"/>
                      </p:stCondLst>
                      <p:childTnLst>
                        <p:par>
                          <p:cTn id="130" fill="hold">
                            <p:stCondLst>
                              <p:cond delay="0"/>
                            </p:stCondLst>
                            <p:childTnLst>
                              <p:par>
                                <p:cTn id="131" presetID="3" presetClass="entr" presetSubtype="10" fill="hold" nodeType="clickEffect">
                                  <p:stCondLst>
                                    <p:cond delay="0"/>
                                  </p:stCondLst>
                                  <p:childTnLst>
                                    <p:set>
                                      <p:cBhvr>
                                        <p:cTn id="132" dur="1" fill="hold">
                                          <p:stCondLst>
                                            <p:cond delay="0"/>
                                          </p:stCondLst>
                                        </p:cTn>
                                        <p:tgtEl>
                                          <p:spTgt spid="117"/>
                                        </p:tgtEl>
                                        <p:attrNameLst>
                                          <p:attrName>style.visibility</p:attrName>
                                        </p:attrNameLst>
                                      </p:cBhvr>
                                      <p:to>
                                        <p:strVal val="visible"/>
                                      </p:to>
                                    </p:set>
                                    <p:animEffect transition="in" filter="blinds(horizontal)">
                                      <p:cBhvr>
                                        <p:cTn id="133" dur="500"/>
                                        <p:tgtEl>
                                          <p:spTgt spid="117"/>
                                        </p:tgtEl>
                                      </p:cBhvr>
                                    </p:animEffect>
                                  </p:childTnLst>
                                </p:cTn>
                              </p:par>
                              <p:par>
                                <p:cTn id="134" presetID="3" presetClass="entr" presetSubtype="10" fill="hold" nodeType="withEffect">
                                  <p:stCondLst>
                                    <p:cond delay="0"/>
                                  </p:stCondLst>
                                  <p:childTnLst>
                                    <p:set>
                                      <p:cBhvr>
                                        <p:cTn id="135" dur="1" fill="hold">
                                          <p:stCondLst>
                                            <p:cond delay="0"/>
                                          </p:stCondLst>
                                        </p:cTn>
                                        <p:tgtEl>
                                          <p:spTgt spid="119"/>
                                        </p:tgtEl>
                                        <p:attrNameLst>
                                          <p:attrName>style.visibility</p:attrName>
                                        </p:attrNameLst>
                                      </p:cBhvr>
                                      <p:to>
                                        <p:strVal val="visible"/>
                                      </p:to>
                                    </p:set>
                                    <p:animEffect transition="in" filter="blinds(horizontal)">
                                      <p:cBhvr>
                                        <p:cTn id="136" dur="500"/>
                                        <p:tgtEl>
                                          <p:spTgt spid="119"/>
                                        </p:tgtEl>
                                      </p:cBhvr>
                                    </p:animEffect>
                                  </p:childTnLst>
                                </p:cTn>
                              </p:par>
                              <p:par>
                                <p:cTn id="137" presetID="3" presetClass="entr" presetSubtype="10" fill="hold" grpId="0" nodeType="withEffect">
                                  <p:stCondLst>
                                    <p:cond delay="0"/>
                                  </p:stCondLst>
                                  <p:childTnLst>
                                    <p:set>
                                      <p:cBhvr>
                                        <p:cTn id="138" dur="1" fill="hold">
                                          <p:stCondLst>
                                            <p:cond delay="0"/>
                                          </p:stCondLst>
                                        </p:cTn>
                                        <p:tgtEl>
                                          <p:spTgt spid="30"/>
                                        </p:tgtEl>
                                        <p:attrNameLst>
                                          <p:attrName>style.visibility</p:attrName>
                                        </p:attrNameLst>
                                      </p:cBhvr>
                                      <p:to>
                                        <p:strVal val="visible"/>
                                      </p:to>
                                    </p:set>
                                    <p:animEffect transition="in" filter="blinds(horizontal)">
                                      <p:cBhvr>
                                        <p:cTn id="139" dur="500"/>
                                        <p:tgtEl>
                                          <p:spTgt spid="30"/>
                                        </p:tgtEl>
                                      </p:cBhvr>
                                    </p:animEffect>
                                  </p:childTnLst>
                                </p:cTn>
                              </p:par>
                              <p:par>
                                <p:cTn id="140" presetID="3" presetClass="entr" presetSubtype="10" fill="hold" nodeType="withEffect">
                                  <p:stCondLst>
                                    <p:cond delay="0"/>
                                  </p:stCondLst>
                                  <p:childTnLst>
                                    <p:set>
                                      <p:cBhvr>
                                        <p:cTn id="141" dur="1" fill="hold">
                                          <p:stCondLst>
                                            <p:cond delay="0"/>
                                          </p:stCondLst>
                                        </p:cTn>
                                        <p:tgtEl>
                                          <p:spTgt spid="124"/>
                                        </p:tgtEl>
                                        <p:attrNameLst>
                                          <p:attrName>style.visibility</p:attrName>
                                        </p:attrNameLst>
                                      </p:cBhvr>
                                      <p:to>
                                        <p:strVal val="visible"/>
                                      </p:to>
                                    </p:set>
                                    <p:animEffect transition="in" filter="blinds(horizontal)">
                                      <p:cBhvr>
                                        <p:cTn id="142" dur="500"/>
                                        <p:tgtEl>
                                          <p:spTgt spid="124"/>
                                        </p:tgtEl>
                                      </p:cBhvr>
                                    </p:animEffect>
                                  </p:childTnLst>
                                </p:cTn>
                              </p:par>
                              <p:par>
                                <p:cTn id="143" presetID="3" presetClass="entr" presetSubtype="10" fill="hold" nodeType="withEffect">
                                  <p:stCondLst>
                                    <p:cond delay="0"/>
                                  </p:stCondLst>
                                  <p:childTnLst>
                                    <p:set>
                                      <p:cBhvr>
                                        <p:cTn id="144" dur="1" fill="hold">
                                          <p:stCondLst>
                                            <p:cond delay="0"/>
                                          </p:stCondLst>
                                        </p:cTn>
                                        <p:tgtEl>
                                          <p:spTgt spid="126"/>
                                        </p:tgtEl>
                                        <p:attrNameLst>
                                          <p:attrName>style.visibility</p:attrName>
                                        </p:attrNameLst>
                                      </p:cBhvr>
                                      <p:to>
                                        <p:strVal val="visible"/>
                                      </p:to>
                                    </p:set>
                                    <p:animEffect transition="in" filter="blinds(horizontal)">
                                      <p:cBhvr>
                                        <p:cTn id="145" dur="500"/>
                                        <p:tgtEl>
                                          <p:spTgt spid="126"/>
                                        </p:tgtEl>
                                      </p:cBhvr>
                                    </p:animEffect>
                                  </p:childTnLst>
                                </p:cTn>
                              </p:par>
                            </p:childTnLst>
                          </p:cTn>
                        </p:par>
                      </p:childTnLst>
                    </p:cTn>
                  </p:par>
                  <p:par>
                    <p:cTn id="146" fill="hold">
                      <p:stCondLst>
                        <p:cond delay="indefinite"/>
                      </p:stCondLst>
                      <p:childTnLst>
                        <p:par>
                          <p:cTn id="147" fill="hold">
                            <p:stCondLst>
                              <p:cond delay="0"/>
                            </p:stCondLst>
                            <p:childTnLst>
                              <p:par>
                                <p:cTn id="148" presetID="3" presetClass="entr" presetSubtype="10" fill="hold" grpId="0" nodeType="clickEffect">
                                  <p:stCondLst>
                                    <p:cond delay="0"/>
                                  </p:stCondLst>
                                  <p:childTnLst>
                                    <p:set>
                                      <p:cBhvr>
                                        <p:cTn id="149" dur="1" fill="hold">
                                          <p:stCondLst>
                                            <p:cond delay="0"/>
                                          </p:stCondLst>
                                        </p:cTn>
                                        <p:tgtEl>
                                          <p:spTgt spid="127"/>
                                        </p:tgtEl>
                                        <p:attrNameLst>
                                          <p:attrName>style.visibility</p:attrName>
                                        </p:attrNameLst>
                                      </p:cBhvr>
                                      <p:to>
                                        <p:strVal val="visible"/>
                                      </p:to>
                                    </p:set>
                                    <p:animEffect transition="in" filter="blinds(horizontal)">
                                      <p:cBhvr>
                                        <p:cTn id="150"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1" grpId="0" animBg="1"/>
      <p:bldP spid="19" grpId="0" animBg="1"/>
      <p:bldP spid="22" grpId="0" animBg="1"/>
      <p:bldP spid="25" grpId="0" animBg="1"/>
      <p:bldP spid="27" grpId="0" animBg="1"/>
      <p:bldP spid="28" grpId="0" animBg="1"/>
      <p:bldP spid="29" grpId="0" animBg="1"/>
      <p:bldP spid="30" grpId="0" animBg="1"/>
      <p:bldP spid="12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2741</Words>
  <Application>Microsoft Office PowerPoint</Application>
  <PresentationFormat>Custom</PresentationFormat>
  <Paragraphs>399</Paragraphs>
  <Slides>50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Cambria Math</vt:lpstr>
      <vt:lpstr>Wingdings</vt:lpstr>
      <vt:lpstr>Wingdings 2</vt:lpstr>
      <vt:lpstr>Office Theme</vt:lpstr>
      <vt:lpstr>Chapter Two National Income Accounting </vt:lpstr>
      <vt:lpstr>SOME BASIC CONCEPTS</vt:lpstr>
      <vt:lpstr>Circular Flow of Income and Expenditure</vt:lpstr>
      <vt:lpstr>Circular Flow of Income and Expenditure in Two Sector Economy</vt:lpstr>
      <vt:lpstr>PowerPoint Presentation</vt:lpstr>
      <vt:lpstr>PowerPoint Presentation</vt:lpstr>
      <vt:lpstr>Circular Flow Of Income and expenditure in Three Sector Economy</vt:lpstr>
      <vt:lpstr>PowerPoint Presentation</vt:lpstr>
      <vt:lpstr>PowerPoint Presentation</vt:lpstr>
      <vt:lpstr>Circular Flow Of Income and expenditure in Four Sector Economy</vt:lpstr>
      <vt:lpstr>PowerPoint Presentation</vt:lpstr>
      <vt:lpstr>PowerPoint Presentation</vt:lpstr>
      <vt:lpstr>Meaning of National Income </vt:lpstr>
      <vt:lpstr>PowerPoint Presentation</vt:lpstr>
      <vt:lpstr>PowerPoint Presentation</vt:lpstr>
      <vt:lpstr>DIFFERENT CONCEPTS OF NI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Nominal and Real GDP</vt:lpstr>
      <vt:lpstr>GDP Deflator and Rate of Inflation:</vt:lpstr>
      <vt:lpstr>MEASUREMENT OF NATIONAL INCOME</vt:lpstr>
      <vt:lpstr>PowerPoint Presentation</vt:lpstr>
      <vt:lpstr>PowerPoint Presentation</vt:lpstr>
      <vt:lpstr>Components of Expenditure Method</vt:lpstr>
      <vt:lpstr>PowerPoint Presentation</vt:lpstr>
      <vt:lpstr>Income Method:</vt:lpstr>
      <vt:lpstr>Process</vt:lpstr>
      <vt:lpstr>Components of Income Method</vt:lpstr>
      <vt:lpstr>PowerPoint Presentation</vt:lpstr>
      <vt:lpstr>Product method</vt:lpstr>
      <vt:lpstr>Process</vt:lpstr>
      <vt:lpstr>Components of Product Method</vt:lpstr>
      <vt:lpstr>Problem of Double Counting </vt:lpstr>
      <vt:lpstr>PowerPoint Presentation</vt:lpstr>
      <vt:lpstr>PowerPoint Presentation</vt:lpstr>
      <vt:lpstr>Difficulties of Measuring National Income</vt:lpstr>
      <vt:lpstr>PowerPoint Presentation</vt:lpstr>
      <vt:lpstr>PowerPoint Presentation</vt:lpstr>
      <vt:lpstr>PowerPoint Presentation</vt:lpstr>
      <vt:lpstr>Importance of NI accounting</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Two National Income Accounting </dc:title>
  <dc:creator>PRASWIN KAFLE</dc:creator>
  <cp:lastModifiedBy>Janak</cp:lastModifiedBy>
  <cp:revision>20</cp:revision>
  <dcterms:created xsi:type="dcterms:W3CDTF">2006-08-16T00:00:00Z</dcterms:created>
  <dcterms:modified xsi:type="dcterms:W3CDTF">2023-05-20T01:00:21Z</dcterms:modified>
</cp:coreProperties>
</file>