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A5675-03CF-4CAA-9EFB-5A8D445D2E22}" v="8" dt="2024-10-27T08:59:46.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3E9F-1791-446F-B003-FB9D9C602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5F469-3278-4978-87B4-839DA51B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CD93F-609A-4886-97BE-B27736C816FC}"/>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5" name="Footer Placeholder 4">
            <a:extLst>
              <a:ext uri="{FF2B5EF4-FFF2-40B4-BE49-F238E27FC236}">
                <a16:creationId xmlns:a16="http://schemas.microsoft.com/office/drawing/2014/main" id="{7F4093B9-CE29-497A-99BF-101264E6E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6D2E6-B23B-49F3-9C03-7F432CD5349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250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3C0-C4DF-4E12-B5C9-2B1F53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C8955-4ADD-405F-B8AF-AD073C5F2A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D0DF-9D0B-4498-97DD-96FDC61E36DC}"/>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5" name="Footer Placeholder 4">
            <a:extLst>
              <a:ext uri="{FF2B5EF4-FFF2-40B4-BE49-F238E27FC236}">
                <a16:creationId xmlns:a16="http://schemas.microsoft.com/office/drawing/2014/main" id="{2F247FA5-CBB9-44A1-9CB4-1F74E9FB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F99E-F915-4454-BB7C-D5F060B9A305}"/>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9212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C206F-9910-4855-A829-2B69364FA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76CC0-0DC0-469E-8307-1D993F0081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FD04-853F-4C53-BD5F-E5F692361E7E}"/>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5" name="Footer Placeholder 4">
            <a:extLst>
              <a:ext uri="{FF2B5EF4-FFF2-40B4-BE49-F238E27FC236}">
                <a16:creationId xmlns:a16="http://schemas.microsoft.com/office/drawing/2014/main" id="{0C4F86BF-B5CB-4796-9708-CAEBB21A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D6DE6-8003-4545-9906-22BE254290C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4579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365-90ED-4604-8F3D-5E2E6666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F6FB4-B556-4857-BDF8-7980FB3C8A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C046C-6DD9-410D-A165-16DF215A65A8}"/>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5" name="Footer Placeholder 4">
            <a:extLst>
              <a:ext uri="{FF2B5EF4-FFF2-40B4-BE49-F238E27FC236}">
                <a16:creationId xmlns:a16="http://schemas.microsoft.com/office/drawing/2014/main" id="{AD71C228-F04E-40D7-A949-50218D436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8EE30-9B66-457B-A310-0509AE5CB7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7782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52D0-8D83-407D-80BE-1F941FA3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8FB3-6AC6-4665-A7EA-A4048C453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C86AA9-3D75-4458-8F26-8B78C54ACF7D}"/>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5" name="Footer Placeholder 4">
            <a:extLst>
              <a:ext uri="{FF2B5EF4-FFF2-40B4-BE49-F238E27FC236}">
                <a16:creationId xmlns:a16="http://schemas.microsoft.com/office/drawing/2014/main" id="{ED048D38-6F49-4432-870D-9529D52D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366E7-47BF-4354-A391-F2255B79854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05183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8BD-7ADE-4C9D-913F-2CAD321F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77E-AA97-4E33-80A8-CB5C34CF2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36D55-BC69-4D00-BA28-40E764627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EA0D-F6EC-484C-B72B-E3DA48AD68CC}"/>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6" name="Footer Placeholder 5">
            <a:extLst>
              <a:ext uri="{FF2B5EF4-FFF2-40B4-BE49-F238E27FC236}">
                <a16:creationId xmlns:a16="http://schemas.microsoft.com/office/drawing/2014/main" id="{BD8AC498-3F90-4665-BE5D-A052FEBFB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BC7BD-3DA9-475E-B4E9-A9D0FB78DE2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366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F94-5B33-42B8-8717-1F92A0231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A69DA-590E-4B28-BA3C-5CAA38585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FDF5BE-FEBE-4039-B0CD-CBAB302CC3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2BD7-7189-4EEE-987C-EB515BC7A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ECFC44-7712-4F21-B448-FF79D37E2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FBE02-5719-4938-ABE0-A3B4A36F3629}"/>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8" name="Footer Placeholder 7">
            <a:extLst>
              <a:ext uri="{FF2B5EF4-FFF2-40B4-BE49-F238E27FC236}">
                <a16:creationId xmlns:a16="http://schemas.microsoft.com/office/drawing/2014/main" id="{94104D29-69EE-455C-B2AA-74F9995F5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8E674-4FB6-406F-83A1-91EB7AAB9E2D}"/>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7613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A68-45A6-4AF3-85DA-D6FB82C0A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3C106-7FA0-444A-8085-FC362A303509}"/>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4" name="Footer Placeholder 3">
            <a:extLst>
              <a:ext uri="{FF2B5EF4-FFF2-40B4-BE49-F238E27FC236}">
                <a16:creationId xmlns:a16="http://schemas.microsoft.com/office/drawing/2014/main" id="{711D17C3-918B-424D-AFB8-777EA39D4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E342B9-6B26-44AA-8003-EEC5DAD37760}"/>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90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7E68-88CE-4FDF-BED2-203C0816577B}"/>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3" name="Footer Placeholder 2">
            <a:extLst>
              <a:ext uri="{FF2B5EF4-FFF2-40B4-BE49-F238E27FC236}">
                <a16:creationId xmlns:a16="http://schemas.microsoft.com/office/drawing/2014/main" id="{EEA2EE83-CE1D-40CB-A6FA-C3A4ADABE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88EC3-247F-424D-9A8C-8713E4AF883E}"/>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001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0082-DDBF-4B13-A3F0-DDE20618C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EBE30-1CDC-4A56-9E8B-6F84B04FC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C01F7-BD40-4BFF-B02E-DBAA8942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5E088-1D06-4D1A-B4E3-95FE77AE8E29}"/>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6" name="Footer Placeholder 5">
            <a:extLst>
              <a:ext uri="{FF2B5EF4-FFF2-40B4-BE49-F238E27FC236}">
                <a16:creationId xmlns:a16="http://schemas.microsoft.com/office/drawing/2014/main" id="{1F28E5C4-6D17-49AF-AFF5-1E7BE017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AB792-65BF-4A67-85FB-DC3BF99F06E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81819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D46-F693-4A9C-B7F6-09D4D12F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1DA29-A1B5-433C-BAB6-C64E31BC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D1410-81CA-4AE1-B335-15A7B072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E43E8B-F6E1-4E07-97B3-435DE49DD446}"/>
              </a:ext>
            </a:extLst>
          </p:cNvPr>
          <p:cNvSpPr>
            <a:spLocks noGrp="1"/>
          </p:cNvSpPr>
          <p:nvPr>
            <p:ph type="dt" sz="half" idx="10"/>
          </p:nvPr>
        </p:nvSpPr>
        <p:spPr/>
        <p:txBody>
          <a:bodyPr/>
          <a:lstStyle/>
          <a:p>
            <a:fld id="{D387F001-4320-461F-8788-93F2133AA4E1}" type="datetimeFigureOut">
              <a:rPr lang="en-US" smtClean="0"/>
              <a:t>10/27/2024</a:t>
            </a:fld>
            <a:endParaRPr lang="en-US"/>
          </a:p>
        </p:txBody>
      </p:sp>
      <p:sp>
        <p:nvSpPr>
          <p:cNvPr id="6" name="Footer Placeholder 5">
            <a:extLst>
              <a:ext uri="{FF2B5EF4-FFF2-40B4-BE49-F238E27FC236}">
                <a16:creationId xmlns:a16="http://schemas.microsoft.com/office/drawing/2014/main" id="{06D8BC34-F121-4201-BA48-E930912CA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56E81-A7CA-48E5-A61E-3BF9416181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2428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8EB6B-2CA8-4A3A-810F-DB7FEA098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2E912-E666-4667-AE4A-54FE23D5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FF52B-744A-4DFB-B38A-3EEC2AC2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001-4320-461F-8788-93F2133AA4E1}" type="datetimeFigureOut">
              <a:rPr lang="en-US" smtClean="0"/>
              <a:t>10/27/2024</a:t>
            </a:fld>
            <a:endParaRPr lang="en-US"/>
          </a:p>
        </p:txBody>
      </p:sp>
      <p:sp>
        <p:nvSpPr>
          <p:cNvPr id="5" name="Footer Placeholder 4">
            <a:extLst>
              <a:ext uri="{FF2B5EF4-FFF2-40B4-BE49-F238E27FC236}">
                <a16:creationId xmlns:a16="http://schemas.microsoft.com/office/drawing/2014/main" id="{53D38BBD-D3E0-4878-AA7E-E586FE5B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AC835F-4A62-4EB7-8E7B-DE868C3B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9934-D54C-4BD8-82B9-16D54B613FC2}" type="slidenum">
              <a:rPr lang="en-US" smtClean="0"/>
              <a:t>‹#›</a:t>
            </a:fld>
            <a:endParaRPr lang="en-US"/>
          </a:p>
        </p:txBody>
      </p:sp>
    </p:spTree>
    <p:extLst>
      <p:ext uri="{BB962C8B-B14F-4D97-AF65-F5344CB8AC3E}">
        <p14:creationId xmlns:p14="http://schemas.microsoft.com/office/powerpoint/2010/main" val="312169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D864894B-450B-4EEE-9B30-BF156EBFA310}"/>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99D515FD-2D01-4167-8E9C-4E84BBC12044}"/>
              </a:ext>
            </a:extLst>
          </p:cNvPr>
          <p:cNvSpPr txBox="1">
            <a:spLocks noChangeArrowheads="1"/>
          </p:cNvSpPr>
          <p:nvPr/>
        </p:nvSpPr>
        <p:spPr>
          <a:xfrm>
            <a:off x="1504948" y="-76034"/>
            <a:ext cx="10687051" cy="1088104"/>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a:t>
            </a:r>
            <a:r>
              <a:rPr lang="en-GB" sz="3600" b="1" dirty="0">
                <a:solidFill>
                  <a:schemeClr val="bg1"/>
                </a:solidFill>
                <a:latin typeface="Times New Roman" panose="02020603050405020304" pitchFamily="18" charset="0"/>
                <a:cs typeface="Times New Roman" panose="02020603050405020304" pitchFamily="18" charset="0"/>
              </a:rPr>
              <a:t> </a:t>
            </a:r>
          </a:p>
          <a:p>
            <a:pPr algn="ctr" fontAlgn="base"/>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algn="ctr" fontAlgn="base"/>
            <a:endParaRPr lang="en-IN" sz="3600" b="1" dirty="0">
              <a:solidFill>
                <a:schemeClr val="bg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9" name="TextBox 8">
            <a:extLst>
              <a:ext uri="{FF2B5EF4-FFF2-40B4-BE49-F238E27FC236}">
                <a16:creationId xmlns:a16="http://schemas.microsoft.com/office/drawing/2014/main" id="{E0D8C462-1306-2829-C104-34D0AEB3AF99}"/>
              </a:ext>
            </a:extLst>
          </p:cNvPr>
          <p:cNvSpPr txBox="1"/>
          <p:nvPr/>
        </p:nvSpPr>
        <p:spPr>
          <a:xfrm>
            <a:off x="4410567" y="2350849"/>
            <a:ext cx="6537652" cy="4031873"/>
          </a:xfrm>
          <a:prstGeom prst="rect">
            <a:avLst/>
          </a:prstGeom>
          <a:noFill/>
        </p:spPr>
        <p:txBody>
          <a:bodyPr wrap="square" rtlCol="0">
            <a:spAutoFit/>
          </a:bodyPr>
          <a:lstStyle/>
          <a:p>
            <a:r>
              <a:rPr lang="en-IN" sz="4800" dirty="0" err="1">
                <a:solidFill>
                  <a:schemeClr val="tx1"/>
                </a:solidFill>
              </a:rPr>
              <a:t>B.Tech</a:t>
            </a:r>
            <a:r>
              <a:rPr lang="en-IN" sz="4800" dirty="0">
                <a:solidFill>
                  <a:schemeClr val="tx1"/>
                </a:solidFill>
              </a:rPr>
              <a:t> 3rd Semester</a:t>
            </a:r>
          </a:p>
          <a:p>
            <a:endParaRPr lang="en-IN" sz="2400" dirty="0"/>
          </a:p>
          <a:p>
            <a:r>
              <a:rPr lang="en-IN" sz="2400" dirty="0"/>
              <a:t>(Prashant Maurya – 23SCSE1012281)</a:t>
            </a:r>
          </a:p>
          <a:p>
            <a:r>
              <a:rPr lang="en-IN" sz="2400" dirty="0"/>
              <a:t>(</a:t>
            </a:r>
            <a:r>
              <a:rPr lang="en-IN" sz="2400" dirty="0" err="1"/>
              <a:t>Kshitij</a:t>
            </a:r>
            <a:r>
              <a:rPr lang="en-IN" sz="2400" dirty="0"/>
              <a:t> Kumar Verma – 23SCSE1010643)</a:t>
            </a:r>
          </a:p>
          <a:p>
            <a:r>
              <a:rPr lang="en-IN" sz="2400" dirty="0"/>
              <a:t>(Abhinav Kumar Verma – 23SCSE1010187)</a:t>
            </a:r>
          </a:p>
          <a:p>
            <a:r>
              <a:rPr lang="en-IN" sz="2400" dirty="0">
                <a:solidFill>
                  <a:schemeClr val="tx1"/>
                </a:solidFill>
              </a:rPr>
              <a:t>(Jeet Kumar pal – 23SCSE1012128)</a:t>
            </a:r>
          </a:p>
          <a:p>
            <a:endParaRPr lang="en-IN" sz="2400" dirty="0">
              <a:solidFill>
                <a:schemeClr val="tx1"/>
              </a:solidFill>
            </a:endParaRPr>
          </a:p>
          <a:p>
            <a:r>
              <a:rPr lang="en-IN" sz="4000" dirty="0">
                <a:solidFill>
                  <a:schemeClr val="tx1"/>
                </a:solidFill>
              </a:rPr>
              <a:t>Programming in Java.</a:t>
            </a:r>
            <a:endParaRPr lang="en-GB" sz="2400" b="1" dirty="0">
              <a:solidFill>
                <a:schemeClr val="tx2">
                  <a:lumMod val="60000"/>
                  <a:lumOff val="40000"/>
                </a:schemeClr>
              </a:solidFill>
            </a:endParaRPr>
          </a:p>
          <a:p>
            <a:pPr algn="l"/>
            <a:endParaRPr lang="en-US" sz="2400" b="1" dirty="0">
              <a:solidFill>
                <a:schemeClr val="tx2">
                  <a:lumMod val="60000"/>
                  <a:lumOff val="40000"/>
                </a:schemeClr>
              </a:solidFill>
            </a:endParaRPr>
          </a:p>
        </p:txBody>
      </p:sp>
      <p:sp>
        <p:nvSpPr>
          <p:cNvPr id="16" name="TextBox 15">
            <a:extLst>
              <a:ext uri="{FF2B5EF4-FFF2-40B4-BE49-F238E27FC236}">
                <a16:creationId xmlns:a16="http://schemas.microsoft.com/office/drawing/2014/main" id="{77653A2B-E17C-F77E-1863-A8571F06BC18}"/>
              </a:ext>
            </a:extLst>
          </p:cNvPr>
          <p:cNvSpPr txBox="1"/>
          <p:nvPr/>
        </p:nvSpPr>
        <p:spPr>
          <a:xfrm>
            <a:off x="2672080" y="1317569"/>
            <a:ext cx="8971280" cy="830997"/>
          </a:xfrm>
          <a:prstGeom prst="rect">
            <a:avLst/>
          </a:prstGeom>
          <a:noFill/>
        </p:spPr>
        <p:txBody>
          <a:bodyPr wrap="square" rtlCol="0">
            <a:spAutoFit/>
          </a:bodyPr>
          <a:lstStyle/>
          <a:p>
            <a:pPr algn="l"/>
            <a:r>
              <a:rPr lang="en-GB" sz="2800" b="1" dirty="0">
                <a:solidFill>
                  <a:srgbClr val="C00000"/>
                </a:solidFill>
              </a:rPr>
              <a:t> </a:t>
            </a:r>
            <a:r>
              <a:rPr lang="en-GB" sz="4800" dirty="0">
                <a:latin typeface="Adobe Gothic Std B" panose="020B0800000000000000" pitchFamily="34" charset="-128"/>
                <a:ea typeface="Adobe Gothic Std B" panose="020B0800000000000000" pitchFamily="34" charset="-128"/>
              </a:rPr>
              <a:t>JAVA</a:t>
            </a:r>
            <a:r>
              <a:rPr lang="en-GB" sz="2800" b="1" dirty="0">
                <a:solidFill>
                  <a:srgbClr val="C00000"/>
                </a:solidFill>
                <a:latin typeface="Adobe Gothic Std B" panose="020B0800000000000000" pitchFamily="34" charset="-128"/>
                <a:ea typeface="Adobe Gothic Std B" panose="020B0800000000000000" pitchFamily="34" charset="-128"/>
              </a:rPr>
              <a:t> </a:t>
            </a:r>
            <a:r>
              <a:rPr lang="en-GB" sz="4800" dirty="0">
                <a:latin typeface="Adobe Gothic Std B" panose="020B0800000000000000" pitchFamily="34" charset="-128"/>
                <a:ea typeface="Adobe Gothic Std B" panose="020B0800000000000000" pitchFamily="34" charset="-128"/>
              </a:rPr>
              <a:t>PROJECT</a:t>
            </a:r>
            <a:r>
              <a:rPr lang="en-GB" sz="2800" b="1" dirty="0">
                <a:solidFill>
                  <a:srgbClr val="C00000"/>
                </a:solidFill>
                <a:latin typeface="Adobe Gothic Std B" panose="020B0800000000000000" pitchFamily="34" charset="-128"/>
                <a:ea typeface="Adobe Gothic Std B" panose="020B0800000000000000" pitchFamily="34" charset="-128"/>
              </a:rPr>
              <a:t> </a:t>
            </a:r>
            <a:r>
              <a:rPr lang="en-GB" sz="4800" dirty="0">
                <a:latin typeface="Adobe Gothic Std B" panose="020B0800000000000000" pitchFamily="34" charset="-128"/>
                <a:ea typeface="Adobe Gothic Std B" panose="020B0800000000000000" pitchFamily="34" charset="-128"/>
              </a:rPr>
              <a:t>PRESENTATION</a:t>
            </a:r>
            <a:endParaRPr lang="en-US" sz="4800" b="1" dirty="0">
              <a:solidFill>
                <a:srgbClr val="C00000"/>
              </a:solidFill>
              <a:latin typeface="Adobe Gothic Std B" panose="020B0800000000000000" pitchFamily="34" charset="-128"/>
              <a:ea typeface="Adobe Gothic Std B" panose="020B0800000000000000" pitchFamily="34" charset="-128"/>
            </a:endParaRPr>
          </a:p>
        </p:txBody>
      </p:sp>
      <p:sp>
        <p:nvSpPr>
          <p:cNvPr id="7" name="TextBox 6">
            <a:extLst>
              <a:ext uri="{FF2B5EF4-FFF2-40B4-BE49-F238E27FC236}">
                <a16:creationId xmlns:a16="http://schemas.microsoft.com/office/drawing/2014/main" id="{7617A36D-9432-3040-F703-BDBECC6D5736}"/>
              </a:ext>
            </a:extLst>
          </p:cNvPr>
          <p:cNvSpPr txBox="1"/>
          <p:nvPr/>
        </p:nvSpPr>
        <p:spPr>
          <a:xfrm>
            <a:off x="5544726" y="1951233"/>
            <a:ext cx="2607494" cy="461665"/>
          </a:xfrm>
          <a:prstGeom prst="rect">
            <a:avLst/>
          </a:prstGeom>
          <a:noFill/>
        </p:spPr>
        <p:txBody>
          <a:bodyPr wrap="square">
            <a:spAutoFit/>
          </a:bodyPr>
          <a:lstStyle/>
          <a:p>
            <a:r>
              <a:rPr lang="en-US" sz="2400" dirty="0"/>
              <a:t>(Voting</a:t>
            </a:r>
            <a:r>
              <a:rPr lang="en-US" sz="1800" kern="0" spc="-122" dirty="0">
                <a:solidFill>
                  <a:srgbClr val="D73AD7"/>
                </a:solidFill>
                <a:latin typeface="Source Serif Pro Semi Bold" pitchFamily="34" charset="0"/>
                <a:ea typeface="Source Serif Pro Semi Bold" pitchFamily="34" charset="-122"/>
                <a:cs typeface="Source Serif Pro Semi Bold" pitchFamily="34" charset="-120"/>
              </a:rPr>
              <a:t> </a:t>
            </a:r>
            <a:r>
              <a:rPr lang="en-US" sz="2400" dirty="0"/>
              <a:t>System)</a:t>
            </a:r>
            <a:endParaRPr lang="en-IN" sz="2400" dirty="0"/>
          </a:p>
        </p:txBody>
      </p:sp>
    </p:spTree>
    <p:extLst>
      <p:ext uri="{BB962C8B-B14F-4D97-AF65-F5344CB8AC3E}">
        <p14:creationId xmlns:p14="http://schemas.microsoft.com/office/powerpoint/2010/main" val="45563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65D3-DBBD-46E3-900A-63F4DC95C2AF}"/>
              </a:ext>
            </a:extLst>
          </p:cNvPr>
          <p:cNvSpPr>
            <a:spLocks noGrp="1"/>
          </p:cNvSpPr>
          <p:nvPr>
            <p:ph type="title"/>
          </p:nvPr>
        </p:nvSpPr>
        <p:spPr>
          <a:xfrm>
            <a:off x="965834" y="1389683"/>
            <a:ext cx="9144000" cy="914400"/>
          </a:xfrm>
        </p:spPr>
        <p:txBody>
          <a:bodyPr/>
          <a:lstStyle/>
          <a:p>
            <a:r>
              <a:rPr lang="en-US" sz="5400" dirty="0">
                <a:latin typeface="Adobe Gothic Std B" panose="020B0800000000000000" pitchFamily="34" charset="-128"/>
                <a:ea typeface="Adobe Gothic Std B" panose="020B0800000000000000" pitchFamily="34" charset="-128"/>
              </a:rPr>
              <a:t>Voting</a:t>
            </a:r>
            <a:r>
              <a:rPr lang="en-US" sz="4400" kern="0" spc="-122" dirty="0">
                <a:solidFill>
                  <a:srgbClr val="D73AD7"/>
                </a:solidFill>
                <a:latin typeface="Adobe Gothic Std B" panose="020B0800000000000000" pitchFamily="34" charset="-128"/>
                <a:ea typeface="Adobe Gothic Std B" panose="020B0800000000000000" pitchFamily="34" charset="-128"/>
                <a:cs typeface="Source Serif Pro Semi Bold" pitchFamily="34" charset="-120"/>
              </a:rPr>
              <a:t> </a:t>
            </a:r>
            <a:r>
              <a:rPr lang="en-US" sz="5400" dirty="0">
                <a:latin typeface="Adobe Gothic Std B" panose="020B0800000000000000" pitchFamily="34" charset="-128"/>
                <a:ea typeface="Adobe Gothic Std B" panose="020B0800000000000000" pitchFamily="34" charset="-128"/>
              </a:rPr>
              <a:t>System</a:t>
            </a:r>
            <a:r>
              <a:rPr lang="en-US" dirty="0">
                <a:latin typeface="Adobe Gothic Std B" panose="020B0800000000000000" pitchFamily="34" charset="-128"/>
                <a:ea typeface="Adobe Gothic Std B" panose="020B0800000000000000" pitchFamily="34" charset="-128"/>
              </a:rPr>
              <a:t>:</a:t>
            </a:r>
            <a:r>
              <a:rPr lang="en-US" kern="0" spc="-122" dirty="0">
                <a:solidFill>
                  <a:srgbClr val="D73AD7"/>
                </a:solidFill>
                <a:latin typeface="Adobe Gothic Std B" panose="020B0800000000000000" pitchFamily="34" charset="-128"/>
                <a:ea typeface="Adobe Gothic Std B" panose="020B0800000000000000" pitchFamily="34" charset="-128"/>
              </a:rPr>
              <a:t> </a:t>
            </a:r>
            <a:r>
              <a:rPr lang="en-US" sz="4400" kern="0" spc="-122" dirty="0">
                <a:solidFill>
                  <a:srgbClr val="D73AD7"/>
                </a:solidFill>
                <a:latin typeface="Adobe Gothic Std B" panose="020B0800000000000000" pitchFamily="34" charset="-128"/>
                <a:ea typeface="Adobe Gothic Std B" panose="020B0800000000000000" pitchFamily="34" charset="-128"/>
                <a:cs typeface="Source Serif Pro Semi Bold" pitchFamily="34" charset="-120"/>
              </a:rPr>
              <a:t> </a:t>
            </a:r>
            <a:endParaRPr lang="en-US"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72461A44-2F80-43B4-9FF4-DF551A2A4D83}"/>
              </a:ext>
            </a:extLst>
          </p:cNvPr>
          <p:cNvSpPr>
            <a:spLocks noGrp="1"/>
          </p:cNvSpPr>
          <p:nvPr>
            <p:ph idx="1"/>
          </p:nvPr>
        </p:nvSpPr>
        <p:spPr>
          <a:xfrm>
            <a:off x="833754" y="2732863"/>
            <a:ext cx="6755766" cy="4277219"/>
          </a:xfrm>
        </p:spPr>
        <p:txBody>
          <a:bodyPr>
            <a:normAutofit/>
          </a:bodyPr>
          <a:lstStyle/>
          <a:p>
            <a:pPr marL="514350" indent="-514350">
              <a:buFont typeface="+mj-lt"/>
              <a:buAutoNum type="arabicPeriod"/>
            </a:pPr>
            <a:r>
              <a:rPr lang="en-US" sz="2800" kern="0" spc="-38" dirty="0">
                <a:solidFill>
                  <a:srgbClr val="272525"/>
                </a:solidFill>
                <a:latin typeface="Source Sans Pro" pitchFamily="34" charset="0"/>
                <a:ea typeface="Source Sans Pro" pitchFamily="34" charset="-122"/>
                <a:cs typeface="Source Sans Pro" pitchFamily="34" charset="-120"/>
              </a:rPr>
              <a:t>Introducing our cutting-edge Voting System, a robust Java-based solution that streamlines the electoral process. Leveraging the power of technology, we've designed a secure and user-friendly platform to empower citizens and ensure fair and transparent elections.</a:t>
            </a:r>
            <a:endParaRPr lang="en-US" sz="2800" dirty="0"/>
          </a:p>
          <a:p>
            <a:pPr marL="514350" indent="-514350">
              <a:buFont typeface="+mj-lt"/>
              <a:buAutoNum type="arabicPeriod"/>
            </a:pPr>
            <a:endParaRPr lang="en-US" dirty="0"/>
          </a:p>
        </p:txBody>
      </p:sp>
      <p:sp>
        <p:nvSpPr>
          <p:cNvPr id="4" name="Title 1">
            <a:extLst>
              <a:ext uri="{FF2B5EF4-FFF2-40B4-BE49-F238E27FC236}">
                <a16:creationId xmlns:a16="http://schemas.microsoft.com/office/drawing/2014/main" id="{414774E3-1343-4C39-BCC8-302CFA39631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Faculty Name: </a:t>
            </a:r>
            <a:r>
              <a:rPr lang="en-IN" altLang="zh-CN" sz="2400" b="1" dirty="0">
                <a:solidFill>
                  <a:schemeClr val="bg1"/>
                </a:solidFill>
                <a:latin typeface="Tinos"/>
                <a:ea typeface="+mj-ea"/>
                <a:cs typeface="+mj-cs"/>
              </a:rPr>
              <a:t>  Dr. Santosh Kumar Srivastava     </a:t>
            </a:r>
            <a:r>
              <a:rPr kumimoji="0" lang="en-IN" altLang="zh-CN" sz="2400" b="1" i="0" u="none" strike="noStrike" kern="1200" cap="none" spc="0" normalizeH="0" baseline="0" noProof="0" dirty="0" err="1">
                <a:ln>
                  <a:noFill/>
                </a:ln>
                <a:solidFill>
                  <a:schemeClr val="bg1"/>
                </a:solidFill>
                <a:effectLst/>
                <a:uLnTx/>
                <a:uFillTx/>
                <a:latin typeface="Tinos"/>
                <a:ea typeface="+mj-ea"/>
                <a:cs typeface="+mj-cs"/>
              </a:rPr>
              <a:t>ame</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E85F43A2-F658-4E4F-BF26-578561356398}"/>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itle 1">
            <a:extLst>
              <a:ext uri="{FF2B5EF4-FFF2-40B4-BE49-F238E27FC236}">
                <a16:creationId xmlns:a16="http://schemas.microsoft.com/office/drawing/2014/main" id="{970222B5-F114-4788-B73D-29CF64EB2C3B}"/>
              </a:ext>
            </a:extLst>
          </p:cNvPr>
          <p:cNvSpPr txBox="1">
            <a:spLocks noChangeArrowheads="1"/>
          </p:cNvSpPr>
          <p:nvPr/>
        </p:nvSpPr>
        <p:spPr>
          <a:xfrm>
            <a:off x="1504949" y="-116546"/>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1C99BB-BB94-499A-A042-0556C096B419}"/>
              </a:ext>
            </a:extLst>
          </p:cNvPr>
          <p:cNvPicPr>
            <a:picLocks noChangeAspect="1"/>
          </p:cNvPicPr>
          <p:nvPr/>
        </p:nvPicPr>
        <p:blipFill>
          <a:blip r:embed="rId2"/>
          <a:stretch>
            <a:fillRect/>
          </a:stretch>
        </p:blipFill>
        <p:spPr>
          <a:xfrm>
            <a:off x="0" y="-78446"/>
            <a:ext cx="1504949" cy="1023587"/>
          </a:xfrm>
          <a:prstGeom prst="rect">
            <a:avLst/>
          </a:prstGeom>
        </p:spPr>
      </p:pic>
    </p:spTree>
    <p:extLst>
      <p:ext uri="{BB962C8B-B14F-4D97-AF65-F5344CB8AC3E}">
        <p14:creationId xmlns:p14="http://schemas.microsoft.com/office/powerpoint/2010/main" val="216014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65D3-DBBD-46E3-900A-63F4DC95C2AF}"/>
              </a:ext>
            </a:extLst>
          </p:cNvPr>
          <p:cNvSpPr>
            <a:spLocks noGrp="1"/>
          </p:cNvSpPr>
          <p:nvPr>
            <p:ph type="title"/>
          </p:nvPr>
        </p:nvSpPr>
        <p:spPr>
          <a:xfrm>
            <a:off x="838199" y="1267510"/>
            <a:ext cx="11118481" cy="423177"/>
          </a:xfrm>
        </p:spPr>
        <p:txBody>
          <a:bodyPr>
            <a:normAutofit fontScale="90000"/>
          </a:bodyPr>
          <a:lstStyle/>
          <a:p>
            <a:r>
              <a:rPr lang="en-US" dirty="0"/>
              <a:t>Project</a:t>
            </a: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 </a:t>
            </a:r>
            <a:r>
              <a:rPr lang="en-US" dirty="0"/>
              <a:t>Overview</a:t>
            </a: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 </a:t>
            </a:r>
            <a:r>
              <a:rPr lang="en-US" dirty="0"/>
              <a:t>and</a:t>
            </a: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 </a:t>
            </a:r>
            <a:r>
              <a:rPr lang="en-US" dirty="0"/>
              <a:t>Objectives</a:t>
            </a:r>
            <a:r>
              <a:rPr lang="en-US" kern="0" spc="-89" dirty="0">
                <a:latin typeface="Source Serif Pro Semi Bold" pitchFamily="34" charset="0"/>
                <a:ea typeface="Source Serif Pro Semi Bold" pitchFamily="34" charset="-122"/>
              </a:rPr>
              <a:t>:</a:t>
            </a:r>
            <a:br>
              <a:rPr lang="en-US" kern="0" spc="-89" dirty="0">
                <a:latin typeface="Source Serif Pro Semi Bold" pitchFamily="34" charset="0"/>
                <a:ea typeface="Source Serif Pro Semi Bold" pitchFamily="34" charset="-122"/>
              </a:rPr>
            </a:br>
            <a:br>
              <a:rPr lang="en-US" kern="0" spc="-89" dirty="0">
                <a:latin typeface="Source Serif Pro Semi Bold" pitchFamily="34" charset="0"/>
                <a:ea typeface="Source Serif Pro Semi Bold" pitchFamily="34" charset="-122"/>
              </a:rPr>
            </a:br>
            <a:r>
              <a:rPr lang="en-US" sz="6000" dirty="0">
                <a:latin typeface="Adobe Gothic Std B" panose="020B0800000000000000" pitchFamily="34" charset="-128"/>
                <a:ea typeface="Adobe Gothic Std B" panose="020B0800000000000000" pitchFamily="34" charset="-128"/>
              </a:rPr>
              <a:t>Project</a:t>
            </a:r>
            <a:r>
              <a:rPr lang="en-US" sz="6000" kern="0" spc="-89" dirty="0">
                <a:solidFill>
                  <a:srgbClr val="D73AD7"/>
                </a:solidFill>
                <a:latin typeface="Adobe Gothic Std B" panose="020B0800000000000000" pitchFamily="34" charset="-128"/>
                <a:ea typeface="Adobe Gothic Std B" panose="020B0800000000000000" pitchFamily="34" charset="-128"/>
                <a:cs typeface="Source Serif Pro Semi Bold" pitchFamily="34" charset="-120"/>
              </a:rPr>
              <a:t> </a:t>
            </a:r>
            <a:r>
              <a:rPr lang="en-US" sz="6000" dirty="0">
                <a:latin typeface="Adobe Gothic Std B" panose="020B0800000000000000" pitchFamily="34" charset="-128"/>
                <a:ea typeface="Adobe Gothic Std B" panose="020B0800000000000000" pitchFamily="34" charset="-128"/>
              </a:rPr>
              <a:t>Overview</a:t>
            </a:r>
            <a:r>
              <a:rPr lang="en-US" sz="6000" kern="0" spc="-89" dirty="0">
                <a:solidFill>
                  <a:srgbClr val="D73AD7"/>
                </a:solidFill>
                <a:latin typeface="Adobe Gothic Std B" panose="020B0800000000000000" pitchFamily="34" charset="-128"/>
                <a:ea typeface="Adobe Gothic Std B" panose="020B0800000000000000" pitchFamily="34" charset="-128"/>
                <a:cs typeface="Source Serif Pro Semi Bold" pitchFamily="34" charset="-120"/>
              </a:rPr>
              <a:t> </a:t>
            </a:r>
            <a:r>
              <a:rPr lang="en-US" sz="6000" dirty="0">
                <a:latin typeface="Adobe Gothic Std B" panose="020B0800000000000000" pitchFamily="34" charset="-128"/>
                <a:ea typeface="Adobe Gothic Std B" panose="020B0800000000000000" pitchFamily="34" charset="-128"/>
              </a:rPr>
              <a:t>and</a:t>
            </a:r>
            <a:r>
              <a:rPr lang="en-US" sz="6000" kern="0" spc="-89" dirty="0">
                <a:solidFill>
                  <a:srgbClr val="D73AD7"/>
                </a:solidFill>
                <a:latin typeface="Adobe Gothic Std B" panose="020B0800000000000000" pitchFamily="34" charset="-128"/>
                <a:ea typeface="Adobe Gothic Std B" panose="020B0800000000000000" pitchFamily="34" charset="-128"/>
                <a:cs typeface="Source Serif Pro Semi Bold" pitchFamily="34" charset="-120"/>
              </a:rPr>
              <a:t> </a:t>
            </a:r>
            <a:r>
              <a:rPr lang="en-US" sz="6000" dirty="0">
                <a:latin typeface="Adobe Gothic Std B" panose="020B0800000000000000" pitchFamily="34" charset="-128"/>
                <a:ea typeface="Adobe Gothic Std B" panose="020B0800000000000000" pitchFamily="34" charset="-128"/>
              </a:rPr>
              <a:t>Objectives:</a:t>
            </a:r>
            <a:br>
              <a:rPr lang="en-US" sz="4400" dirty="0"/>
            </a:br>
            <a:br>
              <a:rPr lang="en-US" kern="0" spc="-89" dirty="0">
                <a:latin typeface="Source Serif Pro Semi Bold" pitchFamily="34" charset="0"/>
                <a:ea typeface="Source Serif Pro Semi Bold" pitchFamily="34" charset="-122"/>
              </a:rPr>
            </a:br>
            <a:endParaRPr lang="en-US" dirty="0"/>
          </a:p>
        </p:txBody>
      </p:sp>
      <p:sp>
        <p:nvSpPr>
          <p:cNvPr id="8" name="Content Placeholder 7">
            <a:extLst>
              <a:ext uri="{FF2B5EF4-FFF2-40B4-BE49-F238E27FC236}">
                <a16:creationId xmlns:a16="http://schemas.microsoft.com/office/drawing/2014/main" id="{DC488A43-585F-B573-8098-4431801B0026}"/>
              </a:ext>
            </a:extLst>
          </p:cNvPr>
          <p:cNvSpPr>
            <a:spLocks noGrp="1"/>
          </p:cNvSpPr>
          <p:nvPr>
            <p:ph sz="half" idx="1"/>
          </p:nvPr>
        </p:nvSpPr>
        <p:spPr>
          <a:xfrm>
            <a:off x="838200" y="2174464"/>
            <a:ext cx="4140200" cy="3764864"/>
          </a:xfrm>
        </p:spPr>
        <p:txBody>
          <a:bodyPr>
            <a:normAutofit lnSpcReduction="10000"/>
          </a:bodyPr>
          <a:lstStyle/>
          <a:p>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Modernize</a:t>
            </a:r>
            <a:r>
              <a:rPr lang="en-US" sz="4800" kern="0" spc="-44" dirty="0">
                <a:solidFill>
                  <a:srgbClr val="272525"/>
                </a:solidFill>
                <a:latin typeface="Source Serif Pro Semi Bold" pitchFamily="34" charset="0"/>
                <a:ea typeface="Source Serif Pro Semi Bold" pitchFamily="34" charset="-122"/>
                <a:cs typeface="Source Serif Pro Semi Bold" pitchFamily="34" charset="-120"/>
              </a:rPr>
              <a:t> </a:t>
            </a:r>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Voting:</a:t>
            </a:r>
            <a:b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br>
            <a:b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br>
            <a:r>
              <a:rPr lang="en-US" sz="2800" kern="0" spc="-38" dirty="0">
                <a:solidFill>
                  <a:srgbClr val="272525"/>
                </a:solidFill>
                <a:latin typeface="Source Sans Pro" pitchFamily="34" charset="0"/>
                <a:ea typeface="Source Sans Pro" pitchFamily="34" charset="-122"/>
                <a:cs typeface="Source Sans Pro" pitchFamily="34" charset="-120"/>
              </a:rPr>
              <a:t>Develop a contemporary </a:t>
            </a:r>
            <a:br>
              <a:rPr lang="en-US" sz="2800" kern="0" spc="-38" dirty="0">
                <a:solidFill>
                  <a:srgbClr val="272525"/>
                </a:solidFill>
                <a:latin typeface="Source Sans Pro" pitchFamily="34" charset="0"/>
                <a:ea typeface="Source Sans Pro" pitchFamily="34" charset="-122"/>
                <a:cs typeface="Source Sans Pro" pitchFamily="34" charset="-120"/>
              </a:rPr>
            </a:br>
            <a:r>
              <a:rPr lang="en-US" sz="2800" kern="0" spc="-38" dirty="0">
                <a:solidFill>
                  <a:srgbClr val="272525"/>
                </a:solidFill>
                <a:latin typeface="Source Sans Pro" pitchFamily="34" charset="0"/>
                <a:ea typeface="Source Sans Pro" pitchFamily="34" charset="-122"/>
                <a:cs typeface="Source Sans Pro" pitchFamily="34" charset="-120"/>
              </a:rPr>
              <a:t>technology-driven voting </a:t>
            </a:r>
            <a:br>
              <a:rPr lang="en-US" sz="2800" kern="0" spc="-38" dirty="0">
                <a:solidFill>
                  <a:srgbClr val="272525"/>
                </a:solidFill>
                <a:latin typeface="Source Sans Pro" pitchFamily="34" charset="0"/>
                <a:ea typeface="Source Sans Pro" pitchFamily="34" charset="-122"/>
                <a:cs typeface="Source Sans Pro" pitchFamily="34" charset="-120"/>
              </a:rPr>
            </a:br>
            <a:r>
              <a:rPr lang="en-US" sz="2800" kern="0" spc="-38" dirty="0">
                <a:solidFill>
                  <a:srgbClr val="272525"/>
                </a:solidFill>
                <a:latin typeface="Source Sans Pro" pitchFamily="34" charset="0"/>
                <a:ea typeface="Source Sans Pro" pitchFamily="34" charset="-122"/>
                <a:cs typeface="Source Sans Pro" pitchFamily="34" charset="-120"/>
              </a:rPr>
              <a:t>system to replace out dated</a:t>
            </a:r>
            <a:br>
              <a:rPr lang="en-US" sz="2800" kern="0" spc="-38" dirty="0">
                <a:solidFill>
                  <a:srgbClr val="272525"/>
                </a:solidFill>
                <a:latin typeface="Source Sans Pro" pitchFamily="34" charset="0"/>
                <a:ea typeface="Source Sans Pro" pitchFamily="34" charset="-122"/>
                <a:cs typeface="Source Sans Pro" pitchFamily="34" charset="-120"/>
              </a:rPr>
            </a:br>
            <a:r>
              <a:rPr lang="en-US" sz="2800" kern="0" spc="-38" dirty="0">
                <a:solidFill>
                  <a:srgbClr val="272525"/>
                </a:solidFill>
                <a:latin typeface="Source Sans Pro" pitchFamily="34" charset="0"/>
                <a:ea typeface="Source Sans Pro" pitchFamily="34" charset="-122"/>
                <a:cs typeface="Source Sans Pro" pitchFamily="34" charset="-120"/>
              </a:rPr>
              <a:t> and</a:t>
            </a:r>
            <a:r>
              <a:rPr lang="en-US" sz="4800" kern="0" spc="-38" dirty="0">
                <a:solidFill>
                  <a:srgbClr val="272525"/>
                </a:solidFill>
                <a:latin typeface="Source Sans Pro" pitchFamily="34" charset="0"/>
                <a:ea typeface="Source Sans Pro" pitchFamily="34" charset="-122"/>
                <a:cs typeface="Source Sans Pro" pitchFamily="34" charset="-120"/>
              </a:rPr>
              <a:t> </a:t>
            </a:r>
            <a:r>
              <a:rPr lang="en-US" sz="2800" kern="0" spc="-38" dirty="0">
                <a:solidFill>
                  <a:srgbClr val="272525"/>
                </a:solidFill>
                <a:latin typeface="Source Sans Pro" pitchFamily="34" charset="0"/>
                <a:ea typeface="Source Sans Pro" pitchFamily="34" charset="-122"/>
                <a:cs typeface="Source Sans Pro" pitchFamily="34" charset="-120"/>
              </a:rPr>
              <a:t>in efficient paper-based methods</a:t>
            </a:r>
            <a:r>
              <a:rPr lang="en-US" kern="0" spc="-38" dirty="0">
                <a:solidFill>
                  <a:srgbClr val="272525"/>
                </a:solidFill>
                <a:latin typeface="Source Sans Pro" pitchFamily="34" charset="0"/>
                <a:ea typeface="Source Sans Pro" pitchFamily="34" charset="-122"/>
                <a:cs typeface="Source Sans Pro" pitchFamily="34" charset="-120"/>
              </a:rPr>
              <a:t>.</a:t>
            </a:r>
            <a:br>
              <a:rPr lang="en-US" sz="4800" dirty="0"/>
            </a:br>
            <a:endParaRPr lang="en-IN" dirty="0"/>
          </a:p>
        </p:txBody>
      </p:sp>
      <p:sp>
        <p:nvSpPr>
          <p:cNvPr id="9" name="Content Placeholder 8">
            <a:extLst>
              <a:ext uri="{FF2B5EF4-FFF2-40B4-BE49-F238E27FC236}">
                <a16:creationId xmlns:a16="http://schemas.microsoft.com/office/drawing/2014/main" id="{D033A760-9153-E02A-AD33-4CF69E19DC66}"/>
              </a:ext>
            </a:extLst>
          </p:cNvPr>
          <p:cNvSpPr>
            <a:spLocks noGrp="1"/>
          </p:cNvSpPr>
          <p:nvPr>
            <p:ph sz="half" idx="2"/>
          </p:nvPr>
        </p:nvSpPr>
        <p:spPr>
          <a:xfrm>
            <a:off x="5637161" y="2214164"/>
            <a:ext cx="6319520" cy="4351338"/>
          </a:xfrm>
        </p:spPr>
        <p:txBody>
          <a:bodyPr>
            <a:normAutofit lnSpcReduction="10000"/>
          </a:bodyPr>
          <a:lstStyle/>
          <a:p>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Enhance</a:t>
            </a:r>
            <a:r>
              <a:rPr lang="en-US" sz="2800" kern="0" spc="-44" dirty="0">
                <a:solidFill>
                  <a:srgbClr val="272525"/>
                </a:solidFill>
                <a:latin typeface="Source Serif Pro Semi Bold" pitchFamily="34" charset="0"/>
                <a:ea typeface="Source Serif Pro Semi Bold" pitchFamily="34" charset="-122"/>
                <a:cs typeface="Source Serif Pro Semi Bold" pitchFamily="34" charset="-120"/>
              </a:rPr>
              <a:t> </a:t>
            </a:r>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Security:</a:t>
            </a:r>
          </a:p>
          <a:p>
            <a:pPr marL="0" indent="0">
              <a:buNone/>
            </a:pPr>
            <a:r>
              <a:rPr lang="en-US" kern="0" spc="-38" dirty="0">
                <a:solidFill>
                  <a:srgbClr val="272525"/>
                </a:solidFill>
                <a:latin typeface="Source Sans Pro" pitchFamily="34" charset="0"/>
                <a:ea typeface="Source Sans Pro" pitchFamily="34" charset="-122"/>
                <a:cs typeface="Source Sans Pro" pitchFamily="34" charset="-120"/>
              </a:rPr>
              <a:t>Implement robust security measures to protect the integrity  of the voting process and ensure    the privacy of voters.</a:t>
            </a:r>
            <a:endParaRPr lang="en-US" dirty="0"/>
          </a:p>
          <a:p>
            <a:endParaRPr lang="en-US" sz="3200" dirty="0"/>
          </a:p>
          <a:p>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Improve Accessibility:</a:t>
            </a:r>
            <a:endParaRPr lang="en-US" sz="3200" dirty="0"/>
          </a:p>
          <a:p>
            <a:pPr marL="0" indent="0">
              <a:buNone/>
            </a:pPr>
            <a:r>
              <a:rPr lang="en-US" kern="0" spc="-38" dirty="0">
                <a:solidFill>
                  <a:srgbClr val="272525"/>
                </a:solidFill>
                <a:latin typeface="Source Sans Pro" pitchFamily="34" charset="0"/>
                <a:ea typeface="Source Sans Pro" pitchFamily="34" charset="-122"/>
                <a:cs typeface="Source Sans Pro" pitchFamily="34" charset="-120"/>
              </a:rPr>
              <a:t>Design an intuitive and accessible user interface to empower all citizens, regardless of their technical proficiency.</a:t>
            </a:r>
            <a:endParaRPr lang="en-US" dirty="0"/>
          </a:p>
          <a:p>
            <a:endParaRPr lang="en-IN" dirty="0"/>
          </a:p>
        </p:txBody>
      </p:sp>
      <p:sp>
        <p:nvSpPr>
          <p:cNvPr id="4" name="Title 1">
            <a:extLst>
              <a:ext uri="{FF2B5EF4-FFF2-40B4-BE49-F238E27FC236}">
                <a16:creationId xmlns:a16="http://schemas.microsoft.com/office/drawing/2014/main" id="{85C5E93E-2218-4188-9500-6D7B4C285F60}"/>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CA19411C-0278-43C0-9D0E-40EA9AA0CDDB}"/>
              </a:ext>
            </a:extLst>
          </p:cNvPr>
          <p:cNvSpPr txBox="1">
            <a:spLocks noChangeArrowheads="1"/>
          </p:cNvSpPr>
          <p:nvPr/>
        </p:nvSpPr>
        <p:spPr>
          <a:xfrm>
            <a:off x="1504949" y="-116546"/>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F8C3C5-AA02-446A-ABFD-5D88092EA12E}"/>
              </a:ext>
            </a:extLst>
          </p:cNvPr>
          <p:cNvPicPr>
            <a:picLocks noChangeAspect="1"/>
          </p:cNvPicPr>
          <p:nvPr/>
        </p:nvPicPr>
        <p:blipFill>
          <a:blip r:embed="rId2"/>
          <a:stretch>
            <a:fillRect/>
          </a:stretch>
        </p:blipFill>
        <p:spPr>
          <a:xfrm>
            <a:off x="0" y="-78446"/>
            <a:ext cx="1504949" cy="1023587"/>
          </a:xfrm>
          <a:prstGeom prst="rect">
            <a:avLst/>
          </a:prstGeom>
        </p:spPr>
      </p:pic>
    </p:spTree>
    <p:extLst>
      <p:ext uri="{BB962C8B-B14F-4D97-AF65-F5344CB8AC3E}">
        <p14:creationId xmlns:p14="http://schemas.microsoft.com/office/powerpoint/2010/main" val="363656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65D3-DBBD-46E3-900A-63F4DC95C2AF}"/>
              </a:ext>
            </a:extLst>
          </p:cNvPr>
          <p:cNvSpPr>
            <a:spLocks noGrp="1"/>
          </p:cNvSpPr>
          <p:nvPr>
            <p:ph type="title"/>
          </p:nvPr>
        </p:nvSpPr>
        <p:spPr>
          <a:xfrm>
            <a:off x="1000760" y="1762757"/>
            <a:ext cx="10515600" cy="193365"/>
          </a:xfrm>
        </p:spPr>
        <p:txBody>
          <a:bodyPr>
            <a:noAutofit/>
          </a:bodyPr>
          <a:lstStyle/>
          <a:p>
            <a:r>
              <a:rPr lang="en-US" sz="5400" kern="0" spc="-89" dirty="0">
                <a:latin typeface="Adobe Gothic Std B" panose="020B0800000000000000" pitchFamily="34" charset="-128"/>
                <a:ea typeface="Adobe Gothic Std B" panose="020B0800000000000000" pitchFamily="34" charset="-128"/>
                <a:cs typeface="Source Serif Pro Semi Bold" pitchFamily="34" charset="-120"/>
              </a:rPr>
              <a:t>Key Features and Functionalities:</a:t>
            </a:r>
            <a:br>
              <a:rPr lang="en-US" sz="5400" dirty="0">
                <a:latin typeface="Adobe Gothic Std B" panose="020B0800000000000000" pitchFamily="34" charset="-128"/>
                <a:ea typeface="Adobe Gothic Std B" panose="020B0800000000000000" pitchFamily="34" charset="-128"/>
              </a:rPr>
            </a:br>
            <a:endParaRPr lang="en-US" sz="5400"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07835EFD-17BB-44F7-423F-24C2C2CC8662}"/>
              </a:ext>
            </a:extLst>
          </p:cNvPr>
          <p:cNvSpPr>
            <a:spLocks noGrp="1"/>
          </p:cNvSpPr>
          <p:nvPr>
            <p:ph sz="half" idx="1"/>
          </p:nvPr>
        </p:nvSpPr>
        <p:spPr>
          <a:xfrm>
            <a:off x="838201" y="1984698"/>
            <a:ext cx="5181600" cy="4351338"/>
          </a:xfrm>
        </p:spPr>
        <p:txBody>
          <a:bodyPr/>
          <a:lstStyle/>
          <a:p>
            <a:r>
              <a:rPr lang="en-US" sz="3200" kern="0" spc="-44" dirty="0">
                <a:latin typeface="Source Serif Pro Semi Bold" pitchFamily="34" charset="0"/>
                <a:ea typeface="Source Serif Pro Semi Bold" pitchFamily="34" charset="-122"/>
                <a:cs typeface="Source Serif Pro Semi Bold" pitchFamily="34" charset="-120"/>
              </a:rPr>
              <a:t>Voter Authentication</a:t>
            </a:r>
            <a:endParaRPr lang="en-US" sz="3200" dirty="0"/>
          </a:p>
          <a:p>
            <a:pPr marL="0" indent="0">
              <a:buNone/>
            </a:pPr>
            <a:r>
              <a:rPr lang="en-US" sz="2800" kern="0" spc="-38" dirty="0">
                <a:solidFill>
                  <a:srgbClr val="272525"/>
                </a:solidFill>
                <a:latin typeface="Source Sans Pro" pitchFamily="34" charset="0"/>
                <a:ea typeface="Source Sans Pro" pitchFamily="34" charset="-122"/>
                <a:cs typeface="Source Sans Pro" pitchFamily="34" charset="-120"/>
              </a:rPr>
              <a:t>Secure user verification through biometric identification or unique voter ID codes.</a:t>
            </a:r>
            <a:endParaRPr lang="en-US" sz="2800" dirty="0"/>
          </a:p>
          <a:p>
            <a:endParaRPr lang="en-IN" dirty="0"/>
          </a:p>
          <a:p>
            <a:r>
              <a:rPr lang="en-US" sz="3200" kern="0" spc="-44" dirty="0">
                <a:latin typeface="Source Serif Pro Semi Bold" pitchFamily="34" charset="0"/>
                <a:ea typeface="Source Serif Pro Semi Bold" pitchFamily="34" charset="-122"/>
                <a:cs typeface="Source Serif Pro Semi Bold" pitchFamily="34" charset="-120"/>
              </a:rPr>
              <a:t>Ballot Casting</a:t>
            </a:r>
          </a:p>
          <a:p>
            <a:pPr marL="0" indent="0">
              <a:buNone/>
            </a:pPr>
            <a:r>
              <a:rPr lang="en-US" sz="2800" kern="0" spc="-38" dirty="0">
                <a:solidFill>
                  <a:srgbClr val="272525"/>
                </a:solidFill>
                <a:latin typeface="Source Sans Pro" pitchFamily="34" charset="0"/>
                <a:ea typeface="Source Sans Pro" pitchFamily="34" charset="-122"/>
                <a:cs typeface="Source Sans Pro" pitchFamily="34" charset="-120"/>
              </a:rPr>
              <a:t>Intuitive ballot selection and submission process, with real-time feedback and confirmation.</a:t>
            </a:r>
            <a:endParaRPr lang="en-US" sz="2800" dirty="0"/>
          </a:p>
          <a:p>
            <a:endParaRPr lang="en-US" sz="2800" dirty="0"/>
          </a:p>
          <a:p>
            <a:endParaRPr lang="en-IN" dirty="0"/>
          </a:p>
        </p:txBody>
      </p:sp>
      <p:sp>
        <p:nvSpPr>
          <p:cNvPr id="7" name="Content Placeholder 6">
            <a:extLst>
              <a:ext uri="{FF2B5EF4-FFF2-40B4-BE49-F238E27FC236}">
                <a16:creationId xmlns:a16="http://schemas.microsoft.com/office/drawing/2014/main" id="{0C1678A7-84AF-47A4-8C17-484D08DF1E89}"/>
              </a:ext>
            </a:extLst>
          </p:cNvPr>
          <p:cNvSpPr>
            <a:spLocks noGrp="1"/>
          </p:cNvSpPr>
          <p:nvPr>
            <p:ph sz="half" idx="2"/>
          </p:nvPr>
        </p:nvSpPr>
        <p:spPr>
          <a:xfrm>
            <a:off x="6683477" y="2001389"/>
            <a:ext cx="5181600" cy="4351338"/>
          </a:xfrm>
        </p:spPr>
        <p:txBody>
          <a:bodyPr/>
          <a:lstStyle/>
          <a:p>
            <a:r>
              <a:rPr lang="en-US" sz="3200" kern="0" spc="-44" dirty="0">
                <a:latin typeface="Source Serif Pro Semi Bold" pitchFamily="34" charset="0"/>
                <a:ea typeface="Source Serif Pro Semi Bold" pitchFamily="34" charset="-122"/>
                <a:cs typeface="Source Serif Pro Semi Bold" pitchFamily="34" charset="-120"/>
              </a:rPr>
              <a:t>Results</a:t>
            </a:r>
            <a:r>
              <a:rPr lang="en-US" sz="2800" kern="0" spc="-44" dirty="0">
                <a:latin typeface="Source Serif Pro Semi Bold" pitchFamily="34" charset="0"/>
                <a:ea typeface="Source Serif Pro Semi Bold" pitchFamily="34" charset="-122"/>
                <a:cs typeface="Source Serif Pro Semi Bold" pitchFamily="34" charset="-120"/>
              </a:rPr>
              <a:t> </a:t>
            </a:r>
            <a:r>
              <a:rPr lang="en-US" sz="3200" kern="0" spc="-44" dirty="0">
                <a:latin typeface="Source Serif Pro Semi Bold" pitchFamily="34" charset="0"/>
                <a:ea typeface="Source Serif Pro Semi Bold" pitchFamily="34" charset="-122"/>
                <a:cs typeface="Source Serif Pro Semi Bold" pitchFamily="34" charset="-120"/>
              </a:rPr>
              <a:t>Tracking</a:t>
            </a:r>
            <a:endParaRPr lang="en-US" sz="3200" dirty="0"/>
          </a:p>
          <a:p>
            <a:pPr marL="0" indent="0">
              <a:buNone/>
            </a:pPr>
            <a:r>
              <a:rPr lang="en-US" sz="2800" kern="0" spc="-38" dirty="0">
                <a:solidFill>
                  <a:srgbClr val="272525"/>
                </a:solidFill>
                <a:latin typeface="Source Sans Pro" pitchFamily="34" charset="0"/>
                <a:ea typeface="Source Sans Pro" pitchFamily="34" charset="-122"/>
                <a:cs typeface="Source Sans Pro" pitchFamily="34" charset="-120"/>
              </a:rPr>
              <a:t>Transparent and immediate reporting of election results, with detailed analytics and visualization.</a:t>
            </a:r>
            <a:endParaRPr lang="en-US" sz="2800" dirty="0"/>
          </a:p>
          <a:p>
            <a:endParaRPr lang="en-IN" dirty="0"/>
          </a:p>
        </p:txBody>
      </p:sp>
      <p:sp>
        <p:nvSpPr>
          <p:cNvPr id="4" name="Title 1">
            <a:extLst>
              <a:ext uri="{FF2B5EF4-FFF2-40B4-BE49-F238E27FC236}">
                <a16:creationId xmlns:a16="http://schemas.microsoft.com/office/drawing/2014/main" id="{4A0169D7-FC8D-4AC7-A02C-8BD874946A32}"/>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88BEAFB2-6CD6-4572-99DB-DC66427E9A8F}"/>
              </a:ext>
            </a:extLst>
          </p:cNvPr>
          <p:cNvSpPr txBox="1">
            <a:spLocks noChangeArrowheads="1"/>
          </p:cNvSpPr>
          <p:nvPr/>
        </p:nvSpPr>
        <p:spPr>
          <a:xfrm>
            <a:off x="1504949" y="-116546"/>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9BBD7EA-D474-4859-84A8-84D5EFCAD76C}"/>
              </a:ext>
            </a:extLst>
          </p:cNvPr>
          <p:cNvPicPr>
            <a:picLocks noChangeAspect="1"/>
          </p:cNvPicPr>
          <p:nvPr/>
        </p:nvPicPr>
        <p:blipFill>
          <a:blip r:embed="rId2"/>
          <a:stretch>
            <a:fillRect/>
          </a:stretch>
        </p:blipFill>
        <p:spPr>
          <a:xfrm>
            <a:off x="0" y="-78446"/>
            <a:ext cx="1504949" cy="1023587"/>
          </a:xfrm>
          <a:prstGeom prst="rect">
            <a:avLst/>
          </a:prstGeom>
        </p:spPr>
      </p:pic>
    </p:spTree>
    <p:extLst>
      <p:ext uri="{BB962C8B-B14F-4D97-AF65-F5344CB8AC3E}">
        <p14:creationId xmlns:p14="http://schemas.microsoft.com/office/powerpoint/2010/main" val="55842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65D3-DBBD-46E3-900A-63F4DC95C2AF}"/>
              </a:ext>
            </a:extLst>
          </p:cNvPr>
          <p:cNvSpPr>
            <a:spLocks noGrp="1"/>
          </p:cNvSpPr>
          <p:nvPr>
            <p:ph type="title"/>
          </p:nvPr>
        </p:nvSpPr>
        <p:spPr>
          <a:xfrm>
            <a:off x="1471235" y="1647052"/>
            <a:ext cx="10515600" cy="218694"/>
          </a:xfrm>
        </p:spPr>
        <p:txBody>
          <a:bodyPr>
            <a:noAutofit/>
          </a:bodyPr>
          <a:lstStyle/>
          <a:p>
            <a:r>
              <a:rPr lang="en-US" sz="5400" kern="0" spc="-83" dirty="0">
                <a:latin typeface="Adobe Gothic Std B" panose="020B0800000000000000" pitchFamily="34" charset="-128"/>
                <a:ea typeface="Adobe Gothic Std B" panose="020B0800000000000000" pitchFamily="34" charset="-128"/>
                <a:cs typeface="Source Serif Pro Semi Bold" pitchFamily="34" charset="-120"/>
              </a:rPr>
              <a:t>System Architecture and Design:</a:t>
            </a:r>
            <a:br>
              <a:rPr lang="en-US" sz="5400" dirty="0">
                <a:latin typeface="Adobe Gothic Std B" panose="020B0800000000000000" pitchFamily="34" charset="-128"/>
                <a:ea typeface="Adobe Gothic Std B" panose="020B0800000000000000" pitchFamily="34" charset="-128"/>
              </a:rPr>
            </a:br>
            <a:endParaRPr lang="en-US" sz="5400" dirty="0">
              <a:latin typeface="Adobe Gothic Std B" panose="020B0800000000000000" pitchFamily="34" charset="-128"/>
              <a:ea typeface="Adobe Gothic Std B" panose="020B0800000000000000" pitchFamily="34" charset="-128"/>
            </a:endParaRPr>
          </a:p>
        </p:txBody>
      </p:sp>
      <p:sp>
        <p:nvSpPr>
          <p:cNvPr id="3" name="Shape 3">
            <a:extLst>
              <a:ext uri="{FF2B5EF4-FFF2-40B4-BE49-F238E27FC236}">
                <a16:creationId xmlns:a16="http://schemas.microsoft.com/office/drawing/2014/main" id="{1303AA92-34C9-4C08-2C19-CAEED4755F97}"/>
              </a:ext>
            </a:extLst>
          </p:cNvPr>
          <p:cNvSpPr>
            <a:spLocks noGrp="1"/>
          </p:cNvSpPr>
          <p:nvPr>
            <p:ph sz="half" idx="1"/>
          </p:nvPr>
        </p:nvSpPr>
        <p:spPr>
          <a:xfrm>
            <a:off x="956888" y="1688876"/>
            <a:ext cx="514349" cy="585227"/>
          </a:xfrm>
          <a:prstGeom prst="roundRect">
            <a:avLst>
              <a:gd name="adj" fmla="val 18668"/>
            </a:avLst>
          </a:prstGeom>
          <a:solidFill>
            <a:srgbClr val="F4D4F7"/>
          </a:solidFill>
          <a:ln w="7620">
            <a:solidFill>
              <a:srgbClr val="DABADD"/>
            </a:solidFill>
            <a:prstDash val="solid"/>
          </a:ln>
        </p:spPr>
        <p:txBody>
          <a:bodyPr>
            <a:normAutofit fontScale="92500"/>
          </a:bodyPr>
          <a:lstStyle/>
          <a:p>
            <a:pPr marL="0" indent="0">
              <a:buNone/>
            </a:pPr>
            <a:r>
              <a:rPr lang="en-IN" dirty="0"/>
              <a:t>1</a:t>
            </a:r>
          </a:p>
        </p:txBody>
      </p:sp>
      <p:sp>
        <p:nvSpPr>
          <p:cNvPr id="8" name="Content Placeholder 7">
            <a:extLst>
              <a:ext uri="{FF2B5EF4-FFF2-40B4-BE49-F238E27FC236}">
                <a16:creationId xmlns:a16="http://schemas.microsoft.com/office/drawing/2014/main" id="{81A8A806-CEA1-6EEB-CB6D-7AE0CF2A3E0B}"/>
              </a:ext>
            </a:extLst>
          </p:cNvPr>
          <p:cNvSpPr>
            <a:spLocks noGrp="1"/>
          </p:cNvSpPr>
          <p:nvPr>
            <p:ph sz="half" idx="2"/>
          </p:nvPr>
        </p:nvSpPr>
        <p:spPr>
          <a:xfrm>
            <a:off x="2406446" y="1688876"/>
            <a:ext cx="5181600" cy="4351338"/>
          </a:xfrm>
        </p:spPr>
        <p:txBody>
          <a:bodyPr>
            <a:normAutofit fontScale="92500"/>
          </a:bodyPr>
          <a:lstStyle/>
          <a:p>
            <a:pPr marL="0" indent="0">
              <a:buNone/>
            </a:pPr>
            <a:r>
              <a:rPr lang="en-US" sz="2800" kern="0" spc="-42" dirty="0">
                <a:solidFill>
                  <a:srgbClr val="272525"/>
                </a:solidFill>
                <a:latin typeface="Source Serif Pro Semi Bold" pitchFamily="34" charset="0"/>
                <a:ea typeface="Source Serif Pro Semi Bold" pitchFamily="34" charset="-122"/>
                <a:cs typeface="Source Serif Pro Semi Bold" pitchFamily="34" charset="-120"/>
              </a:rPr>
              <a:t>Client Applications</a:t>
            </a:r>
            <a:endParaRPr lang="en-US" sz="2800" dirty="0"/>
          </a:p>
          <a:p>
            <a:pPr marL="0" indent="0">
              <a:buNone/>
            </a:pPr>
            <a:r>
              <a:rPr lang="en-US" sz="2000" kern="0" spc="-35" dirty="0">
                <a:solidFill>
                  <a:srgbClr val="272525"/>
                </a:solidFill>
                <a:latin typeface="Source Sans Pro" pitchFamily="34" charset="0"/>
                <a:ea typeface="Source Sans Pro" pitchFamily="34" charset="-122"/>
                <a:cs typeface="Source Sans Pro" pitchFamily="34" charset="-120"/>
              </a:rPr>
              <a:t>Responsive and user-friendly web and mobile interfaces for seamless voter interaction.</a:t>
            </a:r>
          </a:p>
          <a:p>
            <a:pPr marL="0" indent="0">
              <a:buNone/>
            </a:pPr>
            <a:endParaRPr lang="en-US" sz="2000" dirty="0"/>
          </a:p>
          <a:p>
            <a:pPr marL="0" indent="0">
              <a:buNone/>
            </a:pPr>
            <a:r>
              <a:rPr lang="en-US" sz="2800" kern="0" spc="-42" dirty="0">
                <a:solidFill>
                  <a:srgbClr val="272525"/>
                </a:solidFill>
                <a:latin typeface="Source Serif Pro Semi Bold" pitchFamily="34" charset="0"/>
                <a:ea typeface="Source Serif Pro Semi Bold" pitchFamily="34" charset="-122"/>
                <a:cs typeface="Source Serif Pro Semi Bold" pitchFamily="34" charset="-120"/>
              </a:rPr>
              <a:t>Server Infrastructure</a:t>
            </a:r>
            <a:endParaRPr lang="en-US" sz="2800" dirty="0"/>
          </a:p>
          <a:p>
            <a:pPr marL="0" indent="0">
              <a:buNone/>
            </a:pPr>
            <a:r>
              <a:rPr lang="en-US" sz="2000" kern="0" spc="-35" dirty="0">
                <a:solidFill>
                  <a:srgbClr val="272525"/>
                </a:solidFill>
                <a:latin typeface="Source Sans Pro" pitchFamily="34" charset="0"/>
                <a:ea typeface="Source Sans Pro" pitchFamily="34" charset="-122"/>
                <a:cs typeface="Source Sans Pro" pitchFamily="34" charset="-120"/>
              </a:rPr>
              <a:t>Scalable and fault-tolerant backend systems to handle high volumes of concurrent users.</a:t>
            </a:r>
          </a:p>
          <a:p>
            <a:pPr marL="0" indent="0">
              <a:buNone/>
            </a:pPr>
            <a:endParaRPr lang="en-US" sz="2000" dirty="0"/>
          </a:p>
          <a:p>
            <a:pPr marL="0" indent="0" algn="l">
              <a:lnSpc>
                <a:spcPts val="2550"/>
              </a:lnSpc>
              <a:buNone/>
            </a:pPr>
            <a:r>
              <a:rPr lang="en-US" sz="2800" kern="0" spc="-42" dirty="0">
                <a:solidFill>
                  <a:srgbClr val="272525"/>
                </a:solidFill>
                <a:latin typeface="Source Serif Pro Semi Bold" pitchFamily="34" charset="0"/>
                <a:ea typeface="Source Serif Pro Semi Bold" pitchFamily="34" charset="-122"/>
                <a:cs typeface="Source Serif Pro Semi Bold" pitchFamily="34" charset="-120"/>
              </a:rPr>
              <a:t>Database Integration</a:t>
            </a:r>
          </a:p>
          <a:p>
            <a:pPr marL="0" indent="0">
              <a:lnSpc>
                <a:spcPts val="2550"/>
              </a:lnSpc>
              <a:buNone/>
            </a:pPr>
            <a:r>
              <a:rPr lang="en-US" sz="2000" kern="0" spc="-35" dirty="0">
                <a:solidFill>
                  <a:srgbClr val="272525"/>
                </a:solidFill>
                <a:latin typeface="Source Sans Pro" pitchFamily="34" charset="0"/>
                <a:ea typeface="Source Sans Pro" pitchFamily="34" charset="-122"/>
                <a:cs typeface="Source Sans Pro" pitchFamily="34" charset="-120"/>
              </a:rPr>
              <a:t>Secure and reliable data storage, leveraging MySQL to maintain voter records and election results.</a:t>
            </a:r>
            <a:endParaRPr lang="en-US" sz="2000" dirty="0"/>
          </a:p>
          <a:p>
            <a:pPr marL="0" indent="0" algn="l">
              <a:lnSpc>
                <a:spcPts val="2550"/>
              </a:lnSpc>
              <a:buNone/>
            </a:pPr>
            <a:endParaRPr lang="en-US" sz="2800" dirty="0"/>
          </a:p>
        </p:txBody>
      </p:sp>
      <p:sp>
        <p:nvSpPr>
          <p:cNvPr id="4" name="Title 1">
            <a:extLst>
              <a:ext uri="{FF2B5EF4-FFF2-40B4-BE49-F238E27FC236}">
                <a16:creationId xmlns:a16="http://schemas.microsoft.com/office/drawing/2014/main" id="{45263A62-602C-41F5-AD09-E804A5B6E50C}"/>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74FFB581-34B5-4A80-A0B2-260B6557CCFB}"/>
              </a:ext>
            </a:extLst>
          </p:cNvPr>
          <p:cNvSpPr txBox="1">
            <a:spLocks noChangeArrowheads="1"/>
          </p:cNvSpPr>
          <p:nvPr/>
        </p:nvSpPr>
        <p:spPr>
          <a:xfrm>
            <a:off x="1504949" y="-116547"/>
            <a:ext cx="10687051" cy="1090153"/>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fontAlgn="base"/>
            <a:endParaRPr lang="en-IN" sz="3200" dirty="0">
              <a:solidFill>
                <a:schemeClr val="bg1"/>
              </a:solidFill>
              <a:latin typeface="Adobe Gothic Std B" panose="020B0800000000000000" pitchFamily="34" charset="-128"/>
              <a:ea typeface="Adobe Gothic Std B" panose="020B0800000000000000" pitchFamily="34" charset="-128"/>
              <a:cs typeface="Times New Roman" panose="02020603050405020304" pitchFamily="18" charset="0"/>
            </a:endParaRPr>
          </a:p>
        </p:txBody>
      </p:sp>
      <p:pic>
        <p:nvPicPr>
          <p:cNvPr id="6" name="Picture 5">
            <a:extLst>
              <a:ext uri="{FF2B5EF4-FFF2-40B4-BE49-F238E27FC236}">
                <a16:creationId xmlns:a16="http://schemas.microsoft.com/office/drawing/2014/main" id="{FCC5DF75-69BE-4858-8071-A8E31A00874E}"/>
              </a:ext>
            </a:extLst>
          </p:cNvPr>
          <p:cNvPicPr>
            <a:picLocks noChangeAspect="1"/>
          </p:cNvPicPr>
          <p:nvPr/>
        </p:nvPicPr>
        <p:blipFill>
          <a:blip r:embed="rId2"/>
          <a:stretch>
            <a:fillRect/>
          </a:stretch>
        </p:blipFill>
        <p:spPr>
          <a:xfrm>
            <a:off x="0" y="-78446"/>
            <a:ext cx="1504949" cy="1023587"/>
          </a:xfrm>
          <a:prstGeom prst="rect">
            <a:avLst/>
          </a:prstGeom>
        </p:spPr>
      </p:pic>
      <p:sp>
        <p:nvSpPr>
          <p:cNvPr id="7" name="Shape 2">
            <a:extLst>
              <a:ext uri="{FF2B5EF4-FFF2-40B4-BE49-F238E27FC236}">
                <a16:creationId xmlns:a16="http://schemas.microsoft.com/office/drawing/2014/main" id="{6747B753-19F9-CD93-F1FE-6E465C02446B}"/>
              </a:ext>
            </a:extLst>
          </p:cNvPr>
          <p:cNvSpPr/>
          <p:nvPr/>
        </p:nvSpPr>
        <p:spPr>
          <a:xfrm>
            <a:off x="1471235" y="1978907"/>
            <a:ext cx="784741" cy="30480"/>
          </a:xfrm>
          <a:prstGeom prst="roundRect">
            <a:avLst>
              <a:gd name="adj" fmla="val 308970"/>
            </a:avLst>
          </a:prstGeom>
          <a:solidFill>
            <a:srgbClr val="DABADD"/>
          </a:solidFill>
          <a:ln/>
        </p:spPr>
        <p:txBody>
          <a:bodyPr/>
          <a:lstStyle/>
          <a:p>
            <a:endParaRPr lang="en-IN"/>
          </a:p>
        </p:txBody>
      </p:sp>
      <p:sp>
        <p:nvSpPr>
          <p:cNvPr id="9" name="Shape 1">
            <a:extLst>
              <a:ext uri="{FF2B5EF4-FFF2-40B4-BE49-F238E27FC236}">
                <a16:creationId xmlns:a16="http://schemas.microsoft.com/office/drawing/2014/main" id="{0FB42143-3407-9860-CF4F-4F4571B80D5C}"/>
              </a:ext>
            </a:extLst>
          </p:cNvPr>
          <p:cNvSpPr/>
          <p:nvPr/>
        </p:nvSpPr>
        <p:spPr>
          <a:xfrm>
            <a:off x="1171433" y="2274102"/>
            <a:ext cx="45719" cy="948664"/>
          </a:xfrm>
          <a:prstGeom prst="roundRect">
            <a:avLst>
              <a:gd name="adj" fmla="val 308970"/>
            </a:avLst>
          </a:prstGeom>
          <a:solidFill>
            <a:srgbClr val="DABADD"/>
          </a:solidFill>
          <a:ln/>
        </p:spPr>
        <p:txBody>
          <a:bodyPr/>
          <a:lstStyle/>
          <a:p>
            <a:endParaRPr lang="en-IN"/>
          </a:p>
        </p:txBody>
      </p:sp>
      <p:sp>
        <p:nvSpPr>
          <p:cNvPr id="10" name="Shape 8">
            <a:extLst>
              <a:ext uri="{FF2B5EF4-FFF2-40B4-BE49-F238E27FC236}">
                <a16:creationId xmlns:a16="http://schemas.microsoft.com/office/drawing/2014/main" id="{CD6376C9-CB8C-99E8-B8B4-CFDBE99F7134}"/>
              </a:ext>
            </a:extLst>
          </p:cNvPr>
          <p:cNvSpPr/>
          <p:nvPr/>
        </p:nvSpPr>
        <p:spPr>
          <a:xfrm>
            <a:off x="956886" y="3238973"/>
            <a:ext cx="514349" cy="540115"/>
          </a:xfrm>
          <a:prstGeom prst="roundRect">
            <a:avLst>
              <a:gd name="adj" fmla="val 18668"/>
            </a:avLst>
          </a:prstGeom>
          <a:solidFill>
            <a:srgbClr val="F4D4F7"/>
          </a:solidFill>
          <a:ln w="7620">
            <a:solidFill>
              <a:srgbClr val="DABADD"/>
            </a:solidFill>
            <a:prstDash val="solid"/>
          </a:ln>
        </p:spPr>
        <p:txBody>
          <a:bodyPr/>
          <a:lstStyle/>
          <a:p>
            <a:r>
              <a:rPr lang="en-IN" sz="2800" dirty="0"/>
              <a:t>2</a:t>
            </a:r>
          </a:p>
        </p:txBody>
      </p:sp>
      <p:sp>
        <p:nvSpPr>
          <p:cNvPr id="11" name="Shape 2">
            <a:extLst>
              <a:ext uri="{FF2B5EF4-FFF2-40B4-BE49-F238E27FC236}">
                <a16:creationId xmlns:a16="http://schemas.microsoft.com/office/drawing/2014/main" id="{18DED599-4C3B-F2A6-1B48-A53767433DDE}"/>
              </a:ext>
            </a:extLst>
          </p:cNvPr>
          <p:cNvSpPr/>
          <p:nvPr/>
        </p:nvSpPr>
        <p:spPr>
          <a:xfrm>
            <a:off x="1471235" y="3465295"/>
            <a:ext cx="784741" cy="30480"/>
          </a:xfrm>
          <a:prstGeom prst="roundRect">
            <a:avLst>
              <a:gd name="adj" fmla="val 308970"/>
            </a:avLst>
          </a:prstGeom>
          <a:solidFill>
            <a:srgbClr val="DABADD"/>
          </a:solidFill>
          <a:ln/>
        </p:spPr>
        <p:txBody>
          <a:bodyPr/>
          <a:lstStyle/>
          <a:p>
            <a:endParaRPr lang="en-IN"/>
          </a:p>
        </p:txBody>
      </p:sp>
      <p:sp>
        <p:nvSpPr>
          <p:cNvPr id="12" name="Shape 1">
            <a:extLst>
              <a:ext uri="{FF2B5EF4-FFF2-40B4-BE49-F238E27FC236}">
                <a16:creationId xmlns:a16="http://schemas.microsoft.com/office/drawing/2014/main" id="{47F7982A-640C-5075-BFDA-6D39DB380D66}"/>
              </a:ext>
            </a:extLst>
          </p:cNvPr>
          <p:cNvSpPr/>
          <p:nvPr/>
        </p:nvSpPr>
        <p:spPr>
          <a:xfrm>
            <a:off x="1171433" y="3762881"/>
            <a:ext cx="45719" cy="738193"/>
          </a:xfrm>
          <a:prstGeom prst="roundRect">
            <a:avLst>
              <a:gd name="adj" fmla="val 308970"/>
            </a:avLst>
          </a:prstGeom>
          <a:solidFill>
            <a:srgbClr val="DABADD"/>
          </a:solidFill>
          <a:ln/>
        </p:spPr>
        <p:txBody>
          <a:bodyPr/>
          <a:lstStyle/>
          <a:p>
            <a:endParaRPr lang="en-IN"/>
          </a:p>
        </p:txBody>
      </p:sp>
      <p:sp>
        <p:nvSpPr>
          <p:cNvPr id="13" name="Shape 3">
            <a:extLst>
              <a:ext uri="{FF2B5EF4-FFF2-40B4-BE49-F238E27FC236}">
                <a16:creationId xmlns:a16="http://schemas.microsoft.com/office/drawing/2014/main" id="{6138666C-F29A-6ECD-0311-EC9F4F25C351}"/>
              </a:ext>
            </a:extLst>
          </p:cNvPr>
          <p:cNvSpPr txBox="1">
            <a:spLocks/>
          </p:cNvSpPr>
          <p:nvPr/>
        </p:nvSpPr>
        <p:spPr>
          <a:xfrm>
            <a:off x="956886" y="4501075"/>
            <a:ext cx="514349" cy="585227"/>
          </a:xfrm>
          <a:prstGeom prst="roundRect">
            <a:avLst>
              <a:gd name="adj" fmla="val 18668"/>
            </a:avLst>
          </a:prstGeom>
          <a:solidFill>
            <a:srgbClr val="F4D4F7"/>
          </a:solidFill>
          <a:ln w="7620">
            <a:solidFill>
              <a:srgbClr val="DABADD"/>
            </a:solidFill>
            <a:prstDash val="soli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a:t>
            </a:r>
          </a:p>
        </p:txBody>
      </p:sp>
      <p:sp>
        <p:nvSpPr>
          <p:cNvPr id="14" name="Shape 2">
            <a:extLst>
              <a:ext uri="{FF2B5EF4-FFF2-40B4-BE49-F238E27FC236}">
                <a16:creationId xmlns:a16="http://schemas.microsoft.com/office/drawing/2014/main" id="{E6084E32-48D0-09DF-8527-4D611C10E240}"/>
              </a:ext>
            </a:extLst>
          </p:cNvPr>
          <p:cNvSpPr/>
          <p:nvPr/>
        </p:nvSpPr>
        <p:spPr>
          <a:xfrm>
            <a:off x="1471235" y="4812560"/>
            <a:ext cx="784741" cy="30480"/>
          </a:xfrm>
          <a:prstGeom prst="roundRect">
            <a:avLst>
              <a:gd name="adj" fmla="val 308970"/>
            </a:avLst>
          </a:prstGeom>
          <a:solidFill>
            <a:srgbClr val="DABADD"/>
          </a:solidFill>
          <a:ln/>
        </p:spPr>
        <p:txBody>
          <a:bodyPr/>
          <a:lstStyle/>
          <a:p>
            <a:endParaRPr lang="en-IN"/>
          </a:p>
        </p:txBody>
      </p:sp>
      <p:sp>
        <p:nvSpPr>
          <p:cNvPr id="15" name="Shape 1">
            <a:extLst>
              <a:ext uri="{FF2B5EF4-FFF2-40B4-BE49-F238E27FC236}">
                <a16:creationId xmlns:a16="http://schemas.microsoft.com/office/drawing/2014/main" id="{DC198136-9FE7-C60E-354A-A76C3FCB28DB}"/>
              </a:ext>
            </a:extLst>
          </p:cNvPr>
          <p:cNvSpPr/>
          <p:nvPr/>
        </p:nvSpPr>
        <p:spPr>
          <a:xfrm>
            <a:off x="1194292" y="5086302"/>
            <a:ext cx="45719" cy="540115"/>
          </a:xfrm>
          <a:prstGeom prst="roundRect">
            <a:avLst>
              <a:gd name="adj" fmla="val 308970"/>
            </a:avLst>
          </a:prstGeom>
          <a:solidFill>
            <a:srgbClr val="DABADD"/>
          </a:solidFill>
          <a:ln/>
        </p:spPr>
        <p:txBody>
          <a:bodyPr/>
          <a:lstStyle/>
          <a:p>
            <a:endParaRPr lang="en-IN"/>
          </a:p>
        </p:txBody>
      </p:sp>
    </p:spTree>
    <p:extLst>
      <p:ext uri="{BB962C8B-B14F-4D97-AF65-F5344CB8AC3E}">
        <p14:creationId xmlns:p14="http://schemas.microsoft.com/office/powerpoint/2010/main" val="80900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65D3-DBBD-46E3-900A-63F4DC95C2AF}"/>
              </a:ext>
            </a:extLst>
          </p:cNvPr>
          <p:cNvSpPr>
            <a:spLocks noGrp="1"/>
          </p:cNvSpPr>
          <p:nvPr>
            <p:ph type="title"/>
          </p:nvPr>
        </p:nvSpPr>
        <p:spPr>
          <a:xfrm>
            <a:off x="838200" y="1395266"/>
            <a:ext cx="10515600" cy="401783"/>
          </a:xfrm>
        </p:spPr>
        <p:txBody>
          <a:bodyPr>
            <a:normAutofit fontScale="90000"/>
          </a:bodyPr>
          <a:lstStyle/>
          <a:p>
            <a:r>
              <a:rPr lang="en-US" sz="4400" kern="0" spc="-89" dirty="0">
                <a:latin typeface="Adobe Gothic Std B" panose="020B0800000000000000" pitchFamily="34" charset="-128"/>
                <a:ea typeface="Adobe Gothic Std B" panose="020B0800000000000000" pitchFamily="34" charset="-128"/>
                <a:cs typeface="Source Serif Pro Semi Bold" pitchFamily="34" charset="-120"/>
              </a:rPr>
              <a:t>Database Integration with MySQL:</a:t>
            </a:r>
            <a:br>
              <a:rPr lang="en-US" sz="4400" dirty="0">
                <a:latin typeface="Adobe Gothic Std B" panose="020B0800000000000000" pitchFamily="34" charset="-128"/>
                <a:ea typeface="Adobe Gothic Std B" panose="020B0800000000000000" pitchFamily="34" charset="-128"/>
              </a:rPr>
            </a:br>
            <a:endParaRPr lang="en-US"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BDE2E0FB-15C8-B4FA-4B7B-9A07F9E28C66}"/>
              </a:ext>
            </a:extLst>
          </p:cNvPr>
          <p:cNvSpPr>
            <a:spLocks noGrp="1"/>
          </p:cNvSpPr>
          <p:nvPr>
            <p:ph sz="half" idx="1"/>
          </p:nvPr>
        </p:nvSpPr>
        <p:spPr>
          <a:xfrm>
            <a:off x="752474" y="2013272"/>
            <a:ext cx="5181600" cy="4351338"/>
          </a:xfrm>
        </p:spPr>
        <p:txBody>
          <a:bodyPr/>
          <a:lstStyle/>
          <a:p>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Voter Management</a:t>
            </a:r>
            <a:endParaRPr lang="en-US" sz="3200" dirty="0"/>
          </a:p>
          <a:p>
            <a:pPr marL="0" indent="0">
              <a:buNone/>
            </a:pPr>
            <a:r>
              <a:rPr lang="en-US" sz="2400" kern="0" spc="-38" dirty="0">
                <a:solidFill>
                  <a:srgbClr val="272525"/>
                </a:solidFill>
                <a:latin typeface="Source Sans Pro" pitchFamily="34" charset="0"/>
                <a:ea typeface="Source Sans Pro" pitchFamily="34" charset="-122"/>
                <a:cs typeface="Source Sans Pro" pitchFamily="34" charset="-120"/>
              </a:rPr>
              <a:t>Centralized storage of voter information, including registration details and voting history.</a:t>
            </a:r>
            <a:endParaRPr lang="en-US" sz="2400" dirty="0"/>
          </a:p>
          <a:p>
            <a:endParaRPr lang="en-IN" dirty="0"/>
          </a:p>
          <a:p>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Candidate Profiles</a:t>
            </a:r>
            <a:endParaRPr lang="en-US" sz="3200" dirty="0"/>
          </a:p>
          <a:p>
            <a:pPr marL="0" indent="0">
              <a:buNone/>
            </a:pPr>
            <a:r>
              <a:rPr lang="en-US" sz="2400" kern="0" spc="-38" dirty="0">
                <a:solidFill>
                  <a:srgbClr val="272525"/>
                </a:solidFill>
                <a:latin typeface="Source Sans Pro" pitchFamily="34" charset="0"/>
                <a:ea typeface="Source Sans Pro" pitchFamily="34" charset="-122"/>
                <a:cs typeface="Source Sans Pro" pitchFamily="34" charset="-120"/>
              </a:rPr>
              <a:t>Comprehensive database of all candidates, their platforms, and campaign information.</a:t>
            </a:r>
            <a:endParaRPr lang="en-US" sz="2400" dirty="0"/>
          </a:p>
          <a:p>
            <a:endParaRPr lang="en-IN" dirty="0"/>
          </a:p>
        </p:txBody>
      </p:sp>
      <p:sp>
        <p:nvSpPr>
          <p:cNvPr id="7" name="Content Placeholder 6">
            <a:extLst>
              <a:ext uri="{FF2B5EF4-FFF2-40B4-BE49-F238E27FC236}">
                <a16:creationId xmlns:a16="http://schemas.microsoft.com/office/drawing/2014/main" id="{EE273F85-16C7-FC1A-CCA1-6A7A15A2A077}"/>
              </a:ext>
            </a:extLst>
          </p:cNvPr>
          <p:cNvSpPr>
            <a:spLocks noGrp="1"/>
          </p:cNvSpPr>
          <p:nvPr>
            <p:ph sz="half" idx="2"/>
          </p:nvPr>
        </p:nvSpPr>
        <p:spPr>
          <a:xfrm>
            <a:off x="6472237" y="2058020"/>
            <a:ext cx="5181600" cy="4351338"/>
          </a:xfrm>
        </p:spPr>
        <p:txBody>
          <a:bodyPr/>
          <a:lstStyle/>
          <a:p>
            <a:r>
              <a:rPr lang="en-US" sz="3200" kern="0" spc="-44" dirty="0">
                <a:solidFill>
                  <a:srgbClr val="272525"/>
                </a:solidFill>
                <a:latin typeface="Source Serif Pro Semi Bold" pitchFamily="34" charset="0"/>
                <a:ea typeface="Source Serif Pro Semi Bold" pitchFamily="34" charset="-122"/>
                <a:cs typeface="Source Serif Pro Semi Bold" pitchFamily="34" charset="-120"/>
              </a:rPr>
              <a:t>Election Results</a:t>
            </a:r>
            <a:endParaRPr lang="en-US" sz="3200" dirty="0"/>
          </a:p>
          <a:p>
            <a:pPr marL="0" indent="0">
              <a:buNone/>
            </a:pPr>
            <a:r>
              <a:rPr lang="en-US" sz="2400" kern="0" spc="-38" dirty="0">
                <a:solidFill>
                  <a:srgbClr val="272525"/>
                </a:solidFill>
                <a:latin typeface="Source Sans Pro" pitchFamily="34" charset="0"/>
                <a:ea typeface="Source Sans Pro" pitchFamily="34" charset="-122"/>
                <a:cs typeface="Source Sans Pro" pitchFamily="34" charset="-120"/>
              </a:rPr>
              <a:t>Secure and tamper-proof storage of real-time voting data and final election outcomes.</a:t>
            </a:r>
            <a:endParaRPr lang="en-US" sz="2400" dirty="0"/>
          </a:p>
          <a:p>
            <a:endParaRPr lang="en-IN" dirty="0"/>
          </a:p>
        </p:txBody>
      </p:sp>
      <p:sp>
        <p:nvSpPr>
          <p:cNvPr id="4" name="Title 1">
            <a:extLst>
              <a:ext uri="{FF2B5EF4-FFF2-40B4-BE49-F238E27FC236}">
                <a16:creationId xmlns:a16="http://schemas.microsoft.com/office/drawing/2014/main" id="{519D2521-CE3A-49B9-A8A7-8E5505AC3D23}"/>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E6E43BDB-B0C7-4E7D-A6E5-9209EEF29F3A}"/>
              </a:ext>
            </a:extLst>
          </p:cNvPr>
          <p:cNvSpPr txBox="1">
            <a:spLocks noChangeArrowheads="1"/>
          </p:cNvSpPr>
          <p:nvPr/>
        </p:nvSpPr>
        <p:spPr>
          <a:xfrm>
            <a:off x="1504949" y="-116546"/>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216ED95-E6ED-4EE1-8D74-BED74BCBC2B0}"/>
              </a:ext>
            </a:extLst>
          </p:cNvPr>
          <p:cNvPicPr>
            <a:picLocks noChangeAspect="1"/>
          </p:cNvPicPr>
          <p:nvPr/>
        </p:nvPicPr>
        <p:blipFill>
          <a:blip r:embed="rId2"/>
          <a:stretch>
            <a:fillRect/>
          </a:stretch>
        </p:blipFill>
        <p:spPr>
          <a:xfrm>
            <a:off x="0" y="-78446"/>
            <a:ext cx="1504949" cy="1023587"/>
          </a:xfrm>
          <a:prstGeom prst="rect">
            <a:avLst/>
          </a:prstGeom>
        </p:spPr>
      </p:pic>
    </p:spTree>
    <p:extLst>
      <p:ext uri="{BB962C8B-B14F-4D97-AF65-F5344CB8AC3E}">
        <p14:creationId xmlns:p14="http://schemas.microsoft.com/office/powerpoint/2010/main" val="282178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75E7F-BABB-4ABE-F9CA-BCB3E5D13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4B0D-F764-825F-7CD5-4F9EF0AD034B}"/>
              </a:ext>
            </a:extLst>
          </p:cNvPr>
          <p:cNvSpPr>
            <a:spLocks noGrp="1"/>
          </p:cNvSpPr>
          <p:nvPr>
            <p:ph type="title"/>
          </p:nvPr>
        </p:nvSpPr>
        <p:spPr>
          <a:xfrm>
            <a:off x="838200" y="1395266"/>
            <a:ext cx="10515600" cy="401783"/>
          </a:xfrm>
        </p:spPr>
        <p:txBody>
          <a:bodyPr>
            <a:normAutofit fontScale="90000"/>
          </a:bodyPr>
          <a:lstStyle/>
          <a:p>
            <a:r>
              <a:rPr lang="en-US" sz="4400" kern="0" spc="-89" dirty="0">
                <a:latin typeface="Adobe Gothic Std B" panose="020B0800000000000000" pitchFamily="34" charset="-128"/>
                <a:ea typeface="Adobe Gothic Std B" panose="020B0800000000000000" pitchFamily="34" charset="-128"/>
                <a:cs typeface="Source Serif Pro Semi Bold" pitchFamily="34" charset="-120"/>
              </a:rPr>
              <a:t>Conclusion and Future Enhancements:</a:t>
            </a:r>
            <a:br>
              <a:rPr lang="en-US" sz="4400" dirty="0">
                <a:latin typeface="Adobe Gothic Std B" panose="020B0800000000000000" pitchFamily="34" charset="-128"/>
                <a:ea typeface="Adobe Gothic Std B" panose="020B0800000000000000" pitchFamily="34" charset="-128"/>
              </a:rPr>
            </a:br>
            <a:endParaRPr lang="en-US"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4AC882E0-97BE-A271-1F17-99F55FCC179D}"/>
              </a:ext>
            </a:extLst>
          </p:cNvPr>
          <p:cNvSpPr>
            <a:spLocks noGrp="1"/>
          </p:cNvSpPr>
          <p:nvPr>
            <p:ph sz="half" idx="1"/>
          </p:nvPr>
        </p:nvSpPr>
        <p:spPr>
          <a:xfrm>
            <a:off x="956186" y="2281944"/>
            <a:ext cx="8659761" cy="4351338"/>
          </a:xfrm>
        </p:spPr>
        <p:txBody>
          <a:bodyPr>
            <a:normAutofit/>
          </a:bodyPr>
          <a:lstStyle/>
          <a:p>
            <a:pPr marL="0" indent="0">
              <a:buNone/>
            </a:pPr>
            <a:r>
              <a:rPr lang="en-US" sz="2800" kern="0" spc="-38" dirty="0">
                <a:solidFill>
                  <a:srgbClr val="272525"/>
                </a:solidFill>
                <a:latin typeface="Source Sans Pro" pitchFamily="34" charset="0"/>
                <a:ea typeface="Source Sans Pro" pitchFamily="34" charset="-122"/>
                <a:cs typeface="Source Sans Pro" pitchFamily="34" charset="-120"/>
              </a:rPr>
              <a:t>Our Voting System represents a significant step forward in modernizing the electoral process. By leveraging the power of Java and integrating with a secure MySQL database, we have created a solution that prioritizes security, accessibility, and user experience. As we look to the future, we are committed to continuously enhancing our platform to meet the evolving needs of citizens and election officials.</a:t>
            </a:r>
            <a:endParaRPr lang="en-US" sz="2800" dirty="0"/>
          </a:p>
          <a:p>
            <a:endParaRPr lang="en-IN" dirty="0"/>
          </a:p>
        </p:txBody>
      </p:sp>
      <p:sp>
        <p:nvSpPr>
          <p:cNvPr id="7" name="Content Placeholder 6">
            <a:extLst>
              <a:ext uri="{FF2B5EF4-FFF2-40B4-BE49-F238E27FC236}">
                <a16:creationId xmlns:a16="http://schemas.microsoft.com/office/drawing/2014/main" id="{E2A63763-2804-0BB6-8DD8-F086AE534133}"/>
              </a:ext>
            </a:extLst>
          </p:cNvPr>
          <p:cNvSpPr>
            <a:spLocks noGrp="1"/>
          </p:cNvSpPr>
          <p:nvPr>
            <p:ph sz="half" idx="2"/>
          </p:nvPr>
        </p:nvSpPr>
        <p:spPr>
          <a:xfrm flipH="1">
            <a:off x="258096" y="1797049"/>
            <a:ext cx="2841523" cy="478700"/>
          </a:xfrm>
        </p:spPr>
        <p:txBody>
          <a:bodyPr>
            <a:noAutofit/>
          </a:bodyPr>
          <a:lstStyle/>
          <a:p>
            <a:pPr marL="0" indent="0">
              <a:buNone/>
            </a:pPr>
            <a:r>
              <a:rPr lang="en-IN" sz="7200" dirty="0"/>
              <a:t>  .</a:t>
            </a:r>
          </a:p>
        </p:txBody>
      </p:sp>
      <p:sp>
        <p:nvSpPr>
          <p:cNvPr id="4" name="Title 1">
            <a:extLst>
              <a:ext uri="{FF2B5EF4-FFF2-40B4-BE49-F238E27FC236}">
                <a16:creationId xmlns:a16="http://schemas.microsoft.com/office/drawing/2014/main" id="{33746810-F662-4E76-5C7F-C8DD2CC1C5B6}"/>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3B244E8B-336F-11CA-0CD2-9786394367C5}"/>
              </a:ext>
            </a:extLst>
          </p:cNvPr>
          <p:cNvSpPr txBox="1">
            <a:spLocks noChangeArrowheads="1"/>
          </p:cNvSpPr>
          <p:nvPr/>
        </p:nvSpPr>
        <p:spPr>
          <a:xfrm>
            <a:off x="1504949" y="-116546"/>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86D869-C3CB-B9E5-2BE5-52311C70B349}"/>
              </a:ext>
            </a:extLst>
          </p:cNvPr>
          <p:cNvPicPr>
            <a:picLocks noChangeAspect="1"/>
          </p:cNvPicPr>
          <p:nvPr/>
        </p:nvPicPr>
        <p:blipFill>
          <a:blip r:embed="rId2"/>
          <a:stretch>
            <a:fillRect/>
          </a:stretch>
        </p:blipFill>
        <p:spPr>
          <a:xfrm>
            <a:off x="0" y="-78446"/>
            <a:ext cx="1504949" cy="1023587"/>
          </a:xfrm>
          <a:prstGeom prst="rect">
            <a:avLst/>
          </a:prstGeom>
        </p:spPr>
      </p:pic>
    </p:spTree>
    <p:extLst>
      <p:ext uri="{BB962C8B-B14F-4D97-AF65-F5344CB8AC3E}">
        <p14:creationId xmlns:p14="http://schemas.microsoft.com/office/powerpoint/2010/main" val="134699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19837-3286-CC70-BF6B-B1F11B6E7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D740E-ADED-AB06-9D15-2C6D4C44239F}"/>
              </a:ext>
            </a:extLst>
          </p:cNvPr>
          <p:cNvSpPr>
            <a:spLocks noGrp="1"/>
          </p:cNvSpPr>
          <p:nvPr>
            <p:ph type="title"/>
          </p:nvPr>
        </p:nvSpPr>
        <p:spPr>
          <a:xfrm>
            <a:off x="3795253" y="2432955"/>
            <a:ext cx="10515600" cy="604265"/>
          </a:xfrm>
        </p:spPr>
        <p:txBody>
          <a:bodyPr>
            <a:normAutofit fontScale="90000"/>
          </a:bodyPr>
          <a:lstStyle/>
          <a:p>
            <a:r>
              <a:rPr lang="en-US" sz="6000" kern="0" spc="-89" dirty="0">
                <a:latin typeface="Adobe Gothic Std B" panose="020B0800000000000000" pitchFamily="34" charset="-128"/>
                <a:ea typeface="Adobe Gothic Std B" panose="020B0800000000000000" pitchFamily="34" charset="-128"/>
                <a:cs typeface="Source Serif Pro Semi Bold" pitchFamily="34" charset="-120"/>
              </a:rPr>
              <a:t>Thank You</a:t>
            </a:r>
            <a:br>
              <a:rPr lang="en-US" sz="4400" dirty="0"/>
            </a:br>
            <a:br>
              <a:rPr lang="en-US" sz="4400" dirty="0">
                <a:latin typeface="Adobe Gothic Std B" panose="020B0800000000000000" pitchFamily="34" charset="-128"/>
                <a:ea typeface="Adobe Gothic Std B" panose="020B0800000000000000" pitchFamily="34" charset="-128"/>
              </a:rPr>
            </a:br>
            <a:endParaRPr lang="en-US"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693A98C8-FA6A-EEB4-27B6-C8EC7F7EDEFA}"/>
              </a:ext>
            </a:extLst>
          </p:cNvPr>
          <p:cNvSpPr>
            <a:spLocks noGrp="1"/>
          </p:cNvSpPr>
          <p:nvPr>
            <p:ph sz="half" idx="1"/>
          </p:nvPr>
        </p:nvSpPr>
        <p:spPr>
          <a:xfrm>
            <a:off x="1408469" y="3381099"/>
            <a:ext cx="8659761" cy="4351338"/>
          </a:xfrm>
        </p:spPr>
        <p:txBody>
          <a:bodyPr>
            <a:normAutofit/>
          </a:bodyPr>
          <a:lstStyle/>
          <a:p>
            <a:r>
              <a:rPr lang="en-US" sz="2800" kern="0" spc="-38" dirty="0">
                <a:solidFill>
                  <a:srgbClr val="272525"/>
                </a:solidFill>
                <a:latin typeface="Source Sans Pro" pitchFamily="34" charset="0"/>
                <a:ea typeface="Source Sans Pro" pitchFamily="34" charset="-122"/>
                <a:cs typeface="Source Sans Pro" pitchFamily="34" charset="-120"/>
              </a:rPr>
              <a:t>Thank you for your time and consideration. We are excited to collaborate with you in bringing our Voting System to life and empowering citizens to participate in the democratic process.</a:t>
            </a:r>
            <a:endParaRPr lang="en-US" sz="2800" dirty="0"/>
          </a:p>
          <a:p>
            <a:endParaRPr lang="en-IN" dirty="0"/>
          </a:p>
        </p:txBody>
      </p:sp>
      <p:sp>
        <p:nvSpPr>
          <p:cNvPr id="7" name="Content Placeholder 6">
            <a:extLst>
              <a:ext uri="{FF2B5EF4-FFF2-40B4-BE49-F238E27FC236}">
                <a16:creationId xmlns:a16="http://schemas.microsoft.com/office/drawing/2014/main" id="{01C29F2E-87D3-5235-F250-AE6CA7C0A65A}"/>
              </a:ext>
            </a:extLst>
          </p:cNvPr>
          <p:cNvSpPr>
            <a:spLocks noGrp="1"/>
          </p:cNvSpPr>
          <p:nvPr>
            <p:ph sz="half" idx="2"/>
          </p:nvPr>
        </p:nvSpPr>
        <p:spPr>
          <a:xfrm flipH="1">
            <a:off x="84187" y="2912170"/>
            <a:ext cx="2841523" cy="478700"/>
          </a:xfrm>
        </p:spPr>
        <p:txBody>
          <a:bodyPr>
            <a:noAutofit/>
          </a:bodyPr>
          <a:lstStyle/>
          <a:p>
            <a:pPr marL="0" indent="0">
              <a:buNone/>
            </a:pPr>
            <a:r>
              <a:rPr lang="en-IN" sz="7200" dirty="0"/>
              <a:t>  </a:t>
            </a:r>
          </a:p>
        </p:txBody>
      </p:sp>
      <p:sp>
        <p:nvSpPr>
          <p:cNvPr id="4" name="Title 1">
            <a:extLst>
              <a:ext uri="{FF2B5EF4-FFF2-40B4-BE49-F238E27FC236}">
                <a16:creationId xmlns:a16="http://schemas.microsoft.com/office/drawing/2014/main" id="{21F6715E-E8AA-A3DF-295F-F4B75B105037}"/>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a16="http://schemas.microsoft.com/office/drawing/2014/main" id="{61CE2085-3C25-B51B-5A48-6618EC033827}"/>
              </a:ext>
            </a:extLst>
          </p:cNvPr>
          <p:cNvSpPr txBox="1">
            <a:spLocks noChangeArrowheads="1"/>
          </p:cNvSpPr>
          <p:nvPr/>
        </p:nvSpPr>
        <p:spPr>
          <a:xfrm>
            <a:off x="1504949" y="-116546"/>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Course Name: JAVA PROGRAMMING                              Course Code: E1UA307C</a:t>
            </a:r>
          </a:p>
          <a:p>
            <a:pP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413D9EA-40E1-9DAC-A5CF-5AF4044B775A}"/>
              </a:ext>
            </a:extLst>
          </p:cNvPr>
          <p:cNvPicPr>
            <a:picLocks noChangeAspect="1"/>
          </p:cNvPicPr>
          <p:nvPr/>
        </p:nvPicPr>
        <p:blipFill>
          <a:blip r:embed="rId2"/>
          <a:stretch>
            <a:fillRect/>
          </a:stretch>
        </p:blipFill>
        <p:spPr>
          <a:xfrm>
            <a:off x="0" y="-78446"/>
            <a:ext cx="1504949" cy="1023587"/>
          </a:xfrm>
          <a:prstGeom prst="rect">
            <a:avLst/>
          </a:prstGeom>
        </p:spPr>
      </p:pic>
    </p:spTree>
    <p:extLst>
      <p:ext uri="{BB962C8B-B14F-4D97-AF65-F5344CB8AC3E}">
        <p14:creationId xmlns:p14="http://schemas.microsoft.com/office/powerpoint/2010/main" val="4215489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665</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Adobe Gothic Std B</vt:lpstr>
      <vt:lpstr>Arial</vt:lpstr>
      <vt:lpstr>Calibri</vt:lpstr>
      <vt:lpstr>Calibri Light</vt:lpstr>
      <vt:lpstr>Source Sans Pro</vt:lpstr>
      <vt:lpstr>Source Serif Pro Semi Bold</vt:lpstr>
      <vt:lpstr>Times New Roman</vt:lpstr>
      <vt:lpstr>Tinos</vt:lpstr>
      <vt:lpstr>Office Theme</vt:lpstr>
      <vt:lpstr>PowerPoint Presentation</vt:lpstr>
      <vt:lpstr>Voting System:  </vt:lpstr>
      <vt:lpstr>Project Overview and Objectives:  Project Overview and Objectives:  </vt:lpstr>
      <vt:lpstr>Key Features and Functionalities: </vt:lpstr>
      <vt:lpstr>System Architecture and Design: </vt:lpstr>
      <vt:lpstr>Database Integration with MySQL: </vt:lpstr>
      <vt:lpstr>Conclusion and Future Enhancements: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Sunny verma</cp:lastModifiedBy>
  <cp:revision>6</cp:revision>
  <dcterms:modified xsi:type="dcterms:W3CDTF">2024-10-27T09:59:26Z</dcterms:modified>
</cp:coreProperties>
</file>