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
  </p:notesMasterIdLst>
  <p:sldIdLst>
    <p:sldId id="256" r:id="rId2"/>
  </p:sldIdLst>
  <p:sldSz cx="9753600" cy="7315200"/>
  <p:notesSz cx="6858000" cy="9144000"/>
  <p:embeddedFontLst>
    <p:embeddedFont>
      <p:font typeface="Arimo 1 Bold" panose="020B0604020202020204" charset="0"/>
      <p:regular r:id="rId4"/>
    </p:embeddedFont>
    <p:embeddedFont>
      <p:font typeface="Calibri" panose="020F0502020204030204" pitchFamily="34" charset="0"/>
      <p:regular r:id="rId5"/>
      <p:bold r:id="rId6"/>
      <p:italic r:id="rId7"/>
      <p:boldItalic r:id="rId8"/>
    </p:embeddedFont>
    <p:embeddedFont>
      <p:font typeface="Cooper Hewitt Bold Italics" panose="020B0604020202020204" charset="0"/>
      <p:regular r:id="rId9"/>
    </p:embeddedFont>
    <p:embeddedFont>
      <p:font typeface="Kollektif Bold"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3569" autoAdjust="0"/>
  </p:normalViewPr>
  <p:slideViewPr>
    <p:cSldViewPr>
      <p:cViewPr>
        <p:scale>
          <a:sx n="75" d="100"/>
          <a:sy n="75" d="100"/>
        </p:scale>
        <p:origin x="1646" y="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presProps" Target="presProps.xml"/><Relationship Id="rId5" Type="http://schemas.openxmlformats.org/officeDocument/2006/relationships/font" Target="fonts/font2.fntdata"/><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35F9C-6E98-4B1F-B5B3-3D89BCA4E415}" type="datetimeFigureOut">
              <a:rPr lang="en-IN" smtClean="0"/>
              <a:t>07-05-2024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FB6429-3672-4DFE-81B5-51224F78C1B8}" type="slidenum">
              <a:rPr lang="en-IN" smtClean="0"/>
              <a:t>‹#›</a:t>
            </a:fld>
            <a:endParaRPr lang="en-IN"/>
          </a:p>
        </p:txBody>
      </p:sp>
    </p:spTree>
    <p:extLst>
      <p:ext uri="{BB962C8B-B14F-4D97-AF65-F5344CB8AC3E}">
        <p14:creationId xmlns:p14="http://schemas.microsoft.com/office/powerpoint/2010/main" val="2897997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BFB6429-3672-4DFE-81B5-51224F78C1B8}" type="slidenum">
              <a:rPr lang="en-IN" smtClean="0"/>
              <a:t>1</a:t>
            </a:fld>
            <a:endParaRPr lang="en-IN"/>
          </a:p>
        </p:txBody>
      </p:sp>
    </p:spTree>
    <p:extLst>
      <p:ext uri="{BB962C8B-B14F-4D97-AF65-F5344CB8AC3E}">
        <p14:creationId xmlns:p14="http://schemas.microsoft.com/office/powerpoint/2010/main" val="1674618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gajrc.com/media/articles/GAJHSS_23_39-43_VMGJbOK.pdf" TargetMode="External"/><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hyperlink" Target="https://www.sciencedirect.com/science/article/abs/pii/S0268401221001262" TargetMode="External"/><Relationship Id="rId2" Type="http://schemas.openxmlformats.org/officeDocument/2006/relationships/notesSlide" Target="../notesSlides/notesSlide1.xml"/><Relationship Id="rId16" Type="http://schemas.openxmlformats.org/officeDocument/2006/relationships/hyperlink" Target="https://iopscience.iop.org/article/10.1088/1742-6596/1969/1/012019/pdf" TargetMode="Externa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hyperlink" Target="https://www.econstor.eu/bitstream/10419/281563/1/1793800812.pdf" TargetMode="External"/><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hyperlink" Target="https://www.sciencedirect.com/science/rticle/abs/pii/S01482963203080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F1E1E"/>
        </a:solidFill>
        <a:effectLst/>
      </p:bgPr>
    </p:bg>
    <p:spTree>
      <p:nvGrpSpPr>
        <p:cNvPr id="1" name=""/>
        <p:cNvGrpSpPr/>
        <p:nvPr/>
      </p:nvGrpSpPr>
      <p:grpSpPr>
        <a:xfrm>
          <a:off x="0" y="0"/>
          <a:ext cx="0" cy="0"/>
          <a:chOff x="0" y="0"/>
          <a:chExt cx="0" cy="0"/>
        </a:xfrm>
      </p:grpSpPr>
      <p:grpSp>
        <p:nvGrpSpPr>
          <p:cNvPr id="2" name="Group 2"/>
          <p:cNvGrpSpPr/>
          <p:nvPr/>
        </p:nvGrpSpPr>
        <p:grpSpPr>
          <a:xfrm>
            <a:off x="7657564" y="196298"/>
            <a:ext cx="2090121" cy="7315200"/>
            <a:chOff x="0" y="0"/>
            <a:chExt cx="1325679" cy="4639733"/>
          </a:xfrm>
        </p:grpSpPr>
        <p:sp>
          <p:nvSpPr>
            <p:cNvPr id="3" name="Freeform 3"/>
            <p:cNvSpPr/>
            <p:nvPr/>
          </p:nvSpPr>
          <p:spPr>
            <a:xfrm>
              <a:off x="0" y="0"/>
              <a:ext cx="1325679" cy="4639733"/>
            </a:xfrm>
            <a:custGeom>
              <a:avLst/>
              <a:gdLst/>
              <a:ahLst/>
              <a:cxnLst/>
              <a:rect l="l" t="t" r="r" b="b"/>
              <a:pathLst>
                <a:path w="1325679" h="4639733">
                  <a:moveTo>
                    <a:pt x="0" y="0"/>
                  </a:moveTo>
                  <a:lnTo>
                    <a:pt x="1325679" y="0"/>
                  </a:lnTo>
                  <a:lnTo>
                    <a:pt x="1325679" y="4639733"/>
                  </a:lnTo>
                  <a:lnTo>
                    <a:pt x="0" y="4639733"/>
                  </a:lnTo>
                  <a:close/>
                </a:path>
              </a:pathLst>
            </a:custGeom>
            <a:solidFill>
              <a:srgbClr val="CC720C"/>
            </a:solidFill>
          </p:spPr>
        </p:sp>
      </p:grpSp>
      <p:sp>
        <p:nvSpPr>
          <p:cNvPr id="4" name="Freeform 4"/>
          <p:cNvSpPr/>
          <p:nvPr/>
        </p:nvSpPr>
        <p:spPr>
          <a:xfrm>
            <a:off x="8420772" y="1880020"/>
            <a:ext cx="1351878" cy="354868"/>
          </a:xfrm>
          <a:custGeom>
            <a:avLst/>
            <a:gdLst/>
            <a:ahLst/>
            <a:cxnLst/>
            <a:rect l="l" t="t" r="r" b="b"/>
            <a:pathLst>
              <a:path w="1351878" h="354868">
                <a:moveTo>
                  <a:pt x="0" y="0"/>
                </a:moveTo>
                <a:lnTo>
                  <a:pt x="1351878" y="0"/>
                </a:lnTo>
                <a:lnTo>
                  <a:pt x="1351878" y="354868"/>
                </a:lnTo>
                <a:lnTo>
                  <a:pt x="0" y="354868"/>
                </a:lnTo>
                <a:lnTo>
                  <a:pt x="0" y="0"/>
                </a:lnTo>
                <a:close/>
              </a:path>
            </a:pathLst>
          </a:custGeom>
          <a:blipFill>
            <a:blip r:embed="rId3"/>
            <a:stretch>
              <a:fillRect/>
            </a:stretch>
          </a:blipFill>
        </p:spPr>
      </p:sp>
      <p:sp>
        <p:nvSpPr>
          <p:cNvPr id="5" name="Freeform 5"/>
          <p:cNvSpPr/>
          <p:nvPr/>
        </p:nvSpPr>
        <p:spPr>
          <a:xfrm>
            <a:off x="7837093" y="-135086"/>
            <a:ext cx="2369974" cy="2369974"/>
          </a:xfrm>
          <a:custGeom>
            <a:avLst/>
            <a:gdLst/>
            <a:ahLst/>
            <a:cxnLst/>
            <a:rect l="l" t="t" r="r" b="b"/>
            <a:pathLst>
              <a:path w="2369974" h="2369974">
                <a:moveTo>
                  <a:pt x="0" y="0"/>
                </a:moveTo>
                <a:lnTo>
                  <a:pt x="2369974" y="0"/>
                </a:lnTo>
                <a:lnTo>
                  <a:pt x="2369974" y="2369974"/>
                </a:lnTo>
                <a:lnTo>
                  <a:pt x="0" y="2369974"/>
                </a:lnTo>
                <a:lnTo>
                  <a:pt x="0" y="0"/>
                </a:lnTo>
                <a:close/>
              </a:path>
            </a:pathLst>
          </a:custGeom>
          <a:blipFill>
            <a:blip r:embed="rId4"/>
            <a:stretch>
              <a:fillRect/>
            </a:stretch>
          </a:blipFill>
        </p:spPr>
      </p:sp>
      <p:grpSp>
        <p:nvGrpSpPr>
          <p:cNvPr id="6" name="Group 6"/>
          <p:cNvGrpSpPr/>
          <p:nvPr/>
        </p:nvGrpSpPr>
        <p:grpSpPr>
          <a:xfrm>
            <a:off x="211997" y="1502815"/>
            <a:ext cx="2152259" cy="1803279"/>
            <a:chOff x="0" y="0"/>
            <a:chExt cx="541134" cy="453392"/>
          </a:xfrm>
        </p:grpSpPr>
        <p:sp>
          <p:nvSpPr>
            <p:cNvPr id="7" name="Freeform 7"/>
            <p:cNvSpPr/>
            <p:nvPr/>
          </p:nvSpPr>
          <p:spPr>
            <a:xfrm>
              <a:off x="0" y="0"/>
              <a:ext cx="541134" cy="453392"/>
            </a:xfrm>
            <a:custGeom>
              <a:avLst/>
              <a:gdLst/>
              <a:ahLst/>
              <a:cxnLst/>
              <a:rect l="l" t="t" r="r" b="b"/>
              <a:pathLst>
                <a:path w="541134" h="453392">
                  <a:moveTo>
                    <a:pt x="50360" y="0"/>
                  </a:moveTo>
                  <a:lnTo>
                    <a:pt x="490775" y="0"/>
                  </a:lnTo>
                  <a:cubicBezTo>
                    <a:pt x="518588" y="0"/>
                    <a:pt x="541134" y="22547"/>
                    <a:pt x="541134" y="50360"/>
                  </a:cubicBezTo>
                  <a:lnTo>
                    <a:pt x="541134" y="403032"/>
                  </a:lnTo>
                  <a:cubicBezTo>
                    <a:pt x="541134" y="416388"/>
                    <a:pt x="535829" y="429197"/>
                    <a:pt x="526384" y="438642"/>
                  </a:cubicBezTo>
                  <a:cubicBezTo>
                    <a:pt x="516940" y="448086"/>
                    <a:pt x="504131" y="453392"/>
                    <a:pt x="490775" y="453392"/>
                  </a:cubicBezTo>
                  <a:lnTo>
                    <a:pt x="50360" y="453392"/>
                  </a:lnTo>
                  <a:cubicBezTo>
                    <a:pt x="37003" y="453392"/>
                    <a:pt x="24194" y="448086"/>
                    <a:pt x="14750" y="438642"/>
                  </a:cubicBezTo>
                  <a:cubicBezTo>
                    <a:pt x="5306" y="429197"/>
                    <a:pt x="0" y="416388"/>
                    <a:pt x="0" y="403032"/>
                  </a:cubicBezTo>
                  <a:lnTo>
                    <a:pt x="0" y="50360"/>
                  </a:lnTo>
                  <a:cubicBezTo>
                    <a:pt x="0" y="37003"/>
                    <a:pt x="5306" y="24194"/>
                    <a:pt x="14750" y="14750"/>
                  </a:cubicBezTo>
                  <a:cubicBezTo>
                    <a:pt x="24194" y="5306"/>
                    <a:pt x="37003" y="0"/>
                    <a:pt x="50360" y="0"/>
                  </a:cubicBezTo>
                  <a:close/>
                </a:path>
              </a:pathLst>
            </a:custGeom>
            <a:solidFill>
              <a:srgbClr val="EDEDED"/>
            </a:solidFill>
            <a:ln w="28575" cap="sq">
              <a:solidFill>
                <a:srgbClr val="000000"/>
              </a:solidFill>
              <a:prstDash val="solid"/>
              <a:miter/>
            </a:ln>
          </p:spPr>
        </p:sp>
        <p:sp>
          <p:nvSpPr>
            <p:cNvPr id="8" name="TextBox 8"/>
            <p:cNvSpPr txBox="1"/>
            <p:nvPr/>
          </p:nvSpPr>
          <p:spPr>
            <a:xfrm>
              <a:off x="0" y="0"/>
              <a:ext cx="541134" cy="453392"/>
            </a:xfrm>
            <a:prstGeom prst="rect">
              <a:avLst/>
            </a:prstGeom>
          </p:spPr>
          <p:txBody>
            <a:bodyPr lIns="50800" tIns="50800" rIns="50800" bIns="50800" rtlCol="0" anchor="ctr"/>
            <a:lstStyle/>
            <a:p>
              <a:pPr algn="ctr">
                <a:lnSpc>
                  <a:spcPts val="2851"/>
                </a:lnSpc>
              </a:pPr>
              <a:endParaRPr/>
            </a:p>
          </p:txBody>
        </p:sp>
      </p:grpSp>
      <p:grpSp>
        <p:nvGrpSpPr>
          <p:cNvPr id="9" name="Group 9"/>
          <p:cNvGrpSpPr/>
          <p:nvPr/>
        </p:nvGrpSpPr>
        <p:grpSpPr>
          <a:xfrm>
            <a:off x="2533290" y="1522102"/>
            <a:ext cx="2111237" cy="2788931"/>
            <a:chOff x="0" y="0"/>
            <a:chExt cx="530820" cy="701210"/>
          </a:xfrm>
        </p:grpSpPr>
        <p:sp>
          <p:nvSpPr>
            <p:cNvPr id="10" name="Freeform 10"/>
            <p:cNvSpPr/>
            <p:nvPr/>
          </p:nvSpPr>
          <p:spPr>
            <a:xfrm>
              <a:off x="0" y="0"/>
              <a:ext cx="530820" cy="701210"/>
            </a:xfrm>
            <a:custGeom>
              <a:avLst/>
              <a:gdLst/>
              <a:ahLst/>
              <a:cxnLst/>
              <a:rect l="l" t="t" r="r" b="b"/>
              <a:pathLst>
                <a:path w="530820" h="701210">
                  <a:moveTo>
                    <a:pt x="51338" y="0"/>
                  </a:moveTo>
                  <a:lnTo>
                    <a:pt x="479482" y="0"/>
                  </a:lnTo>
                  <a:cubicBezTo>
                    <a:pt x="507835" y="0"/>
                    <a:pt x="530820" y="22985"/>
                    <a:pt x="530820" y="51338"/>
                  </a:cubicBezTo>
                  <a:lnTo>
                    <a:pt x="530820" y="649872"/>
                  </a:lnTo>
                  <a:cubicBezTo>
                    <a:pt x="530820" y="678226"/>
                    <a:pt x="507835" y="701210"/>
                    <a:pt x="479482" y="701210"/>
                  </a:cubicBezTo>
                  <a:lnTo>
                    <a:pt x="51338" y="701210"/>
                  </a:lnTo>
                  <a:cubicBezTo>
                    <a:pt x="22985" y="701210"/>
                    <a:pt x="0" y="678226"/>
                    <a:pt x="0" y="649872"/>
                  </a:cubicBezTo>
                  <a:lnTo>
                    <a:pt x="0" y="51338"/>
                  </a:lnTo>
                  <a:cubicBezTo>
                    <a:pt x="0" y="22985"/>
                    <a:pt x="22985" y="0"/>
                    <a:pt x="51338" y="0"/>
                  </a:cubicBezTo>
                  <a:close/>
                </a:path>
              </a:pathLst>
            </a:custGeom>
            <a:solidFill>
              <a:srgbClr val="EDEDED"/>
            </a:solidFill>
            <a:ln w="28575" cap="sq">
              <a:solidFill>
                <a:srgbClr val="000000"/>
              </a:solidFill>
              <a:prstDash val="solid"/>
              <a:miter/>
            </a:ln>
          </p:spPr>
        </p:sp>
        <p:sp>
          <p:nvSpPr>
            <p:cNvPr id="11" name="TextBox 11"/>
            <p:cNvSpPr txBox="1"/>
            <p:nvPr/>
          </p:nvSpPr>
          <p:spPr>
            <a:xfrm>
              <a:off x="0" y="0"/>
              <a:ext cx="530820" cy="701210"/>
            </a:xfrm>
            <a:prstGeom prst="rect">
              <a:avLst/>
            </a:prstGeom>
          </p:spPr>
          <p:txBody>
            <a:bodyPr lIns="50800" tIns="50800" rIns="50800" bIns="50800" rtlCol="0" anchor="ctr"/>
            <a:lstStyle/>
            <a:p>
              <a:pPr algn="ctr">
                <a:lnSpc>
                  <a:spcPts val="2851"/>
                </a:lnSpc>
              </a:pPr>
              <a:endParaRPr/>
            </a:p>
          </p:txBody>
        </p:sp>
      </p:grpSp>
      <p:grpSp>
        <p:nvGrpSpPr>
          <p:cNvPr id="12" name="Group 12"/>
          <p:cNvGrpSpPr/>
          <p:nvPr/>
        </p:nvGrpSpPr>
        <p:grpSpPr>
          <a:xfrm>
            <a:off x="2536029" y="4386995"/>
            <a:ext cx="2111237" cy="2730833"/>
            <a:chOff x="0" y="0"/>
            <a:chExt cx="530820" cy="686603"/>
          </a:xfrm>
        </p:grpSpPr>
        <p:sp>
          <p:nvSpPr>
            <p:cNvPr id="13" name="Freeform 13"/>
            <p:cNvSpPr/>
            <p:nvPr/>
          </p:nvSpPr>
          <p:spPr>
            <a:xfrm>
              <a:off x="0" y="0"/>
              <a:ext cx="530820" cy="686603"/>
            </a:xfrm>
            <a:custGeom>
              <a:avLst/>
              <a:gdLst/>
              <a:ahLst/>
              <a:cxnLst/>
              <a:rect l="l" t="t" r="r" b="b"/>
              <a:pathLst>
                <a:path w="530820" h="686603">
                  <a:moveTo>
                    <a:pt x="51338" y="0"/>
                  </a:moveTo>
                  <a:lnTo>
                    <a:pt x="479482" y="0"/>
                  </a:lnTo>
                  <a:cubicBezTo>
                    <a:pt x="507835" y="0"/>
                    <a:pt x="530820" y="22985"/>
                    <a:pt x="530820" y="51338"/>
                  </a:cubicBezTo>
                  <a:lnTo>
                    <a:pt x="530820" y="635265"/>
                  </a:lnTo>
                  <a:cubicBezTo>
                    <a:pt x="530820" y="663618"/>
                    <a:pt x="507835" y="686603"/>
                    <a:pt x="479482" y="686603"/>
                  </a:cubicBezTo>
                  <a:lnTo>
                    <a:pt x="51338" y="686603"/>
                  </a:lnTo>
                  <a:cubicBezTo>
                    <a:pt x="22985" y="686603"/>
                    <a:pt x="0" y="663618"/>
                    <a:pt x="0" y="635265"/>
                  </a:cubicBezTo>
                  <a:lnTo>
                    <a:pt x="0" y="51338"/>
                  </a:lnTo>
                  <a:cubicBezTo>
                    <a:pt x="0" y="22985"/>
                    <a:pt x="22985" y="0"/>
                    <a:pt x="51338" y="0"/>
                  </a:cubicBezTo>
                  <a:close/>
                </a:path>
              </a:pathLst>
            </a:custGeom>
            <a:solidFill>
              <a:srgbClr val="EDEDED"/>
            </a:solidFill>
            <a:ln w="28575" cap="sq">
              <a:solidFill>
                <a:srgbClr val="000000"/>
              </a:solidFill>
              <a:prstDash val="solid"/>
              <a:miter/>
            </a:ln>
          </p:spPr>
        </p:sp>
        <p:sp>
          <p:nvSpPr>
            <p:cNvPr id="14" name="TextBox 14"/>
            <p:cNvSpPr txBox="1"/>
            <p:nvPr/>
          </p:nvSpPr>
          <p:spPr>
            <a:xfrm>
              <a:off x="0" y="0"/>
              <a:ext cx="530820" cy="686603"/>
            </a:xfrm>
            <a:prstGeom prst="rect">
              <a:avLst/>
            </a:prstGeom>
          </p:spPr>
          <p:txBody>
            <a:bodyPr lIns="50800" tIns="50800" rIns="50800" bIns="50800" rtlCol="0" anchor="ctr"/>
            <a:lstStyle/>
            <a:p>
              <a:pPr algn="ctr">
                <a:lnSpc>
                  <a:spcPts val="2851"/>
                </a:lnSpc>
              </a:pPr>
              <a:endParaRPr/>
            </a:p>
          </p:txBody>
        </p:sp>
      </p:grpSp>
      <p:sp>
        <p:nvSpPr>
          <p:cNvPr id="15" name="Freeform 15"/>
          <p:cNvSpPr/>
          <p:nvPr/>
        </p:nvSpPr>
        <p:spPr>
          <a:xfrm flipH="1">
            <a:off x="11277600" y="3571766"/>
            <a:ext cx="1883664" cy="2926080"/>
          </a:xfrm>
          <a:custGeom>
            <a:avLst/>
            <a:gdLst/>
            <a:ahLst/>
            <a:cxnLst/>
            <a:rect l="l" t="t" r="r" b="b"/>
            <a:pathLst>
              <a:path w="1883664" h="2926080">
                <a:moveTo>
                  <a:pt x="1883664" y="0"/>
                </a:moveTo>
                <a:lnTo>
                  <a:pt x="0" y="0"/>
                </a:lnTo>
                <a:lnTo>
                  <a:pt x="0" y="2926080"/>
                </a:lnTo>
                <a:lnTo>
                  <a:pt x="1883664" y="2926080"/>
                </a:lnTo>
                <a:lnTo>
                  <a:pt x="1883664"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16" name="Group 16"/>
          <p:cNvGrpSpPr/>
          <p:nvPr/>
        </p:nvGrpSpPr>
        <p:grpSpPr>
          <a:xfrm>
            <a:off x="6661437" y="10639"/>
            <a:ext cx="945462" cy="763366"/>
            <a:chOff x="0" y="0"/>
            <a:chExt cx="6350000" cy="5126990"/>
          </a:xfrm>
        </p:grpSpPr>
        <p:sp>
          <p:nvSpPr>
            <p:cNvPr id="17" name="Freeform 17"/>
            <p:cNvSpPr/>
            <p:nvPr/>
          </p:nvSpPr>
          <p:spPr>
            <a:xfrm>
              <a:off x="0" y="0"/>
              <a:ext cx="6350000" cy="5126990"/>
            </a:xfrm>
            <a:custGeom>
              <a:avLst/>
              <a:gdLst/>
              <a:ahLst/>
              <a:cxnLst/>
              <a:rect l="l" t="t" r="r" b="b"/>
              <a:pathLst>
                <a:path w="6350000" h="5126990">
                  <a:moveTo>
                    <a:pt x="3528060" y="0"/>
                  </a:moveTo>
                  <a:lnTo>
                    <a:pt x="3440430" y="0"/>
                  </a:lnTo>
                  <a:lnTo>
                    <a:pt x="2821940" y="0"/>
                  </a:lnTo>
                  <a:lnTo>
                    <a:pt x="0" y="0"/>
                  </a:lnTo>
                  <a:lnTo>
                    <a:pt x="2821940" y="2564130"/>
                  </a:lnTo>
                  <a:lnTo>
                    <a:pt x="0" y="5126990"/>
                  </a:lnTo>
                  <a:lnTo>
                    <a:pt x="2821940" y="5126990"/>
                  </a:lnTo>
                  <a:lnTo>
                    <a:pt x="3440430" y="5126990"/>
                  </a:lnTo>
                  <a:lnTo>
                    <a:pt x="3528060" y="5126990"/>
                  </a:lnTo>
                  <a:lnTo>
                    <a:pt x="6350000" y="2564130"/>
                  </a:lnTo>
                  <a:lnTo>
                    <a:pt x="3528060" y="0"/>
                  </a:lnTo>
                  <a:close/>
                </a:path>
              </a:pathLst>
            </a:custGeom>
            <a:solidFill>
              <a:srgbClr val="EDEDED"/>
            </a:solidFill>
          </p:spPr>
        </p:sp>
      </p:grpSp>
      <p:sp>
        <p:nvSpPr>
          <p:cNvPr id="18" name="Freeform 18"/>
          <p:cNvSpPr/>
          <p:nvPr/>
        </p:nvSpPr>
        <p:spPr>
          <a:xfrm>
            <a:off x="7331936" y="305800"/>
            <a:ext cx="904563" cy="523893"/>
          </a:xfrm>
          <a:custGeom>
            <a:avLst/>
            <a:gdLst/>
            <a:ahLst/>
            <a:cxnLst/>
            <a:rect l="l" t="t" r="r" b="b"/>
            <a:pathLst>
              <a:path w="904563" h="523893">
                <a:moveTo>
                  <a:pt x="0" y="0"/>
                </a:moveTo>
                <a:lnTo>
                  <a:pt x="904563" y="0"/>
                </a:lnTo>
                <a:lnTo>
                  <a:pt x="904563" y="523893"/>
                </a:lnTo>
                <a:lnTo>
                  <a:pt x="0" y="523893"/>
                </a:lnTo>
                <a:lnTo>
                  <a:pt x="0" y="0"/>
                </a:lnTo>
                <a:close/>
              </a:path>
            </a:pathLst>
          </a:custGeom>
          <a:blipFill>
            <a:blip r:embed="rId7"/>
            <a:stretch>
              <a:fillRect/>
            </a:stretch>
          </a:blipFill>
        </p:spPr>
      </p:sp>
      <p:sp>
        <p:nvSpPr>
          <p:cNvPr id="19" name="Freeform 19"/>
          <p:cNvSpPr/>
          <p:nvPr/>
        </p:nvSpPr>
        <p:spPr>
          <a:xfrm>
            <a:off x="35718" y="693420"/>
            <a:ext cx="1938272" cy="873434"/>
          </a:xfrm>
          <a:custGeom>
            <a:avLst/>
            <a:gdLst/>
            <a:ahLst/>
            <a:cxnLst/>
            <a:rect l="l" t="t" r="r" b="b"/>
            <a:pathLst>
              <a:path w="1938272" h="873434">
                <a:moveTo>
                  <a:pt x="0" y="0"/>
                </a:moveTo>
                <a:lnTo>
                  <a:pt x="1938273" y="0"/>
                </a:lnTo>
                <a:lnTo>
                  <a:pt x="1938273" y="873434"/>
                </a:lnTo>
                <a:lnTo>
                  <a:pt x="0" y="873434"/>
                </a:lnTo>
                <a:lnTo>
                  <a:pt x="0" y="0"/>
                </a:lnTo>
                <a:close/>
              </a:path>
            </a:pathLst>
          </a:custGeom>
          <a:blipFill>
            <a:blip r:embed="rId8"/>
            <a:stretch>
              <a:fillRect/>
            </a:stretch>
          </a:blipFill>
        </p:spPr>
      </p:sp>
      <p:sp>
        <p:nvSpPr>
          <p:cNvPr id="20" name="TextBox 20"/>
          <p:cNvSpPr txBox="1"/>
          <p:nvPr/>
        </p:nvSpPr>
        <p:spPr>
          <a:xfrm>
            <a:off x="1596314" y="687227"/>
            <a:ext cx="6698621" cy="384175"/>
          </a:xfrm>
          <a:prstGeom prst="rect">
            <a:avLst/>
          </a:prstGeom>
        </p:spPr>
        <p:txBody>
          <a:bodyPr lIns="0" tIns="0" rIns="0" bIns="0" rtlCol="0" anchor="t">
            <a:spAutoFit/>
          </a:bodyPr>
          <a:lstStyle/>
          <a:p>
            <a:pPr algn="l">
              <a:lnSpc>
                <a:spcPts val="2375"/>
              </a:lnSpc>
            </a:pPr>
            <a:r>
              <a:rPr lang="en-US" sz="2500" spc="-50">
                <a:solidFill>
                  <a:srgbClr val="EDEDED"/>
                </a:solidFill>
                <a:latin typeface="Cooper Hewitt Bold Italics"/>
              </a:rPr>
              <a:t>Impact of AI on supply chain integration</a:t>
            </a:r>
          </a:p>
        </p:txBody>
      </p:sp>
      <p:grpSp>
        <p:nvGrpSpPr>
          <p:cNvPr id="21" name="Group 21"/>
          <p:cNvGrpSpPr/>
          <p:nvPr/>
        </p:nvGrpSpPr>
        <p:grpSpPr>
          <a:xfrm>
            <a:off x="1985604" y="1015997"/>
            <a:ext cx="8071989" cy="387053"/>
            <a:chOff x="0" y="0"/>
            <a:chExt cx="5119734" cy="245492"/>
          </a:xfrm>
        </p:grpSpPr>
        <p:sp>
          <p:nvSpPr>
            <p:cNvPr id="22" name="Freeform 22"/>
            <p:cNvSpPr/>
            <p:nvPr/>
          </p:nvSpPr>
          <p:spPr>
            <a:xfrm>
              <a:off x="0" y="0"/>
              <a:ext cx="5119734" cy="245492"/>
            </a:xfrm>
            <a:custGeom>
              <a:avLst/>
              <a:gdLst/>
              <a:ahLst/>
              <a:cxnLst/>
              <a:rect l="l" t="t" r="r" b="b"/>
              <a:pathLst>
                <a:path w="5119734" h="245492">
                  <a:moveTo>
                    <a:pt x="0" y="0"/>
                  </a:moveTo>
                  <a:lnTo>
                    <a:pt x="5119734" y="0"/>
                  </a:lnTo>
                  <a:lnTo>
                    <a:pt x="5119734" y="245492"/>
                  </a:lnTo>
                  <a:lnTo>
                    <a:pt x="0" y="245492"/>
                  </a:lnTo>
                  <a:close/>
                </a:path>
              </a:pathLst>
            </a:custGeom>
            <a:solidFill>
              <a:srgbClr val="201E1E"/>
            </a:solidFill>
          </p:spPr>
        </p:sp>
      </p:grpSp>
      <p:sp>
        <p:nvSpPr>
          <p:cNvPr id="23" name="TextBox 23"/>
          <p:cNvSpPr txBox="1"/>
          <p:nvPr/>
        </p:nvSpPr>
        <p:spPr>
          <a:xfrm>
            <a:off x="1970567" y="1004021"/>
            <a:ext cx="7613475" cy="384175"/>
          </a:xfrm>
          <a:prstGeom prst="rect">
            <a:avLst/>
          </a:prstGeom>
        </p:spPr>
        <p:txBody>
          <a:bodyPr lIns="0" tIns="0" rIns="0" bIns="0" rtlCol="0" anchor="t">
            <a:spAutoFit/>
          </a:bodyPr>
          <a:lstStyle/>
          <a:p>
            <a:pPr algn="l">
              <a:lnSpc>
                <a:spcPts val="2374"/>
              </a:lnSpc>
            </a:pPr>
            <a:r>
              <a:rPr lang="en-US" sz="2499" spc="-49" dirty="0">
                <a:solidFill>
                  <a:srgbClr val="EDEDED"/>
                </a:solidFill>
                <a:latin typeface="Cooper Hewitt Bold Italics"/>
              </a:rPr>
              <a:t>to accelerate innovation of new projects development</a:t>
            </a:r>
          </a:p>
        </p:txBody>
      </p:sp>
      <p:sp>
        <p:nvSpPr>
          <p:cNvPr id="24" name="TextBox 24"/>
          <p:cNvSpPr txBox="1"/>
          <p:nvPr/>
        </p:nvSpPr>
        <p:spPr>
          <a:xfrm>
            <a:off x="192880" y="295599"/>
            <a:ext cx="5886684" cy="141064"/>
          </a:xfrm>
          <a:prstGeom prst="rect">
            <a:avLst/>
          </a:prstGeom>
        </p:spPr>
        <p:txBody>
          <a:bodyPr lIns="0" tIns="0" rIns="0" bIns="0" rtlCol="0" anchor="t">
            <a:spAutoFit/>
          </a:bodyPr>
          <a:lstStyle/>
          <a:p>
            <a:pPr algn="l">
              <a:lnSpc>
                <a:spcPts val="1130"/>
              </a:lnSpc>
            </a:pPr>
            <a:r>
              <a:rPr lang="en-US" sz="1000" spc="450" dirty="0">
                <a:solidFill>
                  <a:srgbClr val="EDEDED"/>
                </a:solidFill>
                <a:latin typeface="Kollektif Bold"/>
              </a:rPr>
              <a:t>STUDENT NAME:KSHITIJ PANDEY</a:t>
            </a:r>
          </a:p>
        </p:txBody>
      </p:sp>
      <p:sp>
        <p:nvSpPr>
          <p:cNvPr id="25" name="TextBox 25"/>
          <p:cNvSpPr txBox="1"/>
          <p:nvPr/>
        </p:nvSpPr>
        <p:spPr>
          <a:xfrm>
            <a:off x="4414706" y="290624"/>
            <a:ext cx="3821793" cy="141064"/>
          </a:xfrm>
          <a:prstGeom prst="rect">
            <a:avLst/>
          </a:prstGeom>
        </p:spPr>
        <p:txBody>
          <a:bodyPr lIns="0" tIns="0" rIns="0" bIns="0" rtlCol="0" anchor="t">
            <a:spAutoFit/>
          </a:bodyPr>
          <a:lstStyle/>
          <a:p>
            <a:pPr algn="l">
              <a:lnSpc>
                <a:spcPts val="1130"/>
              </a:lnSpc>
            </a:pPr>
            <a:r>
              <a:rPr lang="en-US" sz="1000" spc="450" dirty="0">
                <a:solidFill>
                  <a:srgbClr val="EDEDED"/>
                </a:solidFill>
                <a:latin typeface="Kollektif Bold"/>
              </a:rPr>
              <a:t>STUDENT ID:77324478</a:t>
            </a:r>
          </a:p>
        </p:txBody>
      </p:sp>
      <p:grpSp>
        <p:nvGrpSpPr>
          <p:cNvPr id="26" name="Group 26"/>
          <p:cNvGrpSpPr/>
          <p:nvPr/>
        </p:nvGrpSpPr>
        <p:grpSpPr>
          <a:xfrm>
            <a:off x="232508" y="3409475"/>
            <a:ext cx="2152259" cy="1803279"/>
            <a:chOff x="0" y="0"/>
            <a:chExt cx="541134" cy="453392"/>
          </a:xfrm>
        </p:grpSpPr>
        <p:sp>
          <p:nvSpPr>
            <p:cNvPr id="27" name="Freeform 27"/>
            <p:cNvSpPr/>
            <p:nvPr/>
          </p:nvSpPr>
          <p:spPr>
            <a:xfrm>
              <a:off x="0" y="0"/>
              <a:ext cx="541134" cy="453392"/>
            </a:xfrm>
            <a:custGeom>
              <a:avLst/>
              <a:gdLst/>
              <a:ahLst/>
              <a:cxnLst/>
              <a:rect l="l" t="t" r="r" b="b"/>
              <a:pathLst>
                <a:path w="541134" h="453392">
                  <a:moveTo>
                    <a:pt x="50360" y="0"/>
                  </a:moveTo>
                  <a:lnTo>
                    <a:pt x="490775" y="0"/>
                  </a:lnTo>
                  <a:cubicBezTo>
                    <a:pt x="518588" y="0"/>
                    <a:pt x="541134" y="22547"/>
                    <a:pt x="541134" y="50360"/>
                  </a:cubicBezTo>
                  <a:lnTo>
                    <a:pt x="541134" y="403032"/>
                  </a:lnTo>
                  <a:cubicBezTo>
                    <a:pt x="541134" y="416388"/>
                    <a:pt x="535829" y="429197"/>
                    <a:pt x="526384" y="438642"/>
                  </a:cubicBezTo>
                  <a:cubicBezTo>
                    <a:pt x="516940" y="448086"/>
                    <a:pt x="504131" y="453392"/>
                    <a:pt x="490775" y="453392"/>
                  </a:cubicBezTo>
                  <a:lnTo>
                    <a:pt x="50360" y="453392"/>
                  </a:lnTo>
                  <a:cubicBezTo>
                    <a:pt x="37003" y="453392"/>
                    <a:pt x="24194" y="448086"/>
                    <a:pt x="14750" y="438642"/>
                  </a:cubicBezTo>
                  <a:cubicBezTo>
                    <a:pt x="5306" y="429197"/>
                    <a:pt x="0" y="416388"/>
                    <a:pt x="0" y="403032"/>
                  </a:cubicBezTo>
                  <a:lnTo>
                    <a:pt x="0" y="50360"/>
                  </a:lnTo>
                  <a:cubicBezTo>
                    <a:pt x="0" y="37003"/>
                    <a:pt x="5306" y="24194"/>
                    <a:pt x="14750" y="14750"/>
                  </a:cubicBezTo>
                  <a:cubicBezTo>
                    <a:pt x="24194" y="5306"/>
                    <a:pt x="37003" y="0"/>
                    <a:pt x="50360" y="0"/>
                  </a:cubicBezTo>
                  <a:close/>
                </a:path>
              </a:pathLst>
            </a:custGeom>
            <a:solidFill>
              <a:srgbClr val="EDEDED"/>
            </a:solidFill>
            <a:ln w="28575" cap="sq">
              <a:solidFill>
                <a:srgbClr val="000000"/>
              </a:solidFill>
              <a:prstDash val="solid"/>
              <a:miter/>
            </a:ln>
          </p:spPr>
        </p:sp>
        <p:sp>
          <p:nvSpPr>
            <p:cNvPr id="28" name="TextBox 28"/>
            <p:cNvSpPr txBox="1"/>
            <p:nvPr/>
          </p:nvSpPr>
          <p:spPr>
            <a:xfrm>
              <a:off x="0" y="0"/>
              <a:ext cx="541134" cy="453392"/>
            </a:xfrm>
            <a:prstGeom prst="rect">
              <a:avLst/>
            </a:prstGeom>
          </p:spPr>
          <p:txBody>
            <a:bodyPr lIns="50800" tIns="50800" rIns="50800" bIns="50800" rtlCol="0" anchor="ctr"/>
            <a:lstStyle/>
            <a:p>
              <a:pPr algn="ctr">
                <a:lnSpc>
                  <a:spcPts val="2851"/>
                </a:lnSpc>
              </a:pPr>
              <a:endParaRPr/>
            </a:p>
          </p:txBody>
        </p:sp>
      </p:grpSp>
      <p:grpSp>
        <p:nvGrpSpPr>
          <p:cNvPr id="29" name="Group 29"/>
          <p:cNvGrpSpPr/>
          <p:nvPr/>
        </p:nvGrpSpPr>
        <p:grpSpPr>
          <a:xfrm>
            <a:off x="253019" y="5316134"/>
            <a:ext cx="2152259" cy="1803279"/>
            <a:chOff x="0" y="0"/>
            <a:chExt cx="541134" cy="453392"/>
          </a:xfrm>
        </p:grpSpPr>
        <p:sp>
          <p:nvSpPr>
            <p:cNvPr id="30" name="Freeform 30"/>
            <p:cNvSpPr/>
            <p:nvPr/>
          </p:nvSpPr>
          <p:spPr>
            <a:xfrm>
              <a:off x="0" y="0"/>
              <a:ext cx="541134" cy="453392"/>
            </a:xfrm>
            <a:custGeom>
              <a:avLst/>
              <a:gdLst/>
              <a:ahLst/>
              <a:cxnLst/>
              <a:rect l="l" t="t" r="r" b="b"/>
              <a:pathLst>
                <a:path w="541134" h="453392">
                  <a:moveTo>
                    <a:pt x="50360" y="0"/>
                  </a:moveTo>
                  <a:lnTo>
                    <a:pt x="490775" y="0"/>
                  </a:lnTo>
                  <a:cubicBezTo>
                    <a:pt x="518588" y="0"/>
                    <a:pt x="541134" y="22547"/>
                    <a:pt x="541134" y="50360"/>
                  </a:cubicBezTo>
                  <a:lnTo>
                    <a:pt x="541134" y="403032"/>
                  </a:lnTo>
                  <a:cubicBezTo>
                    <a:pt x="541134" y="416388"/>
                    <a:pt x="535829" y="429197"/>
                    <a:pt x="526384" y="438642"/>
                  </a:cubicBezTo>
                  <a:cubicBezTo>
                    <a:pt x="516940" y="448086"/>
                    <a:pt x="504131" y="453392"/>
                    <a:pt x="490775" y="453392"/>
                  </a:cubicBezTo>
                  <a:lnTo>
                    <a:pt x="50360" y="453392"/>
                  </a:lnTo>
                  <a:cubicBezTo>
                    <a:pt x="37003" y="453392"/>
                    <a:pt x="24194" y="448086"/>
                    <a:pt x="14750" y="438642"/>
                  </a:cubicBezTo>
                  <a:cubicBezTo>
                    <a:pt x="5306" y="429197"/>
                    <a:pt x="0" y="416388"/>
                    <a:pt x="0" y="403032"/>
                  </a:cubicBezTo>
                  <a:lnTo>
                    <a:pt x="0" y="50360"/>
                  </a:lnTo>
                  <a:cubicBezTo>
                    <a:pt x="0" y="37003"/>
                    <a:pt x="5306" y="24194"/>
                    <a:pt x="14750" y="14750"/>
                  </a:cubicBezTo>
                  <a:cubicBezTo>
                    <a:pt x="24194" y="5306"/>
                    <a:pt x="37003" y="0"/>
                    <a:pt x="50360" y="0"/>
                  </a:cubicBezTo>
                  <a:close/>
                </a:path>
              </a:pathLst>
            </a:custGeom>
            <a:solidFill>
              <a:srgbClr val="EDEDED"/>
            </a:solidFill>
            <a:ln w="28575" cap="sq">
              <a:solidFill>
                <a:srgbClr val="000000"/>
              </a:solidFill>
              <a:prstDash val="solid"/>
              <a:miter/>
            </a:ln>
          </p:spPr>
        </p:sp>
        <p:sp>
          <p:nvSpPr>
            <p:cNvPr id="31" name="TextBox 31"/>
            <p:cNvSpPr txBox="1"/>
            <p:nvPr/>
          </p:nvSpPr>
          <p:spPr>
            <a:xfrm>
              <a:off x="0" y="0"/>
              <a:ext cx="541134" cy="453392"/>
            </a:xfrm>
            <a:prstGeom prst="rect">
              <a:avLst/>
            </a:prstGeom>
          </p:spPr>
          <p:txBody>
            <a:bodyPr lIns="50800" tIns="50800" rIns="50800" bIns="50800" rtlCol="0" anchor="ctr"/>
            <a:lstStyle/>
            <a:p>
              <a:pPr algn="ctr">
                <a:lnSpc>
                  <a:spcPts val="2851"/>
                </a:lnSpc>
              </a:pPr>
              <a:endParaRPr/>
            </a:p>
          </p:txBody>
        </p:sp>
      </p:grpSp>
      <p:grpSp>
        <p:nvGrpSpPr>
          <p:cNvPr id="32" name="Group 32"/>
          <p:cNvGrpSpPr/>
          <p:nvPr/>
        </p:nvGrpSpPr>
        <p:grpSpPr>
          <a:xfrm>
            <a:off x="4817488" y="1388196"/>
            <a:ext cx="2111237" cy="5755539"/>
            <a:chOff x="0" y="0"/>
            <a:chExt cx="530820" cy="701210"/>
          </a:xfrm>
        </p:grpSpPr>
        <p:sp>
          <p:nvSpPr>
            <p:cNvPr id="33" name="Freeform 33"/>
            <p:cNvSpPr/>
            <p:nvPr/>
          </p:nvSpPr>
          <p:spPr>
            <a:xfrm>
              <a:off x="0" y="0"/>
              <a:ext cx="530820" cy="701210"/>
            </a:xfrm>
            <a:custGeom>
              <a:avLst/>
              <a:gdLst/>
              <a:ahLst/>
              <a:cxnLst/>
              <a:rect l="l" t="t" r="r" b="b"/>
              <a:pathLst>
                <a:path w="530820" h="701210">
                  <a:moveTo>
                    <a:pt x="51338" y="0"/>
                  </a:moveTo>
                  <a:lnTo>
                    <a:pt x="479482" y="0"/>
                  </a:lnTo>
                  <a:cubicBezTo>
                    <a:pt x="507835" y="0"/>
                    <a:pt x="530820" y="22985"/>
                    <a:pt x="530820" y="51338"/>
                  </a:cubicBezTo>
                  <a:lnTo>
                    <a:pt x="530820" y="649872"/>
                  </a:lnTo>
                  <a:cubicBezTo>
                    <a:pt x="530820" y="678226"/>
                    <a:pt x="507835" y="701210"/>
                    <a:pt x="479482" y="701210"/>
                  </a:cubicBezTo>
                  <a:lnTo>
                    <a:pt x="51338" y="701210"/>
                  </a:lnTo>
                  <a:cubicBezTo>
                    <a:pt x="22985" y="701210"/>
                    <a:pt x="0" y="678226"/>
                    <a:pt x="0" y="649872"/>
                  </a:cubicBezTo>
                  <a:lnTo>
                    <a:pt x="0" y="51338"/>
                  </a:lnTo>
                  <a:cubicBezTo>
                    <a:pt x="0" y="22985"/>
                    <a:pt x="22985" y="0"/>
                    <a:pt x="51338" y="0"/>
                  </a:cubicBezTo>
                  <a:close/>
                </a:path>
              </a:pathLst>
            </a:custGeom>
            <a:solidFill>
              <a:srgbClr val="EDEDED"/>
            </a:solidFill>
            <a:ln w="28575" cap="sq">
              <a:solidFill>
                <a:srgbClr val="000000"/>
              </a:solidFill>
              <a:prstDash val="solid"/>
              <a:miter/>
            </a:ln>
          </p:spPr>
        </p:sp>
        <p:sp>
          <p:nvSpPr>
            <p:cNvPr id="34" name="TextBox 34"/>
            <p:cNvSpPr txBox="1"/>
            <p:nvPr/>
          </p:nvSpPr>
          <p:spPr>
            <a:xfrm>
              <a:off x="0" y="0"/>
              <a:ext cx="530820" cy="701210"/>
            </a:xfrm>
            <a:prstGeom prst="rect">
              <a:avLst/>
            </a:prstGeom>
          </p:spPr>
          <p:txBody>
            <a:bodyPr lIns="50800" tIns="50800" rIns="50800" bIns="50800" rtlCol="0" anchor="ctr"/>
            <a:lstStyle/>
            <a:p>
              <a:pPr algn="ctr">
                <a:lnSpc>
                  <a:spcPts val="2851"/>
                </a:lnSpc>
              </a:pPr>
              <a:endParaRPr/>
            </a:p>
          </p:txBody>
        </p:sp>
      </p:grpSp>
      <p:grpSp>
        <p:nvGrpSpPr>
          <p:cNvPr id="35" name="Group 35"/>
          <p:cNvGrpSpPr/>
          <p:nvPr/>
        </p:nvGrpSpPr>
        <p:grpSpPr>
          <a:xfrm>
            <a:off x="7098947" y="1496921"/>
            <a:ext cx="2612834" cy="1382437"/>
            <a:chOff x="0" y="0"/>
            <a:chExt cx="530820" cy="686603"/>
          </a:xfrm>
        </p:grpSpPr>
        <p:sp>
          <p:nvSpPr>
            <p:cNvPr id="36" name="Freeform 36"/>
            <p:cNvSpPr/>
            <p:nvPr/>
          </p:nvSpPr>
          <p:spPr>
            <a:xfrm>
              <a:off x="0" y="0"/>
              <a:ext cx="530820" cy="686603"/>
            </a:xfrm>
            <a:custGeom>
              <a:avLst/>
              <a:gdLst/>
              <a:ahLst/>
              <a:cxnLst/>
              <a:rect l="l" t="t" r="r" b="b"/>
              <a:pathLst>
                <a:path w="530820" h="686603">
                  <a:moveTo>
                    <a:pt x="51338" y="0"/>
                  </a:moveTo>
                  <a:lnTo>
                    <a:pt x="479482" y="0"/>
                  </a:lnTo>
                  <a:cubicBezTo>
                    <a:pt x="507835" y="0"/>
                    <a:pt x="530820" y="22985"/>
                    <a:pt x="530820" y="51338"/>
                  </a:cubicBezTo>
                  <a:lnTo>
                    <a:pt x="530820" y="635265"/>
                  </a:lnTo>
                  <a:cubicBezTo>
                    <a:pt x="530820" y="663618"/>
                    <a:pt x="507835" y="686603"/>
                    <a:pt x="479482" y="686603"/>
                  </a:cubicBezTo>
                  <a:lnTo>
                    <a:pt x="51338" y="686603"/>
                  </a:lnTo>
                  <a:cubicBezTo>
                    <a:pt x="22985" y="686603"/>
                    <a:pt x="0" y="663618"/>
                    <a:pt x="0" y="635265"/>
                  </a:cubicBezTo>
                  <a:lnTo>
                    <a:pt x="0" y="51338"/>
                  </a:lnTo>
                  <a:cubicBezTo>
                    <a:pt x="0" y="22985"/>
                    <a:pt x="22985" y="0"/>
                    <a:pt x="51338" y="0"/>
                  </a:cubicBezTo>
                  <a:close/>
                </a:path>
              </a:pathLst>
            </a:custGeom>
            <a:solidFill>
              <a:srgbClr val="EDEDED"/>
            </a:solidFill>
            <a:ln w="28575" cap="sq">
              <a:solidFill>
                <a:srgbClr val="000000"/>
              </a:solidFill>
              <a:prstDash val="solid"/>
              <a:miter/>
            </a:ln>
          </p:spPr>
        </p:sp>
        <p:sp>
          <p:nvSpPr>
            <p:cNvPr id="37" name="TextBox 37"/>
            <p:cNvSpPr txBox="1"/>
            <p:nvPr/>
          </p:nvSpPr>
          <p:spPr>
            <a:xfrm>
              <a:off x="0" y="0"/>
              <a:ext cx="530820" cy="686603"/>
            </a:xfrm>
            <a:prstGeom prst="rect">
              <a:avLst/>
            </a:prstGeom>
          </p:spPr>
          <p:txBody>
            <a:bodyPr lIns="50800" tIns="50800" rIns="50800" bIns="50800" rtlCol="0" anchor="ctr"/>
            <a:lstStyle/>
            <a:p>
              <a:pPr algn="ctr">
                <a:lnSpc>
                  <a:spcPts val="2851"/>
                </a:lnSpc>
              </a:pPr>
              <a:endParaRPr/>
            </a:p>
          </p:txBody>
        </p:sp>
      </p:grpSp>
      <p:grpSp>
        <p:nvGrpSpPr>
          <p:cNvPr id="44" name="Group 44"/>
          <p:cNvGrpSpPr/>
          <p:nvPr/>
        </p:nvGrpSpPr>
        <p:grpSpPr>
          <a:xfrm>
            <a:off x="7202988" y="5484194"/>
            <a:ext cx="2422997" cy="1726103"/>
            <a:chOff x="0" y="0"/>
            <a:chExt cx="541134" cy="453392"/>
          </a:xfrm>
        </p:grpSpPr>
        <p:sp>
          <p:nvSpPr>
            <p:cNvPr id="45" name="Freeform 45"/>
            <p:cNvSpPr/>
            <p:nvPr/>
          </p:nvSpPr>
          <p:spPr>
            <a:xfrm>
              <a:off x="0" y="0"/>
              <a:ext cx="541134" cy="453392"/>
            </a:xfrm>
            <a:custGeom>
              <a:avLst/>
              <a:gdLst/>
              <a:ahLst/>
              <a:cxnLst/>
              <a:rect l="l" t="t" r="r" b="b"/>
              <a:pathLst>
                <a:path w="541134" h="453392">
                  <a:moveTo>
                    <a:pt x="50360" y="0"/>
                  </a:moveTo>
                  <a:lnTo>
                    <a:pt x="490775" y="0"/>
                  </a:lnTo>
                  <a:cubicBezTo>
                    <a:pt x="518588" y="0"/>
                    <a:pt x="541134" y="22547"/>
                    <a:pt x="541134" y="50360"/>
                  </a:cubicBezTo>
                  <a:lnTo>
                    <a:pt x="541134" y="403032"/>
                  </a:lnTo>
                  <a:cubicBezTo>
                    <a:pt x="541134" y="416388"/>
                    <a:pt x="535829" y="429197"/>
                    <a:pt x="526384" y="438642"/>
                  </a:cubicBezTo>
                  <a:cubicBezTo>
                    <a:pt x="516940" y="448086"/>
                    <a:pt x="504131" y="453392"/>
                    <a:pt x="490775" y="453392"/>
                  </a:cubicBezTo>
                  <a:lnTo>
                    <a:pt x="50360" y="453392"/>
                  </a:lnTo>
                  <a:cubicBezTo>
                    <a:pt x="37003" y="453392"/>
                    <a:pt x="24194" y="448086"/>
                    <a:pt x="14750" y="438642"/>
                  </a:cubicBezTo>
                  <a:cubicBezTo>
                    <a:pt x="5306" y="429197"/>
                    <a:pt x="0" y="416388"/>
                    <a:pt x="0" y="403032"/>
                  </a:cubicBezTo>
                  <a:lnTo>
                    <a:pt x="0" y="50360"/>
                  </a:lnTo>
                  <a:cubicBezTo>
                    <a:pt x="0" y="37003"/>
                    <a:pt x="5306" y="24194"/>
                    <a:pt x="14750" y="14750"/>
                  </a:cubicBezTo>
                  <a:cubicBezTo>
                    <a:pt x="24194" y="5306"/>
                    <a:pt x="37003" y="0"/>
                    <a:pt x="50360" y="0"/>
                  </a:cubicBezTo>
                  <a:close/>
                </a:path>
              </a:pathLst>
            </a:custGeom>
            <a:solidFill>
              <a:srgbClr val="EDEDED"/>
            </a:solidFill>
            <a:ln w="28575" cap="sq">
              <a:solidFill>
                <a:srgbClr val="000000"/>
              </a:solidFill>
              <a:prstDash val="solid"/>
              <a:miter/>
            </a:ln>
          </p:spPr>
        </p:sp>
        <p:sp>
          <p:nvSpPr>
            <p:cNvPr id="46" name="TextBox 46"/>
            <p:cNvSpPr txBox="1"/>
            <p:nvPr/>
          </p:nvSpPr>
          <p:spPr>
            <a:xfrm>
              <a:off x="0" y="0"/>
              <a:ext cx="541134" cy="453392"/>
            </a:xfrm>
            <a:prstGeom prst="rect">
              <a:avLst/>
            </a:prstGeom>
          </p:spPr>
          <p:txBody>
            <a:bodyPr lIns="50800" tIns="50800" rIns="50800" bIns="50800" rtlCol="0" anchor="ctr"/>
            <a:lstStyle/>
            <a:p>
              <a:pPr algn="ctr">
                <a:lnSpc>
                  <a:spcPts val="2851"/>
                </a:lnSpc>
              </a:pPr>
              <a:endParaRPr/>
            </a:p>
          </p:txBody>
        </p:sp>
      </p:grpSp>
      <p:sp>
        <p:nvSpPr>
          <p:cNvPr id="47" name="Freeform 47"/>
          <p:cNvSpPr/>
          <p:nvPr/>
        </p:nvSpPr>
        <p:spPr>
          <a:xfrm flipH="1">
            <a:off x="8504113" y="6022061"/>
            <a:ext cx="1673643" cy="1673643"/>
          </a:xfrm>
          <a:custGeom>
            <a:avLst/>
            <a:gdLst/>
            <a:ahLst/>
            <a:cxnLst/>
            <a:rect l="l" t="t" r="r" b="b"/>
            <a:pathLst>
              <a:path w="1673643" h="1673643">
                <a:moveTo>
                  <a:pt x="1673643" y="0"/>
                </a:moveTo>
                <a:lnTo>
                  <a:pt x="0" y="0"/>
                </a:lnTo>
                <a:lnTo>
                  <a:pt x="0" y="1673643"/>
                </a:lnTo>
                <a:lnTo>
                  <a:pt x="1673643" y="1673643"/>
                </a:lnTo>
                <a:lnTo>
                  <a:pt x="1673643" y="0"/>
                </a:lnTo>
                <a:close/>
              </a:path>
            </a:pathLst>
          </a:custGeom>
          <a:blipFill>
            <a:blip r:embed="rId9"/>
            <a:stretch>
              <a:fillRect/>
            </a:stretch>
          </a:blipFill>
        </p:spPr>
      </p:sp>
      <p:sp>
        <p:nvSpPr>
          <p:cNvPr id="48" name="TextBox 48"/>
          <p:cNvSpPr txBox="1"/>
          <p:nvPr/>
        </p:nvSpPr>
        <p:spPr>
          <a:xfrm>
            <a:off x="313979" y="1566854"/>
            <a:ext cx="1929697" cy="180213"/>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Overview</a:t>
            </a:r>
          </a:p>
        </p:txBody>
      </p:sp>
      <p:sp>
        <p:nvSpPr>
          <p:cNvPr id="49" name="TextBox 49"/>
          <p:cNvSpPr txBox="1"/>
          <p:nvPr/>
        </p:nvSpPr>
        <p:spPr>
          <a:xfrm>
            <a:off x="2626799" y="1566854"/>
            <a:ext cx="1929697" cy="180213"/>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Literature Review</a:t>
            </a:r>
          </a:p>
        </p:txBody>
      </p:sp>
      <p:sp>
        <p:nvSpPr>
          <p:cNvPr id="50" name="TextBox 50"/>
          <p:cNvSpPr txBox="1"/>
          <p:nvPr/>
        </p:nvSpPr>
        <p:spPr>
          <a:xfrm>
            <a:off x="4876800" y="1566854"/>
            <a:ext cx="1929697" cy="342138"/>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Research Outcome And Discussion</a:t>
            </a:r>
          </a:p>
        </p:txBody>
      </p:sp>
      <p:sp>
        <p:nvSpPr>
          <p:cNvPr id="52" name="TextBox 52"/>
          <p:cNvSpPr txBox="1"/>
          <p:nvPr/>
        </p:nvSpPr>
        <p:spPr>
          <a:xfrm>
            <a:off x="364300" y="3477387"/>
            <a:ext cx="1929697" cy="180213"/>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Aim And Objectives</a:t>
            </a:r>
          </a:p>
        </p:txBody>
      </p:sp>
      <p:sp>
        <p:nvSpPr>
          <p:cNvPr id="53" name="TextBox 53"/>
          <p:cNvSpPr txBox="1"/>
          <p:nvPr/>
        </p:nvSpPr>
        <p:spPr>
          <a:xfrm>
            <a:off x="2626799" y="4453670"/>
            <a:ext cx="1929697" cy="180213"/>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Methodology</a:t>
            </a:r>
          </a:p>
        </p:txBody>
      </p:sp>
      <p:sp>
        <p:nvSpPr>
          <p:cNvPr id="54" name="TextBox 54"/>
          <p:cNvSpPr txBox="1"/>
          <p:nvPr/>
        </p:nvSpPr>
        <p:spPr>
          <a:xfrm>
            <a:off x="7308739" y="1548105"/>
            <a:ext cx="1929697" cy="180213"/>
          </a:xfrm>
          <a:prstGeom prst="rect">
            <a:avLst/>
          </a:prstGeom>
        </p:spPr>
        <p:txBody>
          <a:bodyPr lIns="0" tIns="0" rIns="0" bIns="0" rtlCol="0" anchor="t">
            <a:spAutoFit/>
          </a:bodyPr>
          <a:lstStyle/>
          <a:p>
            <a:pPr algn="ctr">
              <a:lnSpc>
                <a:spcPts val="1296"/>
              </a:lnSpc>
            </a:pPr>
            <a:r>
              <a:rPr lang="en-US" sz="1200" dirty="0">
                <a:solidFill>
                  <a:srgbClr val="000000"/>
                </a:solidFill>
                <a:latin typeface="Arimo 1 Bold"/>
              </a:rPr>
              <a:t>Conclusion</a:t>
            </a:r>
          </a:p>
        </p:txBody>
      </p:sp>
      <p:sp>
        <p:nvSpPr>
          <p:cNvPr id="56" name="TextBox 56"/>
          <p:cNvSpPr txBox="1"/>
          <p:nvPr/>
        </p:nvSpPr>
        <p:spPr>
          <a:xfrm>
            <a:off x="364300" y="5384203"/>
            <a:ext cx="1929697" cy="180213"/>
          </a:xfrm>
          <a:prstGeom prst="rect">
            <a:avLst/>
          </a:prstGeom>
        </p:spPr>
        <p:txBody>
          <a:bodyPr lIns="0" tIns="0" rIns="0" bIns="0" rtlCol="0" anchor="t">
            <a:spAutoFit/>
          </a:bodyPr>
          <a:lstStyle/>
          <a:p>
            <a:pPr algn="ctr">
              <a:lnSpc>
                <a:spcPts val="1296"/>
              </a:lnSpc>
            </a:pPr>
            <a:r>
              <a:rPr lang="en-US" sz="1200">
                <a:solidFill>
                  <a:srgbClr val="000000"/>
                </a:solidFill>
                <a:latin typeface="Arimo 1 Bold"/>
              </a:rPr>
              <a:t>Rationale</a:t>
            </a:r>
          </a:p>
        </p:txBody>
      </p:sp>
      <p:sp>
        <p:nvSpPr>
          <p:cNvPr id="57" name="TextBox 57"/>
          <p:cNvSpPr txBox="1"/>
          <p:nvPr/>
        </p:nvSpPr>
        <p:spPr>
          <a:xfrm>
            <a:off x="7319677" y="5536531"/>
            <a:ext cx="1929697" cy="180213"/>
          </a:xfrm>
          <a:prstGeom prst="rect">
            <a:avLst/>
          </a:prstGeom>
        </p:spPr>
        <p:txBody>
          <a:bodyPr lIns="0" tIns="0" rIns="0" bIns="0" rtlCol="0" anchor="t">
            <a:spAutoFit/>
          </a:bodyPr>
          <a:lstStyle/>
          <a:p>
            <a:pPr algn="ctr">
              <a:lnSpc>
                <a:spcPts val="1296"/>
              </a:lnSpc>
            </a:pPr>
            <a:r>
              <a:rPr lang="en-US" sz="1200" dirty="0">
                <a:solidFill>
                  <a:srgbClr val="000000"/>
                </a:solidFill>
                <a:latin typeface="Arimo 1 Bold"/>
              </a:rPr>
              <a:t>References</a:t>
            </a:r>
          </a:p>
        </p:txBody>
      </p:sp>
      <p:sp>
        <p:nvSpPr>
          <p:cNvPr id="58" name="TextBox 57">
            <a:extLst>
              <a:ext uri="{FF2B5EF4-FFF2-40B4-BE49-F238E27FC236}">
                <a16:creationId xmlns:a16="http://schemas.microsoft.com/office/drawing/2014/main" id="{DFE80758-6066-984E-0AC7-AF89DDD7C87C}"/>
              </a:ext>
            </a:extLst>
          </p:cNvPr>
          <p:cNvSpPr txBox="1"/>
          <p:nvPr/>
        </p:nvSpPr>
        <p:spPr>
          <a:xfrm>
            <a:off x="364300" y="1756211"/>
            <a:ext cx="1879376" cy="1246495"/>
          </a:xfrm>
          <a:prstGeom prst="rect">
            <a:avLst/>
          </a:prstGeom>
          <a:noFill/>
        </p:spPr>
        <p:txBody>
          <a:bodyPr wrap="square" rtlCol="0">
            <a:spAutoFit/>
          </a:bodyPr>
          <a:lstStyle/>
          <a:p>
            <a:pPr algn="just"/>
            <a:r>
              <a:rPr lang="en-GB" sz="500" dirty="0">
                <a:effectLst/>
                <a:latin typeface="Arial" panose="020B0604020202020204" pitchFamily="34" charset="0"/>
                <a:ea typeface="Times New Roman" panose="02020603050405020304" pitchFamily="18" charset="0"/>
                <a:cs typeface="Times New Roman" panose="02020603050405020304" pitchFamily="18" charset="0"/>
              </a:rPr>
              <a:t>AI usage in supply chain management is transforming the procurement process of business corporations by utilising powerful data analysing tools, AI-driven technologies, and machine-learning algorithms that offer valuable insights to make smarter procurement decisions in organisations. The global spending on </a:t>
            </a:r>
            <a:r>
              <a:rPr lang="en-GB" sz="500" dirty="0" err="1">
                <a:latin typeface="Arial" panose="020B0604020202020204" pitchFamily="34" charset="0"/>
                <a:ea typeface="Times New Roman" panose="02020603050405020304" pitchFamily="18" charset="0"/>
                <a:cs typeface="Times New Roman" panose="02020603050405020304" pitchFamily="18" charset="0"/>
              </a:rPr>
              <a:t>II</a:t>
            </a:r>
            <a:r>
              <a:rPr lang="en-GB" sz="500" dirty="0" err="1">
                <a:effectLst/>
                <a:latin typeface="Arial" panose="020B0604020202020204" pitchFamily="34" charset="0"/>
                <a:ea typeface="Times New Roman" panose="02020603050405020304" pitchFamily="18" charset="0"/>
                <a:cs typeface="Times New Roman" panose="02020603050405020304" pitchFamily="18" charset="0"/>
              </a:rPr>
              <a:t>oT</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platforms predicted growth from $1.67 billion in 2018 to $12.44 billion in 2024, which is attaining a 40% compound annual growth rate in the last 7 years (</a:t>
            </a:r>
            <a:r>
              <a:rPr lang="en-GB" sz="500" dirty="0" err="1">
                <a:effectLst/>
                <a:latin typeface="Arial" panose="020B0604020202020204" pitchFamily="34" charset="0"/>
                <a:ea typeface="Times New Roman" panose="02020603050405020304" pitchFamily="18" charset="0"/>
                <a:cs typeface="Times New Roman" panose="02020603050405020304" pitchFamily="18" charset="0"/>
              </a:rPr>
              <a:t>Belhadi</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5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2024). Accelerating supply chain success with the generation of AI and logistics applications delivers powerful optimization capabilities required for the enhancement of accurate planning, capacity measurement, raising productivity, greater output, lower supply chain cost and improving demand forecasting for the new project development</a:t>
            </a:r>
            <a:endParaRPr lang="en-IN" sz="500" dirty="0"/>
          </a:p>
        </p:txBody>
      </p:sp>
      <p:sp>
        <p:nvSpPr>
          <p:cNvPr id="59" name="TextBox 58">
            <a:extLst>
              <a:ext uri="{FF2B5EF4-FFF2-40B4-BE49-F238E27FC236}">
                <a16:creationId xmlns:a16="http://schemas.microsoft.com/office/drawing/2014/main" id="{C620114A-188C-419F-AB82-096EAEDF7402}"/>
              </a:ext>
            </a:extLst>
          </p:cNvPr>
          <p:cNvSpPr txBox="1"/>
          <p:nvPr/>
        </p:nvSpPr>
        <p:spPr>
          <a:xfrm>
            <a:off x="187335" y="3666368"/>
            <a:ext cx="2152258" cy="1656864"/>
          </a:xfrm>
          <a:prstGeom prst="rect">
            <a:avLst/>
          </a:prstGeom>
          <a:noFill/>
        </p:spPr>
        <p:txBody>
          <a:bodyPr wrap="square" rtlCol="0">
            <a:spAutoFit/>
          </a:bodyPr>
          <a:lstStyle/>
          <a:p>
            <a:pPr algn="just">
              <a:spcAft>
                <a:spcPts val="800"/>
              </a:spcAft>
            </a:pPr>
            <a:r>
              <a:rPr lang="en-GB" sz="500" b="1" i="1" dirty="0">
                <a:effectLst/>
                <a:latin typeface="Arial" panose="020B0604020202020204" pitchFamily="34" charset="0"/>
                <a:ea typeface="Times New Roman" panose="02020603050405020304" pitchFamily="18" charset="0"/>
                <a:cs typeface="Times New Roman" panose="02020603050405020304" pitchFamily="18" charset="0"/>
              </a:rPr>
              <a:t>Aim</a:t>
            </a:r>
            <a:r>
              <a:rPr lang="en-GB" sz="500" i="1" dirty="0">
                <a:effectLst/>
                <a:latin typeface="Arial" panose="020B0604020202020204" pitchFamily="34" charset="0"/>
                <a:ea typeface="Times New Roman" panose="02020603050405020304" pitchFamily="18" charset="0"/>
                <a:cs typeface="Times New Roman" panose="02020603050405020304" pitchFamily="18" charset="0"/>
              </a:rPr>
              <a:t> </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The purpose of the research study is the investigate the </a:t>
            </a:r>
            <a:r>
              <a:rPr lang="en-GB" sz="500" b="1" i="1" dirty="0">
                <a:effectLst/>
                <a:latin typeface="Arial" panose="020B0604020202020204" pitchFamily="34" charset="0"/>
                <a:ea typeface="Times New Roman" panose="02020603050405020304" pitchFamily="18" charset="0"/>
                <a:cs typeface="Times New Roman" panose="02020603050405020304" pitchFamily="18" charset="0"/>
              </a:rPr>
              <a:t>impact of AI on supply chain integration to accelerate innovation of new project development. </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In the current era, Artificial Intelligence is becoming one revolutionary technology to make a huge impact on different sectors.</a:t>
            </a:r>
            <a:r>
              <a:rPr lang="en-GB" sz="500" i="1"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5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GB" sz="500" dirty="0">
                <a:effectLst/>
                <a:latin typeface="Arial" panose="020B0604020202020204" pitchFamily="34" charset="0"/>
                <a:ea typeface="Times New Roman" panose="02020603050405020304" pitchFamily="18" charset="0"/>
                <a:cs typeface="Times New Roman" panose="02020603050405020304" pitchFamily="18" charset="0"/>
              </a:rPr>
              <a:t>Critically investigate the mechanism through which AI impacts inventory management, warehouse management, supplier management and other key aspects </a:t>
            </a:r>
            <a:endParaRPr lang="en-IN" sz="5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GB" sz="500" dirty="0">
                <a:effectLst/>
                <a:latin typeface="Arial" panose="020B0604020202020204" pitchFamily="34" charset="0"/>
                <a:ea typeface="Times New Roman" panose="02020603050405020304" pitchFamily="18" charset="0"/>
                <a:cs typeface="Times New Roman" panose="02020603050405020304" pitchFamily="18" charset="0"/>
              </a:rPr>
              <a:t>In-depth analysis of the different types of AI technologies which can accelerate innovation of new project development.</a:t>
            </a:r>
            <a:endParaRPr lang="en-IN" sz="5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800"/>
              </a:spcAft>
              <a:buSzPts val="1000"/>
              <a:buFont typeface="Symbol" panose="05050102010706020507" pitchFamily="18" charset="2"/>
              <a:buChar char=""/>
              <a:tabLst>
                <a:tab pos="457200" algn="l"/>
              </a:tabLst>
            </a:pPr>
            <a:r>
              <a:rPr lang="en-GB" sz="500" dirty="0">
                <a:effectLst/>
                <a:latin typeface="Arial" panose="020B0604020202020204" pitchFamily="34" charset="0"/>
                <a:ea typeface="Times New Roman" panose="02020603050405020304" pitchFamily="18" charset="0"/>
                <a:cs typeface="Times New Roman" panose="02020603050405020304" pitchFamily="18" charset="0"/>
              </a:rPr>
              <a:t>Examine the impact of AI on the Supply Chain Integration to accelerate different types of innovation in project development</a:t>
            </a:r>
            <a:endParaRPr lang="en-IN" sz="5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endParaRPr lang="en-IN" sz="500" dirty="0"/>
          </a:p>
        </p:txBody>
      </p:sp>
      <p:sp>
        <p:nvSpPr>
          <p:cNvPr id="60" name="TextBox 59">
            <a:extLst>
              <a:ext uri="{FF2B5EF4-FFF2-40B4-BE49-F238E27FC236}">
                <a16:creationId xmlns:a16="http://schemas.microsoft.com/office/drawing/2014/main" id="{5C17202E-220C-8F33-D152-A1CFAD42095C}"/>
              </a:ext>
            </a:extLst>
          </p:cNvPr>
          <p:cNvSpPr txBox="1"/>
          <p:nvPr/>
        </p:nvSpPr>
        <p:spPr>
          <a:xfrm>
            <a:off x="364300" y="5703187"/>
            <a:ext cx="1929697" cy="1169551"/>
          </a:xfrm>
          <a:prstGeom prst="rect">
            <a:avLst/>
          </a:prstGeom>
          <a:noFill/>
        </p:spPr>
        <p:txBody>
          <a:bodyPr wrap="square" rtlCol="0">
            <a:spAutoFit/>
          </a:bodyPr>
          <a:lstStyle/>
          <a:p>
            <a:pPr algn="just"/>
            <a:r>
              <a:rPr lang="en-GB" sz="500" dirty="0">
                <a:effectLst/>
                <a:latin typeface="Arial" panose="020B0604020202020204" pitchFamily="34" charset="0"/>
                <a:ea typeface="Times New Roman" panose="02020603050405020304" pitchFamily="18" charset="0"/>
                <a:cs typeface="Times New Roman" panose="02020603050405020304" pitchFamily="18" charset="0"/>
              </a:rPr>
              <a:t>The rationale of the research paper highlights the need or essential to conduct research based on the topic development, here the researcher chose the impact of AI on supply chain integration to accelerate innovation of new projects development. As after the Covid-19 pandemic situation, people and companies are starting to be focusing more on the digital and innovative technological affections in every kind of projection. By learning regarding the measurement of the effectiveness of AI generative tools, adaptive in supply chain management helps the business corporations to select fair and accurate suppliers, hold the availability of projection by raising the networks in the supply chain that deliver multiple suppliers and reducing the cause of disruption in the logistics materials flow (</a:t>
            </a:r>
            <a:r>
              <a:rPr lang="en-GB" sz="500" dirty="0" err="1">
                <a:effectLst/>
                <a:latin typeface="Arial" panose="020B0604020202020204" pitchFamily="34" charset="0"/>
                <a:ea typeface="Times New Roman" panose="02020603050405020304" pitchFamily="18" charset="0"/>
                <a:cs typeface="Times New Roman" panose="02020603050405020304" pitchFamily="18" charset="0"/>
              </a:rPr>
              <a:t>Stute</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500" i="1" dirty="0">
                <a:effectLst/>
                <a:latin typeface="Arial" panose="020B0604020202020204" pitchFamily="34" charset="0"/>
                <a:ea typeface="Times New Roman" panose="02020603050405020304" pitchFamily="18" charset="0"/>
                <a:cs typeface="Times New Roman" panose="02020603050405020304" pitchFamily="18" charset="0"/>
              </a:rPr>
              <a:t>et al.,</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2021). V </a:t>
            </a:r>
            <a:endParaRPr lang="en-IN" sz="500" dirty="0"/>
          </a:p>
        </p:txBody>
      </p:sp>
      <p:sp>
        <p:nvSpPr>
          <p:cNvPr id="61" name="TextBox 60">
            <a:extLst>
              <a:ext uri="{FF2B5EF4-FFF2-40B4-BE49-F238E27FC236}">
                <a16:creationId xmlns:a16="http://schemas.microsoft.com/office/drawing/2014/main" id="{6805001C-0A02-3D24-B3A6-1FCF69DBC21A}"/>
              </a:ext>
            </a:extLst>
          </p:cNvPr>
          <p:cNvSpPr txBox="1"/>
          <p:nvPr/>
        </p:nvSpPr>
        <p:spPr>
          <a:xfrm>
            <a:off x="2635250" y="2769337"/>
            <a:ext cx="1857281" cy="1277273"/>
          </a:xfrm>
          <a:prstGeom prst="rect">
            <a:avLst/>
          </a:prstGeom>
          <a:noFill/>
        </p:spPr>
        <p:txBody>
          <a:bodyPr wrap="square" rtlCol="0">
            <a:spAutoFit/>
          </a:bodyPr>
          <a:lstStyle/>
          <a:p>
            <a:pPr algn="just"/>
            <a:r>
              <a:rPr lang="en-US" sz="700" dirty="0" err="1"/>
              <a:t>Kavadias</a:t>
            </a:r>
            <a:r>
              <a:rPr lang="en-US" sz="700" dirty="0"/>
              <a:t> and Ulrich (2020) state that effective innovation frameworks include the identification of needs and opportunities, the establishment of clear objectives, the promotion of cultural innovation, and the adoption of user-centric designs. Building upon this idea, Benitez et al. (2020) suggest that once an organization identifies its needs and opportunities, it is imperative to define clear objectives to maximize innovation outcomes in new project development.</a:t>
            </a:r>
            <a:endParaRPr lang="en-IN" sz="700" dirty="0"/>
          </a:p>
        </p:txBody>
      </p:sp>
      <p:pic>
        <p:nvPicPr>
          <p:cNvPr id="62" name="Picture 61">
            <a:extLst>
              <a:ext uri="{FF2B5EF4-FFF2-40B4-BE49-F238E27FC236}">
                <a16:creationId xmlns:a16="http://schemas.microsoft.com/office/drawing/2014/main" id="{1552EEAC-98D6-9DB8-207D-4C2AF16FD261}"/>
              </a:ext>
            </a:extLst>
          </p:cNvPr>
          <p:cNvPicPr>
            <a:picLocks noChangeAspect="1"/>
          </p:cNvPicPr>
          <p:nvPr/>
        </p:nvPicPr>
        <p:blipFill>
          <a:blip r:embed="rId10"/>
          <a:srcRect/>
          <a:stretch>
            <a:fillRect/>
          </a:stretch>
        </p:blipFill>
        <p:spPr bwMode="auto">
          <a:xfrm>
            <a:off x="2623162" y="1803564"/>
            <a:ext cx="1929697" cy="774374"/>
          </a:xfrm>
          <a:prstGeom prst="rect">
            <a:avLst/>
          </a:prstGeom>
          <a:noFill/>
          <a:ln w="9525">
            <a:noFill/>
            <a:miter lim="800000"/>
            <a:headEnd/>
            <a:tailEnd/>
          </a:ln>
        </p:spPr>
      </p:pic>
      <p:sp>
        <p:nvSpPr>
          <p:cNvPr id="63" name="TextBox 62">
            <a:extLst>
              <a:ext uri="{FF2B5EF4-FFF2-40B4-BE49-F238E27FC236}">
                <a16:creationId xmlns:a16="http://schemas.microsoft.com/office/drawing/2014/main" id="{0C33D267-A71C-D63C-4C40-53EE26FDE7D9}"/>
              </a:ext>
            </a:extLst>
          </p:cNvPr>
          <p:cNvSpPr txBox="1"/>
          <p:nvPr/>
        </p:nvSpPr>
        <p:spPr>
          <a:xfrm>
            <a:off x="2561711" y="4731012"/>
            <a:ext cx="2090121" cy="2354491"/>
          </a:xfrm>
          <a:prstGeom prst="rect">
            <a:avLst/>
          </a:prstGeom>
          <a:noFill/>
        </p:spPr>
        <p:txBody>
          <a:bodyPr wrap="square" rtlCol="0">
            <a:spAutoFit/>
          </a:bodyPr>
          <a:lstStyle/>
          <a:p>
            <a:r>
              <a:rPr lang="en-US" sz="700" dirty="0"/>
              <a:t>The researcher in this study employed an inductive approach, contrasting with deductive methods. Initially, data collection was conducted to gather relevant information for the study. Subsequently, a comprehensive analysis of the collected data was undertaken to identify patterns, with the aim of developing theory. This involved comparing the emerging patterns with existing research data to provide explanations (</a:t>
            </a:r>
            <a:r>
              <a:rPr lang="en-US" sz="700" dirty="0" err="1"/>
              <a:t>Okoli</a:t>
            </a:r>
            <a:r>
              <a:rPr lang="en-US" sz="700" dirty="0"/>
              <a:t>, 2023).</a:t>
            </a:r>
          </a:p>
          <a:p>
            <a:r>
              <a:rPr lang="en-US" sz="700" dirty="0"/>
              <a:t>In terms of data collection strategy, qualitative research case studies were utilized. This method was chosen due to its suitability for social research, particularly in understanding the opinions and beliefs of individuals and companies involved in the implementation of AI, supply chain integration, and innovation projects. Through the case study approach, the researcher was able to leverage authoritative and relevant literature that pertains specifically to certain organizations and the research area (Priya, 2021).</a:t>
            </a:r>
          </a:p>
          <a:p>
            <a:pPr algn="just"/>
            <a:endParaRPr lang="en-IN" sz="700" dirty="0"/>
          </a:p>
        </p:txBody>
      </p:sp>
      <p:sp>
        <p:nvSpPr>
          <p:cNvPr id="64" name="TextBox 63">
            <a:extLst>
              <a:ext uri="{FF2B5EF4-FFF2-40B4-BE49-F238E27FC236}">
                <a16:creationId xmlns:a16="http://schemas.microsoft.com/office/drawing/2014/main" id="{9F9F1A47-C565-6FCD-F5E5-1528F158F24F}"/>
              </a:ext>
            </a:extLst>
          </p:cNvPr>
          <p:cNvSpPr txBox="1"/>
          <p:nvPr/>
        </p:nvSpPr>
        <p:spPr>
          <a:xfrm>
            <a:off x="4772917" y="1895678"/>
            <a:ext cx="2033579" cy="1292662"/>
          </a:xfrm>
          <a:prstGeom prst="rect">
            <a:avLst/>
          </a:prstGeom>
          <a:noFill/>
        </p:spPr>
        <p:txBody>
          <a:bodyPr wrap="square" rtlCol="0">
            <a:spAutoFit/>
          </a:bodyPr>
          <a:lstStyle/>
          <a:p>
            <a:pPr algn="just"/>
            <a:r>
              <a:rPr lang="en-GB" sz="600" dirty="0">
                <a:effectLst/>
                <a:latin typeface="Arial" panose="020B0604020202020204" pitchFamily="34" charset="0"/>
                <a:ea typeface="Times New Roman" panose="02020603050405020304" pitchFamily="18" charset="0"/>
                <a:cs typeface="Times New Roman" panose="02020603050405020304" pitchFamily="18" charset="0"/>
              </a:rPr>
              <a:t>Sales configuration is important part of the sales and distribution process and the sale configurated tools are used for maintaining fast communication between the production in the company and the customer interface (</a:t>
            </a:r>
            <a:r>
              <a:rPr lang="en-US" sz="600" dirty="0" err="1">
                <a:effectLst/>
                <a:latin typeface="Arial" panose="020B0604020202020204" pitchFamily="34" charset="0"/>
                <a:ea typeface="Times New Roman" panose="02020603050405020304" pitchFamily="18" charset="0"/>
                <a:cs typeface="Times New Roman" panose="02020603050405020304" pitchFamily="18" charset="0"/>
              </a:rPr>
              <a:t>Toorajipour</a:t>
            </a:r>
            <a:r>
              <a:rPr lang="en-US" sz="600" dirty="0">
                <a:effectLst/>
                <a:latin typeface="Arial" panose="020B0604020202020204" pitchFamily="34" charset="0"/>
                <a:ea typeface="Times New Roman" panose="02020603050405020304" pitchFamily="18" charset="0"/>
                <a:cs typeface="Times New Roman" panose="02020603050405020304" pitchFamily="18" charset="0"/>
              </a:rPr>
              <a:t> et al. 2021</a:t>
            </a:r>
            <a:r>
              <a:rPr lang="en-GB" sz="600" dirty="0">
                <a:effectLst/>
                <a:latin typeface="Arial" panose="020B0604020202020204" pitchFamily="34" charset="0"/>
                <a:ea typeface="Times New Roman" panose="02020603050405020304" pitchFamily="18" charset="0"/>
                <a:cs typeface="Times New Roman" panose="02020603050405020304" pitchFamily="18" charset="0"/>
              </a:rPr>
              <a:t>). The software packed is developed to store the key information of the products for which ERP is now being used for production, planning and scheduling (</a:t>
            </a:r>
            <a:r>
              <a:rPr lang="en-US" sz="600" dirty="0">
                <a:effectLst/>
                <a:latin typeface="Arial" panose="020B0604020202020204" pitchFamily="34" charset="0"/>
                <a:ea typeface="Times New Roman" panose="02020603050405020304" pitchFamily="18" charset="0"/>
                <a:cs typeface="Times New Roman" panose="02020603050405020304" pitchFamily="18" charset="0"/>
              </a:rPr>
              <a:t>Helo and Hao, 2022)</a:t>
            </a:r>
            <a:r>
              <a:rPr lang="en-GB" sz="600" dirty="0">
                <a:effectLst/>
                <a:latin typeface="Arial" panose="020B0604020202020204" pitchFamily="34" charset="0"/>
                <a:ea typeface="Times New Roman" panose="02020603050405020304" pitchFamily="18" charset="0"/>
                <a:cs typeface="Times New Roman" panose="02020603050405020304" pitchFamily="18" charset="0"/>
              </a:rPr>
              <a:t>. Based on the history of configuration there can be clustering of products and the information related to products is bundled to be used in the R&amp;D process as noted in the configuration system shown below:</a:t>
            </a:r>
            <a:endParaRPr lang="en-IN" sz="6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endParaRPr lang="en-IN" sz="600" dirty="0"/>
          </a:p>
        </p:txBody>
      </p:sp>
      <p:pic>
        <p:nvPicPr>
          <p:cNvPr id="65" name="Picture 64">
            <a:extLst>
              <a:ext uri="{FF2B5EF4-FFF2-40B4-BE49-F238E27FC236}">
                <a16:creationId xmlns:a16="http://schemas.microsoft.com/office/drawing/2014/main" id="{AF2DBA67-E87E-BEE0-BC5A-4DF6799F61D9}"/>
              </a:ext>
            </a:extLst>
          </p:cNvPr>
          <p:cNvPicPr>
            <a:picLocks noChangeAspect="1"/>
          </p:cNvPicPr>
          <p:nvPr/>
        </p:nvPicPr>
        <p:blipFill>
          <a:blip r:embed="rId11"/>
          <a:srcRect/>
          <a:stretch>
            <a:fillRect/>
          </a:stretch>
        </p:blipFill>
        <p:spPr bwMode="auto">
          <a:xfrm>
            <a:off x="4947107" y="3089203"/>
            <a:ext cx="1814434" cy="980046"/>
          </a:xfrm>
          <a:prstGeom prst="rect">
            <a:avLst/>
          </a:prstGeom>
          <a:noFill/>
          <a:ln w="9525">
            <a:noFill/>
            <a:miter lim="800000"/>
            <a:headEnd/>
            <a:tailEnd/>
          </a:ln>
        </p:spPr>
      </p:pic>
      <p:sp>
        <p:nvSpPr>
          <p:cNvPr id="69" name="TextBox 68">
            <a:extLst>
              <a:ext uri="{FF2B5EF4-FFF2-40B4-BE49-F238E27FC236}">
                <a16:creationId xmlns:a16="http://schemas.microsoft.com/office/drawing/2014/main" id="{E2B08A15-9F67-25EB-A05C-D93432D71149}"/>
              </a:ext>
            </a:extLst>
          </p:cNvPr>
          <p:cNvSpPr txBox="1"/>
          <p:nvPr/>
        </p:nvSpPr>
        <p:spPr>
          <a:xfrm>
            <a:off x="4775043" y="4185445"/>
            <a:ext cx="2111237" cy="1785104"/>
          </a:xfrm>
          <a:prstGeom prst="rect">
            <a:avLst/>
          </a:prstGeom>
          <a:noFill/>
        </p:spPr>
        <p:txBody>
          <a:bodyPr wrap="square" rtlCol="0">
            <a:spAutoFit/>
          </a:bodyPr>
          <a:lstStyle/>
          <a:p>
            <a:pPr algn="just"/>
            <a:r>
              <a:rPr lang="en-GB" sz="500" dirty="0">
                <a:effectLst/>
                <a:latin typeface="Arial" panose="020B0604020202020204" pitchFamily="34" charset="0"/>
                <a:ea typeface="Times New Roman" panose="02020603050405020304" pitchFamily="18" charset="0"/>
                <a:cs typeface="Times New Roman" panose="02020603050405020304" pitchFamily="18" charset="0"/>
              </a:rPr>
              <a:t>The company in this case manufactures mobile machines used for construction sites. The machines have a planned system of schedule for maintenance and the basic maintenance service includes the activities that need to be completed by the authorized personal. Every service needs some spare parts and tools to complete the order. The company have invested in the IOT connecting the portal of manufacturing of the installed based in the initial phrase, raw information is collected and used in giving guidance to the customers and management of assets (</a:t>
            </a:r>
            <a:r>
              <a:rPr lang="en-US" sz="500" dirty="0" err="1">
                <a:effectLst/>
                <a:latin typeface="Arial" panose="020B0604020202020204" pitchFamily="34" charset="0"/>
                <a:ea typeface="Times New Roman" panose="02020603050405020304" pitchFamily="18" charset="0"/>
                <a:cs typeface="Times New Roman" panose="02020603050405020304" pitchFamily="18" charset="0"/>
              </a:rPr>
              <a:t>Nahr</a:t>
            </a:r>
            <a:r>
              <a:rPr lang="en-US" sz="500" dirty="0">
                <a:effectLst/>
                <a:latin typeface="Arial" panose="020B0604020202020204" pitchFamily="34" charset="0"/>
                <a:ea typeface="Times New Roman" panose="02020603050405020304" pitchFamily="18" charset="0"/>
                <a:cs typeface="Times New Roman" panose="02020603050405020304" pitchFamily="18" charset="0"/>
              </a:rPr>
              <a:t> et al. 2021</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 Later there is an addition of processing level capability to EDGE level to the machines. There is continuous monitoring of the machines by the IOT and because of that any signs of possible breakdown are alerted as early as possible. The anomaly events are characterized by local machine AI based on the training data. The machine AI sent messages to the centralized portal of manufacturers by identifying any possible area of failure (Patil et al. 2021). In case of condition based analysis service can also booked by the AI construction machines and the spare parts can be automatically delivered. In the case study by, </a:t>
            </a:r>
            <a:r>
              <a:rPr lang="en-US" sz="500" dirty="0">
                <a:effectLst/>
                <a:latin typeface="Arial" panose="020B0604020202020204" pitchFamily="34" charset="0"/>
                <a:ea typeface="Times New Roman" panose="02020603050405020304" pitchFamily="18" charset="0"/>
                <a:cs typeface="Times New Roman" panose="02020603050405020304" pitchFamily="18" charset="0"/>
              </a:rPr>
              <a:t>Helo and Hao (2022), t</a:t>
            </a:r>
            <a:r>
              <a:rPr lang="en-GB" sz="500" dirty="0">
                <a:effectLst/>
                <a:latin typeface="Arial" panose="020B0604020202020204" pitchFamily="34" charset="0"/>
                <a:ea typeface="Times New Roman" panose="02020603050405020304" pitchFamily="18" charset="0"/>
                <a:cs typeface="Times New Roman" panose="02020603050405020304" pitchFamily="18" charset="0"/>
              </a:rPr>
              <a:t>he figure below shows how local AI can be use video stream in the real time using trained data using machine vision: </a:t>
            </a:r>
            <a:endParaRPr lang="en-IN" sz="5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endParaRPr lang="en-IN" sz="500" dirty="0"/>
          </a:p>
        </p:txBody>
      </p:sp>
      <p:pic>
        <p:nvPicPr>
          <p:cNvPr id="70" name="Picture 69">
            <a:extLst>
              <a:ext uri="{FF2B5EF4-FFF2-40B4-BE49-F238E27FC236}">
                <a16:creationId xmlns:a16="http://schemas.microsoft.com/office/drawing/2014/main" id="{BACFB088-B814-704E-985E-07FE1AF52E9D}"/>
              </a:ext>
            </a:extLst>
          </p:cNvPr>
          <p:cNvPicPr>
            <a:picLocks noChangeAspect="1"/>
          </p:cNvPicPr>
          <p:nvPr/>
        </p:nvPicPr>
        <p:blipFill>
          <a:blip r:embed="rId12"/>
          <a:srcRect/>
          <a:stretch>
            <a:fillRect/>
          </a:stretch>
        </p:blipFill>
        <p:spPr bwMode="auto">
          <a:xfrm>
            <a:off x="5188959" y="5930717"/>
            <a:ext cx="1617537" cy="1089808"/>
          </a:xfrm>
          <a:prstGeom prst="rect">
            <a:avLst/>
          </a:prstGeom>
          <a:noFill/>
          <a:ln w="9525">
            <a:noFill/>
            <a:miter lim="800000"/>
            <a:headEnd/>
            <a:tailEnd/>
          </a:ln>
        </p:spPr>
      </p:pic>
      <p:sp>
        <p:nvSpPr>
          <p:cNvPr id="71" name="TextBox 70">
            <a:extLst>
              <a:ext uri="{FF2B5EF4-FFF2-40B4-BE49-F238E27FC236}">
                <a16:creationId xmlns:a16="http://schemas.microsoft.com/office/drawing/2014/main" id="{659D7CBC-6BD4-457E-DBFB-4F37527DD6AE}"/>
              </a:ext>
            </a:extLst>
          </p:cNvPr>
          <p:cNvSpPr txBox="1"/>
          <p:nvPr/>
        </p:nvSpPr>
        <p:spPr>
          <a:xfrm>
            <a:off x="7346859" y="1694656"/>
            <a:ext cx="2174233" cy="1169551"/>
          </a:xfrm>
          <a:prstGeom prst="rect">
            <a:avLst/>
          </a:prstGeom>
          <a:noFill/>
        </p:spPr>
        <p:txBody>
          <a:bodyPr wrap="square" rtlCol="0">
            <a:spAutoFit/>
          </a:bodyPr>
          <a:lstStyle/>
          <a:p>
            <a:pPr algn="just"/>
            <a:r>
              <a:rPr lang="en-GB" sz="500" dirty="0">
                <a:effectLst/>
                <a:latin typeface="Arial" panose="020B0604020202020204" pitchFamily="34" charset="0"/>
                <a:ea typeface="Times New Roman" panose="02020603050405020304" pitchFamily="18" charset="0"/>
                <a:cs typeface="Times New Roman" panose="02020603050405020304" pitchFamily="18" charset="0"/>
              </a:rPr>
              <a:t>With the advancement of technology there has been a revolution in different aspects of the supply chain management processes. Particularly in the case of the use of the artificial intelligence in the supply chain management that has been a transformation in which the procurement process, logistics and operations, warehouse management, relationship with the suppliers and customers and other aspects of SCM had been transformed suggestive of the innovation welcomed because of AI implementation. There has been growth in the investment on the IoT platform by artificial intelligence for the acceleration of the success and innovation in the supply chain with respect to the use of Advanced technology such as in logistic, warehouse and supply chain processes for the powerful optimisation of the existing capabilities, reducing the cause and increasing the overall efficiency. </a:t>
            </a:r>
            <a:endParaRPr lang="en-IN" sz="500" dirty="0"/>
          </a:p>
        </p:txBody>
      </p:sp>
      <p:sp>
        <p:nvSpPr>
          <p:cNvPr id="72" name="TextBox 71">
            <a:extLst>
              <a:ext uri="{FF2B5EF4-FFF2-40B4-BE49-F238E27FC236}">
                <a16:creationId xmlns:a16="http://schemas.microsoft.com/office/drawing/2014/main" id="{57845E77-D32B-5A96-433A-FF599B1B4732}"/>
              </a:ext>
            </a:extLst>
          </p:cNvPr>
          <p:cNvSpPr txBox="1"/>
          <p:nvPr/>
        </p:nvSpPr>
        <p:spPr>
          <a:xfrm>
            <a:off x="6988129" y="5618063"/>
            <a:ext cx="2676641" cy="1667123"/>
          </a:xfrm>
          <a:prstGeom prst="rect">
            <a:avLst/>
          </a:prstGeom>
          <a:noFill/>
        </p:spPr>
        <p:txBody>
          <a:bodyPr wrap="square" rtlCol="0">
            <a:spAutoFit/>
          </a:bodyPr>
          <a:lstStyle/>
          <a:p>
            <a:pPr marL="228600" algn="just">
              <a:spcAft>
                <a:spcPts val="800"/>
              </a:spcAft>
            </a:pP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Alharahsheh</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H.H. and Pius, A., 2020. A review of key paradigms: Positivism VS interpretivism. </a:t>
            </a:r>
            <a:r>
              <a:rPr lang="en-US" sz="400" i="1" dirty="0">
                <a:effectLst/>
                <a:latin typeface="Arial" panose="020B0604020202020204" pitchFamily="34" charset="0"/>
                <a:ea typeface="Times New Roman" panose="02020603050405020304" pitchFamily="18" charset="0"/>
                <a:cs typeface="Times New Roman" panose="02020603050405020304" pitchFamily="18" charset="0"/>
              </a:rPr>
              <a:t>Global Academic Journal of Humanities and Social Sciences</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400" i="1" dirty="0">
                <a:effectLst/>
                <a:latin typeface="Arial" panose="020B0604020202020204" pitchFamily="34" charset="0"/>
                <a:ea typeface="Times New Roman" panose="02020603050405020304" pitchFamily="18" charset="0"/>
                <a:cs typeface="Times New Roman" panose="02020603050405020304" pitchFamily="18" charset="0"/>
              </a:rPr>
              <a:t>2</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(3), pp.39-43. </a:t>
            </a:r>
            <a:r>
              <a:rPr lang="en-US" sz="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13"/>
              </a:rPr>
              <a:t>https://gajrc.com/media/articles/GAJHSS_23_39-43_VMGJbOK.pdf</a:t>
            </a:r>
            <a:endParaRPr lang="en-IN" sz="4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algn="just">
              <a:spcAft>
                <a:spcPts val="800"/>
              </a:spcAft>
            </a:pPr>
            <a:r>
              <a:rPr lang="en-GB" sz="400" dirty="0" err="1">
                <a:effectLst/>
                <a:latin typeface="Arial" panose="020B0604020202020204" pitchFamily="34" charset="0"/>
                <a:ea typeface="Times New Roman" panose="02020603050405020304" pitchFamily="18" charset="0"/>
                <a:cs typeface="Times New Roman" panose="02020603050405020304" pitchFamily="18" charset="0"/>
              </a:rPr>
              <a:t>Allal-Chérif</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O., Simón-Moya, V. and </a:t>
            </a:r>
            <a:r>
              <a:rPr lang="en-GB" sz="400" dirty="0" err="1">
                <a:effectLst/>
                <a:latin typeface="Arial" panose="020B0604020202020204" pitchFamily="34" charset="0"/>
                <a:ea typeface="Times New Roman" panose="02020603050405020304" pitchFamily="18" charset="0"/>
                <a:cs typeface="Times New Roman" panose="02020603050405020304" pitchFamily="18" charset="0"/>
              </a:rPr>
              <a:t>Ballester</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A.C.C., 2021. Intelligent purchasing: How artificial intelligence can redefine the purchasing function. </a:t>
            </a:r>
            <a:r>
              <a:rPr lang="en-GB" sz="400" i="1" dirty="0">
                <a:effectLst/>
                <a:latin typeface="Arial" panose="020B0604020202020204" pitchFamily="34" charset="0"/>
                <a:ea typeface="Times New Roman" panose="02020603050405020304" pitchFamily="18" charset="0"/>
                <a:cs typeface="Times New Roman" panose="02020603050405020304" pitchFamily="18" charset="0"/>
              </a:rPr>
              <a:t>Journal of Business Research</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400" i="1" dirty="0">
                <a:effectLst/>
                <a:latin typeface="Arial" panose="020B0604020202020204" pitchFamily="34" charset="0"/>
                <a:ea typeface="Times New Roman" panose="02020603050405020304" pitchFamily="18" charset="0"/>
                <a:cs typeface="Times New Roman" panose="02020603050405020304" pitchFamily="18" charset="0"/>
              </a:rPr>
              <a:t>124</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pp.69-76. </a:t>
            </a:r>
            <a:r>
              <a:rPr lang="en-GB" sz="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14"/>
              </a:rPr>
              <a:t>https://www.sciencedirect.com/science/rticle/abs/pii/S0148296320308031</a:t>
            </a:r>
            <a:endParaRPr lang="en-IN" sz="4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algn="just">
              <a:spcAft>
                <a:spcPts val="800"/>
              </a:spcAft>
            </a:pP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Anica</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-Popa, I., </a:t>
            </a: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Anica</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-Popa, L., </a:t>
            </a: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Rădulescu</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C. and </a:t>
            </a: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Vrîncianu</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M., 2021. The integration of artificial intelligence in retail: benefits, challenges and a dedicated conceptual framework. </a:t>
            </a:r>
            <a:r>
              <a:rPr lang="en-US" sz="400" i="1" dirty="0" err="1">
                <a:effectLst/>
                <a:latin typeface="Arial" panose="020B0604020202020204" pitchFamily="34" charset="0"/>
                <a:ea typeface="Times New Roman" panose="02020603050405020304" pitchFamily="18" charset="0"/>
                <a:cs typeface="Times New Roman" panose="02020603050405020304" pitchFamily="18" charset="0"/>
              </a:rPr>
              <a:t>Amfiteatru</a:t>
            </a:r>
            <a:r>
              <a:rPr lang="en-US" sz="400" i="1" dirty="0">
                <a:effectLst/>
                <a:latin typeface="Arial" panose="020B0604020202020204" pitchFamily="34" charset="0"/>
                <a:ea typeface="Times New Roman" panose="02020603050405020304" pitchFamily="18" charset="0"/>
                <a:cs typeface="Times New Roman" panose="02020603050405020304" pitchFamily="18" charset="0"/>
              </a:rPr>
              <a:t> Economic</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400" i="1" dirty="0">
                <a:effectLst/>
                <a:latin typeface="Arial" panose="020B0604020202020204" pitchFamily="34" charset="0"/>
                <a:ea typeface="Times New Roman" panose="02020603050405020304" pitchFamily="18" charset="0"/>
                <a:cs typeface="Times New Roman" panose="02020603050405020304" pitchFamily="18" charset="0"/>
              </a:rPr>
              <a:t>23</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(56), pp.120-136. </a:t>
            </a:r>
            <a:r>
              <a:rPr lang="en-US" sz="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15"/>
              </a:rPr>
              <a:t>https://www.econstor.eu/bitstream/10419/281563/1/1793800812.pdf</a:t>
            </a:r>
            <a:endParaRPr lang="en-IN" sz="4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algn="just">
              <a:spcAft>
                <a:spcPts val="800"/>
              </a:spcAft>
            </a:pP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Annanth</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V.K., </a:t>
            </a:r>
            <a:r>
              <a:rPr lang="en-US" sz="400" dirty="0" err="1">
                <a:effectLst/>
                <a:latin typeface="Arial" panose="020B0604020202020204" pitchFamily="34" charset="0"/>
                <a:ea typeface="Times New Roman" panose="02020603050405020304" pitchFamily="18" charset="0"/>
                <a:cs typeface="Times New Roman" panose="02020603050405020304" pitchFamily="18" charset="0"/>
              </a:rPr>
              <a:t>Abinash</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M. and Rao, L.B., 2021, July. Intelligent manufacturing in the context of industry 4.0: A case study of siemens industry. In </a:t>
            </a:r>
            <a:r>
              <a:rPr lang="en-US" sz="400" i="1" dirty="0">
                <a:effectLst/>
                <a:latin typeface="Arial" panose="020B0604020202020204" pitchFamily="34" charset="0"/>
                <a:ea typeface="Times New Roman" panose="02020603050405020304" pitchFamily="18" charset="0"/>
                <a:cs typeface="Times New Roman" panose="02020603050405020304" pitchFamily="18" charset="0"/>
              </a:rPr>
              <a:t>Journal of Physics: Conference Series</a:t>
            </a:r>
            <a:r>
              <a:rPr lang="en-US" sz="400" dirty="0">
                <a:effectLst/>
                <a:latin typeface="Arial" panose="020B0604020202020204" pitchFamily="34" charset="0"/>
                <a:ea typeface="Times New Roman" panose="02020603050405020304" pitchFamily="18" charset="0"/>
                <a:cs typeface="Times New Roman" panose="02020603050405020304" pitchFamily="18" charset="0"/>
              </a:rPr>
              <a:t> (Vol. 1969, No. 1, p. 012019). IOP Publishing. </a:t>
            </a:r>
            <a:r>
              <a:rPr lang="en-US" sz="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16"/>
              </a:rPr>
              <a:t>https://iopscience.iop.org/article/10.1088/1742-6596/1969/1/012019/pdf</a:t>
            </a:r>
            <a:endParaRPr lang="en-IN" sz="400" dirty="0">
              <a:effectLst/>
              <a:latin typeface="Arial" panose="020B0604020202020204" pitchFamily="34" charset="0"/>
              <a:ea typeface="Times New Roman" panose="02020603050405020304" pitchFamily="18" charset="0"/>
              <a:cs typeface="Times New Roman" panose="02020603050405020304" pitchFamily="18" charset="0"/>
            </a:endParaRPr>
          </a:p>
          <a:p>
            <a:pPr marL="228600" algn="just">
              <a:spcAft>
                <a:spcPts val="800"/>
              </a:spcAft>
            </a:pPr>
            <a:r>
              <a:rPr lang="en-GB" sz="400" dirty="0">
                <a:effectLst/>
                <a:latin typeface="Arial" panose="020B0604020202020204" pitchFamily="34" charset="0"/>
                <a:ea typeface="Times New Roman" panose="02020603050405020304" pitchFamily="18" charset="0"/>
                <a:cs typeface="Times New Roman" panose="02020603050405020304" pitchFamily="18" charset="0"/>
              </a:rPr>
              <a:t>Ashok, M., Madan, R., </a:t>
            </a:r>
            <a:r>
              <a:rPr lang="en-GB" sz="400" dirty="0" err="1">
                <a:effectLst/>
                <a:latin typeface="Arial" panose="020B0604020202020204" pitchFamily="34" charset="0"/>
                <a:ea typeface="Times New Roman" panose="02020603050405020304" pitchFamily="18" charset="0"/>
                <a:cs typeface="Times New Roman" panose="02020603050405020304" pitchFamily="18" charset="0"/>
              </a:rPr>
              <a:t>Joha</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A. and Sivarajah, U., 2022. Ethical framework for Artificial Intelligence and Digital technologies. </a:t>
            </a:r>
            <a:r>
              <a:rPr lang="en-GB" sz="400" i="1" dirty="0">
                <a:effectLst/>
                <a:latin typeface="Arial" panose="020B0604020202020204" pitchFamily="34" charset="0"/>
                <a:ea typeface="Times New Roman" panose="02020603050405020304" pitchFamily="18" charset="0"/>
                <a:cs typeface="Times New Roman" panose="02020603050405020304" pitchFamily="18" charset="0"/>
              </a:rPr>
              <a:t>International Journal of Information Management</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a:t>
            </a:r>
            <a:r>
              <a:rPr lang="en-GB" sz="400" i="1" dirty="0">
                <a:effectLst/>
                <a:latin typeface="Arial" panose="020B0604020202020204" pitchFamily="34" charset="0"/>
                <a:ea typeface="Times New Roman" panose="02020603050405020304" pitchFamily="18" charset="0"/>
                <a:cs typeface="Times New Roman" panose="02020603050405020304" pitchFamily="18" charset="0"/>
              </a:rPr>
              <a:t>62</a:t>
            </a:r>
            <a:r>
              <a:rPr lang="en-GB" sz="400" dirty="0">
                <a:effectLst/>
                <a:latin typeface="Arial" panose="020B0604020202020204" pitchFamily="34" charset="0"/>
                <a:ea typeface="Times New Roman" panose="02020603050405020304" pitchFamily="18" charset="0"/>
                <a:cs typeface="Times New Roman" panose="02020603050405020304" pitchFamily="18" charset="0"/>
              </a:rPr>
              <a:t>, p.102433. </a:t>
            </a:r>
            <a:r>
              <a:rPr lang="en-GB" sz="400" u="sng" dirty="0">
                <a:solidFill>
                  <a:srgbClr val="0000FF"/>
                </a:solidFill>
                <a:effectLst/>
                <a:latin typeface="Arial" panose="020B0604020202020204" pitchFamily="34" charset="0"/>
                <a:ea typeface="Times New Roman" panose="02020603050405020304" pitchFamily="18" charset="0"/>
                <a:cs typeface="Times New Roman" panose="02020603050405020304" pitchFamily="18" charset="0"/>
                <a:hlinkClick r:id="rId17"/>
              </a:rPr>
              <a:t>https://www.sciencedirect.com/science/article/abs/pii/S0268401221001262</a:t>
            </a:r>
            <a:endParaRPr lang="en-IN" sz="4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endParaRPr lang="en-IN" sz="500" dirty="0"/>
          </a:p>
        </p:txBody>
      </p:sp>
      <p:grpSp>
        <p:nvGrpSpPr>
          <p:cNvPr id="38" name="Group 35">
            <a:extLst>
              <a:ext uri="{FF2B5EF4-FFF2-40B4-BE49-F238E27FC236}">
                <a16:creationId xmlns:a16="http://schemas.microsoft.com/office/drawing/2014/main" id="{7090565D-17D1-BF19-8432-1102270CE79B}"/>
              </a:ext>
            </a:extLst>
          </p:cNvPr>
          <p:cNvGrpSpPr/>
          <p:nvPr/>
        </p:nvGrpSpPr>
        <p:grpSpPr>
          <a:xfrm>
            <a:off x="7051936" y="2972926"/>
            <a:ext cx="2644032" cy="1452123"/>
            <a:chOff x="0" y="-34610"/>
            <a:chExt cx="537158" cy="721213"/>
          </a:xfrm>
        </p:grpSpPr>
        <p:sp>
          <p:nvSpPr>
            <p:cNvPr id="39" name="Freeform 36">
              <a:extLst>
                <a:ext uri="{FF2B5EF4-FFF2-40B4-BE49-F238E27FC236}">
                  <a16:creationId xmlns:a16="http://schemas.microsoft.com/office/drawing/2014/main" id="{19A5491C-96D6-F5BE-99D3-2A02D19F5C92}"/>
                </a:ext>
              </a:extLst>
            </p:cNvPr>
            <p:cNvSpPr/>
            <p:nvPr/>
          </p:nvSpPr>
          <p:spPr>
            <a:xfrm>
              <a:off x="6338" y="-34610"/>
              <a:ext cx="530820" cy="686603"/>
            </a:xfrm>
            <a:custGeom>
              <a:avLst/>
              <a:gdLst/>
              <a:ahLst/>
              <a:cxnLst/>
              <a:rect l="l" t="t" r="r" b="b"/>
              <a:pathLst>
                <a:path w="530820" h="686603">
                  <a:moveTo>
                    <a:pt x="51338" y="0"/>
                  </a:moveTo>
                  <a:lnTo>
                    <a:pt x="479482" y="0"/>
                  </a:lnTo>
                  <a:cubicBezTo>
                    <a:pt x="507835" y="0"/>
                    <a:pt x="530820" y="22985"/>
                    <a:pt x="530820" y="51338"/>
                  </a:cubicBezTo>
                  <a:lnTo>
                    <a:pt x="530820" y="635265"/>
                  </a:lnTo>
                  <a:cubicBezTo>
                    <a:pt x="530820" y="663618"/>
                    <a:pt x="507835" y="686603"/>
                    <a:pt x="479482" y="686603"/>
                  </a:cubicBezTo>
                  <a:lnTo>
                    <a:pt x="51338" y="686603"/>
                  </a:lnTo>
                  <a:cubicBezTo>
                    <a:pt x="22985" y="686603"/>
                    <a:pt x="0" y="663618"/>
                    <a:pt x="0" y="635265"/>
                  </a:cubicBezTo>
                  <a:lnTo>
                    <a:pt x="0" y="51338"/>
                  </a:lnTo>
                  <a:cubicBezTo>
                    <a:pt x="0" y="22985"/>
                    <a:pt x="22985" y="0"/>
                    <a:pt x="51338" y="0"/>
                  </a:cubicBezTo>
                  <a:close/>
                </a:path>
              </a:pathLst>
            </a:custGeom>
            <a:solidFill>
              <a:srgbClr val="EDEDED"/>
            </a:solidFill>
            <a:ln w="28575" cap="sq">
              <a:solidFill>
                <a:srgbClr val="000000"/>
              </a:solidFill>
              <a:prstDash val="solid"/>
              <a:miter/>
            </a:ln>
          </p:spPr>
          <p:txBody>
            <a:bodyPr/>
            <a:lstStyle/>
            <a:p>
              <a:endParaRPr lang="en-US" dirty="0"/>
            </a:p>
            <a:p>
              <a:r>
                <a:rPr lang="en-US" sz="1200" dirty="0"/>
                <a:t>This research had no ethical issues.</a:t>
              </a:r>
            </a:p>
            <a:p>
              <a:r>
                <a:rPr lang="en-US" sz="1200" dirty="0"/>
                <a:t>Ethical number - 127309</a:t>
              </a:r>
              <a:endParaRPr lang="en-IN" sz="1200" dirty="0"/>
            </a:p>
          </p:txBody>
        </p:sp>
        <p:sp>
          <p:nvSpPr>
            <p:cNvPr id="40" name="TextBox 37">
              <a:extLst>
                <a:ext uri="{FF2B5EF4-FFF2-40B4-BE49-F238E27FC236}">
                  <a16:creationId xmlns:a16="http://schemas.microsoft.com/office/drawing/2014/main" id="{D85B551A-388A-F950-5568-7975C6D95E6F}"/>
                </a:ext>
              </a:extLst>
            </p:cNvPr>
            <p:cNvSpPr txBox="1"/>
            <p:nvPr/>
          </p:nvSpPr>
          <p:spPr>
            <a:xfrm>
              <a:off x="0" y="0"/>
              <a:ext cx="530820" cy="686603"/>
            </a:xfrm>
            <a:prstGeom prst="rect">
              <a:avLst/>
            </a:prstGeom>
          </p:spPr>
          <p:txBody>
            <a:bodyPr lIns="50800" tIns="50800" rIns="50800" bIns="50800" rtlCol="0" anchor="ctr"/>
            <a:lstStyle/>
            <a:p>
              <a:pPr algn="ctr">
                <a:lnSpc>
                  <a:spcPts val="2851"/>
                </a:lnSpc>
              </a:pPr>
              <a:endParaRPr/>
            </a:p>
          </p:txBody>
        </p:sp>
      </p:grpSp>
      <p:sp>
        <p:nvSpPr>
          <p:cNvPr id="41" name="Freeform 36">
            <a:extLst>
              <a:ext uri="{FF2B5EF4-FFF2-40B4-BE49-F238E27FC236}">
                <a16:creationId xmlns:a16="http://schemas.microsoft.com/office/drawing/2014/main" id="{BBE290C0-1429-722B-46C7-982B54F8CE87}"/>
              </a:ext>
            </a:extLst>
          </p:cNvPr>
          <p:cNvSpPr/>
          <p:nvPr/>
        </p:nvSpPr>
        <p:spPr>
          <a:xfrm>
            <a:off x="7051936" y="4397756"/>
            <a:ext cx="2612834" cy="986448"/>
          </a:xfrm>
          <a:custGeom>
            <a:avLst/>
            <a:gdLst/>
            <a:ahLst/>
            <a:cxnLst/>
            <a:rect l="l" t="t" r="r" b="b"/>
            <a:pathLst>
              <a:path w="530820" h="686603">
                <a:moveTo>
                  <a:pt x="51338" y="0"/>
                </a:moveTo>
                <a:lnTo>
                  <a:pt x="479482" y="0"/>
                </a:lnTo>
                <a:cubicBezTo>
                  <a:pt x="507835" y="0"/>
                  <a:pt x="530820" y="22985"/>
                  <a:pt x="530820" y="51338"/>
                </a:cubicBezTo>
                <a:lnTo>
                  <a:pt x="530820" y="635265"/>
                </a:lnTo>
                <a:cubicBezTo>
                  <a:pt x="530820" y="663618"/>
                  <a:pt x="507835" y="686603"/>
                  <a:pt x="479482" y="686603"/>
                </a:cubicBezTo>
                <a:lnTo>
                  <a:pt x="51338" y="686603"/>
                </a:lnTo>
                <a:cubicBezTo>
                  <a:pt x="22985" y="686603"/>
                  <a:pt x="0" y="663618"/>
                  <a:pt x="0" y="635265"/>
                </a:cubicBezTo>
                <a:lnTo>
                  <a:pt x="0" y="51338"/>
                </a:lnTo>
                <a:cubicBezTo>
                  <a:pt x="0" y="22985"/>
                  <a:pt x="22985" y="0"/>
                  <a:pt x="51338" y="0"/>
                </a:cubicBezTo>
                <a:close/>
              </a:path>
            </a:pathLst>
          </a:custGeom>
          <a:solidFill>
            <a:srgbClr val="EDEDED"/>
          </a:solidFill>
          <a:ln w="28575" cap="sq">
            <a:solidFill>
              <a:srgbClr val="000000"/>
            </a:solidFill>
            <a:prstDash val="solid"/>
            <a:miter/>
          </a:ln>
        </p:spPr>
        <p:txBody>
          <a:bodyPr/>
          <a:lstStyle/>
          <a:p>
            <a:r>
              <a:rPr lang="en-US" dirty="0"/>
              <a:t>  </a:t>
            </a:r>
            <a:endParaRPr lang="en-IN" dirty="0"/>
          </a:p>
        </p:txBody>
      </p:sp>
      <p:sp>
        <p:nvSpPr>
          <p:cNvPr id="42" name="TextBox 54">
            <a:extLst>
              <a:ext uri="{FF2B5EF4-FFF2-40B4-BE49-F238E27FC236}">
                <a16:creationId xmlns:a16="http://schemas.microsoft.com/office/drawing/2014/main" id="{32140C31-797E-B83D-7F7F-88DCD54E6866}"/>
              </a:ext>
            </a:extLst>
          </p:cNvPr>
          <p:cNvSpPr txBox="1"/>
          <p:nvPr/>
        </p:nvSpPr>
        <p:spPr>
          <a:xfrm>
            <a:off x="7386570" y="3052928"/>
            <a:ext cx="1929697" cy="166712"/>
          </a:xfrm>
          <a:prstGeom prst="rect">
            <a:avLst/>
          </a:prstGeom>
        </p:spPr>
        <p:txBody>
          <a:bodyPr lIns="0" tIns="0" rIns="0" bIns="0" rtlCol="0" anchor="t">
            <a:spAutoFit/>
          </a:bodyPr>
          <a:lstStyle/>
          <a:p>
            <a:pPr algn="ctr">
              <a:lnSpc>
                <a:spcPts val="1296"/>
              </a:lnSpc>
            </a:pPr>
            <a:r>
              <a:rPr lang="en-US" sz="1200" dirty="0">
                <a:solidFill>
                  <a:srgbClr val="000000"/>
                </a:solidFill>
                <a:latin typeface="Arimo 1 Bold"/>
              </a:rPr>
              <a:t>Ethical Considerations</a:t>
            </a:r>
          </a:p>
        </p:txBody>
      </p:sp>
      <p:sp>
        <p:nvSpPr>
          <p:cNvPr id="43" name="TextBox 54">
            <a:extLst>
              <a:ext uri="{FF2B5EF4-FFF2-40B4-BE49-F238E27FC236}">
                <a16:creationId xmlns:a16="http://schemas.microsoft.com/office/drawing/2014/main" id="{494584D8-5D0B-2CED-499B-4E87CBDBB13B}"/>
              </a:ext>
            </a:extLst>
          </p:cNvPr>
          <p:cNvSpPr txBox="1"/>
          <p:nvPr/>
        </p:nvSpPr>
        <p:spPr>
          <a:xfrm>
            <a:off x="7440515" y="4445408"/>
            <a:ext cx="1929697" cy="166712"/>
          </a:xfrm>
          <a:prstGeom prst="rect">
            <a:avLst/>
          </a:prstGeom>
        </p:spPr>
        <p:txBody>
          <a:bodyPr lIns="0" tIns="0" rIns="0" bIns="0" rtlCol="0" anchor="t">
            <a:spAutoFit/>
          </a:bodyPr>
          <a:lstStyle/>
          <a:p>
            <a:pPr algn="ctr">
              <a:lnSpc>
                <a:spcPts val="1296"/>
              </a:lnSpc>
            </a:pPr>
            <a:r>
              <a:rPr lang="en-US" sz="1200" dirty="0">
                <a:solidFill>
                  <a:srgbClr val="000000"/>
                </a:solidFill>
                <a:latin typeface="Arimo 1 Bold"/>
              </a:rPr>
              <a:t>Acknowledgement</a:t>
            </a:r>
          </a:p>
        </p:txBody>
      </p:sp>
      <p:sp>
        <p:nvSpPr>
          <p:cNvPr id="51" name="TextBox 50">
            <a:extLst>
              <a:ext uri="{FF2B5EF4-FFF2-40B4-BE49-F238E27FC236}">
                <a16:creationId xmlns:a16="http://schemas.microsoft.com/office/drawing/2014/main" id="{9730D315-5115-94E4-165D-A9580E695828}"/>
              </a:ext>
            </a:extLst>
          </p:cNvPr>
          <p:cNvSpPr txBox="1"/>
          <p:nvPr/>
        </p:nvSpPr>
        <p:spPr>
          <a:xfrm>
            <a:off x="7224166" y="4733856"/>
            <a:ext cx="2281001" cy="338554"/>
          </a:xfrm>
          <a:prstGeom prst="rect">
            <a:avLst/>
          </a:prstGeom>
          <a:noFill/>
        </p:spPr>
        <p:txBody>
          <a:bodyPr wrap="square" rtlCol="0">
            <a:spAutoFit/>
          </a:bodyPr>
          <a:lstStyle/>
          <a:p>
            <a:pPr algn="just"/>
            <a:r>
              <a:rPr lang="en-US" sz="800" dirty="0"/>
              <a:t> I acknowledge my supervisor, Professor Mohammed </a:t>
            </a:r>
            <a:r>
              <a:rPr lang="en-US" sz="800" dirty="0" err="1"/>
              <a:t>Dulaimi</a:t>
            </a:r>
            <a:r>
              <a:rPr lang="en-US" sz="800" dirty="0"/>
              <a:t>.</a:t>
            </a:r>
            <a:endParaRPr lang="en-IN"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1463</Words>
  <Application>Microsoft Office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Cooper Hewitt Bold Italics</vt:lpstr>
      <vt:lpstr>Arimo 1 Bold</vt:lpstr>
      <vt:lpstr>Kollektif Bold</vt:lpstr>
      <vt:lpstr>Symbol</vt:lpstr>
      <vt:lpstr>Calibri</vt:lpstr>
      <vt:lpstr>Times New Roman</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cp:lastModifiedBy>hp</cp:lastModifiedBy>
  <cp:revision>14</cp:revision>
  <dcterms:created xsi:type="dcterms:W3CDTF">2006-08-16T00:00:00Z</dcterms:created>
  <dcterms:modified xsi:type="dcterms:W3CDTF">2024-05-07T19:47:57Z</dcterms:modified>
  <dc:identifier>DAFtc1CutEw</dc:identifier>
</cp:coreProperties>
</file>