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4660"/>
  </p:normalViewPr>
  <p:slideViewPr>
    <p:cSldViewPr snapToGrid="0">
      <p:cViewPr varScale="1">
        <p:scale>
          <a:sx n="73" d="100"/>
          <a:sy n="73"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0FFA33-EA8B-4B74-94E2-042A3BD6EB2F}" type="datetimeFigureOut">
              <a:rPr lang="en-IN" smtClean="0"/>
              <a:t>16-11-2018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318029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FFA33-EA8B-4B74-94E2-042A3BD6EB2F}" type="datetimeFigureOut">
              <a:rPr lang="en-IN" smtClean="0"/>
              <a:t>16-11-2018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138892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FFA33-EA8B-4B74-94E2-042A3BD6EB2F}" type="datetimeFigureOut">
              <a:rPr lang="en-IN" smtClean="0"/>
              <a:t>16-11-2018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165936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365759" y="1706880"/>
            <a:ext cx="10607039" cy="4267200"/>
          </a:xfrm>
          <a:prstGeom prst="rect">
            <a:avLst/>
          </a:prstGeom>
        </p:spPr>
        <p:txBody>
          <a:bodyPr wrap="square" lIns="0" tIns="0" rIns="0" bIns="0">
            <a:normAutofit/>
          </a:bodyPr>
          <a:lstStyle>
            <a:lvl1pPr marL="0" indent="0">
              <a:lnSpc>
                <a:spcPct val="100000"/>
              </a:lnSpc>
              <a:spcBef>
                <a:spcPts val="1600"/>
              </a:spcBef>
              <a:spcAft>
                <a:spcPts val="0"/>
              </a:spcAft>
              <a:buClr>
                <a:srgbClr val="AAAAAA"/>
              </a:buClr>
              <a:buFont typeface="Arial" pitchFamily="34" charset="0"/>
              <a:buNone/>
              <a:defRPr sz="1867">
                <a:solidFill>
                  <a:srgbClr val="000000"/>
                </a:solidFill>
                <a:latin typeface="Open Sans" panose="020B0606030504020204" pitchFamily="34" charset="0"/>
                <a:ea typeface="Open Sans" panose="020B0606030504020204" pitchFamily="34" charset="0"/>
                <a:cs typeface="Open Sans" panose="020B0606030504020204" pitchFamily="34" charset="0"/>
              </a:defRPr>
            </a:lvl1pPr>
            <a:lvl2pPr marL="764098" indent="-309026">
              <a:lnSpc>
                <a:spcPct val="100000"/>
              </a:lnSpc>
              <a:spcBef>
                <a:spcPts val="400"/>
              </a:spcBef>
              <a:spcAft>
                <a:spcPts val="0"/>
              </a:spcAft>
              <a:buClr>
                <a:srgbClr val="AAAAAA"/>
              </a:buClr>
              <a:buFont typeface="Museo Sans For Dell" pitchFamily="2" charset="0"/>
              <a:buChar char="–"/>
              <a:defRPr sz="1600">
                <a:solidFill>
                  <a:schemeClr val="bg2"/>
                </a:solidFill>
                <a:latin typeface="Museo Sans For Dell" pitchFamily="2" charset="0"/>
              </a:defRPr>
            </a:lvl2pPr>
            <a:lvl3pPr>
              <a:lnSpc>
                <a:spcPct val="100000"/>
              </a:lnSpc>
              <a:spcBef>
                <a:spcPts val="400"/>
              </a:spcBef>
              <a:spcAft>
                <a:spcPts val="0"/>
              </a:spcAft>
              <a:buClr>
                <a:srgbClr val="AAAAAA"/>
              </a:buClr>
              <a:defRPr sz="1333">
                <a:solidFill>
                  <a:schemeClr val="bg2"/>
                </a:solidFill>
                <a:latin typeface="Museo Sans For Dell" pitchFamily="2" charset="0"/>
              </a:defRPr>
            </a:lvl3pPr>
            <a:lvl4pPr>
              <a:spcBef>
                <a:spcPts val="400"/>
              </a:spcBef>
              <a:spcAft>
                <a:spcPts val="0"/>
              </a:spcAft>
              <a:buClr>
                <a:srgbClr val="AAAAAA"/>
              </a:buClr>
              <a:defRPr sz="1333" baseline="0">
                <a:solidFill>
                  <a:schemeClr val="bg2"/>
                </a:solidFill>
                <a:latin typeface="Museo Sans For Dell" pitchFamily="2" charset="0"/>
              </a:defRPr>
            </a:lvl4pPr>
            <a:lvl5pPr>
              <a:spcBef>
                <a:spcPts val="400"/>
              </a:spcBef>
              <a:spcAft>
                <a:spcPts val="0"/>
              </a:spcAft>
              <a:buClr>
                <a:srgbClr val="AAAAAA"/>
              </a:buClr>
              <a:defRPr sz="1600">
                <a:solidFill>
                  <a:schemeClr val="tx1"/>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p:txBody>
      </p:sp>
    </p:spTree>
    <p:extLst>
      <p:ext uri="{BB962C8B-B14F-4D97-AF65-F5344CB8AC3E}">
        <p14:creationId xmlns:p14="http://schemas.microsoft.com/office/powerpoint/2010/main" val="19829401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FFA33-EA8B-4B74-94E2-042A3BD6EB2F}" type="datetimeFigureOut">
              <a:rPr lang="en-IN" smtClean="0"/>
              <a:t>16-11-2018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425797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0FFA33-EA8B-4B74-94E2-042A3BD6EB2F}" type="datetimeFigureOut">
              <a:rPr lang="en-IN" smtClean="0"/>
              <a:t>16-11-2018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3744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0FFA33-EA8B-4B74-94E2-042A3BD6EB2F}" type="datetimeFigureOut">
              <a:rPr lang="en-IN" smtClean="0"/>
              <a:t>16-11-2018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71387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0FFA33-EA8B-4B74-94E2-042A3BD6EB2F}" type="datetimeFigureOut">
              <a:rPr lang="en-IN" smtClean="0"/>
              <a:t>16-11-2018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422739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0FFA33-EA8B-4B74-94E2-042A3BD6EB2F}" type="datetimeFigureOut">
              <a:rPr lang="en-IN" smtClean="0"/>
              <a:t>16-11-2018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32651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FFA33-EA8B-4B74-94E2-042A3BD6EB2F}" type="datetimeFigureOut">
              <a:rPr lang="en-IN" smtClean="0"/>
              <a:t>16-11-2018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288718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0FFA33-EA8B-4B74-94E2-042A3BD6EB2F}" type="datetimeFigureOut">
              <a:rPr lang="en-IN" smtClean="0"/>
              <a:t>16-11-2018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145445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0FFA33-EA8B-4B74-94E2-042A3BD6EB2F}" type="datetimeFigureOut">
              <a:rPr lang="en-IN" smtClean="0"/>
              <a:t>16-11-2018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52C4F-F54D-466A-B3E8-66717682B244}" type="slidenum">
              <a:rPr lang="en-IN" smtClean="0"/>
              <a:t>‹#›</a:t>
            </a:fld>
            <a:endParaRPr lang="en-IN"/>
          </a:p>
        </p:txBody>
      </p:sp>
    </p:spTree>
    <p:extLst>
      <p:ext uri="{BB962C8B-B14F-4D97-AF65-F5344CB8AC3E}">
        <p14:creationId xmlns:p14="http://schemas.microsoft.com/office/powerpoint/2010/main" val="365305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FFA33-EA8B-4B74-94E2-042A3BD6EB2F}" type="datetimeFigureOut">
              <a:rPr lang="en-IN" smtClean="0"/>
              <a:t>16-11-2018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2C4F-F54D-466A-B3E8-66717682B244}" type="slidenum">
              <a:rPr lang="en-IN" smtClean="0"/>
              <a:t>‹#›</a:t>
            </a:fld>
            <a:endParaRPr lang="en-IN"/>
          </a:p>
        </p:txBody>
      </p:sp>
    </p:spTree>
    <p:extLst>
      <p:ext uri="{BB962C8B-B14F-4D97-AF65-F5344CB8AC3E}">
        <p14:creationId xmlns:p14="http://schemas.microsoft.com/office/powerpoint/2010/main" val="121515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91E6-A5FB-48E8-8DCA-EFC21D96E62A}"/>
              </a:ext>
            </a:extLst>
          </p:cNvPr>
          <p:cNvSpPr>
            <a:spLocks noGrp="1"/>
          </p:cNvSpPr>
          <p:nvPr>
            <p:ph type="title"/>
          </p:nvPr>
        </p:nvSpPr>
        <p:spPr>
          <a:xfrm>
            <a:off x="0" y="391886"/>
            <a:ext cx="12192000" cy="1059200"/>
          </a:xfrm>
        </p:spPr>
        <p:txBody>
          <a:bodyPr>
            <a:normAutofit/>
          </a:bodyPr>
          <a:lstStyle/>
          <a:p>
            <a:pPr algn="ctr"/>
            <a:r>
              <a:rPr lang="en-US" sz="3200" dirty="0"/>
              <a:t>Improve  Efficiency of Reconciliation</a:t>
            </a:r>
            <a:br>
              <a:rPr lang="en-US" sz="3200" dirty="0"/>
            </a:br>
            <a:endParaRPr lang="en-US" sz="3200" dirty="0"/>
          </a:p>
        </p:txBody>
      </p:sp>
      <p:sp>
        <p:nvSpPr>
          <p:cNvPr id="3" name="Content Placeholder 2">
            <a:extLst>
              <a:ext uri="{FF2B5EF4-FFF2-40B4-BE49-F238E27FC236}">
                <a16:creationId xmlns:a16="http://schemas.microsoft.com/office/drawing/2014/main" id="{2B7E2330-88CC-4D1A-9BBD-0E4187C75494}"/>
              </a:ext>
            </a:extLst>
          </p:cNvPr>
          <p:cNvSpPr>
            <a:spLocks noGrp="1"/>
          </p:cNvSpPr>
          <p:nvPr>
            <p:ph sz="half" idx="1"/>
          </p:nvPr>
        </p:nvSpPr>
        <p:spPr/>
        <p:txBody>
          <a:bodyPr/>
          <a:lstStyle/>
          <a:p>
            <a:r>
              <a:rPr lang="en-US" b="1" kern="1200" dirty="0">
                <a:solidFill>
                  <a:srgbClr val="007DB8"/>
                </a:solidFill>
                <a:latin typeface="Arial" charset="0"/>
                <a:ea typeface="+mn-ea"/>
                <a:cs typeface="+mn-cs"/>
              </a:rPr>
              <a:t>Problem Statement : </a:t>
            </a:r>
          </a:p>
          <a:p>
            <a:r>
              <a:rPr lang="en-US" sz="1333" kern="1200" dirty="0">
                <a:solidFill>
                  <a:srgbClr val="444444"/>
                </a:solidFill>
                <a:latin typeface="Arial" charset="0"/>
                <a:ea typeface="+mn-ea"/>
                <a:cs typeface="+mn-cs"/>
              </a:rPr>
              <a:t>Messages communicated between 2 or more IT applications are getting corrupted or lost, causing variance in the data maintained by these applications.</a:t>
            </a:r>
          </a:p>
          <a:p>
            <a:r>
              <a:rPr lang="en-US" b="1" kern="1200" dirty="0">
                <a:solidFill>
                  <a:srgbClr val="007DB8"/>
                </a:solidFill>
                <a:latin typeface="Arial" charset="0"/>
                <a:ea typeface="+mn-ea"/>
                <a:cs typeface="+mn-cs"/>
              </a:rPr>
              <a:t>Context : </a:t>
            </a:r>
          </a:p>
          <a:p>
            <a:r>
              <a:rPr lang="en-US" sz="1333" kern="1200" dirty="0">
                <a:solidFill>
                  <a:srgbClr val="444444"/>
                </a:solidFill>
                <a:latin typeface="Arial" charset="0"/>
                <a:ea typeface="+mn-ea"/>
                <a:cs typeface="+mn-cs"/>
              </a:rPr>
              <a:t>Currently, IT applications communicate to each other using XML messages which are being communicated via Message Queues (MQs). The  application that receives the message sends the ACK or NACK back to the application which sends the message. Millions of messages per day will be communicated in this manner. Due to lost messages or errors, the data between these applications is not consistent, causing variance and resulting in manual reconciliation efforts. </a:t>
            </a:r>
          </a:p>
          <a:p>
            <a:r>
              <a:rPr lang="en-US" b="1" kern="1200" dirty="0">
                <a:solidFill>
                  <a:srgbClr val="007DB8"/>
                </a:solidFill>
                <a:latin typeface="Arial" charset="0"/>
                <a:ea typeface="+mn-ea"/>
                <a:cs typeface="+mn-cs"/>
              </a:rPr>
              <a:t>What to Deliver?</a:t>
            </a:r>
          </a:p>
          <a:p>
            <a:r>
              <a:rPr lang="en-US" dirty="0"/>
              <a:t> </a:t>
            </a:r>
            <a:r>
              <a:rPr lang="en-US" sz="1333" kern="1200" dirty="0">
                <a:solidFill>
                  <a:srgbClr val="444444"/>
                </a:solidFill>
                <a:latin typeface="Arial" charset="0"/>
                <a:ea typeface="+mn-ea"/>
                <a:cs typeface="+mn-cs"/>
              </a:rPr>
              <a:t>Can Blockchain or some other solution/technology solve this problem ? if so, what would the solution look like ? what software/Hardware configuration is needed and can this solution be deployed to communicate between 2 different companies having firewalls ?</a:t>
            </a:r>
          </a:p>
          <a:p>
            <a:endParaRPr lang="en-US" dirty="0"/>
          </a:p>
        </p:txBody>
      </p:sp>
    </p:spTree>
    <p:extLst>
      <p:ext uri="{BB962C8B-B14F-4D97-AF65-F5344CB8AC3E}">
        <p14:creationId xmlns:p14="http://schemas.microsoft.com/office/powerpoint/2010/main" val="234061422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
            <a:ext cx="12191999" cy="853440"/>
          </a:xfrm>
        </p:spPr>
        <p:txBody>
          <a:bodyPr/>
          <a:lstStyle/>
          <a:p>
            <a:pPr algn="ctr"/>
            <a:r>
              <a:rPr lang="en-IN" dirty="0" err="1" smtClean="0"/>
              <a:t>Blockchain</a:t>
            </a:r>
            <a:endParaRPr lang="en-IN" dirty="0"/>
          </a:p>
        </p:txBody>
      </p:sp>
      <p:pic>
        <p:nvPicPr>
          <p:cNvPr id="1026" name="Picture 2" descr="Image result for blockchai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51" y="1059201"/>
            <a:ext cx="7914096" cy="533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17017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515"/>
            <a:ext cx="12191999" cy="853440"/>
          </a:xfrm>
        </p:spPr>
        <p:txBody>
          <a:bodyPr/>
          <a:lstStyle/>
          <a:p>
            <a:pPr algn="ctr"/>
            <a:r>
              <a:rPr lang="en-IN" dirty="0" smtClean="0"/>
              <a:t>Possible Errors</a:t>
            </a:r>
            <a:endParaRPr lang="en-IN" dirty="0"/>
          </a:p>
        </p:txBody>
      </p:sp>
      <p:sp>
        <p:nvSpPr>
          <p:cNvPr id="3" name="Content Placeholder 2"/>
          <p:cNvSpPr>
            <a:spLocks noGrp="1"/>
          </p:cNvSpPr>
          <p:nvPr>
            <p:ph sz="half" idx="1"/>
          </p:nvPr>
        </p:nvSpPr>
        <p:spPr>
          <a:xfrm>
            <a:off x="365760" y="1706879"/>
            <a:ext cx="4114800" cy="4458789"/>
          </a:xfrm>
        </p:spPr>
        <p:txBody>
          <a:bodyPr>
            <a:normAutofit/>
          </a:bodyPr>
          <a:lstStyle/>
          <a:p>
            <a:r>
              <a:rPr lang="en-IN" sz="2800" b="1" dirty="0" smtClean="0">
                <a:solidFill>
                  <a:srgbClr val="007DB8"/>
                </a:solidFill>
                <a:latin typeface="Arial" panose="020B0604020202020204" pitchFamily="34" charset="0"/>
                <a:cs typeface="Arial" panose="020B0604020202020204" pitchFamily="34" charset="0"/>
              </a:rPr>
              <a:t>Errors:</a:t>
            </a:r>
          </a:p>
          <a:p>
            <a:pPr marL="457200" indent="-457200">
              <a:buAutoNum type="arabicPeriod"/>
            </a:pPr>
            <a:r>
              <a:rPr lang="en-IN" sz="2800" dirty="0" smtClean="0">
                <a:latin typeface="Arial" panose="020B0604020202020204" pitchFamily="34" charset="0"/>
                <a:cs typeface="Arial" panose="020B0604020202020204" pitchFamily="34" charset="0"/>
              </a:rPr>
              <a:t>Complete Loss of Data</a:t>
            </a:r>
          </a:p>
          <a:p>
            <a:pPr marL="457200" indent="-457200">
              <a:buAutoNum type="arabicPeriod"/>
            </a:pPr>
            <a:r>
              <a:rPr lang="en-IN" sz="2800" dirty="0" smtClean="0">
                <a:latin typeface="Arial" panose="020B0604020202020204" pitchFamily="34" charset="0"/>
                <a:cs typeface="Arial" panose="020B0604020202020204" pitchFamily="34" charset="0"/>
              </a:rPr>
              <a:t>Request not received </a:t>
            </a:r>
          </a:p>
          <a:p>
            <a:pPr marL="457200" indent="-457200">
              <a:buAutoNum type="arabicPeriod"/>
            </a:pPr>
            <a:r>
              <a:rPr lang="en-IN" sz="2800" dirty="0" smtClean="0">
                <a:latin typeface="Arial" panose="020B0604020202020204" pitchFamily="34" charset="0"/>
                <a:cs typeface="Arial" panose="020B0604020202020204" pitchFamily="34" charset="0"/>
              </a:rPr>
              <a:t>Corrupted Data</a:t>
            </a:r>
          </a:p>
          <a:p>
            <a:pPr marL="457200" indent="-457200">
              <a:buAutoNum type="arabicPeriod"/>
            </a:pPr>
            <a:r>
              <a:rPr lang="en-IN" sz="2800" dirty="0" smtClean="0">
                <a:latin typeface="Arial" panose="020B0604020202020204" pitchFamily="34" charset="0"/>
                <a:cs typeface="Arial" panose="020B0604020202020204" pitchFamily="34" charset="0"/>
              </a:rPr>
              <a:t>Delay of Messages</a:t>
            </a:r>
          </a:p>
          <a:p>
            <a:pPr marL="457200" indent="-457200">
              <a:buAutoNum type="arabicPeriod"/>
            </a:pPr>
            <a:r>
              <a:rPr lang="en-IN" sz="2800" dirty="0" smtClean="0">
                <a:latin typeface="Arial" panose="020B0604020202020204" pitchFamily="34" charset="0"/>
                <a:cs typeface="Arial" panose="020B0604020202020204" pitchFamily="34" charset="0"/>
              </a:rPr>
              <a:t>Not Sequential</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400290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635"/>
            <a:ext cx="12192000" cy="853440"/>
          </a:xfrm>
        </p:spPr>
        <p:txBody>
          <a:bodyPr/>
          <a:lstStyle/>
          <a:p>
            <a:pPr algn="ctr"/>
            <a:r>
              <a:rPr lang="en-IN" dirty="0" smtClean="0"/>
              <a:t>Software and Hardware Requirements</a:t>
            </a:r>
            <a:endParaRPr lang="en-IN" dirty="0"/>
          </a:p>
        </p:txBody>
      </p:sp>
      <p:sp>
        <p:nvSpPr>
          <p:cNvPr id="3" name="Content Placeholder 2"/>
          <p:cNvSpPr>
            <a:spLocks noGrp="1"/>
          </p:cNvSpPr>
          <p:nvPr>
            <p:ph sz="half" idx="1"/>
          </p:nvPr>
        </p:nvSpPr>
        <p:spPr>
          <a:xfrm>
            <a:off x="496391" y="1672047"/>
            <a:ext cx="4885508" cy="4419600"/>
          </a:xfrm>
        </p:spPr>
        <p:txBody>
          <a:bodyPr/>
          <a:lstStyle/>
          <a:p>
            <a:r>
              <a:rPr lang="en-IN" dirty="0" smtClean="0">
                <a:latin typeface="Arial" panose="020B0604020202020204" pitchFamily="34" charset="0"/>
                <a:cs typeface="Arial" panose="020B0604020202020204" pitchFamily="34" charset="0"/>
              </a:rPr>
              <a:t>1 </a:t>
            </a:r>
            <a:r>
              <a:rPr lang="en-IN" dirty="0">
                <a:latin typeface="Arial" panose="020B0604020202020204" pitchFamily="34" charset="0"/>
                <a:cs typeface="Arial" panose="020B0604020202020204" pitchFamily="34" charset="0"/>
              </a:rPr>
              <a:t>GHZ Processor</a:t>
            </a:r>
          </a:p>
          <a:p>
            <a:r>
              <a:rPr lang="en-IN" dirty="0">
                <a:latin typeface="Arial" panose="020B0604020202020204" pitchFamily="34" charset="0"/>
                <a:cs typeface="Arial" panose="020B0604020202020204" pitchFamily="34" charset="0"/>
              </a:rPr>
              <a:t>4 GHZ </a:t>
            </a:r>
            <a:r>
              <a:rPr lang="en-IN" dirty="0" err="1">
                <a:latin typeface="Arial" panose="020B0604020202020204" pitchFamily="34" charset="0"/>
                <a:cs typeface="Arial" panose="020B0604020202020204" pitchFamily="34" charset="0"/>
              </a:rPr>
              <a:t>W</a:t>
            </a:r>
            <a:r>
              <a:rPr lang="en-IN" dirty="0" err="1" smtClean="0">
                <a:latin typeface="Arial" panose="020B0604020202020204" pitchFamily="34" charset="0"/>
                <a:cs typeface="Arial" panose="020B0604020202020204" pitchFamily="34" charset="0"/>
              </a:rPr>
              <a:t>ifi</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Module</a:t>
            </a:r>
          </a:p>
          <a:p>
            <a:r>
              <a:rPr lang="en-IN" dirty="0" err="1" smtClean="0">
                <a:latin typeface="Arial" panose="020B0604020202020204" pitchFamily="34" charset="0"/>
                <a:cs typeface="Arial" panose="020B0604020202020204" pitchFamily="34" charset="0"/>
              </a:rPr>
              <a:t>BreadBoard</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USB-port</a:t>
            </a:r>
          </a:p>
          <a:p>
            <a:r>
              <a:rPr lang="en-IN" dirty="0">
                <a:latin typeface="Arial" panose="020B0604020202020204" pitchFamily="34" charset="0"/>
                <a:cs typeface="Arial" panose="020B0604020202020204" pitchFamily="34" charset="0"/>
              </a:rPr>
              <a:t>SD card port</a:t>
            </a:r>
          </a:p>
          <a:p>
            <a:r>
              <a:rPr lang="en-IN" dirty="0">
                <a:latin typeface="Arial" panose="020B0604020202020204" pitchFamily="34" charset="0"/>
                <a:cs typeface="Arial" panose="020B0604020202020204" pitchFamily="34" charset="0"/>
              </a:rPr>
              <a:t>32 Bit </a:t>
            </a:r>
            <a:r>
              <a:rPr lang="en-IN" dirty="0" smtClean="0">
                <a:latin typeface="Arial" panose="020B0604020202020204" pitchFamily="34" charset="0"/>
                <a:cs typeface="Arial" panose="020B0604020202020204" pitchFamily="34" charset="0"/>
              </a:rPr>
              <a:t>MCU</a:t>
            </a:r>
          </a:p>
          <a:p>
            <a:r>
              <a:rPr lang="en-IN" dirty="0" smtClean="0">
                <a:latin typeface="Arial" panose="020B0604020202020204" pitchFamily="34" charset="0"/>
                <a:cs typeface="Arial" panose="020B0604020202020204" pitchFamily="34" charset="0"/>
              </a:rPr>
              <a:t>Considering our requirement of millions of transactions we can use, </a:t>
            </a:r>
            <a:r>
              <a:rPr lang="en-IN" dirty="0">
                <a:latin typeface="Arial" panose="020B0604020202020204" pitchFamily="34" charset="0"/>
                <a:cs typeface="Arial" panose="020B0604020202020204" pitchFamily="34" charset="0"/>
              </a:rPr>
              <a:t>ASIC: Application Specific Integrated Circuit </a:t>
            </a:r>
            <a:r>
              <a:rPr lang="en-IN" dirty="0" smtClean="0">
                <a:latin typeface="Arial" panose="020B0604020202020204" pitchFamily="34" charset="0"/>
                <a:cs typeface="Arial" panose="020B0604020202020204" pitchFamily="34" charset="0"/>
              </a:rPr>
              <a:t>chips</a:t>
            </a:r>
          </a:p>
          <a:p>
            <a:r>
              <a:rPr lang="en-IN" dirty="0" smtClean="0">
                <a:latin typeface="Arial" panose="020B0604020202020204" pitchFamily="34" charset="0"/>
                <a:cs typeface="Arial" panose="020B0604020202020204" pitchFamily="34" charset="0"/>
              </a:rPr>
              <a:t>Smart Contracts</a:t>
            </a:r>
            <a:endParaRPr lang="en-IN" dirty="0">
              <a:latin typeface="Arial" panose="020B0604020202020204" pitchFamily="34" charset="0"/>
              <a:cs typeface="Arial" panose="020B0604020202020204" pitchFamily="34" charset="0"/>
            </a:endParaRPr>
          </a:p>
          <a:p>
            <a:endParaRPr lang="en-IN" dirty="0"/>
          </a:p>
        </p:txBody>
      </p:sp>
      <p:pic>
        <p:nvPicPr>
          <p:cNvPr id="1026" name="Picture 2" descr="https://qph.fs.quoracdn.net/main-qimg-5e2d9e45ee4f6b7649d79087c30630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3872" y="1489167"/>
            <a:ext cx="5915590" cy="436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42836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452"/>
            <a:ext cx="12192000" cy="853440"/>
          </a:xfrm>
        </p:spPr>
        <p:txBody>
          <a:bodyPr/>
          <a:lstStyle/>
          <a:p>
            <a:pPr algn="ctr"/>
            <a:r>
              <a:rPr lang="en-IN" dirty="0" smtClean="0"/>
              <a:t>Overcoming Drawbacks of </a:t>
            </a:r>
            <a:r>
              <a:rPr lang="en-IN" dirty="0" err="1" smtClean="0"/>
              <a:t>Blockchain</a:t>
            </a:r>
            <a:endParaRPr lang="en-IN" dirty="0"/>
          </a:p>
        </p:txBody>
      </p:sp>
      <p:sp>
        <p:nvSpPr>
          <p:cNvPr id="3" name="Content Placeholder 2"/>
          <p:cNvSpPr>
            <a:spLocks noGrp="1"/>
          </p:cNvSpPr>
          <p:nvPr>
            <p:ph sz="half" idx="1"/>
          </p:nvPr>
        </p:nvSpPr>
        <p:spPr>
          <a:xfrm>
            <a:off x="509449" y="1746068"/>
            <a:ext cx="10607039" cy="4267200"/>
          </a:xfrm>
        </p:spPr>
        <p:txBody>
          <a:bodyPr/>
          <a:lstStyle/>
          <a:p>
            <a:r>
              <a:rPr lang="en-IN" dirty="0" smtClean="0">
                <a:latin typeface="Arial" panose="020B0604020202020204" pitchFamily="34" charset="0"/>
                <a:cs typeface="Arial" panose="020B0604020202020204" pitchFamily="34" charset="0"/>
              </a:rPr>
              <a:t>For any </a:t>
            </a:r>
            <a:r>
              <a:rPr lang="en-IN" dirty="0" err="1" smtClean="0">
                <a:latin typeface="Arial" panose="020B0604020202020204" pitchFamily="34" charset="0"/>
                <a:cs typeface="Arial" panose="020B0604020202020204" pitchFamily="34" charset="0"/>
              </a:rPr>
              <a:t>Blockchain</a:t>
            </a:r>
            <a:r>
              <a:rPr lang="en-IN" dirty="0" smtClean="0">
                <a:latin typeface="Arial" panose="020B0604020202020204" pitchFamily="34" charset="0"/>
                <a:cs typeface="Arial" panose="020B0604020202020204" pitchFamily="34" charset="0"/>
              </a:rPr>
              <a:t> solution to succeed :</a:t>
            </a:r>
          </a:p>
          <a:p>
            <a:pPr marL="457200" indent="-457200">
              <a:buAutoNum type="arabicPeriod"/>
            </a:pPr>
            <a:r>
              <a:rPr lang="en-IN" dirty="0" smtClean="0">
                <a:latin typeface="Arial" panose="020B0604020202020204" pitchFamily="34" charset="0"/>
                <a:cs typeface="Arial" panose="020B0604020202020204" pitchFamily="34" charset="0"/>
              </a:rPr>
              <a:t>It must be scalable</a:t>
            </a:r>
          </a:p>
          <a:p>
            <a:pPr marL="457200" indent="-457200">
              <a:buAutoNum type="arabicPeriod"/>
            </a:pPr>
            <a:r>
              <a:rPr lang="en-IN" dirty="0" smtClean="0">
                <a:latin typeface="Arial" panose="020B0604020202020204" pitchFamily="34" charset="0"/>
                <a:cs typeface="Arial" panose="020B0604020202020204" pitchFamily="34" charset="0"/>
              </a:rPr>
              <a:t>It must have fraud, theft and loss protections</a:t>
            </a:r>
          </a:p>
          <a:p>
            <a:pPr marL="457200" indent="-457200">
              <a:buAutoNum type="arabicPeriod"/>
            </a:pPr>
            <a:r>
              <a:rPr lang="en-IN" dirty="0" smtClean="0">
                <a:latin typeface="Arial" panose="020B0604020202020204" pitchFamily="34" charset="0"/>
                <a:cs typeface="Arial" panose="020B0604020202020204" pitchFamily="34" charset="0"/>
              </a:rPr>
              <a:t>It must have a versatile privacy solution</a:t>
            </a:r>
          </a:p>
          <a:p>
            <a:pPr marL="457200" indent="-457200">
              <a:buAutoNum type="arabicPeriod"/>
            </a:pPr>
            <a:r>
              <a:rPr lang="en-IN" dirty="0" smtClean="0">
                <a:latin typeface="Arial" panose="020B0604020202020204" pitchFamily="34" charset="0"/>
                <a:cs typeface="Arial" panose="020B0604020202020204" pitchFamily="34" charset="0"/>
              </a:rPr>
              <a:t>It must have price stability</a:t>
            </a:r>
          </a:p>
          <a:p>
            <a:pPr marL="457200" indent="-457200">
              <a:buAutoNum type="arabicPeriod"/>
            </a:pPr>
            <a:endParaRPr lang="en-IN" dirty="0" smtClean="0"/>
          </a:p>
          <a:p>
            <a:pPr marL="457200" indent="-457200">
              <a:buAutoNum type="arabicPeriod"/>
            </a:pPr>
            <a:endParaRPr lang="en-IN" dirty="0"/>
          </a:p>
        </p:txBody>
      </p:sp>
      <p:sp>
        <p:nvSpPr>
          <p:cNvPr id="4" name="TextBox 3"/>
          <p:cNvSpPr txBox="1"/>
          <p:nvPr/>
        </p:nvSpPr>
        <p:spPr>
          <a:xfrm>
            <a:off x="483321" y="4624252"/>
            <a:ext cx="8608428" cy="369332"/>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Best solution: </a:t>
            </a:r>
            <a:r>
              <a:rPr lang="en-IN" dirty="0" err="1" smtClean="0">
                <a:latin typeface="Arial" panose="020B0604020202020204" pitchFamily="34" charset="0"/>
                <a:cs typeface="Arial" panose="020B0604020202020204" pitchFamily="34" charset="0"/>
              </a:rPr>
              <a:t>Devvio</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Devcash</a:t>
            </a:r>
            <a:r>
              <a:rPr lang="en-IN" dirty="0" smtClean="0">
                <a:latin typeface="Arial" panose="020B0604020202020204" pitchFamily="34" charset="0"/>
                <a:cs typeface="Arial" panose="020B0604020202020204" pitchFamily="34" charset="0"/>
              </a:rPr>
              <a:t>) by using a new protocol achieving 3 million TPS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217372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pPr algn="ctr"/>
            <a:r>
              <a:rPr lang="en-IN" dirty="0" smtClean="0"/>
              <a:t>Future Scope</a:t>
            </a:r>
            <a:endParaRPr lang="en-IN" dirty="0"/>
          </a:p>
        </p:txBody>
      </p:sp>
    </p:spTree>
    <p:extLst>
      <p:ext uri="{BB962C8B-B14F-4D97-AF65-F5344CB8AC3E}">
        <p14:creationId xmlns:p14="http://schemas.microsoft.com/office/powerpoint/2010/main" val="514105605"/>
      </p:ext>
    </p:extLst>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167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Museo Sans For Dell</vt:lpstr>
      <vt:lpstr>Open Sans</vt:lpstr>
      <vt:lpstr>Open Sans Light</vt:lpstr>
      <vt:lpstr>Office Theme</vt:lpstr>
      <vt:lpstr>Improve  Efficiency of Reconciliation </vt:lpstr>
      <vt:lpstr>Blockchain</vt:lpstr>
      <vt:lpstr>Possible Errors</vt:lpstr>
      <vt:lpstr>Software and Hardware Requirements</vt:lpstr>
      <vt:lpstr>Overcoming Drawbacks of Blockchain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Efficiency of Reconciliation </dc:title>
  <dc:creator>Kshitij</dc:creator>
  <cp:lastModifiedBy>Kshitij</cp:lastModifiedBy>
  <cp:revision>18</cp:revision>
  <dcterms:created xsi:type="dcterms:W3CDTF">2018-11-15T07:18:19Z</dcterms:created>
  <dcterms:modified xsi:type="dcterms:W3CDTF">2018-11-16T05:04:52Z</dcterms:modified>
</cp:coreProperties>
</file>