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59"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1" name="Freeform 6"/>
          <p:cNvSpPr>
            <a:spLocks noGrp="1" noRot="1" noChangeAspect="1" noMove="1" noResize="1" noEditPoints="1" noAdjustHandles="1" noChangeArrowheads="1" noChangeShapeType="1" noTextEdit="1"/>
          </p:cNvSpPr>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3" name="Freeform 7"/>
          <p:cNvSpPr>
            <a:spLocks noGrp="1" noRot="1" noChangeAspect="1" noMove="1" noResize="1" noEditPoints="1" noAdjustHandles="1" noChangeArrowheads="1" noChangeShapeType="1" noTextEdit="1"/>
          </p:cNvSpPr>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Rectangle 8"/>
          <p:cNvSpPr>
            <a:spLocks noGrp="1" noRot="1" noChangeAspect="1" noMove="1" noResize="1" noEditPoints="1" noAdjustHandles="1" noChangeArrowheads="1" noChangeShapeType="1" noTextEdit="1"/>
          </p:cNvSpPr>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extBox 1"/>
          <p:cNvSpPr txBox="1"/>
          <p:nvPr/>
        </p:nvSpPr>
        <p:spPr>
          <a:xfrm>
            <a:off x="1870997" y="1607809"/>
            <a:ext cx="9236026" cy="2876680"/>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nSpc>
                <a:spcPct val="90000"/>
              </a:lnSpc>
              <a:spcBef>
                <a:spcPct val="0"/>
              </a:spcBef>
              <a:spcAft>
                <a:spcPts val="600"/>
              </a:spcAft>
            </a:pPr>
            <a:r>
              <a:rPr lang="en-US" sz="6600" kern="1200">
                <a:solidFill>
                  <a:srgbClr val="FFFFFF"/>
                </a:solidFill>
                <a:latin typeface="+mj-lt"/>
                <a:ea typeface="+mj-ea"/>
                <a:cs typeface="+mj-cs"/>
              </a:rPr>
              <a:t>Filed controlled DC motor</a:t>
            </a:r>
            <a:endParaRPr lang="en-US" sz="6600" kern="1200">
              <a:solidFill>
                <a:srgbClr val="FFFFFF"/>
              </a:solidFill>
              <a:latin typeface="+mj-lt"/>
              <a:ea typeface="+mj-ea"/>
              <a:cs typeface="+mj-cs"/>
            </a:endParaRPr>
          </a:p>
        </p:txBody>
      </p:sp>
      <p:sp>
        <p:nvSpPr>
          <p:cNvPr id="3" name="TextBox 2"/>
          <p:cNvSpPr txBox="1"/>
          <p:nvPr/>
        </p:nvSpPr>
        <p:spPr>
          <a:xfrm>
            <a:off x="6119443" y="4935049"/>
            <a:ext cx="5277800" cy="37990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cs typeface="Calibri"/>
              </a:rPr>
              <a:t>Presented by: Kshitij Kumar Sharma (1905514)</a:t>
            </a:r>
            <a:endParaRPr lang="en-US" dirty="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Industrial DC motor</a:t>
            </a:r>
            <a:endParaRPr lang="en-US" sz="4000" dirty="0">
              <a:solidFill>
                <a:srgbClr val="FFFFFF"/>
              </a:solidFill>
              <a:latin typeface="+mj-lt"/>
              <a:ea typeface="+mj-ea"/>
              <a:cs typeface="+mj-cs"/>
            </a:endParaRPr>
          </a:p>
        </p:txBody>
      </p:sp>
      <p:sp>
        <p:nvSpPr>
          <p:cNvPr id="3" name="TextBox 2"/>
          <p:cNvSpPr txBox="1"/>
          <p:nvPr/>
        </p:nvSpPr>
        <p:spPr>
          <a:xfrm>
            <a:off x="1368136" y="1939636"/>
            <a:ext cx="948083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Calibri"/>
                <a:cs typeface="Calibri"/>
              </a:rPr>
              <a:t>There are variety of DC motors used for industrial purpose and they are as follows:</a:t>
            </a:r>
            <a:endParaRPr lang="en-US" dirty="0">
              <a:ea typeface="+mn-lt"/>
              <a:cs typeface="+mn-lt"/>
            </a:endParaRPr>
          </a:p>
          <a:p>
            <a:pPr marL="742950" lvl="1" indent="-285750">
              <a:buFont typeface="Arial"/>
              <a:buChar char="•"/>
            </a:pPr>
            <a:r>
              <a:rPr lang="en-US" dirty="0">
                <a:ea typeface="+mn-lt"/>
                <a:cs typeface="+mn-lt"/>
              </a:rPr>
              <a:t>Permanent Magnet DC Motor (PMDC Motor)</a:t>
            </a:r>
            <a:endParaRPr lang="en-US" dirty="0">
              <a:ea typeface="Calibri"/>
              <a:cs typeface="Calibri"/>
            </a:endParaRPr>
          </a:p>
          <a:p>
            <a:pPr marL="742950" lvl="1" indent="-285750">
              <a:buFont typeface="Arial"/>
              <a:buChar char="•"/>
            </a:pPr>
            <a:r>
              <a:rPr lang="en-US" dirty="0">
                <a:ea typeface="+mn-lt"/>
                <a:cs typeface="+mn-lt"/>
              </a:rPr>
              <a:t>Separately Excited DC Motor</a:t>
            </a:r>
            <a:endParaRPr lang="en-US" dirty="0">
              <a:ea typeface="Calibri"/>
              <a:cs typeface="Calibri"/>
            </a:endParaRPr>
          </a:p>
          <a:p>
            <a:pPr marL="742950" lvl="1" indent="-285750">
              <a:buFont typeface="Arial"/>
              <a:buChar char="•"/>
            </a:pPr>
            <a:r>
              <a:rPr lang="en-US" dirty="0">
                <a:ea typeface="+mn-lt"/>
                <a:cs typeface="+mn-lt"/>
              </a:rPr>
              <a:t>Self-Excited DC Motor</a:t>
            </a:r>
            <a:endParaRPr lang="en-US" dirty="0">
              <a:ea typeface="Calibri"/>
              <a:cs typeface="Calibri"/>
            </a:endParaRPr>
          </a:p>
          <a:p>
            <a:pPr marL="742950" lvl="1" indent="-285750">
              <a:buFont typeface="Arial"/>
              <a:buChar char="•"/>
            </a:pPr>
            <a:r>
              <a:rPr lang="en-US" dirty="0">
                <a:ea typeface="+mn-lt"/>
                <a:cs typeface="+mn-lt"/>
              </a:rPr>
              <a:t>Shunt Wound DC Motor</a:t>
            </a:r>
            <a:endParaRPr lang="en-US" dirty="0">
              <a:ea typeface="Calibri"/>
              <a:cs typeface="Calibri"/>
            </a:endParaRPr>
          </a:p>
          <a:p>
            <a:pPr marL="742950" lvl="1" indent="-285750">
              <a:buFont typeface="Arial"/>
              <a:buChar char="•"/>
            </a:pPr>
            <a:r>
              <a:rPr lang="en-US" dirty="0">
                <a:ea typeface="+mn-lt"/>
                <a:cs typeface="+mn-lt"/>
              </a:rPr>
              <a:t>Series Wound DC Motor</a:t>
            </a:r>
            <a:endParaRPr lang="en-US" dirty="0">
              <a:ea typeface="Calibri"/>
              <a:cs typeface="Calibri"/>
            </a:endParaRPr>
          </a:p>
          <a:p>
            <a:pPr marL="742950" lvl="1" indent="-285750">
              <a:buFont typeface="Arial"/>
              <a:buChar char="•"/>
            </a:pPr>
            <a:r>
              <a:rPr lang="en-US" dirty="0">
                <a:ea typeface="+mn-lt"/>
                <a:cs typeface="+mn-lt"/>
              </a:rPr>
              <a:t>Compound Wound DC Motor</a:t>
            </a:r>
            <a:endParaRPr lang="en-US" dirty="0">
              <a:ea typeface="Calibri"/>
              <a:cs typeface="Calibri"/>
            </a:endParaRPr>
          </a:p>
          <a:p>
            <a:pPr marL="742950" lvl="1" indent="-285750">
              <a:buFont typeface="Arial"/>
              <a:buChar char="•"/>
            </a:pPr>
            <a:r>
              <a:rPr lang="en-US" dirty="0">
                <a:ea typeface="+mn-lt"/>
                <a:cs typeface="+mn-lt"/>
              </a:rPr>
              <a:t>Short shunt DC Motor</a:t>
            </a:r>
            <a:endParaRPr lang="en-US" dirty="0">
              <a:ea typeface="Calibri"/>
              <a:cs typeface="Calibri"/>
            </a:endParaRPr>
          </a:p>
          <a:p>
            <a:pPr marL="742950" lvl="1" indent="-285750">
              <a:buFont typeface="Arial"/>
              <a:buChar char="•"/>
            </a:pPr>
            <a:r>
              <a:rPr lang="en-US" dirty="0">
                <a:ea typeface="+mn-lt"/>
                <a:cs typeface="+mn-lt"/>
              </a:rPr>
              <a:t>Long shunt DC Motor</a:t>
            </a:r>
            <a:endParaRPr lang="en-US" dirty="0">
              <a:ea typeface="Calibri"/>
              <a:cs typeface="Calibri"/>
            </a:endParaRPr>
          </a:p>
          <a:p>
            <a:pPr marL="742950" lvl="1" indent="-285750">
              <a:buFont typeface="Arial"/>
              <a:buChar char="•"/>
            </a:pPr>
            <a:endParaRPr lang="en-US" dirty="0">
              <a:ea typeface="Calibri"/>
              <a:cs typeface="Calibri"/>
            </a:endParaRPr>
          </a:p>
        </p:txBody>
      </p:sp>
      <p:pic>
        <p:nvPicPr>
          <p:cNvPr id="8" name="Picture 8" descr="A picture containing camera, light&#10;&#10;Description automatically generated"/>
          <p:cNvPicPr>
            <a:picLocks noChangeAspect="1"/>
          </p:cNvPicPr>
          <p:nvPr/>
        </p:nvPicPr>
        <p:blipFill>
          <a:blip r:embed="rId1"/>
          <a:stretch>
            <a:fillRect/>
          </a:stretch>
        </p:blipFill>
        <p:spPr>
          <a:xfrm>
            <a:off x="2499014" y="4737293"/>
            <a:ext cx="2743200" cy="1851505"/>
          </a:xfrm>
          <a:prstGeom prst="rect">
            <a:avLst/>
          </a:prstGeom>
        </p:spPr>
      </p:pic>
      <p:pic>
        <p:nvPicPr>
          <p:cNvPr id="9" name="Picture 10"/>
          <p:cNvPicPr>
            <a:picLocks noChangeAspect="1"/>
          </p:cNvPicPr>
          <p:nvPr/>
        </p:nvPicPr>
        <p:blipFill>
          <a:blip r:embed="rId2"/>
          <a:stretch>
            <a:fillRect/>
          </a:stretch>
        </p:blipFill>
        <p:spPr>
          <a:xfrm>
            <a:off x="6187787" y="4364667"/>
            <a:ext cx="2743200" cy="1817441"/>
          </a:xfrm>
          <a:prstGeom prst="rect">
            <a:avLst/>
          </a:prstGeom>
        </p:spPr>
      </p:pic>
      <p:pic>
        <p:nvPicPr>
          <p:cNvPr id="7" name="Picture 7"/>
          <p:cNvPicPr>
            <a:picLocks noChangeAspect="1"/>
          </p:cNvPicPr>
          <p:nvPr/>
        </p:nvPicPr>
        <p:blipFill>
          <a:blip r:embed="rId3"/>
          <a:stretch>
            <a:fillRect/>
          </a:stretch>
        </p:blipFill>
        <p:spPr>
          <a:xfrm>
            <a:off x="8733559" y="2546447"/>
            <a:ext cx="2067791" cy="1990244"/>
          </a:xfrm>
          <a:prstGeom prst="rect">
            <a:avLst/>
          </a:prstGeom>
        </p:spPr>
      </p:pic>
      <p:sp>
        <p:nvSpPr>
          <p:cNvPr id="5" name="TextBox 4"/>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Application of DC series motor</a:t>
            </a:r>
            <a:endParaRPr lang="en-US" sz="4000" dirty="0">
              <a:solidFill>
                <a:srgbClr val="FFFFFF"/>
              </a:solidFill>
              <a:latin typeface="+mj-lt"/>
              <a:ea typeface="+mj-ea"/>
              <a:cs typeface="+mj-cs"/>
            </a:endParaRPr>
          </a:p>
        </p:txBody>
      </p:sp>
      <p:sp>
        <p:nvSpPr>
          <p:cNvPr id="3" name="TextBox 2"/>
          <p:cNvSpPr txBox="1"/>
          <p:nvPr/>
        </p:nvSpPr>
        <p:spPr>
          <a:xfrm>
            <a:off x="1368136" y="1939636"/>
            <a:ext cx="94808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DC series motor is suitable for both high and low power drives, for fixed and variable speed electric drives. This type of motor has simple construction. Also, it is easy for design and maintenance. following are its few applications:</a:t>
            </a:r>
            <a:endParaRPr lang="en-US" dirty="0">
              <a:ea typeface="+mn-lt"/>
              <a:cs typeface="+mn-lt"/>
            </a:endParaRPr>
          </a:p>
          <a:p>
            <a:pPr marL="742950" lvl="1" indent="-285750">
              <a:buFont typeface="Arial"/>
              <a:buChar char="•"/>
            </a:pPr>
            <a:r>
              <a:rPr lang="en-US" dirty="0">
                <a:ea typeface="+mn-lt"/>
                <a:cs typeface="+mn-lt"/>
              </a:rPr>
              <a:t>Cranes</a:t>
            </a:r>
            <a:endParaRPr lang="en-US" dirty="0">
              <a:ea typeface="Calibri"/>
              <a:cs typeface="Calibri"/>
            </a:endParaRPr>
          </a:p>
          <a:p>
            <a:pPr marL="742950" lvl="1" indent="-285750">
              <a:buFont typeface="Arial"/>
              <a:buChar char="•"/>
            </a:pPr>
            <a:r>
              <a:rPr lang="en-US" dirty="0">
                <a:ea typeface="+mn-lt"/>
                <a:cs typeface="+mn-lt"/>
              </a:rPr>
              <a:t>Air compressor</a:t>
            </a:r>
            <a:endParaRPr lang="en-US" dirty="0">
              <a:ea typeface="Calibri"/>
              <a:cs typeface="Calibri"/>
            </a:endParaRPr>
          </a:p>
          <a:p>
            <a:pPr marL="742950" lvl="1" indent="-285750">
              <a:buFont typeface="Arial"/>
              <a:buChar char="•"/>
            </a:pPr>
            <a:r>
              <a:rPr lang="en-US" dirty="0">
                <a:ea typeface="+mn-lt"/>
                <a:cs typeface="+mn-lt"/>
              </a:rPr>
              <a:t>Lifts</a:t>
            </a:r>
            <a:endParaRPr lang="en-US" dirty="0">
              <a:ea typeface="Calibri"/>
              <a:cs typeface="Calibri"/>
            </a:endParaRPr>
          </a:p>
          <a:p>
            <a:pPr marL="742950" lvl="1" indent="-285750">
              <a:buFont typeface="Arial"/>
              <a:buChar char="•"/>
            </a:pPr>
            <a:r>
              <a:rPr lang="en-US" dirty="0">
                <a:ea typeface="+mn-lt"/>
                <a:cs typeface="+mn-lt"/>
              </a:rPr>
              <a:t>Elevators</a:t>
            </a:r>
            <a:endParaRPr lang="en-US" dirty="0">
              <a:ea typeface="Calibri"/>
              <a:cs typeface="Calibri"/>
            </a:endParaRPr>
          </a:p>
          <a:p>
            <a:pPr marL="742950" lvl="1" indent="-285750">
              <a:buFont typeface="Arial"/>
              <a:buChar char="•"/>
            </a:pPr>
            <a:r>
              <a:rPr lang="en-US" dirty="0">
                <a:ea typeface="+mn-lt"/>
                <a:cs typeface="+mn-lt"/>
              </a:rPr>
              <a:t>Winching system</a:t>
            </a:r>
            <a:endParaRPr lang="en-US" dirty="0">
              <a:ea typeface="Calibri"/>
              <a:cs typeface="Calibri"/>
            </a:endParaRPr>
          </a:p>
          <a:p>
            <a:pPr marL="742950" lvl="1" indent="-285750">
              <a:buFont typeface="Arial"/>
              <a:buChar char="•"/>
            </a:pPr>
            <a:r>
              <a:rPr lang="en-US" dirty="0">
                <a:ea typeface="+mn-lt"/>
                <a:cs typeface="+mn-lt"/>
              </a:rPr>
              <a:t>Electric traction</a:t>
            </a:r>
            <a:endParaRPr lang="en-US" dirty="0">
              <a:ea typeface="Calibri"/>
              <a:cs typeface="Calibri"/>
            </a:endParaRPr>
          </a:p>
          <a:p>
            <a:pPr marL="742950" lvl="1" indent="-285750">
              <a:buFont typeface="Arial"/>
              <a:buChar char="•"/>
            </a:pPr>
            <a:r>
              <a:rPr lang="en-US" dirty="0">
                <a:ea typeface="+mn-lt"/>
                <a:cs typeface="+mn-lt"/>
              </a:rPr>
              <a:t>Hair drier</a:t>
            </a:r>
            <a:endParaRPr lang="en-US" dirty="0">
              <a:ea typeface="Calibri"/>
              <a:cs typeface="Calibri"/>
            </a:endParaRPr>
          </a:p>
          <a:p>
            <a:pPr marL="742950" lvl="1" indent="-285750">
              <a:buFont typeface="Arial"/>
              <a:buChar char="•"/>
            </a:pPr>
            <a:r>
              <a:rPr lang="en-US" dirty="0">
                <a:ea typeface="+mn-lt"/>
                <a:cs typeface="+mn-lt"/>
              </a:rPr>
              <a:t>Vacuum cleaner and in speed regulation application </a:t>
            </a:r>
            <a:endParaRPr lang="en-US" dirty="0">
              <a:ea typeface="Calibri"/>
              <a:cs typeface="Calibri"/>
            </a:endParaRPr>
          </a:p>
          <a:p>
            <a:pPr marL="742950" lvl="1" indent="-285750">
              <a:buFont typeface="Arial"/>
              <a:buChar char="•"/>
            </a:pPr>
            <a:r>
              <a:rPr lang="en-US" dirty="0">
                <a:ea typeface="+mn-lt"/>
                <a:cs typeface="+mn-lt"/>
              </a:rPr>
              <a:t>power tools</a:t>
            </a:r>
            <a:endParaRPr lang="en-US" dirty="0">
              <a:ea typeface="Calibri"/>
              <a:cs typeface="Calibri"/>
            </a:endParaRPr>
          </a:p>
          <a:p>
            <a:pPr marL="742950" lvl="1" indent="-285750">
              <a:buFont typeface="Arial"/>
              <a:buChar char="•"/>
            </a:pPr>
            <a:r>
              <a:rPr lang="en-US" dirty="0">
                <a:ea typeface="+mn-lt"/>
                <a:cs typeface="+mn-lt"/>
              </a:rPr>
              <a:t>Sewing machine</a:t>
            </a:r>
            <a:endParaRPr lang="en-US" dirty="0">
              <a:ea typeface="Calibri"/>
              <a:cs typeface="Calibri"/>
            </a:endParaRPr>
          </a:p>
          <a:p>
            <a:pPr marL="742950" lvl="1" indent="-285750">
              <a:buFont typeface="Arial"/>
              <a:buChar char="•"/>
            </a:pPr>
            <a:r>
              <a:rPr lang="en-US" dirty="0">
                <a:ea typeface="+mn-lt"/>
                <a:cs typeface="+mn-lt"/>
              </a:rPr>
              <a:t>Electric footing</a:t>
            </a:r>
            <a:endParaRPr lang="en-US" dirty="0">
              <a:ea typeface="Calibri"/>
              <a:cs typeface="Calibri"/>
            </a:endParaRPr>
          </a:p>
          <a:p>
            <a:endParaRPr lang="en-US" dirty="0">
              <a:ea typeface="Calibri"/>
              <a:cs typeface="Calibri"/>
            </a:endParaRPr>
          </a:p>
          <a:p>
            <a:pPr marL="742950" lvl="1" indent="-285750">
              <a:buFont typeface="Arial"/>
              <a:buChar char="•"/>
            </a:pPr>
            <a:endParaRPr lang="en-US" dirty="0">
              <a:ea typeface="Calibri"/>
              <a:cs typeface="Calibri"/>
            </a:endParaRPr>
          </a:p>
        </p:txBody>
      </p:sp>
      <p:pic>
        <p:nvPicPr>
          <p:cNvPr id="6" name="Picture 6" descr="A picture containing sky, outdoor, yellow, jumping&#10;&#10;Description automatically generated"/>
          <p:cNvPicPr>
            <a:picLocks noChangeAspect="1"/>
          </p:cNvPicPr>
          <p:nvPr/>
        </p:nvPicPr>
        <p:blipFill>
          <a:blip r:embed="rId1"/>
          <a:stretch>
            <a:fillRect/>
          </a:stretch>
        </p:blipFill>
        <p:spPr>
          <a:xfrm>
            <a:off x="5417127" y="2595902"/>
            <a:ext cx="2743200" cy="1787424"/>
          </a:xfrm>
          <a:prstGeom prst="rect">
            <a:avLst/>
          </a:prstGeom>
        </p:spPr>
      </p:pic>
      <p:pic>
        <p:nvPicPr>
          <p:cNvPr id="7" name="Picture 7" descr="A picture containing elevator&#10;&#10;Description automatically generated"/>
          <p:cNvPicPr>
            <a:picLocks noChangeAspect="1"/>
          </p:cNvPicPr>
          <p:nvPr/>
        </p:nvPicPr>
        <p:blipFill>
          <a:blip r:embed="rId2"/>
          <a:stretch>
            <a:fillRect/>
          </a:stretch>
        </p:blipFill>
        <p:spPr>
          <a:xfrm>
            <a:off x="5044786" y="5102533"/>
            <a:ext cx="2102428" cy="1692525"/>
          </a:xfrm>
          <a:prstGeom prst="rect">
            <a:avLst/>
          </a:prstGeom>
        </p:spPr>
      </p:pic>
      <p:pic>
        <p:nvPicPr>
          <p:cNvPr id="8" name="Picture 8" descr="A picture containing dryer&#10;&#10;Description automatically generated"/>
          <p:cNvPicPr>
            <a:picLocks noChangeAspect="1"/>
          </p:cNvPicPr>
          <p:nvPr/>
        </p:nvPicPr>
        <p:blipFill>
          <a:blip r:embed="rId3"/>
          <a:stretch>
            <a:fillRect/>
          </a:stretch>
        </p:blipFill>
        <p:spPr>
          <a:xfrm>
            <a:off x="7798378" y="4297231"/>
            <a:ext cx="1704110" cy="2021585"/>
          </a:xfrm>
          <a:prstGeom prst="rect">
            <a:avLst/>
          </a:prstGeom>
        </p:spPr>
      </p:pic>
      <p:pic>
        <p:nvPicPr>
          <p:cNvPr id="9" name="Picture 10"/>
          <p:cNvPicPr>
            <a:picLocks noChangeAspect="1"/>
          </p:cNvPicPr>
          <p:nvPr/>
        </p:nvPicPr>
        <p:blipFill>
          <a:blip r:embed="rId4"/>
          <a:stretch>
            <a:fillRect/>
          </a:stretch>
        </p:blipFill>
        <p:spPr>
          <a:xfrm>
            <a:off x="9547513" y="2595413"/>
            <a:ext cx="2518064" cy="2325265"/>
          </a:xfrm>
          <a:prstGeom prst="rect">
            <a:avLst/>
          </a:prstGeom>
        </p:spPr>
      </p:pic>
      <p:sp>
        <p:nvSpPr>
          <p:cNvPr id="11" name="TextBox 10"/>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Application of permanent magnet DC motor</a:t>
            </a:r>
            <a:endParaRPr lang="en-US" sz="4000" dirty="0">
              <a:solidFill>
                <a:srgbClr val="FFFFFF"/>
              </a:solidFill>
              <a:latin typeface="+mj-lt"/>
              <a:ea typeface="Calibri Light"/>
              <a:cs typeface="Calibri Light"/>
            </a:endParaRPr>
          </a:p>
        </p:txBody>
      </p:sp>
      <p:sp>
        <p:nvSpPr>
          <p:cNvPr id="3" name="TextBox 2"/>
          <p:cNvSpPr txBox="1"/>
          <p:nvPr/>
        </p:nvSpPr>
        <p:spPr>
          <a:xfrm>
            <a:off x="1368136" y="1939636"/>
            <a:ext cx="948083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The permanent magnet DC motor is the special type of motor where we use a permanent magnet to create the required magnetic field.  As this motor does not need to control the speed, it uses in the applications like:</a:t>
            </a:r>
            <a:endParaRPr lang="en-US" dirty="0">
              <a:ea typeface="Calibri"/>
              <a:cs typeface="Calibri"/>
            </a:endParaRPr>
          </a:p>
          <a:p>
            <a:pPr marL="742950" lvl="1" indent="-285750">
              <a:buFont typeface="Arial"/>
              <a:buChar char="•"/>
            </a:pPr>
            <a:r>
              <a:rPr lang="en-US" dirty="0">
                <a:ea typeface="+mn-lt"/>
                <a:cs typeface="+mn-lt"/>
              </a:rPr>
              <a:t>Washer</a:t>
            </a:r>
            <a:endParaRPr lang="en-US" dirty="0">
              <a:ea typeface="Calibri"/>
              <a:cs typeface="Calibri"/>
            </a:endParaRPr>
          </a:p>
          <a:p>
            <a:pPr marL="742950" lvl="1" indent="-285750">
              <a:buFont typeface="Arial"/>
              <a:buChar char="•"/>
            </a:pPr>
            <a:r>
              <a:rPr lang="en-US" dirty="0">
                <a:ea typeface="+mn-lt"/>
                <a:cs typeface="+mn-lt"/>
              </a:rPr>
              <a:t>Windshield wiper</a:t>
            </a:r>
            <a:endParaRPr lang="en-US" dirty="0">
              <a:ea typeface="Calibri"/>
              <a:cs typeface="Calibri"/>
            </a:endParaRPr>
          </a:p>
          <a:p>
            <a:pPr marL="742950" lvl="1" indent="-285750">
              <a:buFont typeface="Arial"/>
              <a:buChar char="•"/>
            </a:pPr>
            <a:r>
              <a:rPr lang="en-US" dirty="0">
                <a:ea typeface="+mn-lt"/>
                <a:cs typeface="+mn-lt"/>
              </a:rPr>
              <a:t>Automobiles as a starter motor</a:t>
            </a:r>
            <a:endParaRPr lang="en-US" dirty="0">
              <a:ea typeface="Calibri"/>
              <a:cs typeface="Calibri"/>
            </a:endParaRPr>
          </a:p>
          <a:p>
            <a:pPr marL="742950" lvl="1" indent="-285750">
              <a:buFont typeface="Arial"/>
              <a:buChar char="•"/>
            </a:pPr>
            <a:r>
              <a:rPr lang="en-US" dirty="0">
                <a:ea typeface="+mn-lt"/>
                <a:cs typeface="+mn-lt"/>
              </a:rPr>
              <a:t>Personal computer disc drives</a:t>
            </a:r>
            <a:endParaRPr lang="en-US" dirty="0">
              <a:ea typeface="Calibri"/>
              <a:cs typeface="Calibri"/>
            </a:endParaRPr>
          </a:p>
          <a:p>
            <a:pPr marL="742950" lvl="1" indent="-285750">
              <a:buFont typeface="Arial"/>
              <a:buChar char="•"/>
            </a:pPr>
            <a:r>
              <a:rPr lang="en-US" dirty="0">
                <a:ea typeface="+mn-lt"/>
                <a:cs typeface="+mn-lt"/>
              </a:rPr>
              <a:t>Toys</a:t>
            </a:r>
            <a:endParaRPr lang="en-US" dirty="0">
              <a:ea typeface="Calibri"/>
              <a:cs typeface="Calibri"/>
            </a:endParaRPr>
          </a:p>
          <a:p>
            <a:pPr marL="742950" lvl="1" indent="-285750">
              <a:buFont typeface="Arial"/>
              <a:buChar char="•"/>
            </a:pPr>
            <a:r>
              <a:rPr lang="en-US" dirty="0">
                <a:ea typeface="+mn-lt"/>
                <a:cs typeface="+mn-lt"/>
              </a:rPr>
              <a:t>Wheelchairs</a:t>
            </a:r>
            <a:endParaRPr lang="en-US" dirty="0">
              <a:ea typeface="Calibri"/>
              <a:cs typeface="Calibri"/>
            </a:endParaRPr>
          </a:p>
          <a:p>
            <a:pPr marL="742950" lvl="1" indent="-285750">
              <a:buFont typeface="Arial"/>
              <a:buChar char="•"/>
            </a:pPr>
            <a:r>
              <a:rPr lang="en-US" dirty="0">
                <a:ea typeface="+mn-lt"/>
                <a:cs typeface="+mn-lt"/>
              </a:rPr>
              <a:t>Blowers in heater and air conditioners.</a:t>
            </a:r>
            <a:endParaRPr lang="en-US" dirty="0">
              <a:ea typeface="Calibri"/>
              <a:cs typeface="Calibri"/>
            </a:endParaRPr>
          </a:p>
          <a:p>
            <a:br>
              <a:rPr lang="en-US" dirty="0"/>
            </a:br>
            <a:endParaRPr lang="en-US">
              <a:ea typeface="Calibri"/>
              <a:cs typeface="Calibri"/>
            </a:endParaRPr>
          </a:p>
          <a:p>
            <a:endParaRPr lang="en-US">
              <a:ea typeface="Calibri"/>
              <a:cs typeface="Calibri"/>
            </a:endParaRPr>
          </a:p>
        </p:txBody>
      </p:sp>
      <p:pic>
        <p:nvPicPr>
          <p:cNvPr id="7" name="Picture 7" descr="A picture containing furniture, chair, seat&#10;&#10;Description automatically generated"/>
          <p:cNvPicPr>
            <a:picLocks noChangeAspect="1"/>
          </p:cNvPicPr>
          <p:nvPr/>
        </p:nvPicPr>
        <p:blipFill>
          <a:blip r:embed="rId1"/>
          <a:stretch>
            <a:fillRect/>
          </a:stretch>
        </p:blipFill>
        <p:spPr>
          <a:xfrm>
            <a:off x="6031923" y="4385406"/>
            <a:ext cx="2656610" cy="2373439"/>
          </a:xfrm>
          <a:prstGeom prst="rect">
            <a:avLst/>
          </a:prstGeom>
        </p:spPr>
      </p:pic>
      <p:pic>
        <p:nvPicPr>
          <p:cNvPr id="6" name="Picture 6" descr="A picture containing indoor&#10;&#10;Description automatically generated"/>
          <p:cNvPicPr>
            <a:picLocks noChangeAspect="1"/>
          </p:cNvPicPr>
          <p:nvPr/>
        </p:nvPicPr>
        <p:blipFill>
          <a:blip r:embed="rId2"/>
          <a:stretch>
            <a:fillRect/>
          </a:stretch>
        </p:blipFill>
        <p:spPr>
          <a:xfrm>
            <a:off x="8222673" y="2714238"/>
            <a:ext cx="2743200" cy="1775887"/>
          </a:xfrm>
          <a:prstGeom prst="rect">
            <a:avLst/>
          </a:prstGeom>
        </p:spPr>
      </p:pic>
      <p:sp>
        <p:nvSpPr>
          <p:cNvPr id="8" name="TextBox 7"/>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Application of compound DC motor</a:t>
            </a:r>
            <a:endParaRPr lang="en-US" sz="4000" dirty="0">
              <a:solidFill>
                <a:srgbClr val="FFFFFF"/>
              </a:solidFill>
              <a:latin typeface="+mj-lt"/>
              <a:ea typeface="Calibri Light"/>
              <a:cs typeface="Calibri Light"/>
            </a:endParaRPr>
          </a:p>
        </p:txBody>
      </p:sp>
      <p:sp>
        <p:nvSpPr>
          <p:cNvPr id="3" name="TextBox 2"/>
          <p:cNvSpPr txBox="1"/>
          <p:nvPr/>
        </p:nvSpPr>
        <p:spPr>
          <a:xfrm>
            <a:off x="1368136" y="1835727"/>
            <a:ext cx="948083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There are two types of Compound DC motor. </a:t>
            </a:r>
            <a:endParaRPr lang="en-US" dirty="0">
              <a:ea typeface="+mn-lt"/>
              <a:cs typeface="+mn-lt"/>
            </a:endParaRPr>
          </a:p>
          <a:p>
            <a:pPr marL="742950" lvl="1" indent="-285750">
              <a:buFont typeface="Arial"/>
              <a:buChar char="•"/>
            </a:pPr>
            <a:r>
              <a:rPr lang="en-US" dirty="0">
                <a:ea typeface="+mn-lt"/>
                <a:cs typeface="+mn-lt"/>
              </a:rPr>
              <a:t>Differential and other is </a:t>
            </a:r>
            <a:endParaRPr lang="en-US" dirty="0">
              <a:ea typeface="+mn-lt"/>
              <a:cs typeface="+mn-lt"/>
            </a:endParaRPr>
          </a:p>
          <a:p>
            <a:pPr marL="742950" lvl="1" indent="-285750">
              <a:buFont typeface="Arial"/>
              <a:buChar char="•"/>
            </a:pPr>
            <a:r>
              <a:rPr lang="en-US" dirty="0">
                <a:ea typeface="+mn-lt"/>
                <a:cs typeface="+mn-lt"/>
              </a:rPr>
              <a:t>Cumulative compound motor. </a:t>
            </a:r>
            <a:endParaRPr lang="en-US" dirty="0">
              <a:ea typeface="+mn-lt"/>
              <a:cs typeface="+mn-lt"/>
            </a:endParaRPr>
          </a:p>
          <a:p>
            <a:r>
              <a:rPr lang="en-US" dirty="0">
                <a:ea typeface="+mn-lt"/>
                <a:cs typeface="+mn-lt"/>
              </a:rPr>
              <a:t>The differential compound motor has poor torque characteristics because the motor increases the speed with increase in load. so this motor is not suitable for any practical application.</a:t>
            </a:r>
            <a:endParaRPr lang="en-US">
              <a:ea typeface="Calibri"/>
              <a:cs typeface="Calibri"/>
            </a:endParaRPr>
          </a:p>
          <a:p>
            <a:endParaRPr lang="en-US" dirty="0">
              <a:ea typeface="+mn-lt"/>
              <a:cs typeface="+mn-lt"/>
            </a:endParaRPr>
          </a:p>
          <a:p>
            <a:r>
              <a:rPr lang="en-US" dirty="0">
                <a:ea typeface="+mn-lt"/>
                <a:cs typeface="+mn-lt"/>
              </a:rPr>
              <a:t>On the other hand, the cumulative compound motor has high starting torque characteristic. Also, it has good speed regulation at high speed so it uses in:</a:t>
            </a:r>
            <a:endParaRPr lang="en-US" dirty="0"/>
          </a:p>
          <a:p>
            <a:pPr marL="285750" indent="-285750">
              <a:buFont typeface="Arial"/>
              <a:buChar char="•"/>
            </a:pPr>
            <a:r>
              <a:rPr lang="en-US" dirty="0">
                <a:ea typeface="+mn-lt"/>
                <a:cs typeface="+mn-lt"/>
              </a:rPr>
              <a:t>Presses</a:t>
            </a:r>
            <a:endParaRPr lang="en-US" dirty="0"/>
          </a:p>
          <a:p>
            <a:pPr marL="285750" indent="-285750">
              <a:buFont typeface="Arial"/>
              <a:buChar char="•"/>
            </a:pPr>
            <a:r>
              <a:rPr lang="en-US" dirty="0">
                <a:ea typeface="+mn-lt"/>
                <a:cs typeface="+mn-lt"/>
              </a:rPr>
              <a:t>Electric shovels</a:t>
            </a:r>
            <a:endParaRPr lang="en-US" dirty="0"/>
          </a:p>
          <a:p>
            <a:pPr marL="285750" indent="-285750">
              <a:buFont typeface="Arial"/>
              <a:buChar char="•"/>
            </a:pPr>
            <a:r>
              <a:rPr lang="en-US" dirty="0">
                <a:ea typeface="+mn-lt"/>
                <a:cs typeface="+mn-lt"/>
              </a:rPr>
              <a:t>Reciprocating machine</a:t>
            </a:r>
            <a:endParaRPr lang="en-US" dirty="0"/>
          </a:p>
          <a:p>
            <a:pPr marL="285750" indent="-285750">
              <a:buFont typeface="Arial"/>
              <a:buChar char="•"/>
            </a:pPr>
            <a:r>
              <a:rPr lang="en-US" dirty="0">
                <a:ea typeface="+mn-lt"/>
                <a:cs typeface="+mn-lt"/>
              </a:rPr>
              <a:t>Conveyors</a:t>
            </a:r>
            <a:endParaRPr lang="en-US" dirty="0"/>
          </a:p>
          <a:p>
            <a:pPr marL="285750" indent="-285750">
              <a:buFont typeface="Arial"/>
              <a:buChar char="•"/>
            </a:pPr>
            <a:r>
              <a:rPr lang="en-US" dirty="0">
                <a:ea typeface="+mn-lt"/>
                <a:cs typeface="+mn-lt"/>
              </a:rPr>
              <a:t>Stamping machine</a:t>
            </a:r>
            <a:endParaRPr lang="en-US" dirty="0"/>
          </a:p>
          <a:p>
            <a:pPr marL="285750" indent="-285750">
              <a:buFont typeface="Arial"/>
              <a:buChar char="•"/>
            </a:pPr>
            <a:r>
              <a:rPr lang="en-US" dirty="0">
                <a:ea typeface="+mn-lt"/>
                <a:cs typeface="+mn-lt"/>
              </a:rPr>
              <a:t>Elevators</a:t>
            </a:r>
            <a:endParaRPr lang="en-US" dirty="0"/>
          </a:p>
          <a:p>
            <a:pPr marL="285750" indent="-285750">
              <a:buFont typeface="Arial"/>
              <a:buChar char="•"/>
            </a:pPr>
            <a:r>
              <a:rPr lang="en-US" dirty="0">
                <a:ea typeface="+mn-lt"/>
                <a:cs typeface="+mn-lt"/>
              </a:rPr>
              <a:t>Compressors</a:t>
            </a:r>
            <a:endParaRPr lang="en-US" dirty="0"/>
          </a:p>
          <a:p>
            <a:pPr marL="285750" indent="-285750">
              <a:buFont typeface="Arial"/>
              <a:buChar char="•"/>
            </a:pPr>
            <a:r>
              <a:rPr lang="en-US" dirty="0">
                <a:ea typeface="+mn-lt"/>
                <a:cs typeface="+mn-lt"/>
              </a:rPr>
              <a:t>Rolling mills</a:t>
            </a:r>
            <a:endParaRPr lang="en-US" dirty="0"/>
          </a:p>
          <a:p>
            <a:pPr marL="285750" indent="-285750">
              <a:buFont typeface="Arial"/>
              <a:buChar char="•"/>
            </a:pPr>
            <a:r>
              <a:rPr lang="en-US" dirty="0">
                <a:ea typeface="+mn-lt"/>
                <a:cs typeface="+mn-lt"/>
              </a:rPr>
              <a:t>Heavy planners</a:t>
            </a:r>
            <a:endParaRPr lang="en-US" dirty="0"/>
          </a:p>
          <a:p>
            <a:endParaRPr lang="en-US" dirty="0">
              <a:ea typeface="Calibri"/>
              <a:cs typeface="Calibri"/>
            </a:endParaRPr>
          </a:p>
          <a:p>
            <a:endParaRPr lang="en-US" dirty="0">
              <a:ea typeface="Calibri"/>
              <a:cs typeface="Calibri"/>
            </a:endParaRPr>
          </a:p>
          <a:p>
            <a:endParaRPr lang="en-US">
              <a:ea typeface="Calibri"/>
              <a:cs typeface="Calibri"/>
            </a:endParaRPr>
          </a:p>
        </p:txBody>
      </p:sp>
      <p:pic>
        <p:nvPicPr>
          <p:cNvPr id="6" name="Picture 6" descr="A picture containing sport, exercise device, table&#10;&#10;Description automatically generated"/>
          <p:cNvPicPr>
            <a:picLocks noChangeAspect="1"/>
          </p:cNvPicPr>
          <p:nvPr/>
        </p:nvPicPr>
        <p:blipFill>
          <a:blip r:embed="rId1"/>
          <a:stretch>
            <a:fillRect/>
          </a:stretch>
        </p:blipFill>
        <p:spPr>
          <a:xfrm>
            <a:off x="6922770" y="4455795"/>
            <a:ext cx="2432685" cy="2098040"/>
          </a:xfrm>
          <a:prstGeom prst="rect">
            <a:avLst/>
          </a:prstGeom>
        </p:spPr>
      </p:pic>
      <p:sp>
        <p:nvSpPr>
          <p:cNvPr id="7" name="TextBox 6"/>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136429" y="2278173"/>
            <a:ext cx="6467867" cy="3450613"/>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indent="-228600">
              <a:lnSpc>
                <a:spcPct val="90000"/>
              </a:lnSpc>
              <a:spcAft>
                <a:spcPts val="600"/>
              </a:spcAft>
              <a:buFont typeface="Arial" panose="02080604020202020204" pitchFamily="34" charset="0"/>
              <a:buChar char="•"/>
            </a:pPr>
            <a:r>
              <a:rPr lang="en-US" sz="2400"/>
              <a:t>Thank You</a:t>
            </a:r>
            <a:endParaRPr lang="en-US" sz="2400"/>
          </a:p>
        </p:txBody>
      </p:sp>
      <p:sp>
        <p:nvSpPr>
          <p:cNvPr id="9" name="Rectangle 8"/>
          <p:cNvSpPr>
            <a:spLocks noGrp="1" noRot="1" noChangeAspect="1" noMove="1" noResize="1" noEditPoints="1" noAdjustHandles="1" noChangeArrowheads="1" noChangeShapeType="1" noTextEdit="1"/>
          </p:cNvSpPr>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Grp="1" noRot="1" noChangeAspect="1" noMove="1" noResize="1" noEditPoints="1" noAdjustHandles="1" noChangeArrowheads="1" noChangeShapeType="1" noTextEdit="1"/>
          </p:cNvSpPr>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413987" y="2857501"/>
            <a:ext cx="1142998" cy="1142998"/>
          </a:xfrm>
          <a:prstGeom prst="rect">
            <a:avLst/>
          </a:prstGeom>
        </p:spPr>
      </p:pic>
      <p:sp>
        <p:nvSpPr>
          <p:cNvPr id="4" name="TextBox 1"/>
          <p:cNvSpPr txBox="1"/>
          <p:nvPr/>
        </p:nvSpPr>
        <p:spPr>
          <a:xfrm>
            <a:off x="1765300" y="4311650"/>
            <a:ext cx="4779010" cy="36830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Calibri"/>
                <a:cs typeface="Calibri"/>
              </a:rPr>
              <a:t>-By Kshitij Kumar Sharma (1905514)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a:solidFill>
                  <a:srgbClr val="FFFFFF"/>
                </a:solidFill>
                <a:latin typeface="+mj-lt"/>
                <a:ea typeface="+mj-ea"/>
                <a:cs typeface="+mj-cs"/>
              </a:rPr>
              <a:t>What is field controlled DC motor</a:t>
            </a:r>
            <a:endParaRPr lang="en-US" sz="4000">
              <a:solidFill>
                <a:srgbClr val="FFFFFF"/>
              </a:solidFill>
              <a:latin typeface="+mj-lt"/>
              <a:ea typeface="+mj-ea"/>
              <a:cs typeface="+mj-cs"/>
            </a:endParaRPr>
          </a:p>
        </p:txBody>
      </p:sp>
      <p:pic>
        <p:nvPicPr>
          <p:cNvPr id="4" name="Picture 4" descr="Diagram&#10;&#10;Description automatically generated"/>
          <p:cNvPicPr>
            <a:picLocks noChangeAspect="1"/>
          </p:cNvPicPr>
          <p:nvPr/>
        </p:nvPicPr>
        <p:blipFill>
          <a:blip r:embed="rId1"/>
          <a:stretch>
            <a:fillRect/>
          </a:stretch>
        </p:blipFill>
        <p:spPr>
          <a:xfrm>
            <a:off x="2197756" y="2050595"/>
            <a:ext cx="3739093" cy="2617365"/>
          </a:xfrm>
          <a:prstGeom prst="rect">
            <a:avLst/>
          </a:prstGeom>
        </p:spPr>
      </p:pic>
      <p:pic>
        <p:nvPicPr>
          <p:cNvPr id="5" name="Picture 5"/>
          <p:cNvPicPr>
            <a:picLocks noChangeAspect="1"/>
          </p:cNvPicPr>
          <p:nvPr/>
        </p:nvPicPr>
        <p:blipFill>
          <a:blip r:embed="rId2"/>
          <a:stretch>
            <a:fillRect/>
          </a:stretch>
        </p:blipFill>
        <p:spPr>
          <a:xfrm>
            <a:off x="6267671" y="2111965"/>
            <a:ext cx="4600354" cy="2541695"/>
          </a:xfrm>
          <a:prstGeom prst="rect">
            <a:avLst/>
          </a:prstGeom>
        </p:spPr>
      </p:pic>
      <p:sp>
        <p:nvSpPr>
          <p:cNvPr id="3" name="TextBox 2"/>
          <p:cNvSpPr txBox="1"/>
          <p:nvPr/>
        </p:nvSpPr>
        <p:spPr>
          <a:xfrm>
            <a:off x="1371598" y="5070346"/>
            <a:ext cx="9496427" cy="1385266"/>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gn="just">
              <a:lnSpc>
                <a:spcPct val="90000"/>
              </a:lnSpc>
              <a:spcAft>
                <a:spcPts val="600"/>
              </a:spcAft>
            </a:pPr>
            <a:r>
              <a:rPr lang="en-US" dirty="0"/>
              <a:t>The speed of a DC motor is directly proportional to armature voltage and inversely proportional to flux. In field controlled</a:t>
            </a:r>
            <a:r>
              <a:rPr lang="en-US" b="1" dirty="0"/>
              <a:t> </a:t>
            </a:r>
            <a:r>
              <a:rPr lang="en-US" dirty="0"/>
              <a:t>DC motor the armature voltage is kept constant and the speed is varied by varying the flux of the machine. Since flux is directly proportional to field current, the flux is varied by varying field current</a:t>
            </a:r>
            <a:endParaRPr lang="en-US" dirty="0">
              <a:cs typeface="Calibri"/>
            </a:endParaRPr>
          </a:p>
        </p:txBody>
      </p:sp>
      <p:sp>
        <p:nvSpPr>
          <p:cNvPr id="8" name="TextBox 7"/>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fontScale="92500"/>
          </a:bodyPr>
          <a:lstStyle/>
          <a:p>
            <a:pPr>
              <a:lnSpc>
                <a:spcPct val="90000"/>
              </a:lnSpc>
              <a:spcBef>
                <a:spcPct val="0"/>
              </a:spcBef>
              <a:spcAft>
                <a:spcPts val="600"/>
              </a:spcAft>
            </a:pPr>
            <a:r>
              <a:rPr lang="en-US" sz="4000" dirty="0">
                <a:solidFill>
                  <a:srgbClr val="FFFFFF"/>
                </a:solidFill>
                <a:latin typeface="+mj-lt"/>
                <a:ea typeface="+mj-ea"/>
                <a:cs typeface="Calibri Light"/>
              </a:rPr>
              <a:t>Transfer function of Field controlled DC motor </a:t>
            </a:r>
            <a:endParaRPr lang="en-US" sz="4000" dirty="0">
              <a:solidFill>
                <a:srgbClr val="FFFFFF"/>
              </a:solidFill>
              <a:latin typeface="+mj-lt"/>
              <a:ea typeface="+mj-ea"/>
              <a:cs typeface="+mj-cs"/>
            </a:endParaRPr>
          </a:p>
        </p:txBody>
      </p:sp>
      <p:sp>
        <p:nvSpPr>
          <p:cNvPr id="6" name="TextBox 5"/>
          <p:cNvSpPr txBox="1"/>
          <p:nvPr/>
        </p:nvSpPr>
        <p:spPr>
          <a:xfrm>
            <a:off x="1458950" y="1719146"/>
            <a:ext cx="92785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ea typeface="+mn-lt"/>
                <a:cs typeface="+mn-lt"/>
              </a:rPr>
              <a:t>The speed control system is an electro-mechanical control system. The electrical system consists of armature and field circuit but for analysis purpose, only field circuit is considered because the armature is excited by a constant voltage. The mechanical system consists of the rotating part of the motor and the load connected to the shaft of the motor. The field controlled DC motor speed control system is shown in the below figure.</a:t>
            </a:r>
            <a:endParaRPr lang="en-US" dirty="0">
              <a:cs typeface="Calibri"/>
            </a:endParaRPr>
          </a:p>
        </p:txBody>
      </p:sp>
      <p:pic>
        <p:nvPicPr>
          <p:cNvPr id="7" name="Picture 7" descr="A picture containing text, map, transport&#10;&#10;Description automatically generated"/>
          <p:cNvPicPr>
            <a:picLocks noChangeAspect="1"/>
          </p:cNvPicPr>
          <p:nvPr/>
        </p:nvPicPr>
        <p:blipFill>
          <a:blip r:embed="rId1"/>
          <a:stretch>
            <a:fillRect/>
          </a:stretch>
        </p:blipFill>
        <p:spPr>
          <a:xfrm>
            <a:off x="3925230" y="3198003"/>
            <a:ext cx="4369420" cy="1623580"/>
          </a:xfrm>
          <a:prstGeom prst="rect">
            <a:avLst/>
          </a:prstGeom>
        </p:spPr>
      </p:pic>
      <p:sp>
        <p:nvSpPr>
          <p:cNvPr id="8" name="TextBox 1"/>
          <p:cNvSpPr txBox="1"/>
          <p:nvPr/>
        </p:nvSpPr>
        <p:spPr>
          <a:xfrm>
            <a:off x="1458949" y="4822902"/>
            <a:ext cx="8525804" cy="203132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ea typeface="+mn-lt"/>
                <a:cs typeface="+mn-lt"/>
              </a:rPr>
              <a:t>Let              Rf = Field resistance ,  </a:t>
            </a:r>
            <a:r>
              <a:rPr lang="en-US" dirty="0" err="1">
                <a:ea typeface="+mn-lt"/>
                <a:cs typeface="+mn-lt"/>
              </a:rPr>
              <a:t>Lf</a:t>
            </a:r>
            <a:r>
              <a:rPr lang="en-US" dirty="0">
                <a:ea typeface="+mn-lt"/>
                <a:cs typeface="+mn-lt"/>
              </a:rPr>
              <a:t> = Field inductance </a:t>
            </a:r>
            <a:endParaRPr lang="en-US" dirty="0">
              <a:cs typeface="Calibri"/>
            </a:endParaRPr>
          </a:p>
          <a:p>
            <a:pPr algn="just"/>
            <a:r>
              <a:rPr lang="en-US" dirty="0">
                <a:ea typeface="+mn-lt"/>
                <a:cs typeface="+mn-lt"/>
              </a:rPr>
              <a:t>                   if = Field current </a:t>
            </a:r>
            <a:endParaRPr lang="en-US" dirty="0">
              <a:cs typeface="Calibri"/>
            </a:endParaRPr>
          </a:p>
          <a:p>
            <a:pPr algn="just"/>
            <a:r>
              <a:rPr lang="en-US" dirty="0">
                <a:ea typeface="+mn-lt"/>
                <a:cs typeface="+mn-lt"/>
              </a:rPr>
              <a:t>                   </a:t>
            </a:r>
            <a:r>
              <a:rPr lang="en-US" dirty="0" err="1">
                <a:ea typeface="+mn-lt"/>
                <a:cs typeface="+mn-lt"/>
              </a:rPr>
              <a:t>Vf</a:t>
            </a:r>
            <a:r>
              <a:rPr lang="en-US" dirty="0">
                <a:ea typeface="+mn-lt"/>
                <a:cs typeface="+mn-lt"/>
              </a:rPr>
              <a:t>= Field voltage</a:t>
            </a:r>
            <a:endParaRPr lang="en-US" dirty="0">
              <a:cs typeface="Calibri"/>
            </a:endParaRPr>
          </a:p>
          <a:p>
            <a:pPr algn="just"/>
            <a:r>
              <a:rPr lang="en-US" dirty="0">
                <a:ea typeface="+mn-lt"/>
                <a:cs typeface="+mn-lt"/>
              </a:rPr>
              <a:t>                   T = Torque developed by motor </a:t>
            </a:r>
            <a:endParaRPr lang="en-US" dirty="0">
              <a:cs typeface="Calibri"/>
            </a:endParaRPr>
          </a:p>
          <a:p>
            <a:pPr algn="just"/>
            <a:r>
              <a:rPr lang="en-US" dirty="0">
                <a:ea typeface="+mn-lt"/>
                <a:cs typeface="+mn-lt"/>
              </a:rPr>
              <a:t>                  Kt = Torque constant,  J = Moment of inertia of rotor and load</a:t>
            </a:r>
            <a:endParaRPr lang="en-US" dirty="0">
              <a:cs typeface="Calibri"/>
            </a:endParaRPr>
          </a:p>
          <a:p>
            <a:pPr algn="just"/>
            <a:r>
              <a:rPr lang="en-US" dirty="0">
                <a:ea typeface="+mn-lt"/>
                <a:cs typeface="+mn-lt"/>
              </a:rPr>
              <a:t>                   B = Frictional coefficient of rotor and load</a:t>
            </a:r>
            <a:endParaRPr lang="en-US" dirty="0">
              <a:cs typeface="Calibri"/>
            </a:endParaRPr>
          </a:p>
          <a:p>
            <a:pPr algn="l"/>
            <a:endParaRPr lang="en-US" dirty="0">
              <a:cs typeface="Calibri"/>
            </a:endParaRPr>
          </a:p>
        </p:txBody>
      </p:sp>
      <p:sp>
        <p:nvSpPr>
          <p:cNvPr id="5" name="TextBox 4"/>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2"/>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4"/>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8"/>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p:cNvPicPr>
          <p:nvPr/>
        </p:nvPicPr>
        <p:blipFill>
          <a:blip r:embed="rId1"/>
          <a:stretch>
            <a:fillRect/>
          </a:stretch>
        </p:blipFill>
        <p:spPr>
          <a:xfrm>
            <a:off x="2715092" y="188126"/>
            <a:ext cx="6325059" cy="6091454"/>
          </a:xfrm>
          <a:prstGeom prst="rect">
            <a:avLst/>
          </a:prstGeom>
          <a:ln>
            <a:noFill/>
          </a:ln>
        </p:spPr>
      </p:pic>
      <p:sp>
        <p:nvSpPr>
          <p:cNvPr id="23" name="Isosceles Triangle 22"/>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p:cNvPicPr>
            <a:picLocks noChangeAspect="1"/>
          </p:cNvPicPr>
          <p:nvPr/>
        </p:nvPicPr>
        <p:blipFill>
          <a:blip r:embed="rId1"/>
          <a:stretch>
            <a:fillRect/>
          </a:stretch>
        </p:blipFill>
        <p:spPr>
          <a:xfrm>
            <a:off x="643467" y="2012662"/>
            <a:ext cx="5294716" cy="2832673"/>
          </a:xfrm>
          <a:prstGeom prst="rect">
            <a:avLst/>
          </a:prstGeom>
        </p:spPr>
      </p:pic>
      <p:cxnSp>
        <p:nvCxnSpPr>
          <p:cNvPr id="14" name="Straight Connector 11"/>
          <p:cNvCxnSpPr>
            <a:cxnSpLocks noGrp="1" noRot="1" noChangeAspect="1" noMove="1" noResize="1" noEditPoints="1" noAdjustHandles="1" noChangeArrowheads="1" noChangeShapeType="1"/>
          </p:cNvCxnSpPr>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3" descr="Table&#10;&#10;Description automatically generated"/>
          <p:cNvPicPr>
            <a:picLocks noChangeAspect="1"/>
          </p:cNvPicPr>
          <p:nvPr/>
        </p:nvPicPr>
        <p:blipFill>
          <a:blip r:embed="rId2"/>
          <a:stretch>
            <a:fillRect/>
          </a:stretch>
        </p:blipFill>
        <p:spPr>
          <a:xfrm>
            <a:off x="6253817" y="1701599"/>
            <a:ext cx="5294715" cy="3454801"/>
          </a:xfrm>
          <a:prstGeom prst="rect">
            <a:avLst/>
          </a:prstGeom>
        </p:spPr>
      </p:pic>
      <p:sp>
        <p:nvSpPr>
          <p:cNvPr id="8" name="TextBox 7"/>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p:cNvPicPr>
            <a:picLocks noChangeAspect="1"/>
          </p:cNvPicPr>
          <p:nvPr/>
        </p:nvPicPr>
        <p:blipFill>
          <a:blip r:embed="rId1"/>
          <a:stretch>
            <a:fillRect/>
          </a:stretch>
        </p:blipFill>
        <p:spPr>
          <a:xfrm>
            <a:off x="643467" y="702733"/>
            <a:ext cx="10905066" cy="5452533"/>
          </a:xfrm>
          <a:prstGeom prst="rect">
            <a:avLst/>
          </a:prstGeom>
          <a:ln>
            <a:noFill/>
          </a:ln>
        </p:spPr>
      </p:pic>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Applications of Field controlled DC motor</a:t>
            </a:r>
            <a:endParaRPr lang="en-US" sz="4000" dirty="0">
              <a:solidFill>
                <a:srgbClr val="FFFFFF"/>
              </a:solidFill>
              <a:latin typeface="+mj-lt"/>
              <a:ea typeface="+mj-ea"/>
              <a:cs typeface="+mj-cs"/>
            </a:endParaRPr>
          </a:p>
        </p:txBody>
      </p:sp>
      <p:sp>
        <p:nvSpPr>
          <p:cNvPr id="3" name="TextBox 2"/>
          <p:cNvSpPr txBox="1"/>
          <p:nvPr/>
        </p:nvSpPr>
        <p:spPr>
          <a:xfrm>
            <a:off x="1217342" y="1821365"/>
            <a:ext cx="97617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ea typeface="+mn-lt"/>
                <a:cs typeface="+mn-lt"/>
              </a:rPr>
              <a:t>As an open loop system, the field control method is ideal for operators who need cost-effectiveness, smooth performance and steady output. Field controlled DC motors are more common for longer processes due to their reliability and convenience. Unlike armature controlled motors, field control provides speeds that are above the normal range.</a:t>
            </a:r>
            <a:endParaRPr lang="en-US" dirty="0">
              <a:cs typeface="Calibri"/>
            </a:endParaRPr>
          </a:p>
        </p:txBody>
      </p:sp>
      <p:sp>
        <p:nvSpPr>
          <p:cNvPr id="4" name="TextBox 3"/>
          <p:cNvSpPr txBox="1"/>
          <p:nvPr/>
        </p:nvSpPr>
        <p:spPr>
          <a:xfrm>
            <a:off x="1220933" y="3203863"/>
            <a:ext cx="958474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cs typeface="Calibri"/>
              </a:rPr>
              <a:t>There are three category of motors which are used in field controlled mode for different purpose and they are as follows:</a:t>
            </a:r>
            <a:endParaRPr lang="en-US" dirty="0">
              <a:cs typeface="Calibri"/>
            </a:endParaRPr>
          </a:p>
          <a:p>
            <a:pPr marL="742950" lvl="1" indent="-285750">
              <a:buFont typeface="Arial"/>
              <a:buChar char="•"/>
            </a:pPr>
            <a:r>
              <a:rPr lang="en-US" dirty="0">
                <a:cs typeface="Calibri"/>
              </a:rPr>
              <a:t>Filed controlled DC servo motor</a:t>
            </a:r>
            <a:endParaRPr lang="en-US" dirty="0">
              <a:cs typeface="Calibri"/>
            </a:endParaRPr>
          </a:p>
          <a:p>
            <a:pPr marL="742950" lvl="1" indent="-285750">
              <a:buFont typeface="Arial"/>
              <a:buChar char="•"/>
            </a:pPr>
            <a:r>
              <a:rPr lang="en-US" dirty="0">
                <a:cs typeface="Calibri"/>
              </a:rPr>
              <a:t>Brushless motor</a:t>
            </a:r>
            <a:endParaRPr lang="en-US" dirty="0">
              <a:cs typeface="Calibri"/>
            </a:endParaRPr>
          </a:p>
          <a:p>
            <a:pPr marL="742950" lvl="1" indent="-285750">
              <a:buFont typeface="Arial"/>
              <a:buChar char="•"/>
            </a:pPr>
            <a:r>
              <a:rPr lang="en-US" dirty="0">
                <a:cs typeface="Calibri"/>
              </a:rPr>
              <a:t>Industrial application motor</a:t>
            </a:r>
            <a:endParaRPr lang="en-US" dirty="0">
              <a:cs typeface="Calibri"/>
            </a:endParaRPr>
          </a:p>
        </p:txBody>
      </p:sp>
      <p:sp>
        <p:nvSpPr>
          <p:cNvPr id="6" name="TextBox 5"/>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fontScale="92500"/>
          </a:bodyPr>
          <a:lstStyle/>
          <a:p>
            <a:pPr>
              <a:lnSpc>
                <a:spcPct val="90000"/>
              </a:lnSpc>
              <a:spcBef>
                <a:spcPct val="0"/>
              </a:spcBef>
              <a:spcAft>
                <a:spcPts val="600"/>
              </a:spcAft>
            </a:pPr>
            <a:r>
              <a:rPr lang="en-US" sz="4000" dirty="0">
                <a:solidFill>
                  <a:srgbClr val="FFFFFF"/>
                </a:solidFill>
                <a:latin typeface="+mj-lt"/>
                <a:ea typeface="+mj-ea"/>
                <a:cs typeface="Calibri Light"/>
              </a:rPr>
              <a:t>Applications of Field controlled DC servo motor</a:t>
            </a:r>
            <a:endParaRPr lang="en-US" sz="4000" dirty="0">
              <a:solidFill>
                <a:srgbClr val="FFFFFF"/>
              </a:solidFill>
              <a:latin typeface="+mj-lt"/>
              <a:ea typeface="+mj-ea"/>
              <a:cs typeface="+mj-cs"/>
            </a:endParaRPr>
          </a:p>
        </p:txBody>
      </p:sp>
      <p:sp>
        <p:nvSpPr>
          <p:cNvPr id="5" name="TextBox 4"/>
          <p:cNvSpPr txBox="1"/>
          <p:nvPr/>
        </p:nvSpPr>
        <p:spPr>
          <a:xfrm>
            <a:off x="1359478" y="1688523"/>
            <a:ext cx="94808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ea typeface="+mn-lt"/>
                <a:cs typeface="+mn-lt"/>
              </a:rPr>
              <a:t>Servo motors are used for exact speed, torque, and positioning of driven machines. Because speed is the major parameter, the speed of the rotating magnetic stator field is controlled. It has a wide variety of applications such as:</a:t>
            </a:r>
            <a:endParaRPr lang="en-US" dirty="0">
              <a:ea typeface="+mn-lt"/>
              <a:cs typeface="+mn-lt"/>
            </a:endParaRPr>
          </a:p>
          <a:p>
            <a:pPr marL="742950" lvl="1" indent="-285750" algn="just">
              <a:buFont typeface="Arial"/>
              <a:buChar char="•"/>
            </a:pPr>
            <a:r>
              <a:rPr lang="en-US" dirty="0">
                <a:ea typeface="Calibri"/>
                <a:cs typeface="Calibri"/>
              </a:rPr>
              <a:t>In metal cutting and forming machines.</a:t>
            </a:r>
            <a:endParaRPr lang="en-US" dirty="0">
              <a:ea typeface="Calibri"/>
              <a:cs typeface="Calibri"/>
            </a:endParaRPr>
          </a:p>
          <a:p>
            <a:pPr marL="742950" lvl="1" indent="-285750" algn="just">
              <a:buFont typeface="Arial"/>
              <a:buChar char="•"/>
            </a:pPr>
            <a:r>
              <a:rPr lang="en-US" dirty="0">
                <a:ea typeface="Calibri"/>
                <a:cs typeface="Calibri"/>
              </a:rPr>
              <a:t>In </a:t>
            </a:r>
            <a:r>
              <a:rPr lang="en-US" dirty="0">
                <a:ea typeface="+mn-lt"/>
                <a:cs typeface="+mn-lt"/>
              </a:rPr>
              <a:t>rotary or linear actuators that rotate and push parts of a machine with precision.</a:t>
            </a:r>
            <a:endParaRPr lang="en-US" dirty="0">
              <a:ea typeface="+mn-lt"/>
              <a:cs typeface="+mn-lt"/>
            </a:endParaRPr>
          </a:p>
          <a:p>
            <a:pPr marL="742950" lvl="1" indent="-285750" algn="just">
              <a:buFont typeface="Arial"/>
              <a:buChar char="•"/>
            </a:pPr>
            <a:r>
              <a:rPr lang="en-US" dirty="0">
                <a:ea typeface="+mn-lt"/>
                <a:cs typeface="+mn-lt"/>
              </a:rPr>
              <a:t>used as prime movers in computers, numerically controlled machinery, or other applications where starts and stops are made quickly and accurately.</a:t>
            </a:r>
            <a:endParaRPr lang="en-US" dirty="0">
              <a:ea typeface="+mn-lt"/>
              <a:cs typeface="+mn-lt"/>
            </a:endParaRPr>
          </a:p>
          <a:p>
            <a:pPr marL="742950" lvl="1" indent="-285750" algn="just">
              <a:buFont typeface="Arial"/>
              <a:buChar char="•"/>
            </a:pPr>
            <a:r>
              <a:rPr lang="en-US" dirty="0">
                <a:ea typeface="+mn-lt"/>
                <a:cs typeface="+mn-lt"/>
              </a:rPr>
              <a:t>used in robotics to activate movements, giving the arm to its precise angle.</a:t>
            </a:r>
            <a:endParaRPr lang="en-US" dirty="0">
              <a:ea typeface="+mn-lt"/>
              <a:cs typeface="+mn-lt"/>
            </a:endParaRPr>
          </a:p>
          <a:p>
            <a:pPr marL="742950" lvl="1" indent="-285750" algn="just">
              <a:buFont typeface="Arial"/>
              <a:buChar char="•"/>
            </a:pPr>
            <a:r>
              <a:rPr lang="en-US" dirty="0">
                <a:ea typeface="+mn-lt"/>
                <a:cs typeface="+mn-lt"/>
              </a:rPr>
              <a:t>used to start, move and stop conveyor belts carrying the product along with many stages. For instance, product labeling, bottling and packaging.</a:t>
            </a:r>
            <a:endParaRPr lang="en-US" dirty="0">
              <a:ea typeface="+mn-lt"/>
              <a:cs typeface="+mn-lt"/>
            </a:endParaRPr>
          </a:p>
          <a:p>
            <a:pPr marL="742950" lvl="1" indent="-285750" algn="just">
              <a:buFont typeface="Arial"/>
              <a:buChar char="•"/>
            </a:pPr>
            <a:r>
              <a:rPr lang="en-US" dirty="0">
                <a:ea typeface="+mn-lt"/>
                <a:cs typeface="+mn-lt"/>
              </a:rPr>
              <a:t>The servo motor is built into the camera to correct a lens of the camera to improve out of focus images.</a:t>
            </a:r>
            <a:endParaRPr lang="en-US" dirty="0">
              <a:ea typeface="+mn-lt"/>
              <a:cs typeface="+mn-lt"/>
            </a:endParaRPr>
          </a:p>
          <a:p>
            <a:pPr marL="742950" lvl="1" indent="-285750" algn="just">
              <a:buFont typeface="Arial"/>
              <a:buChar char="•"/>
            </a:pPr>
            <a:r>
              <a:rPr lang="en-US" dirty="0">
                <a:ea typeface="+mn-lt"/>
                <a:cs typeface="+mn-lt"/>
              </a:rPr>
              <a:t>The servo motor is used in solar tracking system to correct the angle of the panel so that each solar panel stays to face the sun.</a:t>
            </a:r>
            <a:endParaRPr lang="en-US" dirty="0">
              <a:ea typeface="+mn-lt"/>
              <a:cs typeface="+mn-lt"/>
            </a:endParaRPr>
          </a:p>
          <a:p>
            <a:pPr marL="742950" lvl="1" indent="-285750" algn="just">
              <a:buFont typeface="Arial"/>
              <a:buChar char="•"/>
            </a:pPr>
            <a:r>
              <a:rPr lang="en-US" dirty="0">
                <a:ea typeface="+mn-lt"/>
                <a:cs typeface="+mn-lt"/>
              </a:rPr>
              <a:t>The Servo motor is used in automatic door openers to control the door in public places like supermarkets, hospitals and theatres.</a:t>
            </a:r>
            <a:endParaRPr lang="en-US" dirty="0">
              <a:ea typeface="+mn-lt"/>
              <a:cs typeface="+mn-lt"/>
            </a:endParaRPr>
          </a:p>
        </p:txBody>
      </p:sp>
      <p:sp>
        <p:nvSpPr>
          <p:cNvPr id="7" name="TextBox 6"/>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Rot="1" noChangeAspect="1" noMove="1" noResize="1" noUngrp="1"/>
          </p:cNvGrpSpPr>
          <p:nvPr/>
        </p:nvGrpSpPr>
        <p:grpSpPr>
          <a:xfrm>
            <a:off x="0" y="0"/>
            <a:ext cx="12199030" cy="1576446"/>
            <a:chOff x="0" y="0"/>
            <a:chExt cx="12192002" cy="1576446"/>
          </a:xfrm>
        </p:grpSpPr>
        <p:sp>
          <p:nvSpPr>
            <p:cNvPr id="13" name="Rectangle 12"/>
            <p:cNvSpPr/>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371598" y="319314"/>
            <a:ext cx="9477377" cy="103051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US" sz="4000" dirty="0">
                <a:solidFill>
                  <a:srgbClr val="FFFFFF"/>
                </a:solidFill>
                <a:latin typeface="+mj-lt"/>
                <a:ea typeface="+mj-ea"/>
                <a:cs typeface="Calibri Light"/>
              </a:rPr>
              <a:t>Applications of Brushless DC motor</a:t>
            </a:r>
            <a:endParaRPr lang="en-US" sz="4000" dirty="0">
              <a:solidFill>
                <a:srgbClr val="FFFFFF"/>
              </a:solidFill>
              <a:latin typeface="+mj-lt"/>
              <a:ea typeface="+mj-ea"/>
              <a:cs typeface="+mj-cs"/>
            </a:endParaRPr>
          </a:p>
        </p:txBody>
      </p:sp>
      <p:sp>
        <p:nvSpPr>
          <p:cNvPr id="5" name="TextBox 4"/>
          <p:cNvSpPr txBox="1"/>
          <p:nvPr/>
        </p:nvSpPr>
        <p:spPr>
          <a:xfrm>
            <a:off x="1359478" y="1688523"/>
            <a:ext cx="94808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ea typeface="+mn-lt"/>
                <a:cs typeface="+mn-lt"/>
              </a:rPr>
              <a:t>The absence of brushes reduces the frequent replacement of brushes which reduces the maintenance cost. A Brushless DC motor has high-level control over the speed and position of the motor. The lifespan of a Brushless DC motor is higher than the brushed DC motor. A Brushless DC motor provides high torque to speed ratio which is best suited for robotics and medical applications. As there are no brushes it produces less operating noise. Few of its applications are as follows:</a:t>
            </a:r>
            <a:endParaRPr lang="en-US" dirty="0">
              <a:ea typeface="Calibri"/>
              <a:cs typeface="Calibri"/>
            </a:endParaRPr>
          </a:p>
          <a:p>
            <a:pPr marL="742950" lvl="1" indent="-285750" algn="just">
              <a:buFont typeface="Arial"/>
              <a:buChar char="•"/>
            </a:pPr>
            <a:r>
              <a:rPr lang="en-US" dirty="0">
                <a:ea typeface="+mn-lt"/>
                <a:cs typeface="+mn-lt"/>
              </a:rPr>
              <a:t>Brushless DC motors are used in hybrid vehicles, electric vehicles, and other electrical equipment.</a:t>
            </a:r>
            <a:endParaRPr lang="en-US" dirty="0">
              <a:ea typeface="+mn-lt"/>
              <a:cs typeface="+mn-lt"/>
            </a:endParaRPr>
          </a:p>
          <a:p>
            <a:pPr marL="742950" lvl="1" indent="-285750" algn="just">
              <a:buFont typeface="Arial"/>
              <a:buChar char="•"/>
            </a:pPr>
            <a:r>
              <a:rPr lang="en-US" dirty="0">
                <a:ea typeface="+mn-lt"/>
                <a:cs typeface="+mn-lt"/>
              </a:rPr>
              <a:t>These motors are used in robotics for robotic arms.</a:t>
            </a:r>
            <a:endParaRPr lang="en-US" dirty="0">
              <a:ea typeface="Calibri"/>
              <a:cs typeface="Calibri"/>
            </a:endParaRPr>
          </a:p>
          <a:p>
            <a:pPr marL="742950" lvl="1" indent="-285750" algn="just">
              <a:buFont typeface="Arial"/>
              <a:buChar char="•"/>
            </a:pPr>
            <a:r>
              <a:rPr lang="en-US" dirty="0">
                <a:ea typeface="+mn-lt"/>
                <a:cs typeface="+mn-lt"/>
              </a:rPr>
              <a:t>BLDC motors are used in computer hard drives and DVD players.</a:t>
            </a:r>
            <a:endParaRPr lang="en-US" dirty="0">
              <a:ea typeface="Calibri"/>
              <a:cs typeface="Calibri"/>
            </a:endParaRPr>
          </a:p>
          <a:p>
            <a:pPr marL="742950" lvl="1" indent="-285750" algn="just">
              <a:buFont typeface="Arial"/>
              <a:buChar char="•"/>
            </a:pPr>
            <a:r>
              <a:rPr lang="en-US" dirty="0">
                <a:ea typeface="+mn-lt"/>
                <a:cs typeface="+mn-lt"/>
              </a:rPr>
              <a:t>These motors are used in fans, washing machines, dryers, pumps, blowers, and compressors.</a:t>
            </a:r>
            <a:endParaRPr lang="en-US" dirty="0">
              <a:ea typeface="Calibri"/>
              <a:cs typeface="Calibri"/>
            </a:endParaRPr>
          </a:p>
          <a:p>
            <a:pPr marL="742950" lvl="1" indent="-285750" algn="just">
              <a:buFont typeface="Arial"/>
              <a:buChar char="•"/>
            </a:pPr>
            <a:r>
              <a:rPr lang="en-US" dirty="0">
                <a:ea typeface="Calibri"/>
                <a:cs typeface="Calibri"/>
              </a:rPr>
              <a:t>Most of the high speed medical equipment are made up of BLDC motor.</a:t>
            </a:r>
            <a:br>
              <a:rPr lang="en-US" dirty="0"/>
            </a:br>
            <a:endParaRPr lang="en-US" dirty="0">
              <a:ea typeface="Calibri"/>
              <a:cs typeface="Calibri"/>
            </a:endParaRPr>
          </a:p>
        </p:txBody>
      </p:sp>
      <p:pic>
        <p:nvPicPr>
          <p:cNvPr id="7" name="Picture 7"/>
          <p:cNvPicPr>
            <a:picLocks noChangeAspect="1"/>
          </p:cNvPicPr>
          <p:nvPr/>
        </p:nvPicPr>
        <p:blipFill>
          <a:blip r:embed="rId1"/>
          <a:stretch>
            <a:fillRect/>
          </a:stretch>
        </p:blipFill>
        <p:spPr>
          <a:xfrm>
            <a:off x="5988627" y="5394260"/>
            <a:ext cx="1859973" cy="1446774"/>
          </a:xfrm>
          <a:prstGeom prst="rect">
            <a:avLst/>
          </a:prstGeom>
        </p:spPr>
      </p:pic>
      <p:pic>
        <p:nvPicPr>
          <p:cNvPr id="8" name="Picture 8"/>
          <p:cNvPicPr>
            <a:picLocks noChangeAspect="1"/>
          </p:cNvPicPr>
          <p:nvPr/>
        </p:nvPicPr>
        <p:blipFill>
          <a:blip r:embed="rId2"/>
          <a:stretch>
            <a:fillRect/>
          </a:stretch>
        </p:blipFill>
        <p:spPr>
          <a:xfrm>
            <a:off x="2273877" y="5525843"/>
            <a:ext cx="1903269" cy="1218248"/>
          </a:xfrm>
          <a:prstGeom prst="rect">
            <a:avLst/>
          </a:prstGeom>
        </p:spPr>
      </p:pic>
      <p:sp>
        <p:nvSpPr>
          <p:cNvPr id="6" name="TextBox 5"/>
          <p:cNvSpPr txBox="1"/>
          <p:nvPr/>
        </p:nvSpPr>
        <p:spPr>
          <a:xfrm>
            <a:off x="8950966" y="6554299"/>
            <a:ext cx="32515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400" dirty="0">
                <a:cs typeface="Calibri"/>
              </a:rPr>
              <a:t>Kshitij Kumar Sharma (1905514)</a:t>
            </a:r>
            <a:endParaRPr lang="en-US" sz="14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5927</Words>
  <Application>WPS Presentation</Application>
  <PresentationFormat>Widescreen</PresentationFormat>
  <Paragraphs>142</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Nimbus Roman No9 L</vt:lpstr>
      <vt:lpstr>Calibri</vt:lpstr>
      <vt:lpstr>DejaVu Sans</vt:lpstr>
      <vt:lpstr>Calibri Light</vt:lpstr>
      <vt:lpstr>Microsoft YaHei</vt:lpstr>
      <vt:lpstr>Droid Sans Fallback</vt:lpstr>
      <vt:lpstr>Arial Unicode MS</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kshitij</cp:lastModifiedBy>
  <cp:revision>456</cp:revision>
  <dcterms:created xsi:type="dcterms:W3CDTF">2022-10-30T21:51:11Z</dcterms:created>
  <dcterms:modified xsi:type="dcterms:W3CDTF">2022-10-30T21:51:11Z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