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aa1aeef07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aa1aeef07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aa1aeef07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aa1aeef07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aa1aeef07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aa1aeef07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aa1aeef07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aa1aeef07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aa1aeef07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aa1aeef07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aa1aeef07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aa1aeef07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aa1aeef07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aa1aeef07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1822825"/>
            <a:ext cx="5361300" cy="10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MD5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8330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digest version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666750" y="445725"/>
            <a:ext cx="7505700" cy="17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is MD5?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Hashing algorithm.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Designed by Ronald Rivest.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Designed in 1991.</a:t>
            </a:r>
            <a:endParaRPr sz="2400"/>
          </a:p>
        </p:txBody>
      </p:sp>
      <p:sp>
        <p:nvSpPr>
          <p:cNvPr id="135" name="Google Shape;135;p14"/>
          <p:cNvSpPr txBox="1"/>
          <p:nvPr>
            <p:ph type="title"/>
          </p:nvPr>
        </p:nvSpPr>
        <p:spPr>
          <a:xfrm>
            <a:off x="666750" y="2229200"/>
            <a:ext cx="7505700" cy="13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is Hashing?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Converts plain text to hash digest.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Generate unique string.</a:t>
            </a:r>
            <a:endParaRPr sz="2400"/>
          </a:p>
        </p:txBody>
      </p:sp>
      <p:sp>
        <p:nvSpPr>
          <p:cNvPr id="136" name="Google Shape;136;p14"/>
          <p:cNvSpPr txBox="1"/>
          <p:nvPr>
            <p:ph type="title"/>
          </p:nvPr>
        </p:nvSpPr>
        <p:spPr>
          <a:xfrm>
            <a:off x="666750" y="3635300"/>
            <a:ext cx="7505700" cy="12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Why Hashing</a:t>
            </a:r>
            <a:r>
              <a:rPr lang="en" sz="2400"/>
              <a:t>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Security.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742950" y="494450"/>
            <a:ext cx="7505700" cy="18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MD5 works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Input.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Process input.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Generating the message digest.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577950" y="385550"/>
            <a:ext cx="7505700" cy="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Input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00"/>
          </a:p>
        </p:txBody>
      </p:sp>
      <p:grpSp>
        <p:nvGrpSpPr>
          <p:cNvPr id="147" name="Google Shape;147;p16"/>
          <p:cNvGrpSpPr/>
          <p:nvPr/>
        </p:nvGrpSpPr>
        <p:grpSpPr>
          <a:xfrm>
            <a:off x="813750" y="889365"/>
            <a:ext cx="4851971" cy="1014582"/>
            <a:chOff x="813750" y="889300"/>
            <a:chExt cx="5680800" cy="1260350"/>
          </a:xfrm>
        </p:grpSpPr>
        <p:grpSp>
          <p:nvGrpSpPr>
            <p:cNvPr id="148" name="Google Shape;148;p16"/>
            <p:cNvGrpSpPr/>
            <p:nvPr/>
          </p:nvGrpSpPr>
          <p:grpSpPr>
            <a:xfrm>
              <a:off x="895350" y="1658250"/>
              <a:ext cx="5445700" cy="491400"/>
              <a:chOff x="1044050" y="2149525"/>
              <a:chExt cx="5445700" cy="491400"/>
            </a:xfrm>
          </p:grpSpPr>
          <p:sp>
            <p:nvSpPr>
              <p:cNvPr id="149" name="Google Shape;149;p16"/>
              <p:cNvSpPr/>
              <p:nvPr/>
            </p:nvSpPr>
            <p:spPr>
              <a:xfrm>
                <a:off x="1044050" y="2149525"/>
                <a:ext cx="1351200" cy="491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512 bits</a:t>
                </a:r>
                <a:endParaRPr/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5138550" y="2149525"/>
                <a:ext cx="1351200" cy="491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512 bits</a:t>
                </a:r>
                <a:endParaRPr/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>
                <a:off x="3567538" y="2149525"/>
                <a:ext cx="1351200" cy="491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512 bits</a:t>
                </a:r>
                <a:endParaRPr/>
              </a:p>
            </p:txBody>
          </p:sp>
        </p:grpSp>
        <p:cxnSp>
          <p:nvCxnSpPr>
            <p:cNvPr id="152" name="Google Shape;152;p16"/>
            <p:cNvCxnSpPr/>
            <p:nvPr/>
          </p:nvCxnSpPr>
          <p:spPr>
            <a:xfrm flipH="1" rot="10800000">
              <a:off x="813750" y="1381900"/>
              <a:ext cx="5680800" cy="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16"/>
            <p:cNvCxnSpPr/>
            <p:nvPr/>
          </p:nvCxnSpPr>
          <p:spPr>
            <a:xfrm>
              <a:off x="813750" y="1386900"/>
              <a:ext cx="0" cy="18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4" name="Google Shape;154;p16"/>
            <p:cNvSpPr txBox="1"/>
            <p:nvPr/>
          </p:nvSpPr>
          <p:spPr>
            <a:xfrm>
              <a:off x="2876133" y="889300"/>
              <a:ext cx="1489200" cy="6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Calibri"/>
                  <a:ea typeface="Calibri"/>
                  <a:cs typeface="Calibri"/>
                  <a:sym typeface="Calibri"/>
                </a:rPr>
                <a:t>Message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2395775" y="1842475"/>
              <a:ext cx="138300" cy="12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2656213" y="1842475"/>
              <a:ext cx="138300" cy="12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2916675" y="1842600"/>
              <a:ext cx="138300" cy="12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16"/>
          <p:cNvSpPr/>
          <p:nvPr/>
        </p:nvSpPr>
        <p:spPr>
          <a:xfrm>
            <a:off x="6494550" y="1765650"/>
            <a:ext cx="2057400" cy="65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 Transformation</a:t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6448500" y="2547563"/>
            <a:ext cx="2149500" cy="65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 Transformation</a:t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6494550" y="3329475"/>
            <a:ext cx="2057400" cy="65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 Transformation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6763200" y="983725"/>
            <a:ext cx="1520100" cy="6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digest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(Constants)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6763200" y="4111375"/>
            <a:ext cx="1520100" cy="6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</a:t>
            </a:r>
            <a:r>
              <a:rPr lang="en"/>
              <a:t>message</a:t>
            </a:r>
            <a:r>
              <a:rPr lang="en"/>
              <a:t> digest</a:t>
            </a:r>
            <a:endParaRPr/>
          </a:p>
        </p:txBody>
      </p:sp>
      <p:cxnSp>
        <p:nvCxnSpPr>
          <p:cNvPr id="163" name="Google Shape;163;p16"/>
          <p:cNvCxnSpPr/>
          <p:nvPr/>
        </p:nvCxnSpPr>
        <p:spPr>
          <a:xfrm>
            <a:off x="1501725" y="1903947"/>
            <a:ext cx="18300" cy="175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6"/>
          <p:cNvCxnSpPr>
            <a:endCxn id="160" idx="2"/>
          </p:cNvCxnSpPr>
          <p:nvPr/>
        </p:nvCxnSpPr>
        <p:spPr>
          <a:xfrm>
            <a:off x="1519950" y="3654225"/>
            <a:ext cx="49746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6"/>
          <p:cNvCxnSpPr>
            <a:stCxn id="151" idx="2"/>
          </p:cNvCxnSpPr>
          <p:nvPr/>
        </p:nvCxnSpPr>
        <p:spPr>
          <a:xfrm>
            <a:off x="3615785" y="1903947"/>
            <a:ext cx="8400" cy="99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6"/>
          <p:cNvCxnSpPr>
            <a:stCxn id="150" idx="2"/>
            <a:endCxn id="150" idx="2"/>
          </p:cNvCxnSpPr>
          <p:nvPr/>
        </p:nvCxnSpPr>
        <p:spPr>
          <a:xfrm>
            <a:off x="4957587" y="1903947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6"/>
          <p:cNvCxnSpPr>
            <a:endCxn id="159" idx="2"/>
          </p:cNvCxnSpPr>
          <p:nvPr/>
        </p:nvCxnSpPr>
        <p:spPr>
          <a:xfrm flipH="1" rot="10800000">
            <a:off x="3634200" y="2877113"/>
            <a:ext cx="2814300" cy="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6"/>
          <p:cNvCxnSpPr>
            <a:endCxn id="158" idx="2"/>
          </p:cNvCxnSpPr>
          <p:nvPr/>
        </p:nvCxnSpPr>
        <p:spPr>
          <a:xfrm flipH="1" rot="10800000">
            <a:off x="4964850" y="2095200"/>
            <a:ext cx="15297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6"/>
          <p:cNvCxnSpPr/>
          <p:nvPr/>
        </p:nvCxnSpPr>
        <p:spPr>
          <a:xfrm flipH="1">
            <a:off x="4954885" y="1903947"/>
            <a:ext cx="21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6"/>
          <p:cNvCxnSpPr/>
          <p:nvPr/>
        </p:nvCxnSpPr>
        <p:spPr>
          <a:xfrm>
            <a:off x="5665725" y="1278158"/>
            <a:ext cx="0" cy="1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6"/>
          <p:cNvCxnSpPr/>
          <p:nvPr/>
        </p:nvCxnSpPr>
        <p:spPr>
          <a:xfrm>
            <a:off x="8678425" y="1116150"/>
            <a:ext cx="9900" cy="34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title"/>
          </p:nvPr>
        </p:nvSpPr>
        <p:spPr>
          <a:xfrm>
            <a:off x="742950" y="485500"/>
            <a:ext cx="75057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Input processing</a:t>
            </a:r>
            <a:endParaRPr sz="2400"/>
          </a:p>
        </p:txBody>
      </p:sp>
      <p:pic>
        <p:nvPicPr>
          <p:cNvPr id="177" name="Google Shape;177;p17"/>
          <p:cNvPicPr preferRelativeResize="0"/>
          <p:nvPr/>
        </p:nvPicPr>
        <p:blipFill rotWithShape="1">
          <a:blip r:embed="rId3">
            <a:alphaModFix/>
          </a:blip>
          <a:srcRect b="20687" l="14360" r="8846" t="25730"/>
          <a:stretch/>
        </p:blipFill>
        <p:spPr>
          <a:xfrm>
            <a:off x="978775" y="1114075"/>
            <a:ext cx="7129124" cy="373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type="title"/>
          </p:nvPr>
        </p:nvSpPr>
        <p:spPr>
          <a:xfrm>
            <a:off x="666750" y="538525"/>
            <a:ext cx="75057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</a:t>
            </a:r>
            <a:r>
              <a:rPr lang="en" sz="2400"/>
              <a:t>essage digest generation</a:t>
            </a:r>
            <a:endParaRPr sz="2400"/>
          </a:p>
        </p:txBody>
      </p:sp>
      <p:pic>
        <p:nvPicPr>
          <p:cNvPr id="183" name="Google Shape;183;p18"/>
          <p:cNvPicPr preferRelativeResize="0"/>
          <p:nvPr/>
        </p:nvPicPr>
        <p:blipFill rotWithShape="1">
          <a:blip r:embed="rId3">
            <a:alphaModFix/>
          </a:blip>
          <a:srcRect b="1054" l="1209" r="1219" t="2224"/>
          <a:stretch/>
        </p:blipFill>
        <p:spPr>
          <a:xfrm>
            <a:off x="1237100" y="1046675"/>
            <a:ext cx="5917750" cy="35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666750" y="386125"/>
            <a:ext cx="75057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Non-linear functions</a:t>
            </a:r>
            <a:endParaRPr sz="2400"/>
          </a:p>
        </p:txBody>
      </p:sp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644875" y="1059925"/>
            <a:ext cx="82755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F(x, y, z) = (x ^ y) ∨ ((¬x) ∨ z)</a:t>
            </a:r>
            <a:br>
              <a:rPr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</a:br>
            <a:r>
              <a:rPr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G(x, y, z) = (x ^ y) ∨ (y ∨ (¬z))</a:t>
            </a:r>
            <a:br>
              <a:rPr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</a:br>
            <a:r>
              <a:rPr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H(x, y, z) = x ⊕ y ⊕ z</a:t>
            </a:r>
            <a:br>
              <a:rPr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</a:br>
            <a:r>
              <a:rPr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I(x, y, z) = y ⊕ (x ∨ (¬z))</a:t>
            </a:r>
            <a:endParaRPr sz="2000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FF(a, b, c, d, M</a:t>
            </a:r>
            <a:r>
              <a:rPr baseline="-25000"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, s, t</a:t>
            </a:r>
            <a:r>
              <a:rPr baseline="-25000"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) denotes a = b + ((a + F(b, c, d) + M</a:t>
            </a:r>
            <a:r>
              <a:rPr baseline="-25000"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+ t</a:t>
            </a:r>
            <a:r>
              <a:rPr baseline="-25000"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) &lt;&lt;&lt; s)</a:t>
            </a:r>
            <a:br>
              <a:rPr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</a:br>
            <a:r>
              <a:rPr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GG(a, b, c, d, M</a:t>
            </a:r>
            <a:r>
              <a:rPr baseline="-25000"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, s, t</a:t>
            </a:r>
            <a:r>
              <a:rPr baseline="-25000"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) denotes a = b + ((a + G(b, c, d) + M</a:t>
            </a:r>
            <a:r>
              <a:rPr baseline="-25000"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+ t</a:t>
            </a:r>
            <a:r>
              <a:rPr baseline="-25000"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) &lt;&lt;&lt; s)</a:t>
            </a:r>
            <a:br>
              <a:rPr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</a:br>
            <a:r>
              <a:rPr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HH(a, b, c, d, M</a:t>
            </a:r>
            <a:r>
              <a:rPr baseline="-25000"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, s, t</a:t>
            </a:r>
            <a:r>
              <a:rPr baseline="-25000"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) denotes a = b + ((a + H(b, c, d) + M</a:t>
            </a:r>
            <a:r>
              <a:rPr baseline="-25000"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+ t</a:t>
            </a:r>
            <a:r>
              <a:rPr baseline="-25000"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) &lt;&lt;&lt; s)</a:t>
            </a:r>
            <a:br>
              <a:rPr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</a:br>
            <a:r>
              <a:rPr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II(a, b, c, d, M</a:t>
            </a:r>
            <a:r>
              <a:rPr baseline="-25000"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, s, t</a:t>
            </a:r>
            <a:r>
              <a:rPr baseline="-25000"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) denotes a = b + ((a + I(b, c, d) + M</a:t>
            </a:r>
            <a:r>
              <a:rPr baseline="-25000"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+ t</a:t>
            </a:r>
            <a:r>
              <a:rPr baseline="-25000"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20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) &lt;&lt;&lt; s)</a:t>
            </a:r>
            <a:endParaRPr sz="2000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