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4"/>
  </p:notesMasterIdLst>
  <p:sldIdLst>
    <p:sldId id="257" r:id="rId2"/>
    <p:sldId id="346" r:id="rId3"/>
    <p:sldId id="349" r:id="rId4"/>
    <p:sldId id="347" r:id="rId5"/>
    <p:sldId id="348" r:id="rId6"/>
    <p:sldId id="366" r:id="rId7"/>
    <p:sldId id="367" r:id="rId8"/>
    <p:sldId id="374" r:id="rId9"/>
    <p:sldId id="377" r:id="rId10"/>
    <p:sldId id="385" r:id="rId11"/>
    <p:sldId id="378" r:id="rId12"/>
    <p:sldId id="386" r:id="rId13"/>
    <p:sldId id="387" r:id="rId14"/>
    <p:sldId id="388" r:id="rId15"/>
    <p:sldId id="390" r:id="rId16"/>
    <p:sldId id="391" r:id="rId17"/>
    <p:sldId id="392" r:id="rId18"/>
    <p:sldId id="393" r:id="rId19"/>
    <p:sldId id="394" r:id="rId20"/>
    <p:sldId id="380" r:id="rId21"/>
    <p:sldId id="395" r:id="rId22"/>
    <p:sldId id="396" r:id="rId23"/>
    <p:sldId id="398" r:id="rId24"/>
    <p:sldId id="397" r:id="rId25"/>
    <p:sldId id="399" r:id="rId26"/>
    <p:sldId id="400" r:id="rId27"/>
    <p:sldId id="381" r:id="rId28"/>
    <p:sldId id="401" r:id="rId29"/>
    <p:sldId id="402" r:id="rId30"/>
    <p:sldId id="382" r:id="rId31"/>
    <p:sldId id="403" r:id="rId32"/>
    <p:sldId id="404" r:id="rId33"/>
    <p:sldId id="405" r:id="rId34"/>
    <p:sldId id="406" r:id="rId35"/>
    <p:sldId id="407" r:id="rId36"/>
    <p:sldId id="408" r:id="rId37"/>
    <p:sldId id="409" r:id="rId38"/>
    <p:sldId id="410" r:id="rId39"/>
    <p:sldId id="411" r:id="rId40"/>
    <p:sldId id="383" r:id="rId41"/>
    <p:sldId id="384" r:id="rId42"/>
    <p:sldId id="413" r:id="rId43"/>
    <p:sldId id="414" r:id="rId44"/>
    <p:sldId id="415" r:id="rId45"/>
    <p:sldId id="416" r:id="rId46"/>
    <p:sldId id="417" r:id="rId47"/>
    <p:sldId id="376" r:id="rId48"/>
    <p:sldId id="368" r:id="rId49"/>
    <p:sldId id="375" r:id="rId50"/>
    <p:sldId id="369" r:id="rId51"/>
    <p:sldId id="370" r:id="rId52"/>
    <p:sldId id="371" r:id="rId53"/>
    <p:sldId id="372" r:id="rId54"/>
    <p:sldId id="373" r:id="rId55"/>
    <p:sldId id="419" r:id="rId56"/>
    <p:sldId id="420" r:id="rId57"/>
    <p:sldId id="421" r:id="rId58"/>
    <p:sldId id="352" r:id="rId59"/>
    <p:sldId id="418" r:id="rId60"/>
    <p:sldId id="350" r:id="rId61"/>
    <p:sldId id="351" r:id="rId62"/>
    <p:sldId id="337" r:id="rId63"/>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806AA6-7854-AFF2-1F4A-5052AE0908B1}" v="14" dt="2024-07-04T10:16:00.2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2" autoAdjust="0"/>
    <p:restoredTop sz="96283" autoAdjust="0"/>
  </p:normalViewPr>
  <p:slideViewPr>
    <p:cSldViewPr snapToGrid="0">
      <p:cViewPr varScale="1">
        <p:scale>
          <a:sx n="56" d="100"/>
          <a:sy n="56" d="100"/>
        </p:scale>
        <p:origin x="136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41aea0044c4283cf46838dfa8857883f5478b15203b30e9ee4861b0aaee1acb7::" providerId="AD" clId="Web-{A3806AA6-7854-AFF2-1F4A-5052AE0908B1}"/>
    <pc:docChg chg="modSld">
      <pc:chgData name="Guest User" userId="S::urn:spo:anon#41aea0044c4283cf46838dfa8857883f5478b15203b30e9ee4861b0aaee1acb7::" providerId="AD" clId="Web-{A3806AA6-7854-AFF2-1F4A-5052AE0908B1}" dt="2024-07-04T10:16:00.284" v="6" actId="20577"/>
      <pc:docMkLst>
        <pc:docMk/>
      </pc:docMkLst>
      <pc:sldChg chg="modSp">
        <pc:chgData name="Guest User" userId="S::urn:spo:anon#41aea0044c4283cf46838dfa8857883f5478b15203b30e9ee4861b0aaee1acb7::" providerId="AD" clId="Web-{A3806AA6-7854-AFF2-1F4A-5052AE0908B1}" dt="2024-07-04T10:16:00.284" v="6" actId="20577"/>
        <pc:sldMkLst>
          <pc:docMk/>
          <pc:sldMk cId="3351240516" sldId="350"/>
        </pc:sldMkLst>
        <pc:spChg chg="mod">
          <ac:chgData name="Guest User" userId="S::urn:spo:anon#41aea0044c4283cf46838dfa8857883f5478b15203b30e9ee4861b0aaee1acb7::" providerId="AD" clId="Web-{A3806AA6-7854-AFF2-1F4A-5052AE0908B1}" dt="2024-07-04T10:16:00.284" v="6" actId="20577"/>
          <ac:spMkLst>
            <pc:docMk/>
            <pc:sldMk cId="3351240516" sldId="350"/>
            <ac:spMk id="5" creationId="{6E49F5F5-F126-1A28-455E-3DC1BA938E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0B9421-C2D4-4483-A10B-21FF0838890E}" type="slidenum">
              <a:rPr lang="en-US" smtClean="0"/>
              <a:t>58</a:t>
            </a:fld>
            <a:endParaRPr lang="en-US"/>
          </a:p>
        </p:txBody>
      </p:sp>
    </p:spTree>
    <p:extLst>
      <p:ext uri="{BB962C8B-B14F-4D97-AF65-F5344CB8AC3E}">
        <p14:creationId xmlns:p14="http://schemas.microsoft.com/office/powerpoint/2010/main" val="2010271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04-07-2024</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04-07-2024</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04-07-2024</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04-07-2024</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04-07-2024</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04-07-2024</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04-07-2024</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04-07-2024</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04-07-2024</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04-07-2024</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04-07-2024</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04-07-2024</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picture containing screenshot, text&#10;&#10;Description automatically generated">
            <a:extLst>
              <a:ext uri="{FF2B5EF4-FFF2-40B4-BE49-F238E27FC236}">
                <a16:creationId xmlns:a16="http://schemas.microsoft.com/office/drawing/2014/main" id="{B770E46C-AB5E-28A7-E3E3-F3753023B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277" y="5503551"/>
            <a:ext cx="12991962" cy="1984688"/>
          </a:xfrm>
          <a:prstGeom prst="rect">
            <a:avLst/>
          </a:prstGeom>
        </p:spPr>
      </p:pic>
      <p:pic>
        <p:nvPicPr>
          <p:cNvPr id="11" name="Picture 10" descr="A picture containing graphics, logo, graphic design, colorfulness&#10;&#10;Description automatically generated">
            <a:extLst>
              <a:ext uri="{FF2B5EF4-FFF2-40B4-BE49-F238E27FC236}">
                <a16:creationId xmlns:a16="http://schemas.microsoft.com/office/drawing/2014/main" id="{03FA5E2C-584B-47B9-1BDA-F69CB130D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346" y="1487833"/>
            <a:ext cx="5552085" cy="2158733"/>
          </a:xfrm>
          <a:prstGeom prst="rect">
            <a:avLst/>
          </a:prstGeom>
        </p:spPr>
      </p:pic>
      <p:pic>
        <p:nvPicPr>
          <p:cNvPr id="3" name="Picture 2" descr="A red and blue label with white text&#10;&#10;Description automatically generated with medium confidence">
            <a:extLst>
              <a:ext uri="{FF2B5EF4-FFF2-40B4-BE49-F238E27FC236}">
                <a16:creationId xmlns:a16="http://schemas.microsoft.com/office/drawing/2014/main" id="{720F3885-CA3B-138D-0F87-14C3F44C1728}"/>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0517" y="1"/>
            <a:ext cx="1099898" cy="1649848"/>
          </a:xfrm>
          <a:prstGeom prst="rect">
            <a:avLst/>
          </a:prstGeom>
        </p:spPr>
      </p:pic>
      <p:sp>
        <p:nvSpPr>
          <p:cNvPr id="2" name="Slide Number Placeholder 1"/>
          <p:cNvSpPr>
            <a:spLocks noGrp="1"/>
          </p:cNvSpPr>
          <p:nvPr>
            <p:ph type="sldNum" sz="quarter" idx="12"/>
          </p:nvPr>
        </p:nvSpPr>
        <p:spPr>
          <a:xfrm>
            <a:off x="9402074" y="6940488"/>
            <a:ext cx="3802164" cy="736343"/>
          </a:xfrm>
        </p:spPr>
        <p:txBody>
          <a:bodyPr/>
          <a:lstStyle/>
          <a:p>
            <a:fld id="{1B2A20A6-2C11-4CB1-9193-A0D80FC8463A}" type="slidenum">
              <a:rPr lang="en-IN" smtClean="0"/>
              <a:t>1</a:t>
            </a:fld>
            <a:endParaRPr lang="en-IN" dirty="0"/>
          </a:p>
        </p:txBody>
      </p:sp>
    </p:spTree>
    <p:extLst>
      <p:ext uri="{BB962C8B-B14F-4D97-AF65-F5344CB8AC3E}">
        <p14:creationId xmlns:p14="http://schemas.microsoft.com/office/powerpoint/2010/main" val="379467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Batch Processing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11" name="TextBox 10">
            <a:extLst>
              <a:ext uri="{FF2B5EF4-FFF2-40B4-BE49-F238E27FC236}">
                <a16:creationId xmlns:a16="http://schemas.microsoft.com/office/drawing/2014/main" id="{09592830-D1B3-B5F1-ACB9-8FA5EEE97B6A}"/>
              </a:ext>
            </a:extLst>
          </p:cNvPr>
          <p:cNvSpPr txBox="1"/>
          <p:nvPr/>
        </p:nvSpPr>
        <p:spPr>
          <a:xfrm>
            <a:off x="623708" y="1231594"/>
            <a:ext cx="12483652" cy="5816977"/>
          </a:xfrm>
          <a:prstGeom prst="rect">
            <a:avLst/>
          </a:prstGeom>
          <a:noFill/>
        </p:spPr>
        <p:txBody>
          <a:bodyPr wrap="square">
            <a:spAutoFit/>
          </a:bodyPr>
          <a:lstStyle/>
          <a:p>
            <a:pPr algn="just">
              <a:lnSpc>
                <a:spcPct val="150000"/>
              </a:lnSpc>
            </a:pPr>
            <a:r>
              <a:rPr lang="en-US" sz="2400" b="1" i="0" dirty="0">
                <a:solidFill>
                  <a:srgbClr val="273239"/>
                </a:solidFill>
                <a:effectLst/>
                <a:highlight>
                  <a:srgbClr val="FFFFFF"/>
                </a:highlight>
              </a:rPr>
              <a:t>Advantages of Batch processing OS</a:t>
            </a:r>
          </a:p>
          <a:p>
            <a:pPr marL="342900" indent="-342900" algn="just">
              <a:buFont typeface="Arial" panose="020B0604020202020204" pitchFamily="34" charset="0"/>
              <a:buChar char="•"/>
            </a:pPr>
            <a:r>
              <a:rPr lang="en-US" sz="2400" dirty="0"/>
              <a:t>Multiple users can share the batch systems.</a:t>
            </a:r>
          </a:p>
          <a:p>
            <a:pPr marL="342900" indent="-342900" algn="just">
              <a:buFont typeface="Arial" panose="020B0604020202020204" pitchFamily="34" charset="0"/>
              <a:buChar char="•"/>
            </a:pPr>
            <a:r>
              <a:rPr lang="en-US" sz="2400" dirty="0"/>
              <a:t>The idle time for the batch system is very less.</a:t>
            </a:r>
          </a:p>
          <a:p>
            <a:pPr marL="342900" indent="-342900" algn="just">
              <a:buFont typeface="Arial" panose="020B0604020202020204" pitchFamily="34" charset="0"/>
              <a:buChar char="•"/>
            </a:pPr>
            <a:r>
              <a:rPr lang="en-US" sz="2400" dirty="0"/>
              <a:t>It is easy to manage large work repeatedly in batch systems.</a:t>
            </a:r>
          </a:p>
          <a:p>
            <a:pPr marL="342900" indent="-342900" algn="just">
              <a:buFont typeface="Arial" panose="020B0604020202020204" pitchFamily="34" charset="0"/>
              <a:buChar char="•"/>
            </a:pPr>
            <a:r>
              <a:rPr lang="en-US" sz="2400" dirty="0"/>
              <a:t>Some examples are Payroll Systems, Bank Statements, etc. </a:t>
            </a:r>
          </a:p>
          <a:p>
            <a:pPr algn="just"/>
            <a:endParaRPr lang="en-IN" sz="2400" dirty="0"/>
          </a:p>
          <a:p>
            <a:pPr algn="just"/>
            <a:r>
              <a:rPr lang="en-US" sz="2400" b="1" dirty="0">
                <a:solidFill>
                  <a:srgbClr val="273239"/>
                </a:solidFill>
                <a:highlight>
                  <a:srgbClr val="FFFFFF"/>
                </a:highlight>
              </a:rPr>
              <a:t>Disa</a:t>
            </a:r>
            <a:r>
              <a:rPr lang="en-US" sz="2400" b="1" i="0" dirty="0">
                <a:solidFill>
                  <a:srgbClr val="273239"/>
                </a:solidFill>
                <a:effectLst/>
                <a:highlight>
                  <a:srgbClr val="FFFFFF"/>
                </a:highlight>
              </a:rPr>
              <a:t>dvantages of Batch processing OS</a:t>
            </a:r>
          </a:p>
          <a:p>
            <a:pPr marL="342900" indent="-342900" algn="just">
              <a:buFont typeface="Arial" panose="020B0604020202020204" pitchFamily="34" charset="0"/>
              <a:buChar char="•"/>
            </a:pPr>
            <a:r>
              <a:rPr lang="en-US" sz="2400" dirty="0"/>
              <a:t>The computer operators should be well known with batch systems.</a:t>
            </a:r>
          </a:p>
          <a:p>
            <a:pPr marL="342900" indent="-342900" algn="just">
              <a:buFont typeface="Arial" panose="020B0604020202020204" pitchFamily="34" charset="0"/>
              <a:buChar char="•"/>
            </a:pPr>
            <a:r>
              <a:rPr lang="en-US" sz="2400" dirty="0"/>
              <a:t>Batch systems are hard to debug and sometimes costly.</a:t>
            </a:r>
          </a:p>
          <a:p>
            <a:pPr marL="342900" indent="-342900" algn="just">
              <a:buFont typeface="Arial" panose="020B0604020202020204" pitchFamily="34" charset="0"/>
              <a:buChar char="•"/>
            </a:pPr>
            <a:r>
              <a:rPr lang="en-US" sz="2400" dirty="0"/>
              <a:t>The other jobs will have to wait for an unknown time if any job fails.</a:t>
            </a:r>
          </a:p>
          <a:p>
            <a:pPr marL="342900" indent="-342900" algn="just">
              <a:buFont typeface="Arial" panose="020B0604020202020204" pitchFamily="34" charset="0"/>
              <a:buChar char="•"/>
            </a:pPr>
            <a:r>
              <a:rPr lang="en-US" sz="2400" dirty="0"/>
              <a:t>In batch operating system the processing time for jobs is commonly difficult to accurately predict while they are in the queue.</a:t>
            </a:r>
          </a:p>
          <a:p>
            <a:pPr marL="342900" indent="-342900" algn="just">
              <a:buFont typeface="Arial" panose="020B0604020202020204" pitchFamily="34" charset="0"/>
              <a:buChar char="•"/>
            </a:pPr>
            <a:r>
              <a:rPr lang="en-US" sz="2400" dirty="0"/>
              <a:t>It is difficult to accurately predict the exact time required for a job to complete while it is in the queue.</a:t>
            </a:r>
            <a:endParaRPr lang="en-IN" sz="2400" dirty="0"/>
          </a:p>
          <a:p>
            <a:pPr marL="342900" indent="-342900" algn="just">
              <a:buFont typeface="Arial" panose="020B0604020202020204" pitchFamily="34" charset="0"/>
              <a:buChar char="•"/>
            </a:pPr>
            <a:endParaRPr lang="en-IN" sz="2400" dirty="0"/>
          </a:p>
        </p:txBody>
      </p:sp>
    </p:spTree>
    <p:extLst>
      <p:ext uri="{BB962C8B-B14F-4D97-AF65-F5344CB8AC3E}">
        <p14:creationId xmlns:p14="http://schemas.microsoft.com/office/powerpoint/2010/main" val="264793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Multi-Programming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2B957401-CBA6-A43B-5D5A-7469BB8641D3}"/>
              </a:ext>
            </a:extLst>
          </p:cNvPr>
          <p:cNvSpPr txBox="1"/>
          <p:nvPr/>
        </p:nvSpPr>
        <p:spPr>
          <a:xfrm>
            <a:off x="613583" y="1206085"/>
            <a:ext cx="12085608" cy="1938992"/>
          </a:xfrm>
          <a:prstGeom prst="rect">
            <a:avLst/>
          </a:prstGeom>
          <a:noFill/>
        </p:spPr>
        <p:txBody>
          <a:bodyPr wrap="square">
            <a:spAutoFit/>
          </a:bodyPr>
          <a:lstStyle/>
          <a:p>
            <a:pPr algn="just"/>
            <a:r>
              <a:rPr lang="en-US" sz="2400" dirty="0"/>
              <a:t>Before Multiprogramming, there were single tasking operating systems like MS DOS that used to allow only one program to be loaded at a time and run. These systems were not efficient as CPU was not used efficiently. E.g., in a single tasking system if the current program waits for some input/output to finish, the CPU is not used. The idea of multiprogramming is to assign CPUs to other processes while the current process might not be finished. </a:t>
            </a:r>
            <a:endParaRPr lang="en-IN" sz="2400" dirty="0"/>
          </a:p>
        </p:txBody>
      </p:sp>
      <p:sp>
        <p:nvSpPr>
          <p:cNvPr id="7" name="TextBox 6">
            <a:extLst>
              <a:ext uri="{FF2B5EF4-FFF2-40B4-BE49-F238E27FC236}">
                <a16:creationId xmlns:a16="http://schemas.microsoft.com/office/drawing/2014/main" id="{5F704CAE-C4F1-9E35-4AE1-D24997E70D46}"/>
              </a:ext>
            </a:extLst>
          </p:cNvPr>
          <p:cNvSpPr txBox="1"/>
          <p:nvPr/>
        </p:nvSpPr>
        <p:spPr>
          <a:xfrm>
            <a:off x="613583" y="3353865"/>
            <a:ext cx="8037978" cy="2677656"/>
          </a:xfrm>
          <a:prstGeom prst="rect">
            <a:avLst/>
          </a:prstGeom>
          <a:noFill/>
        </p:spPr>
        <p:txBody>
          <a:bodyPr wrap="square">
            <a:spAutoFit/>
          </a:bodyPr>
          <a:lstStyle/>
          <a:p>
            <a:pPr marL="342900" indent="-342900" algn="just">
              <a:buFont typeface="Arial" panose="020B0604020202020204" pitchFamily="34" charset="0"/>
              <a:buChar char="•"/>
            </a:pPr>
            <a:r>
              <a:rPr lang="en-US" sz="2400" dirty="0"/>
              <a:t>Multiprogramming OS is an ability of an operating system that executes more than one program using a single processor machine.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In Multi-programming, More than one task or program or jobs are present inside the main memory at one point of time.</a:t>
            </a:r>
          </a:p>
        </p:txBody>
      </p:sp>
      <p:pic>
        <p:nvPicPr>
          <p:cNvPr id="13" name="Picture 12">
            <a:extLst>
              <a:ext uri="{FF2B5EF4-FFF2-40B4-BE49-F238E27FC236}">
                <a16:creationId xmlns:a16="http://schemas.microsoft.com/office/drawing/2014/main" id="{868F579A-9630-5EFE-EBE0-132508F98797}"/>
              </a:ext>
            </a:extLst>
          </p:cNvPr>
          <p:cNvPicPr>
            <a:picLocks noChangeAspect="1"/>
          </p:cNvPicPr>
          <p:nvPr/>
        </p:nvPicPr>
        <p:blipFill>
          <a:blip r:embed="rId3"/>
          <a:stretch>
            <a:fillRect/>
          </a:stretch>
        </p:blipFill>
        <p:spPr>
          <a:xfrm>
            <a:off x="8966280" y="3084830"/>
            <a:ext cx="3632707" cy="2608943"/>
          </a:xfrm>
          <a:prstGeom prst="rect">
            <a:avLst/>
          </a:prstGeom>
        </p:spPr>
      </p:pic>
      <p:sp>
        <p:nvSpPr>
          <p:cNvPr id="14" name="TextBox 13">
            <a:extLst>
              <a:ext uri="{FF2B5EF4-FFF2-40B4-BE49-F238E27FC236}">
                <a16:creationId xmlns:a16="http://schemas.microsoft.com/office/drawing/2014/main" id="{A7C082E2-F192-B348-D71F-298687F697B0}"/>
              </a:ext>
            </a:extLst>
          </p:cNvPr>
          <p:cNvSpPr txBox="1"/>
          <p:nvPr/>
        </p:nvSpPr>
        <p:spPr>
          <a:xfrm>
            <a:off x="9061310" y="5830063"/>
            <a:ext cx="3770584" cy="461665"/>
          </a:xfrm>
          <a:prstGeom prst="rect">
            <a:avLst/>
          </a:prstGeom>
          <a:noFill/>
        </p:spPr>
        <p:txBody>
          <a:bodyPr wrap="none" rtlCol="0">
            <a:spAutoFit/>
          </a:bodyPr>
          <a:lstStyle/>
          <a:p>
            <a:r>
              <a:rPr lang="en-US" sz="2400" dirty="0"/>
              <a:t>Fig 3. Multi-Programming OS</a:t>
            </a:r>
            <a:endParaRPr lang="en-IN" sz="2400" dirty="0"/>
          </a:p>
        </p:txBody>
      </p:sp>
    </p:spTree>
    <p:extLst>
      <p:ext uri="{BB962C8B-B14F-4D97-AF65-F5344CB8AC3E}">
        <p14:creationId xmlns:p14="http://schemas.microsoft.com/office/powerpoint/2010/main" val="4287909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Multi-Programming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674762" y="1221668"/>
            <a:ext cx="11592000" cy="4031873"/>
          </a:xfrm>
          <a:prstGeom prst="rect">
            <a:avLst/>
          </a:prstGeom>
          <a:noFill/>
        </p:spPr>
        <p:txBody>
          <a:bodyPr wrap="square">
            <a:spAutoFit/>
          </a:bodyPr>
          <a:lstStyle/>
          <a:p>
            <a:pPr algn="just"/>
            <a:r>
              <a:rPr lang="en-US" sz="2400" b="1" dirty="0"/>
              <a:t>Job</a:t>
            </a:r>
          </a:p>
          <a:p>
            <a:pPr algn="just"/>
            <a:r>
              <a:rPr lang="en-US" sz="2400" dirty="0"/>
              <a:t>In systems using multiprogramming a program loaded to memory and ready to execute is called a job.</a:t>
            </a:r>
          </a:p>
          <a:p>
            <a:pPr algn="just"/>
            <a:endParaRPr lang="en-US" sz="2400" dirty="0"/>
          </a:p>
          <a:p>
            <a:pPr algn="just"/>
            <a:endParaRPr lang="en-US" sz="1600" dirty="0"/>
          </a:p>
          <a:p>
            <a:pPr algn="just"/>
            <a:r>
              <a:rPr lang="en-US" sz="2400" b="1" dirty="0"/>
              <a:t>States: </a:t>
            </a:r>
            <a:r>
              <a:rPr lang="en-US" sz="2400" dirty="0"/>
              <a:t>In a multiprogramming system, a job can be in one of three states.</a:t>
            </a:r>
          </a:p>
          <a:p>
            <a:pPr marL="342900" indent="-342900" algn="just">
              <a:buFont typeface="Arial" panose="020B0604020202020204" pitchFamily="34" charset="0"/>
              <a:buChar char="•"/>
            </a:pPr>
            <a:r>
              <a:rPr lang="en-US" sz="2400" b="1" dirty="0"/>
              <a:t>Running</a:t>
            </a:r>
            <a:r>
              <a:rPr lang="en-US" sz="2400" dirty="0"/>
              <a:t>: The job is currently executing on the CPU. At any time, at most one job can be in this state.</a:t>
            </a:r>
          </a:p>
          <a:p>
            <a:pPr marL="342900" indent="-342900" algn="just">
              <a:buFont typeface="Arial" panose="020B0604020202020204" pitchFamily="34" charset="0"/>
              <a:buChar char="•"/>
            </a:pPr>
            <a:r>
              <a:rPr lang="en-US" sz="2400" b="1" dirty="0"/>
              <a:t>Ready</a:t>
            </a:r>
            <a:r>
              <a:rPr lang="en-US" sz="2400" dirty="0"/>
              <a:t>:  The job is ready to run but currently not selected to do so.</a:t>
            </a:r>
          </a:p>
          <a:p>
            <a:pPr marL="342900" indent="-342900" algn="just">
              <a:buFont typeface="Arial" panose="020B0604020202020204" pitchFamily="34" charset="0"/>
              <a:buChar char="•"/>
            </a:pPr>
            <a:r>
              <a:rPr lang="en-US" sz="2400" b="1" dirty="0"/>
              <a:t>Waiting</a:t>
            </a:r>
            <a:r>
              <a:rPr lang="en-US" sz="2400" dirty="0"/>
              <a:t>: The job is blocked from running on the CPU while waiting for an I/O request to be completed.</a:t>
            </a:r>
            <a:endParaRPr lang="en-IN" sz="2400" dirty="0"/>
          </a:p>
        </p:txBody>
      </p:sp>
    </p:spTree>
    <p:extLst>
      <p:ext uri="{BB962C8B-B14F-4D97-AF65-F5344CB8AC3E}">
        <p14:creationId xmlns:p14="http://schemas.microsoft.com/office/powerpoint/2010/main" val="377245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Multi-Programming OS</a:t>
            </a:r>
            <a:endParaRPr lang="en-IN" sz="3276" b="1" dirty="0">
              <a:solidFill>
                <a:srgbClr val="46B0FA"/>
              </a:solidFill>
              <a:latin typeface="Arial"/>
              <a:cs typeface="Arial"/>
            </a:endParaRPr>
          </a:p>
        </p:txBody>
      </p:sp>
      <p:sp>
        <p:nvSpPr>
          <p:cNvPr id="11" name="TextBox 10">
            <a:extLst>
              <a:ext uri="{FF2B5EF4-FFF2-40B4-BE49-F238E27FC236}">
                <a16:creationId xmlns:a16="http://schemas.microsoft.com/office/drawing/2014/main" id="{E975772E-466B-B929-5D35-B3C6D24EF137}"/>
              </a:ext>
            </a:extLst>
          </p:cNvPr>
          <p:cNvSpPr txBox="1"/>
          <p:nvPr/>
        </p:nvSpPr>
        <p:spPr>
          <a:xfrm>
            <a:off x="657509" y="1332960"/>
            <a:ext cx="11774141" cy="830997"/>
          </a:xfrm>
          <a:prstGeom prst="rect">
            <a:avLst/>
          </a:prstGeom>
          <a:noFill/>
        </p:spPr>
        <p:txBody>
          <a:bodyPr wrap="square">
            <a:spAutoFit/>
          </a:bodyPr>
          <a:lstStyle/>
          <a:p>
            <a:pPr algn="l"/>
            <a:r>
              <a:rPr lang="en-US" sz="2400" b="1" i="0" dirty="0">
                <a:solidFill>
                  <a:srgbClr val="5E5E5E"/>
                </a:solidFill>
                <a:effectLst/>
                <a:highlight>
                  <a:srgbClr val="FFFFFF"/>
                </a:highlight>
              </a:rPr>
              <a:t>State </a:t>
            </a:r>
            <a:r>
              <a:rPr lang="en-US" sz="2400" b="1" dirty="0">
                <a:solidFill>
                  <a:srgbClr val="5E5E5E"/>
                </a:solidFill>
                <a:highlight>
                  <a:srgbClr val="FFFFFF"/>
                </a:highlight>
              </a:rPr>
              <a:t>T</a:t>
            </a:r>
            <a:r>
              <a:rPr lang="en-US" sz="2400" b="1" i="0" dirty="0">
                <a:solidFill>
                  <a:srgbClr val="5E5E5E"/>
                </a:solidFill>
                <a:effectLst/>
                <a:highlight>
                  <a:srgbClr val="FFFFFF"/>
                </a:highlight>
              </a:rPr>
              <a:t>ransitions</a:t>
            </a:r>
          </a:p>
          <a:p>
            <a:pPr algn="l"/>
            <a:r>
              <a:rPr lang="en-US" sz="2400" b="0" i="0" dirty="0">
                <a:solidFill>
                  <a:srgbClr val="323232"/>
                </a:solidFill>
                <a:effectLst/>
                <a:highlight>
                  <a:srgbClr val="FFFFFF"/>
                </a:highlight>
              </a:rPr>
              <a:t>In a multiprogramming system, the following state transitions are possible</a:t>
            </a:r>
          </a:p>
        </p:txBody>
      </p:sp>
      <p:pic>
        <p:nvPicPr>
          <p:cNvPr id="15" name="Picture 14">
            <a:extLst>
              <a:ext uri="{FF2B5EF4-FFF2-40B4-BE49-F238E27FC236}">
                <a16:creationId xmlns:a16="http://schemas.microsoft.com/office/drawing/2014/main" id="{092B385F-29A5-6F47-3368-FD5747AFEBCC}"/>
              </a:ext>
            </a:extLst>
          </p:cNvPr>
          <p:cNvPicPr>
            <a:picLocks noChangeAspect="1"/>
          </p:cNvPicPr>
          <p:nvPr/>
        </p:nvPicPr>
        <p:blipFill>
          <a:blip r:embed="rId3"/>
          <a:stretch>
            <a:fillRect/>
          </a:stretch>
        </p:blipFill>
        <p:spPr>
          <a:xfrm>
            <a:off x="657509" y="2221109"/>
            <a:ext cx="11296702" cy="3831547"/>
          </a:xfrm>
          <a:prstGeom prst="rect">
            <a:avLst/>
          </a:prstGeom>
        </p:spPr>
      </p:pic>
      <p:sp>
        <p:nvSpPr>
          <p:cNvPr id="5" name="TextBox 4">
            <a:extLst>
              <a:ext uri="{FF2B5EF4-FFF2-40B4-BE49-F238E27FC236}">
                <a16:creationId xmlns:a16="http://schemas.microsoft.com/office/drawing/2014/main" id="{B04F3762-7401-D716-D990-A86D4B096A41}"/>
              </a:ext>
            </a:extLst>
          </p:cNvPr>
          <p:cNvSpPr txBox="1"/>
          <p:nvPr/>
        </p:nvSpPr>
        <p:spPr>
          <a:xfrm>
            <a:off x="3164901" y="6107385"/>
            <a:ext cx="6621556" cy="461665"/>
          </a:xfrm>
          <a:prstGeom prst="rect">
            <a:avLst/>
          </a:prstGeom>
          <a:noFill/>
        </p:spPr>
        <p:txBody>
          <a:bodyPr wrap="none" rtlCol="0">
            <a:spAutoFit/>
          </a:bodyPr>
          <a:lstStyle/>
          <a:p>
            <a:r>
              <a:rPr lang="en-US" sz="2400" dirty="0"/>
              <a:t>Fig 4. State Transition in Multi-Programming System</a:t>
            </a:r>
            <a:endParaRPr lang="en-IN" sz="2400" dirty="0"/>
          </a:p>
        </p:txBody>
      </p:sp>
    </p:spTree>
    <p:extLst>
      <p:ext uri="{BB962C8B-B14F-4D97-AF65-F5344CB8AC3E}">
        <p14:creationId xmlns:p14="http://schemas.microsoft.com/office/powerpoint/2010/main" val="1514892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Multi-Programming OS</a:t>
            </a:r>
            <a:endParaRPr lang="en-IN" sz="3276" b="1" dirty="0">
              <a:solidFill>
                <a:srgbClr val="46B0FA"/>
              </a:solidFill>
              <a:latin typeface="Arial"/>
              <a:cs typeface="Arial"/>
            </a:endParaRPr>
          </a:p>
        </p:txBody>
      </p:sp>
      <p:pic>
        <p:nvPicPr>
          <p:cNvPr id="7" name="Picture 6">
            <a:extLst>
              <a:ext uri="{FF2B5EF4-FFF2-40B4-BE49-F238E27FC236}">
                <a16:creationId xmlns:a16="http://schemas.microsoft.com/office/drawing/2014/main" id="{173B96DE-3820-5BE6-4B5A-FF80A0DECCDB}"/>
              </a:ext>
            </a:extLst>
          </p:cNvPr>
          <p:cNvPicPr>
            <a:picLocks noChangeAspect="1"/>
          </p:cNvPicPr>
          <p:nvPr/>
        </p:nvPicPr>
        <p:blipFill>
          <a:blip r:embed="rId3"/>
          <a:stretch>
            <a:fillRect/>
          </a:stretch>
        </p:blipFill>
        <p:spPr>
          <a:xfrm>
            <a:off x="2698780" y="2095389"/>
            <a:ext cx="969717" cy="1273251"/>
          </a:xfrm>
          <a:prstGeom prst="rect">
            <a:avLst/>
          </a:prstGeom>
        </p:spPr>
      </p:pic>
      <p:pic>
        <p:nvPicPr>
          <p:cNvPr id="14" name="Picture 13">
            <a:extLst>
              <a:ext uri="{FF2B5EF4-FFF2-40B4-BE49-F238E27FC236}">
                <a16:creationId xmlns:a16="http://schemas.microsoft.com/office/drawing/2014/main" id="{CD843E28-88E2-5EDE-C315-5E67069F3564}"/>
              </a:ext>
            </a:extLst>
          </p:cNvPr>
          <p:cNvPicPr>
            <a:picLocks noChangeAspect="1"/>
          </p:cNvPicPr>
          <p:nvPr/>
        </p:nvPicPr>
        <p:blipFill>
          <a:blip r:embed="rId4"/>
          <a:stretch>
            <a:fillRect/>
          </a:stretch>
        </p:blipFill>
        <p:spPr>
          <a:xfrm>
            <a:off x="5959436" y="2037609"/>
            <a:ext cx="1563968" cy="1322599"/>
          </a:xfrm>
          <a:prstGeom prst="rect">
            <a:avLst/>
          </a:prstGeom>
        </p:spPr>
      </p:pic>
      <p:pic>
        <p:nvPicPr>
          <p:cNvPr id="19" name="Picture 18">
            <a:extLst>
              <a:ext uri="{FF2B5EF4-FFF2-40B4-BE49-F238E27FC236}">
                <a16:creationId xmlns:a16="http://schemas.microsoft.com/office/drawing/2014/main" id="{5258C90A-E14D-8266-6625-D6D8CCB1ABB5}"/>
              </a:ext>
            </a:extLst>
          </p:cNvPr>
          <p:cNvPicPr>
            <a:picLocks noChangeAspect="1"/>
          </p:cNvPicPr>
          <p:nvPr/>
        </p:nvPicPr>
        <p:blipFill>
          <a:blip r:embed="rId5"/>
          <a:stretch>
            <a:fillRect/>
          </a:stretch>
        </p:blipFill>
        <p:spPr>
          <a:xfrm>
            <a:off x="10255442" y="2098229"/>
            <a:ext cx="1388912" cy="1225456"/>
          </a:xfrm>
          <a:prstGeom prst="rect">
            <a:avLst/>
          </a:prstGeom>
        </p:spPr>
      </p:pic>
      <p:sp>
        <p:nvSpPr>
          <p:cNvPr id="34" name="TextBox 33">
            <a:extLst>
              <a:ext uri="{FF2B5EF4-FFF2-40B4-BE49-F238E27FC236}">
                <a16:creationId xmlns:a16="http://schemas.microsoft.com/office/drawing/2014/main" id="{B78AFC91-B79F-C5E8-C06E-066C6C1CF0AD}"/>
              </a:ext>
            </a:extLst>
          </p:cNvPr>
          <p:cNvSpPr txBox="1"/>
          <p:nvPr/>
        </p:nvSpPr>
        <p:spPr>
          <a:xfrm>
            <a:off x="614149" y="4868077"/>
            <a:ext cx="2938213" cy="646331"/>
          </a:xfrm>
          <a:prstGeom prst="rect">
            <a:avLst/>
          </a:prstGeom>
          <a:noFill/>
        </p:spPr>
        <p:txBody>
          <a:bodyPr wrap="square">
            <a:spAutoFit/>
          </a:bodyPr>
          <a:lstStyle/>
          <a:p>
            <a:pPr algn="just"/>
            <a:r>
              <a:rPr lang="en-US" b="1" i="0" dirty="0">
                <a:solidFill>
                  <a:srgbClr val="323232"/>
                </a:solidFill>
                <a:effectLst/>
                <a:highlight>
                  <a:srgbClr val="FFFFFF"/>
                </a:highlight>
              </a:rPr>
              <a:t>Initially, all jobs are int the ready state.</a:t>
            </a:r>
          </a:p>
        </p:txBody>
      </p:sp>
      <p:sp>
        <p:nvSpPr>
          <p:cNvPr id="36" name="TextBox 35">
            <a:extLst>
              <a:ext uri="{FF2B5EF4-FFF2-40B4-BE49-F238E27FC236}">
                <a16:creationId xmlns:a16="http://schemas.microsoft.com/office/drawing/2014/main" id="{8F161AD9-2719-4C78-F0F5-C9DB7BBABFB0}"/>
              </a:ext>
            </a:extLst>
          </p:cNvPr>
          <p:cNvSpPr txBox="1"/>
          <p:nvPr/>
        </p:nvSpPr>
        <p:spPr>
          <a:xfrm>
            <a:off x="3748498" y="4839674"/>
            <a:ext cx="4421875" cy="923330"/>
          </a:xfrm>
          <a:prstGeom prst="rect">
            <a:avLst/>
          </a:prstGeom>
          <a:noFill/>
        </p:spPr>
        <p:txBody>
          <a:bodyPr wrap="square">
            <a:spAutoFit/>
          </a:bodyPr>
          <a:lstStyle/>
          <a:p>
            <a:pPr algn="just"/>
            <a:r>
              <a:rPr lang="en-US" b="1" dirty="0"/>
              <a:t>One of the ready jobs (Job 1) is selected to execute on the CPU and changes state from ready to running.</a:t>
            </a:r>
            <a:endParaRPr lang="en-IN" b="1" dirty="0"/>
          </a:p>
        </p:txBody>
      </p:sp>
      <p:sp>
        <p:nvSpPr>
          <p:cNvPr id="38" name="TextBox 37">
            <a:extLst>
              <a:ext uri="{FF2B5EF4-FFF2-40B4-BE49-F238E27FC236}">
                <a16:creationId xmlns:a16="http://schemas.microsoft.com/office/drawing/2014/main" id="{D063F77A-BAFC-F974-1DDE-3B52D0908E68}"/>
              </a:ext>
            </a:extLst>
          </p:cNvPr>
          <p:cNvSpPr txBox="1"/>
          <p:nvPr/>
        </p:nvSpPr>
        <p:spPr>
          <a:xfrm>
            <a:off x="8366509" y="4826026"/>
            <a:ext cx="4785232" cy="646331"/>
          </a:xfrm>
          <a:prstGeom prst="rect">
            <a:avLst/>
          </a:prstGeom>
          <a:noFill/>
        </p:spPr>
        <p:txBody>
          <a:bodyPr wrap="square">
            <a:spAutoFit/>
          </a:bodyPr>
          <a:lstStyle/>
          <a:p>
            <a:pPr algn="just"/>
            <a:r>
              <a:rPr lang="en-US" b="1" dirty="0"/>
              <a:t>The running job 1 makes a request for I/O and the state changes from running to waiting.</a:t>
            </a:r>
            <a:endParaRPr lang="en-IN" b="1" dirty="0"/>
          </a:p>
        </p:txBody>
      </p:sp>
      <p:pic>
        <p:nvPicPr>
          <p:cNvPr id="50" name="Picture 49">
            <a:extLst>
              <a:ext uri="{FF2B5EF4-FFF2-40B4-BE49-F238E27FC236}">
                <a16:creationId xmlns:a16="http://schemas.microsoft.com/office/drawing/2014/main" id="{752708D7-1A4E-77DE-C1CB-254976F09049}"/>
              </a:ext>
            </a:extLst>
          </p:cNvPr>
          <p:cNvPicPr>
            <a:picLocks noChangeAspect="1"/>
          </p:cNvPicPr>
          <p:nvPr/>
        </p:nvPicPr>
        <p:blipFill>
          <a:blip r:embed="rId6"/>
          <a:stretch>
            <a:fillRect/>
          </a:stretch>
        </p:blipFill>
        <p:spPr>
          <a:xfrm>
            <a:off x="1476752" y="1243758"/>
            <a:ext cx="1000265" cy="362001"/>
          </a:xfrm>
          <a:prstGeom prst="rect">
            <a:avLst/>
          </a:prstGeom>
        </p:spPr>
      </p:pic>
      <p:pic>
        <p:nvPicPr>
          <p:cNvPr id="52" name="Picture 51">
            <a:extLst>
              <a:ext uri="{FF2B5EF4-FFF2-40B4-BE49-F238E27FC236}">
                <a16:creationId xmlns:a16="http://schemas.microsoft.com/office/drawing/2014/main" id="{A6D26487-E09D-A0B6-C202-20044A0C9486}"/>
              </a:ext>
            </a:extLst>
          </p:cNvPr>
          <p:cNvPicPr>
            <a:picLocks noChangeAspect="1"/>
          </p:cNvPicPr>
          <p:nvPr/>
        </p:nvPicPr>
        <p:blipFill>
          <a:blip r:embed="rId7"/>
          <a:stretch>
            <a:fillRect/>
          </a:stretch>
        </p:blipFill>
        <p:spPr>
          <a:xfrm>
            <a:off x="1468634" y="1543689"/>
            <a:ext cx="1000265" cy="3238952"/>
          </a:xfrm>
          <a:prstGeom prst="rect">
            <a:avLst/>
          </a:prstGeom>
        </p:spPr>
      </p:pic>
      <p:pic>
        <p:nvPicPr>
          <p:cNvPr id="53" name="Picture 52">
            <a:extLst>
              <a:ext uri="{FF2B5EF4-FFF2-40B4-BE49-F238E27FC236}">
                <a16:creationId xmlns:a16="http://schemas.microsoft.com/office/drawing/2014/main" id="{1E1C88F0-D09B-BE6F-CEC8-9FF44F872DF7}"/>
              </a:ext>
            </a:extLst>
          </p:cNvPr>
          <p:cNvPicPr>
            <a:picLocks noChangeAspect="1"/>
          </p:cNvPicPr>
          <p:nvPr/>
        </p:nvPicPr>
        <p:blipFill>
          <a:blip r:embed="rId6"/>
          <a:stretch>
            <a:fillRect/>
          </a:stretch>
        </p:blipFill>
        <p:spPr>
          <a:xfrm>
            <a:off x="4740842" y="1218973"/>
            <a:ext cx="1000265" cy="362001"/>
          </a:xfrm>
          <a:prstGeom prst="rect">
            <a:avLst/>
          </a:prstGeom>
        </p:spPr>
      </p:pic>
      <p:pic>
        <p:nvPicPr>
          <p:cNvPr id="55" name="Picture 54">
            <a:extLst>
              <a:ext uri="{FF2B5EF4-FFF2-40B4-BE49-F238E27FC236}">
                <a16:creationId xmlns:a16="http://schemas.microsoft.com/office/drawing/2014/main" id="{CDDBBB20-C9D6-3676-EE78-BB6461C7401F}"/>
              </a:ext>
            </a:extLst>
          </p:cNvPr>
          <p:cNvPicPr>
            <a:picLocks noChangeAspect="1"/>
          </p:cNvPicPr>
          <p:nvPr/>
        </p:nvPicPr>
        <p:blipFill>
          <a:blip r:embed="rId8"/>
          <a:stretch>
            <a:fillRect/>
          </a:stretch>
        </p:blipFill>
        <p:spPr>
          <a:xfrm>
            <a:off x="4740842" y="2021803"/>
            <a:ext cx="1055120" cy="2603763"/>
          </a:xfrm>
          <a:prstGeom prst="rect">
            <a:avLst/>
          </a:prstGeom>
        </p:spPr>
      </p:pic>
      <p:pic>
        <p:nvPicPr>
          <p:cNvPr id="56" name="Picture 55">
            <a:extLst>
              <a:ext uri="{FF2B5EF4-FFF2-40B4-BE49-F238E27FC236}">
                <a16:creationId xmlns:a16="http://schemas.microsoft.com/office/drawing/2014/main" id="{39C560FD-8D9C-1103-E741-69C3E5976D08}"/>
              </a:ext>
            </a:extLst>
          </p:cNvPr>
          <p:cNvPicPr>
            <a:picLocks noChangeAspect="1"/>
          </p:cNvPicPr>
          <p:nvPr/>
        </p:nvPicPr>
        <p:blipFill>
          <a:blip r:embed="rId6"/>
          <a:stretch>
            <a:fillRect/>
          </a:stretch>
        </p:blipFill>
        <p:spPr>
          <a:xfrm>
            <a:off x="9210450" y="1218974"/>
            <a:ext cx="1000265" cy="362001"/>
          </a:xfrm>
          <a:prstGeom prst="rect">
            <a:avLst/>
          </a:prstGeom>
        </p:spPr>
      </p:pic>
      <p:pic>
        <p:nvPicPr>
          <p:cNvPr id="58" name="Picture 57">
            <a:extLst>
              <a:ext uri="{FF2B5EF4-FFF2-40B4-BE49-F238E27FC236}">
                <a16:creationId xmlns:a16="http://schemas.microsoft.com/office/drawing/2014/main" id="{47951177-0A22-333C-6DB2-E9F40089A376}"/>
              </a:ext>
            </a:extLst>
          </p:cNvPr>
          <p:cNvPicPr>
            <a:picLocks noChangeAspect="1"/>
          </p:cNvPicPr>
          <p:nvPr/>
        </p:nvPicPr>
        <p:blipFill>
          <a:blip r:embed="rId9"/>
          <a:stretch>
            <a:fillRect/>
          </a:stretch>
        </p:blipFill>
        <p:spPr>
          <a:xfrm>
            <a:off x="9254472" y="2169352"/>
            <a:ext cx="956243" cy="2398576"/>
          </a:xfrm>
          <a:prstGeom prst="rect">
            <a:avLst/>
          </a:prstGeom>
        </p:spPr>
      </p:pic>
      <p:sp>
        <p:nvSpPr>
          <p:cNvPr id="59" name="TextBox 58">
            <a:extLst>
              <a:ext uri="{FF2B5EF4-FFF2-40B4-BE49-F238E27FC236}">
                <a16:creationId xmlns:a16="http://schemas.microsoft.com/office/drawing/2014/main" id="{39FD4CC2-CE3C-2DBB-06FC-34113D62FA44}"/>
              </a:ext>
            </a:extLst>
          </p:cNvPr>
          <p:cNvSpPr txBox="1"/>
          <p:nvPr/>
        </p:nvSpPr>
        <p:spPr>
          <a:xfrm>
            <a:off x="4104450" y="6001702"/>
            <a:ext cx="5211555" cy="461665"/>
          </a:xfrm>
          <a:prstGeom prst="rect">
            <a:avLst/>
          </a:prstGeom>
          <a:noFill/>
        </p:spPr>
        <p:txBody>
          <a:bodyPr wrap="none" rtlCol="0">
            <a:spAutoFit/>
          </a:bodyPr>
          <a:lstStyle/>
          <a:p>
            <a:r>
              <a:rPr lang="en-US" sz="2400" dirty="0"/>
              <a:t>Fig 5. Working of Multi-Programming OS</a:t>
            </a:r>
            <a:endParaRPr lang="en-IN" sz="2400" dirty="0"/>
          </a:p>
        </p:txBody>
      </p:sp>
    </p:spTree>
    <p:extLst>
      <p:ext uri="{BB962C8B-B14F-4D97-AF65-F5344CB8AC3E}">
        <p14:creationId xmlns:p14="http://schemas.microsoft.com/office/powerpoint/2010/main" val="1143796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Multi-Programming OS</a:t>
            </a:r>
            <a:endParaRPr lang="en-IN" sz="3276" b="1" dirty="0">
              <a:solidFill>
                <a:srgbClr val="46B0FA"/>
              </a:solidFill>
              <a:latin typeface="Arial"/>
              <a:cs typeface="Arial"/>
            </a:endParaRPr>
          </a:p>
        </p:txBody>
      </p:sp>
      <p:pic>
        <p:nvPicPr>
          <p:cNvPr id="50" name="Picture 49">
            <a:extLst>
              <a:ext uri="{FF2B5EF4-FFF2-40B4-BE49-F238E27FC236}">
                <a16:creationId xmlns:a16="http://schemas.microsoft.com/office/drawing/2014/main" id="{752708D7-1A4E-77DE-C1CB-254976F09049}"/>
              </a:ext>
            </a:extLst>
          </p:cNvPr>
          <p:cNvPicPr>
            <a:picLocks noChangeAspect="1"/>
          </p:cNvPicPr>
          <p:nvPr/>
        </p:nvPicPr>
        <p:blipFill>
          <a:blip r:embed="rId3"/>
          <a:stretch>
            <a:fillRect/>
          </a:stretch>
        </p:blipFill>
        <p:spPr>
          <a:xfrm>
            <a:off x="1476752" y="1243758"/>
            <a:ext cx="1000265" cy="362001"/>
          </a:xfrm>
          <a:prstGeom prst="rect">
            <a:avLst/>
          </a:prstGeom>
        </p:spPr>
      </p:pic>
      <p:pic>
        <p:nvPicPr>
          <p:cNvPr id="53" name="Picture 52">
            <a:extLst>
              <a:ext uri="{FF2B5EF4-FFF2-40B4-BE49-F238E27FC236}">
                <a16:creationId xmlns:a16="http://schemas.microsoft.com/office/drawing/2014/main" id="{1E1C88F0-D09B-BE6F-CEC8-9FF44F872DF7}"/>
              </a:ext>
            </a:extLst>
          </p:cNvPr>
          <p:cNvPicPr>
            <a:picLocks noChangeAspect="1"/>
          </p:cNvPicPr>
          <p:nvPr/>
        </p:nvPicPr>
        <p:blipFill>
          <a:blip r:embed="rId3"/>
          <a:stretch>
            <a:fillRect/>
          </a:stretch>
        </p:blipFill>
        <p:spPr>
          <a:xfrm>
            <a:off x="5068394" y="1218973"/>
            <a:ext cx="1000265" cy="362001"/>
          </a:xfrm>
          <a:prstGeom prst="rect">
            <a:avLst/>
          </a:prstGeom>
        </p:spPr>
      </p:pic>
      <p:pic>
        <p:nvPicPr>
          <p:cNvPr id="56" name="Picture 55">
            <a:extLst>
              <a:ext uri="{FF2B5EF4-FFF2-40B4-BE49-F238E27FC236}">
                <a16:creationId xmlns:a16="http://schemas.microsoft.com/office/drawing/2014/main" id="{39C560FD-8D9C-1103-E741-69C3E5976D08}"/>
              </a:ext>
            </a:extLst>
          </p:cNvPr>
          <p:cNvPicPr>
            <a:picLocks noChangeAspect="1"/>
          </p:cNvPicPr>
          <p:nvPr/>
        </p:nvPicPr>
        <p:blipFill>
          <a:blip r:embed="rId3"/>
          <a:stretch>
            <a:fillRect/>
          </a:stretch>
        </p:blipFill>
        <p:spPr>
          <a:xfrm>
            <a:off x="9333282" y="1218974"/>
            <a:ext cx="1000265" cy="362001"/>
          </a:xfrm>
          <a:prstGeom prst="rect">
            <a:avLst/>
          </a:prstGeom>
        </p:spPr>
      </p:pic>
      <p:sp>
        <p:nvSpPr>
          <p:cNvPr id="2" name="TextBox 1">
            <a:extLst>
              <a:ext uri="{FF2B5EF4-FFF2-40B4-BE49-F238E27FC236}">
                <a16:creationId xmlns:a16="http://schemas.microsoft.com/office/drawing/2014/main" id="{D11C3633-AF43-DA13-9F33-3D5E3E3E7ADC}"/>
              </a:ext>
            </a:extLst>
          </p:cNvPr>
          <p:cNvSpPr txBox="1"/>
          <p:nvPr/>
        </p:nvSpPr>
        <p:spPr>
          <a:xfrm>
            <a:off x="889431" y="5009337"/>
            <a:ext cx="3696217" cy="1477328"/>
          </a:xfrm>
          <a:prstGeom prst="rect">
            <a:avLst/>
          </a:prstGeom>
          <a:noFill/>
        </p:spPr>
        <p:txBody>
          <a:bodyPr wrap="square">
            <a:spAutoFit/>
          </a:bodyPr>
          <a:lstStyle/>
          <a:p>
            <a:pPr algn="just"/>
            <a:r>
              <a:rPr lang="en-US" b="1" dirty="0"/>
              <a:t>Instead of idle waiting for the I/O request to complete, one of the ready jobs (Job 3) is selected to execute on the CPU and have its state change from ready to running. </a:t>
            </a:r>
            <a:endParaRPr lang="en-IN" b="1" dirty="0"/>
          </a:p>
        </p:txBody>
      </p:sp>
      <p:pic>
        <p:nvPicPr>
          <p:cNvPr id="12" name="Picture 11">
            <a:extLst>
              <a:ext uri="{FF2B5EF4-FFF2-40B4-BE49-F238E27FC236}">
                <a16:creationId xmlns:a16="http://schemas.microsoft.com/office/drawing/2014/main" id="{C46DE268-8793-499D-5937-1F3D4A7B24CC}"/>
              </a:ext>
            </a:extLst>
          </p:cNvPr>
          <p:cNvPicPr>
            <a:picLocks noChangeAspect="1"/>
          </p:cNvPicPr>
          <p:nvPr/>
        </p:nvPicPr>
        <p:blipFill>
          <a:blip r:embed="rId4"/>
          <a:stretch>
            <a:fillRect/>
          </a:stretch>
        </p:blipFill>
        <p:spPr>
          <a:xfrm>
            <a:off x="1476752" y="1605758"/>
            <a:ext cx="1052702" cy="3295767"/>
          </a:xfrm>
          <a:prstGeom prst="rect">
            <a:avLst/>
          </a:prstGeom>
        </p:spPr>
      </p:pic>
      <p:pic>
        <p:nvPicPr>
          <p:cNvPr id="13" name="Picture 12">
            <a:extLst>
              <a:ext uri="{FF2B5EF4-FFF2-40B4-BE49-F238E27FC236}">
                <a16:creationId xmlns:a16="http://schemas.microsoft.com/office/drawing/2014/main" id="{F898DFED-D621-095E-C75B-81642B7F08DD}"/>
              </a:ext>
            </a:extLst>
          </p:cNvPr>
          <p:cNvPicPr>
            <a:picLocks noChangeAspect="1"/>
          </p:cNvPicPr>
          <p:nvPr/>
        </p:nvPicPr>
        <p:blipFill>
          <a:blip r:embed="rId5"/>
          <a:stretch>
            <a:fillRect/>
          </a:stretch>
        </p:blipFill>
        <p:spPr>
          <a:xfrm>
            <a:off x="2598052" y="2097280"/>
            <a:ext cx="1355717" cy="1227353"/>
          </a:xfrm>
          <a:prstGeom prst="rect">
            <a:avLst/>
          </a:prstGeom>
        </p:spPr>
      </p:pic>
      <p:pic>
        <p:nvPicPr>
          <p:cNvPr id="16" name="Picture 15">
            <a:extLst>
              <a:ext uri="{FF2B5EF4-FFF2-40B4-BE49-F238E27FC236}">
                <a16:creationId xmlns:a16="http://schemas.microsoft.com/office/drawing/2014/main" id="{B35F4515-28AE-407F-BE53-7B4CEC6E7A82}"/>
              </a:ext>
            </a:extLst>
          </p:cNvPr>
          <p:cNvPicPr>
            <a:picLocks noChangeAspect="1"/>
          </p:cNvPicPr>
          <p:nvPr/>
        </p:nvPicPr>
        <p:blipFill>
          <a:blip r:embed="rId6"/>
          <a:stretch>
            <a:fillRect/>
          </a:stretch>
        </p:blipFill>
        <p:spPr>
          <a:xfrm>
            <a:off x="5023658" y="1580975"/>
            <a:ext cx="1000265" cy="3320551"/>
          </a:xfrm>
          <a:prstGeom prst="rect">
            <a:avLst/>
          </a:prstGeom>
        </p:spPr>
      </p:pic>
      <p:pic>
        <p:nvPicPr>
          <p:cNvPr id="21" name="Picture 20">
            <a:extLst>
              <a:ext uri="{FF2B5EF4-FFF2-40B4-BE49-F238E27FC236}">
                <a16:creationId xmlns:a16="http://schemas.microsoft.com/office/drawing/2014/main" id="{DA4B4BCF-0A09-60DC-EB9E-4378296A8626}"/>
              </a:ext>
            </a:extLst>
          </p:cNvPr>
          <p:cNvPicPr>
            <a:picLocks noChangeAspect="1"/>
          </p:cNvPicPr>
          <p:nvPr/>
        </p:nvPicPr>
        <p:blipFill>
          <a:blip r:embed="rId7"/>
          <a:stretch>
            <a:fillRect/>
          </a:stretch>
        </p:blipFill>
        <p:spPr>
          <a:xfrm>
            <a:off x="6103407" y="1278572"/>
            <a:ext cx="2276564" cy="3612148"/>
          </a:xfrm>
          <a:prstGeom prst="rect">
            <a:avLst/>
          </a:prstGeom>
        </p:spPr>
      </p:pic>
      <p:sp>
        <p:nvSpPr>
          <p:cNvPr id="23" name="TextBox 22">
            <a:extLst>
              <a:ext uri="{FF2B5EF4-FFF2-40B4-BE49-F238E27FC236}">
                <a16:creationId xmlns:a16="http://schemas.microsoft.com/office/drawing/2014/main" id="{2312F6BF-EA99-650B-BF1A-4CD1992CC7F3}"/>
              </a:ext>
            </a:extLst>
          </p:cNvPr>
          <p:cNvSpPr txBox="1"/>
          <p:nvPr/>
        </p:nvSpPr>
        <p:spPr>
          <a:xfrm>
            <a:off x="4986506" y="5014158"/>
            <a:ext cx="3986286" cy="1477328"/>
          </a:xfrm>
          <a:prstGeom prst="rect">
            <a:avLst/>
          </a:prstGeom>
          <a:noFill/>
        </p:spPr>
        <p:txBody>
          <a:bodyPr wrap="square">
            <a:spAutoFit/>
          </a:bodyPr>
          <a:lstStyle/>
          <a:p>
            <a:pPr algn="just"/>
            <a:r>
              <a:rPr lang="en-US" b="1" dirty="0"/>
              <a:t>Eventually the </a:t>
            </a:r>
            <a:r>
              <a:rPr lang="en-US" b="1" dirty="0" err="1"/>
              <a:t>the</a:t>
            </a:r>
            <a:r>
              <a:rPr lang="en-US" b="1" dirty="0"/>
              <a:t> I/O request job 1 is waiting for will complete and the CPU will be notified by an interrupt. In this example, job 1 was waiting for a keypress on the keyboard.</a:t>
            </a:r>
            <a:endParaRPr lang="en-IN" b="1" dirty="0"/>
          </a:p>
        </p:txBody>
      </p:sp>
      <p:pic>
        <p:nvPicPr>
          <p:cNvPr id="25" name="Picture 24">
            <a:extLst>
              <a:ext uri="{FF2B5EF4-FFF2-40B4-BE49-F238E27FC236}">
                <a16:creationId xmlns:a16="http://schemas.microsoft.com/office/drawing/2014/main" id="{EC817E36-2B4C-AF11-65B3-F2CC58EFD397}"/>
              </a:ext>
            </a:extLst>
          </p:cNvPr>
          <p:cNvPicPr>
            <a:picLocks noChangeAspect="1"/>
          </p:cNvPicPr>
          <p:nvPr/>
        </p:nvPicPr>
        <p:blipFill>
          <a:blip r:embed="rId8"/>
          <a:stretch>
            <a:fillRect/>
          </a:stretch>
        </p:blipFill>
        <p:spPr>
          <a:xfrm>
            <a:off x="9314232" y="1605759"/>
            <a:ext cx="1089567" cy="3284962"/>
          </a:xfrm>
          <a:prstGeom prst="rect">
            <a:avLst/>
          </a:prstGeom>
        </p:spPr>
      </p:pic>
      <p:pic>
        <p:nvPicPr>
          <p:cNvPr id="27" name="Picture 26">
            <a:extLst>
              <a:ext uri="{FF2B5EF4-FFF2-40B4-BE49-F238E27FC236}">
                <a16:creationId xmlns:a16="http://schemas.microsoft.com/office/drawing/2014/main" id="{7E393D48-5B27-E049-CCB3-A61587D2CD87}"/>
              </a:ext>
            </a:extLst>
          </p:cNvPr>
          <p:cNvPicPr>
            <a:picLocks noChangeAspect="1"/>
          </p:cNvPicPr>
          <p:nvPr/>
        </p:nvPicPr>
        <p:blipFill>
          <a:blip r:embed="rId9"/>
          <a:stretch>
            <a:fillRect/>
          </a:stretch>
        </p:blipFill>
        <p:spPr>
          <a:xfrm>
            <a:off x="10527643" y="2119204"/>
            <a:ext cx="1616841" cy="1265354"/>
          </a:xfrm>
          <a:prstGeom prst="rect">
            <a:avLst/>
          </a:prstGeom>
        </p:spPr>
      </p:pic>
      <p:sp>
        <p:nvSpPr>
          <p:cNvPr id="29" name="TextBox 28">
            <a:extLst>
              <a:ext uri="{FF2B5EF4-FFF2-40B4-BE49-F238E27FC236}">
                <a16:creationId xmlns:a16="http://schemas.microsoft.com/office/drawing/2014/main" id="{86734578-0BEF-D6E6-EA22-F6D19E43AF6A}"/>
              </a:ext>
            </a:extLst>
          </p:cNvPr>
          <p:cNvSpPr txBox="1"/>
          <p:nvPr/>
        </p:nvSpPr>
        <p:spPr>
          <a:xfrm>
            <a:off x="9305925" y="5040290"/>
            <a:ext cx="3240251" cy="923330"/>
          </a:xfrm>
          <a:prstGeom prst="rect">
            <a:avLst/>
          </a:prstGeom>
          <a:noFill/>
        </p:spPr>
        <p:txBody>
          <a:bodyPr wrap="square">
            <a:spAutoFit/>
          </a:bodyPr>
          <a:lstStyle/>
          <a:p>
            <a:pPr algn="just"/>
            <a:r>
              <a:rPr lang="en-US" b="1" dirty="0"/>
              <a:t>The state of the waiting job (job 1) will change from waiting to ready.</a:t>
            </a:r>
            <a:endParaRPr lang="en-IN" b="1" dirty="0"/>
          </a:p>
        </p:txBody>
      </p:sp>
    </p:spTree>
    <p:extLst>
      <p:ext uri="{BB962C8B-B14F-4D97-AF65-F5344CB8AC3E}">
        <p14:creationId xmlns:p14="http://schemas.microsoft.com/office/powerpoint/2010/main" val="4064045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Multi-Programming OS</a:t>
            </a:r>
            <a:endParaRPr lang="en-IN" sz="3276" b="1" dirty="0">
              <a:solidFill>
                <a:srgbClr val="46B0FA"/>
              </a:solidFill>
              <a:latin typeface="Arial"/>
              <a:cs typeface="Arial"/>
            </a:endParaRPr>
          </a:p>
        </p:txBody>
      </p:sp>
      <p:sp>
        <p:nvSpPr>
          <p:cNvPr id="6" name="TextBox 5">
            <a:extLst>
              <a:ext uri="{FF2B5EF4-FFF2-40B4-BE49-F238E27FC236}">
                <a16:creationId xmlns:a16="http://schemas.microsoft.com/office/drawing/2014/main" id="{A08A4289-CE7E-F6B1-B7FB-BD780BCF41B6}"/>
              </a:ext>
            </a:extLst>
          </p:cNvPr>
          <p:cNvSpPr txBox="1"/>
          <p:nvPr/>
        </p:nvSpPr>
        <p:spPr>
          <a:xfrm>
            <a:off x="781333" y="1076711"/>
            <a:ext cx="8512791" cy="2677656"/>
          </a:xfrm>
          <a:prstGeom prst="rect">
            <a:avLst/>
          </a:prstGeom>
          <a:noFill/>
        </p:spPr>
        <p:txBody>
          <a:bodyPr wrap="square">
            <a:spAutoFit/>
          </a:bodyPr>
          <a:lstStyle/>
          <a:p>
            <a:pPr>
              <a:lnSpc>
                <a:spcPct val="150000"/>
              </a:lnSpc>
            </a:pPr>
            <a:r>
              <a:rPr lang="en-US" sz="2400" b="1" dirty="0"/>
              <a:t>Advantages of Multiprogramming</a:t>
            </a:r>
          </a:p>
          <a:p>
            <a:pPr marL="342900" indent="-342900">
              <a:buFont typeface="Arial" panose="020B0604020202020204" pitchFamily="34" charset="0"/>
              <a:buChar char="•"/>
            </a:pPr>
            <a:r>
              <a:rPr lang="en-US" sz="2200" dirty="0"/>
              <a:t>Need Single CPU for implementation.</a:t>
            </a:r>
          </a:p>
          <a:p>
            <a:pPr marL="342900" indent="-342900">
              <a:buFont typeface="Arial" panose="020B0604020202020204" pitchFamily="34" charset="0"/>
              <a:buChar char="•"/>
            </a:pPr>
            <a:r>
              <a:rPr lang="en-US" sz="2200" dirty="0"/>
              <a:t>Context switch between process.</a:t>
            </a:r>
          </a:p>
          <a:p>
            <a:pPr marL="342900" indent="-342900">
              <a:buFont typeface="Arial" panose="020B0604020202020204" pitchFamily="34" charset="0"/>
              <a:buChar char="•"/>
            </a:pPr>
            <a:r>
              <a:rPr lang="en-US" sz="2200" dirty="0"/>
              <a:t>Switching happens when current process undergoes waiting state.</a:t>
            </a:r>
          </a:p>
          <a:p>
            <a:pPr marL="342900" indent="-342900">
              <a:buFont typeface="Arial" panose="020B0604020202020204" pitchFamily="34" charset="0"/>
              <a:buChar char="•"/>
            </a:pPr>
            <a:r>
              <a:rPr lang="en-US" sz="2200" dirty="0"/>
              <a:t>CPU idle time is reduced.</a:t>
            </a:r>
          </a:p>
          <a:p>
            <a:pPr marL="342900" indent="-342900">
              <a:buFont typeface="Arial" panose="020B0604020202020204" pitchFamily="34" charset="0"/>
              <a:buChar char="•"/>
            </a:pPr>
            <a:r>
              <a:rPr lang="en-US" sz="2200" dirty="0"/>
              <a:t>High resource utilization.</a:t>
            </a:r>
          </a:p>
          <a:p>
            <a:pPr marL="342900" indent="-342900">
              <a:buFont typeface="Arial" panose="020B0604020202020204" pitchFamily="34" charset="0"/>
              <a:buChar char="•"/>
            </a:pPr>
            <a:r>
              <a:rPr lang="en-US" sz="2200" dirty="0"/>
              <a:t>High Performance.</a:t>
            </a:r>
            <a:endParaRPr lang="en-IN" sz="2200" dirty="0"/>
          </a:p>
        </p:txBody>
      </p:sp>
      <p:sp>
        <p:nvSpPr>
          <p:cNvPr id="9" name="TextBox 8">
            <a:extLst>
              <a:ext uri="{FF2B5EF4-FFF2-40B4-BE49-F238E27FC236}">
                <a16:creationId xmlns:a16="http://schemas.microsoft.com/office/drawing/2014/main" id="{F4277178-5E8C-1FF3-6D38-EFE6168AA441}"/>
              </a:ext>
            </a:extLst>
          </p:cNvPr>
          <p:cNvSpPr txBox="1"/>
          <p:nvPr/>
        </p:nvSpPr>
        <p:spPr>
          <a:xfrm>
            <a:off x="707482" y="3764515"/>
            <a:ext cx="11897436" cy="2677656"/>
          </a:xfrm>
          <a:prstGeom prst="rect">
            <a:avLst/>
          </a:prstGeom>
          <a:noFill/>
        </p:spPr>
        <p:txBody>
          <a:bodyPr wrap="square">
            <a:spAutoFit/>
          </a:bodyPr>
          <a:lstStyle/>
          <a:p>
            <a:pPr>
              <a:lnSpc>
                <a:spcPct val="150000"/>
              </a:lnSpc>
            </a:pPr>
            <a:r>
              <a:rPr lang="en-US" sz="2400" b="1" dirty="0"/>
              <a:t>Disadvantages of Multiprogramming</a:t>
            </a:r>
          </a:p>
          <a:p>
            <a:pPr marL="342900" indent="-342900">
              <a:buFont typeface="Arial" panose="020B0604020202020204" pitchFamily="34" charset="0"/>
              <a:buChar char="•"/>
            </a:pPr>
            <a:r>
              <a:rPr lang="en-US" sz="2200" dirty="0"/>
              <a:t>Prior knowledge of scheduling algorithms (An algorithm that decides which next process will get hold of the CPU) is required.</a:t>
            </a:r>
          </a:p>
          <a:p>
            <a:pPr marL="342900" indent="-342900">
              <a:buFont typeface="Arial" panose="020B0604020202020204" pitchFamily="34" charset="0"/>
              <a:buChar char="•"/>
            </a:pPr>
            <a:r>
              <a:rPr lang="en-US" sz="2200" dirty="0"/>
              <a:t>If it has a large number of jobs, then long-term jobs will have to require a long wait.</a:t>
            </a:r>
          </a:p>
          <a:p>
            <a:pPr marL="342900" indent="-342900">
              <a:buFont typeface="Arial" panose="020B0604020202020204" pitchFamily="34" charset="0"/>
              <a:buChar char="•"/>
            </a:pPr>
            <a:r>
              <a:rPr lang="en-US" sz="2200" dirty="0"/>
              <a:t>Memory management is needed in the operating system because all types of tasks are stored in the main memory.</a:t>
            </a:r>
          </a:p>
          <a:p>
            <a:pPr marL="342900" indent="-342900">
              <a:buFont typeface="Arial" panose="020B0604020202020204" pitchFamily="34" charset="0"/>
              <a:buChar char="•"/>
            </a:pPr>
            <a:r>
              <a:rPr lang="en-US" sz="2200" dirty="0"/>
              <a:t>Using multiprogramming up to a larger extent can cause a heat-up issue.</a:t>
            </a:r>
            <a:endParaRPr lang="en-IN" sz="2200" dirty="0"/>
          </a:p>
        </p:txBody>
      </p:sp>
    </p:spTree>
    <p:extLst>
      <p:ext uri="{BB962C8B-B14F-4D97-AF65-F5344CB8AC3E}">
        <p14:creationId xmlns:p14="http://schemas.microsoft.com/office/powerpoint/2010/main" val="421651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Multi-Processing System</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E9257E2A-1E60-CE21-8E24-E080476D2B0F}"/>
              </a:ext>
            </a:extLst>
          </p:cNvPr>
          <p:cNvSpPr txBox="1"/>
          <p:nvPr/>
        </p:nvSpPr>
        <p:spPr>
          <a:xfrm>
            <a:off x="532262" y="1214040"/>
            <a:ext cx="11899389" cy="3734356"/>
          </a:xfrm>
          <a:prstGeom prst="rect">
            <a:avLst/>
          </a:prstGeom>
          <a:noFill/>
        </p:spPr>
        <p:txBody>
          <a:bodyPr wrap="square">
            <a:spAutoFit/>
          </a:bodyPr>
          <a:lstStyle/>
          <a:p>
            <a:pPr marL="342900" indent="-342900" algn="just">
              <a:spcBef>
                <a:spcPts val="200"/>
              </a:spcBef>
              <a:spcAft>
                <a:spcPts val="200"/>
              </a:spcAft>
              <a:buFont typeface="Arial" panose="020B0604020202020204" pitchFamily="34" charset="0"/>
              <a:buChar char="•"/>
            </a:pPr>
            <a:r>
              <a:rPr lang="en-US" sz="2200" dirty="0"/>
              <a:t>A multiprocessing operating system is defined as a type of operating system that makes use multiple central processing units within a single system to improve performance. </a:t>
            </a:r>
          </a:p>
          <a:p>
            <a:pPr marL="342900" indent="-342900" algn="just">
              <a:spcBef>
                <a:spcPts val="200"/>
              </a:spcBef>
              <a:spcAft>
                <a:spcPts val="200"/>
              </a:spcAft>
              <a:buFont typeface="Arial" panose="020B0604020202020204" pitchFamily="34" charset="0"/>
              <a:buChar char="•"/>
            </a:pPr>
            <a:r>
              <a:rPr lang="en-US" sz="2200" dirty="0"/>
              <a:t>It enables a system to support more than one processor and divide the tasks among them. </a:t>
            </a:r>
          </a:p>
          <a:p>
            <a:pPr marL="342900" indent="-342900" algn="just">
              <a:spcBef>
                <a:spcPts val="200"/>
              </a:spcBef>
              <a:spcAft>
                <a:spcPts val="200"/>
              </a:spcAft>
              <a:buFont typeface="Arial" panose="020B0604020202020204" pitchFamily="34" charset="0"/>
              <a:buChar char="•"/>
            </a:pPr>
            <a:r>
              <a:rPr lang="en-US" sz="2200" dirty="0"/>
              <a:t>Every process requires a CPU for its execution. So, this allows multiple processes to execute parallelly on different processing units.</a:t>
            </a:r>
          </a:p>
          <a:p>
            <a:pPr marL="342900" indent="-342900" algn="just">
              <a:spcBef>
                <a:spcPts val="200"/>
              </a:spcBef>
              <a:spcAft>
                <a:spcPts val="200"/>
              </a:spcAft>
              <a:buFont typeface="Arial" panose="020B0604020202020204" pitchFamily="34" charset="0"/>
              <a:buChar char="•"/>
            </a:pPr>
            <a:r>
              <a:rPr lang="en-US" sz="2200" dirty="0"/>
              <a:t>All available processors are connected to peripheral devices, computer buses, physical memory, and clocks. </a:t>
            </a:r>
          </a:p>
          <a:p>
            <a:pPr marL="342900" indent="-342900" algn="just">
              <a:spcBef>
                <a:spcPts val="200"/>
              </a:spcBef>
              <a:spcAft>
                <a:spcPts val="200"/>
              </a:spcAft>
              <a:buFont typeface="Arial" panose="020B0604020202020204" pitchFamily="34" charset="0"/>
              <a:buChar char="•"/>
            </a:pPr>
            <a:r>
              <a:rPr lang="en-US" sz="2200" dirty="0"/>
              <a:t>The main aim of the multi-processing operating system is to increase the speed of execution of the system. </a:t>
            </a:r>
          </a:p>
          <a:p>
            <a:pPr marL="342900" indent="-342900" algn="just">
              <a:spcBef>
                <a:spcPts val="200"/>
              </a:spcBef>
              <a:spcAft>
                <a:spcPts val="200"/>
              </a:spcAft>
              <a:buFont typeface="Arial" panose="020B0604020202020204" pitchFamily="34" charset="0"/>
              <a:buChar char="•"/>
            </a:pPr>
            <a:r>
              <a:rPr lang="en-US" sz="2200" dirty="0"/>
              <a:t>For example, UNIX, LINUX, and Solaris are the most widely used multi-processing operating system.</a:t>
            </a:r>
            <a:endParaRPr lang="en-IN" sz="2200" dirty="0"/>
          </a:p>
        </p:txBody>
      </p:sp>
    </p:spTree>
    <p:extLst>
      <p:ext uri="{BB962C8B-B14F-4D97-AF65-F5344CB8AC3E}">
        <p14:creationId xmlns:p14="http://schemas.microsoft.com/office/powerpoint/2010/main" val="2447004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Multi-Processing System</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E9257E2A-1E60-CE21-8E24-E080476D2B0F}"/>
              </a:ext>
            </a:extLst>
          </p:cNvPr>
          <p:cNvSpPr txBox="1"/>
          <p:nvPr/>
        </p:nvSpPr>
        <p:spPr>
          <a:xfrm>
            <a:off x="532262" y="1071498"/>
            <a:ext cx="12780137" cy="2887970"/>
          </a:xfrm>
          <a:prstGeom prst="rect">
            <a:avLst/>
          </a:prstGeom>
          <a:noFill/>
        </p:spPr>
        <p:txBody>
          <a:bodyPr wrap="square">
            <a:spAutoFit/>
          </a:bodyPr>
          <a:lstStyle/>
          <a:p>
            <a:pPr>
              <a:lnSpc>
                <a:spcPct val="150000"/>
              </a:lnSpc>
              <a:spcBef>
                <a:spcPts val="200"/>
              </a:spcBef>
              <a:spcAft>
                <a:spcPts val="200"/>
              </a:spcAft>
            </a:pPr>
            <a:r>
              <a:rPr lang="en-US" sz="2200" b="1" dirty="0"/>
              <a:t>Working of Multi-Processing OS</a:t>
            </a:r>
          </a:p>
          <a:p>
            <a:pPr marL="342900" indent="-342900">
              <a:spcBef>
                <a:spcPts val="200"/>
              </a:spcBef>
              <a:spcAft>
                <a:spcPts val="200"/>
              </a:spcAft>
              <a:buFont typeface="Arial" panose="020B0604020202020204" pitchFamily="34" charset="0"/>
              <a:buChar char="•"/>
            </a:pPr>
            <a:r>
              <a:rPr lang="en-US" sz="2200" dirty="0"/>
              <a:t>In a multiprocessing operating system, the workload is divided among the multiple processors or cores. </a:t>
            </a:r>
          </a:p>
          <a:p>
            <a:pPr marL="342900" indent="-342900">
              <a:spcBef>
                <a:spcPts val="200"/>
              </a:spcBef>
              <a:spcAft>
                <a:spcPts val="200"/>
              </a:spcAft>
              <a:buFont typeface="Arial" panose="020B0604020202020204" pitchFamily="34" charset="0"/>
              <a:buChar char="•"/>
            </a:pPr>
            <a:r>
              <a:rPr lang="en-US" sz="2200" dirty="0"/>
              <a:t>Each processor handles a specific task, which allows for improved performance and faster execution. </a:t>
            </a:r>
          </a:p>
          <a:p>
            <a:pPr marL="342900" indent="-342900">
              <a:spcBef>
                <a:spcPts val="200"/>
              </a:spcBef>
              <a:spcAft>
                <a:spcPts val="200"/>
              </a:spcAft>
              <a:buFont typeface="Arial" panose="020B0604020202020204" pitchFamily="34" charset="0"/>
              <a:buChar char="•"/>
            </a:pPr>
            <a:r>
              <a:rPr lang="en-US" sz="2200" dirty="0"/>
              <a:t>After the completion of the task, the results from each processor are compiled to produce a single output.</a:t>
            </a:r>
          </a:p>
          <a:p>
            <a:pPr marL="342900" indent="-342900">
              <a:spcBef>
                <a:spcPts val="200"/>
              </a:spcBef>
              <a:spcAft>
                <a:spcPts val="200"/>
              </a:spcAft>
              <a:buFont typeface="Arial" panose="020B0604020202020204" pitchFamily="34" charset="0"/>
              <a:buChar char="•"/>
            </a:pPr>
            <a:r>
              <a:rPr lang="en-US" sz="2200" dirty="0"/>
              <a:t>The operating system manages the allocation of resources and ensures that each processor is assigned a task it can handle efficiently. </a:t>
            </a:r>
          </a:p>
          <a:p>
            <a:pPr marL="342900" indent="-342900">
              <a:spcBef>
                <a:spcPts val="200"/>
              </a:spcBef>
              <a:spcAft>
                <a:spcPts val="200"/>
              </a:spcAft>
              <a:buFont typeface="Arial" panose="020B0604020202020204" pitchFamily="34" charset="0"/>
              <a:buChar char="•"/>
            </a:pPr>
            <a:r>
              <a:rPr lang="en-US" sz="2200" dirty="0"/>
              <a:t>This results in better resource utilization and optimized system performance.</a:t>
            </a:r>
            <a:endParaRPr lang="en-IN" sz="2200" dirty="0"/>
          </a:p>
        </p:txBody>
      </p:sp>
      <p:pic>
        <p:nvPicPr>
          <p:cNvPr id="6" name="Picture 5">
            <a:extLst>
              <a:ext uri="{FF2B5EF4-FFF2-40B4-BE49-F238E27FC236}">
                <a16:creationId xmlns:a16="http://schemas.microsoft.com/office/drawing/2014/main" id="{15132DDF-6BD7-6ED7-7501-5A3DAA710504}"/>
              </a:ext>
            </a:extLst>
          </p:cNvPr>
          <p:cNvPicPr>
            <a:picLocks noChangeAspect="1"/>
          </p:cNvPicPr>
          <p:nvPr/>
        </p:nvPicPr>
        <p:blipFill>
          <a:blip r:embed="rId3"/>
          <a:stretch>
            <a:fillRect/>
          </a:stretch>
        </p:blipFill>
        <p:spPr>
          <a:xfrm>
            <a:off x="3009331" y="4058662"/>
            <a:ext cx="7147115" cy="2260517"/>
          </a:xfrm>
          <a:prstGeom prst="rect">
            <a:avLst/>
          </a:prstGeom>
        </p:spPr>
      </p:pic>
      <p:sp>
        <p:nvSpPr>
          <p:cNvPr id="11" name="TextBox 10">
            <a:extLst>
              <a:ext uri="{FF2B5EF4-FFF2-40B4-BE49-F238E27FC236}">
                <a16:creationId xmlns:a16="http://schemas.microsoft.com/office/drawing/2014/main" id="{D7D068E6-493D-89F6-4039-D6BDE277A17B}"/>
              </a:ext>
            </a:extLst>
          </p:cNvPr>
          <p:cNvSpPr txBox="1"/>
          <p:nvPr/>
        </p:nvSpPr>
        <p:spPr>
          <a:xfrm>
            <a:off x="5008448" y="6116826"/>
            <a:ext cx="3411383" cy="461665"/>
          </a:xfrm>
          <a:prstGeom prst="rect">
            <a:avLst/>
          </a:prstGeom>
          <a:noFill/>
        </p:spPr>
        <p:txBody>
          <a:bodyPr wrap="none" rtlCol="0">
            <a:spAutoFit/>
          </a:bodyPr>
          <a:lstStyle/>
          <a:p>
            <a:r>
              <a:rPr lang="en-US" sz="2400" dirty="0"/>
              <a:t>Fig 6. Multi-Processing OS</a:t>
            </a:r>
            <a:endParaRPr lang="en-IN" sz="2400" dirty="0"/>
          </a:p>
        </p:txBody>
      </p:sp>
    </p:spTree>
    <p:extLst>
      <p:ext uri="{BB962C8B-B14F-4D97-AF65-F5344CB8AC3E}">
        <p14:creationId xmlns:p14="http://schemas.microsoft.com/office/powerpoint/2010/main" val="2512134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Multi-Processing System</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E9257E2A-1E60-CE21-8E24-E080476D2B0F}"/>
              </a:ext>
            </a:extLst>
          </p:cNvPr>
          <p:cNvSpPr txBox="1"/>
          <p:nvPr/>
        </p:nvSpPr>
        <p:spPr>
          <a:xfrm>
            <a:off x="532262" y="1071498"/>
            <a:ext cx="11899389" cy="2616101"/>
          </a:xfrm>
          <a:prstGeom prst="rect">
            <a:avLst/>
          </a:prstGeom>
          <a:noFill/>
        </p:spPr>
        <p:txBody>
          <a:bodyPr wrap="square">
            <a:spAutoFit/>
          </a:bodyPr>
          <a:lstStyle/>
          <a:p>
            <a:pPr>
              <a:spcBef>
                <a:spcPts val="200"/>
              </a:spcBef>
              <a:spcAft>
                <a:spcPts val="200"/>
              </a:spcAft>
            </a:pPr>
            <a:r>
              <a:rPr lang="en-US" sz="2200" b="1" dirty="0"/>
              <a:t>Advantages of Multiprocessing OS</a:t>
            </a:r>
          </a:p>
          <a:p>
            <a:pPr marL="342900" indent="-342900" algn="just">
              <a:spcBef>
                <a:spcPts val="200"/>
              </a:spcBef>
              <a:spcAft>
                <a:spcPts val="200"/>
              </a:spcAft>
              <a:buFont typeface="Arial" panose="020B0604020202020204" pitchFamily="34" charset="0"/>
              <a:buChar char="•"/>
            </a:pPr>
            <a:r>
              <a:rPr lang="en-US" sz="2200" b="1" dirty="0"/>
              <a:t>Increased reliability: </a:t>
            </a:r>
            <a:r>
              <a:rPr lang="en-US" sz="2200" dirty="0"/>
              <a:t>Due to the multiprocessing system, processing tasks can be distributed among several processors. This increases reliability as if one processor fails; the task can be given to another processor for completion.</a:t>
            </a:r>
          </a:p>
          <a:p>
            <a:pPr marL="342900" indent="-342900" algn="just">
              <a:spcBef>
                <a:spcPts val="200"/>
              </a:spcBef>
              <a:spcAft>
                <a:spcPts val="200"/>
              </a:spcAft>
              <a:buFont typeface="Arial" panose="020B0604020202020204" pitchFamily="34" charset="0"/>
              <a:buChar char="•"/>
            </a:pPr>
            <a:r>
              <a:rPr lang="en-US" sz="2200" b="1" dirty="0"/>
              <a:t>Increased throughout: </a:t>
            </a:r>
            <a:r>
              <a:rPr lang="en-US" sz="2200" dirty="0"/>
              <a:t>As several processors increase, more work can be done in less</a:t>
            </a:r>
          </a:p>
          <a:p>
            <a:pPr marL="342900" indent="-342900" algn="just">
              <a:spcBef>
                <a:spcPts val="200"/>
              </a:spcBef>
              <a:spcAft>
                <a:spcPts val="200"/>
              </a:spcAft>
              <a:buFont typeface="Arial" panose="020B0604020202020204" pitchFamily="34" charset="0"/>
              <a:buChar char="•"/>
            </a:pPr>
            <a:r>
              <a:rPr lang="en-US" sz="2200" b="1" dirty="0"/>
              <a:t>The economy of Scale: </a:t>
            </a:r>
            <a:r>
              <a:rPr lang="en-US" sz="2200" dirty="0"/>
              <a:t>As multiprocessors systems share peripherals, secondary storage devices, and power supplies, they are relatively cheaper than single-processor systems.</a:t>
            </a:r>
          </a:p>
        </p:txBody>
      </p:sp>
      <p:sp>
        <p:nvSpPr>
          <p:cNvPr id="7" name="TextBox 6">
            <a:extLst>
              <a:ext uri="{FF2B5EF4-FFF2-40B4-BE49-F238E27FC236}">
                <a16:creationId xmlns:a16="http://schemas.microsoft.com/office/drawing/2014/main" id="{66876C3D-439A-4D05-8CBF-410E4C317D36}"/>
              </a:ext>
            </a:extLst>
          </p:cNvPr>
          <p:cNvSpPr txBox="1"/>
          <p:nvPr/>
        </p:nvSpPr>
        <p:spPr>
          <a:xfrm>
            <a:off x="573206" y="3846855"/>
            <a:ext cx="12487702" cy="2877711"/>
          </a:xfrm>
          <a:prstGeom prst="rect">
            <a:avLst/>
          </a:prstGeom>
          <a:noFill/>
        </p:spPr>
        <p:txBody>
          <a:bodyPr wrap="square">
            <a:spAutoFit/>
          </a:bodyPr>
          <a:lstStyle/>
          <a:p>
            <a:pPr>
              <a:spcBef>
                <a:spcPts val="200"/>
              </a:spcBef>
              <a:spcAft>
                <a:spcPts val="600"/>
              </a:spcAft>
            </a:pPr>
            <a:r>
              <a:rPr lang="en-US" sz="2200" b="1" dirty="0"/>
              <a:t>Disadvantages of Multiprocessing operating System</a:t>
            </a:r>
          </a:p>
          <a:p>
            <a:pPr marL="342900" indent="-342900" algn="just">
              <a:buFont typeface="Arial" panose="020B0604020202020204" pitchFamily="34" charset="0"/>
              <a:buChar char="•"/>
            </a:pPr>
            <a:r>
              <a:rPr lang="en-US" sz="2200" dirty="0"/>
              <a:t>Multiprocessing Operating Systems are complex and require specialized knowledge.</a:t>
            </a:r>
          </a:p>
          <a:p>
            <a:pPr marL="342900" indent="-342900" algn="just">
              <a:buFont typeface="Arial" panose="020B0604020202020204" pitchFamily="34" charset="0"/>
              <a:buChar char="•"/>
            </a:pPr>
            <a:r>
              <a:rPr lang="en-US" sz="2200" dirty="0"/>
              <a:t>The cost of a Multiprocessing Operating system can be high because of the need for specialized hardware resources.</a:t>
            </a:r>
          </a:p>
          <a:p>
            <a:pPr marL="342900" indent="-342900" algn="just">
              <a:buFont typeface="Arial" panose="020B0604020202020204" pitchFamily="34" charset="0"/>
              <a:buChar char="•"/>
            </a:pPr>
            <a:r>
              <a:rPr lang="en-US" sz="2200" dirty="0"/>
              <a:t>They may face compatibility issues with software that is not designed to work with multiprocessing operating systems.</a:t>
            </a:r>
          </a:p>
          <a:p>
            <a:pPr marL="342900" indent="-342900" algn="just">
              <a:buFont typeface="Arial" panose="020B0604020202020204" pitchFamily="34" charset="0"/>
              <a:buChar char="•"/>
            </a:pPr>
            <a:r>
              <a:rPr lang="en-US" sz="2200" dirty="0"/>
              <a:t>Achieve Synchronization between multiple processors in a multiprocessing operating system is a challenging task.</a:t>
            </a:r>
          </a:p>
        </p:txBody>
      </p:sp>
    </p:spTree>
    <p:extLst>
      <p:ext uri="{BB962C8B-B14F-4D97-AF65-F5344CB8AC3E}">
        <p14:creationId xmlns:p14="http://schemas.microsoft.com/office/powerpoint/2010/main" val="4183988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199327" y="-638008"/>
            <a:ext cx="10454766" cy="5394576"/>
          </a:xfrm>
          <a:prstGeom prst="rect">
            <a:avLst/>
          </a:prstGeom>
          <a:noFill/>
        </p:spPr>
        <p:txBody>
          <a:bodyPr wrap="square" lIns="99843" tIns="49922" rIns="99843" bIns="49922" rtlCol="0" anchor="ctr">
            <a:spAutoFit/>
          </a:bodyPr>
          <a:lstStyle/>
          <a:p>
            <a:pPr algn="ctr"/>
            <a:endParaRPr lang="en-US" sz="5000" b="1" dirty="0">
              <a:solidFill>
                <a:srgbClr val="46B0FA"/>
              </a:solidFill>
              <a:latin typeface="Times" panose="02020603050405020304" pitchFamily="18" charset="0"/>
              <a:cs typeface="Times" panose="02020603050405020304" pitchFamily="18" charset="0"/>
            </a:endParaRPr>
          </a:p>
          <a:p>
            <a:pPr algn="ctr"/>
            <a:endParaRPr lang="en-US" sz="5000" b="1" dirty="0">
              <a:latin typeface="Times" panose="02020603050405020304" pitchFamily="18" charset="0"/>
              <a:ea typeface="+mj-ea"/>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Unit 1 </a:t>
            </a: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Introduction to Operating System</a:t>
            </a:r>
          </a:p>
          <a:p>
            <a:pPr algn="ctr"/>
            <a:endParaRPr lang="en-US" sz="5000" b="1" dirty="0">
              <a:solidFill>
                <a:srgbClr val="46B0FA"/>
              </a:solidFill>
              <a:latin typeface="Times" panose="02020603050405020304" pitchFamily="18" charset="0"/>
              <a:cs typeface="Times" panose="02020603050405020304" pitchFamily="18" charset="0"/>
            </a:endParaRPr>
          </a:p>
          <a:p>
            <a:pPr algn="ctr"/>
            <a:r>
              <a:rPr lang="en-US" sz="5000" b="1" dirty="0">
                <a:solidFill>
                  <a:srgbClr val="46B0FA"/>
                </a:solidFill>
                <a:latin typeface="Times" panose="02020603050405020304" pitchFamily="18" charset="0"/>
                <a:cs typeface="Times" panose="02020603050405020304" pitchFamily="18" charset="0"/>
              </a:rPr>
              <a:t>Lecture 2 </a:t>
            </a:r>
          </a:p>
          <a:p>
            <a:pPr algn="ctr"/>
            <a:r>
              <a:rPr lang="en-US" sz="4000" b="1" dirty="0">
                <a:solidFill>
                  <a:srgbClr val="46B0FA"/>
                </a:solidFill>
                <a:latin typeface="Times" panose="02020603050405020304" pitchFamily="18" charset="0"/>
                <a:cs typeface="Times" panose="02020603050405020304" pitchFamily="18" charset="0"/>
              </a:rPr>
              <a:t>Dr. Hemant Petwal</a:t>
            </a:r>
          </a:p>
        </p:txBody>
      </p:sp>
      <p:sp>
        <p:nvSpPr>
          <p:cNvPr id="2" name="Rectangle 1"/>
          <p:cNvSpPr/>
          <p:nvPr/>
        </p:nvSpPr>
        <p:spPr>
          <a:xfrm>
            <a:off x="3005886" y="4817359"/>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Multi-Tasking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137D265F-6F61-E36C-21E9-D01FEA94E0D7}"/>
              </a:ext>
            </a:extLst>
          </p:cNvPr>
          <p:cNvSpPr txBox="1"/>
          <p:nvPr/>
        </p:nvSpPr>
        <p:spPr>
          <a:xfrm>
            <a:off x="750498" y="1435646"/>
            <a:ext cx="6981389"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t>The term "multitasking" is commonly used in modern computer systems. </a:t>
            </a:r>
          </a:p>
          <a:p>
            <a:pPr marL="342900" indent="-342900" algn="just">
              <a:buFont typeface="Arial" panose="020B0604020202020204" pitchFamily="34" charset="0"/>
              <a:buChar char="•"/>
            </a:pPr>
            <a:r>
              <a:rPr lang="en-US" sz="2400" dirty="0"/>
              <a:t>It is an advancement of multiprogramming systems, which enables the execution of several programs concurrently. </a:t>
            </a:r>
          </a:p>
          <a:p>
            <a:pPr marL="342900" indent="-342900" algn="just">
              <a:buFont typeface="Arial" panose="020B0604020202020204" pitchFamily="34" charset="0"/>
              <a:buChar char="•"/>
            </a:pPr>
            <a:r>
              <a:rPr lang="en-US" sz="2400" dirty="0"/>
              <a:t>A multitasking operating system enables a user to perform multiple computer tasks simultaneously. These tasks are referred to as processes, and they share processing resources such as the CPU. </a:t>
            </a:r>
          </a:p>
          <a:p>
            <a:pPr marL="342900" indent="-342900" algn="just">
              <a:buFont typeface="Arial" panose="020B0604020202020204" pitchFamily="34" charset="0"/>
              <a:buChar char="•"/>
            </a:pPr>
            <a:r>
              <a:rPr lang="en-US" sz="2400" dirty="0"/>
              <a:t>The operating system maintains a record of the progress of each process and enables users to switch between them without losing any data.</a:t>
            </a:r>
            <a:endParaRPr lang="en-IN" sz="2400" dirty="0"/>
          </a:p>
        </p:txBody>
      </p:sp>
      <p:pic>
        <p:nvPicPr>
          <p:cNvPr id="7" name="Picture 6">
            <a:extLst>
              <a:ext uri="{FF2B5EF4-FFF2-40B4-BE49-F238E27FC236}">
                <a16:creationId xmlns:a16="http://schemas.microsoft.com/office/drawing/2014/main" id="{1EAB4548-F624-2A5C-46BB-F3C39E157949}"/>
              </a:ext>
            </a:extLst>
          </p:cNvPr>
          <p:cNvPicPr>
            <a:picLocks noChangeAspect="1"/>
          </p:cNvPicPr>
          <p:nvPr/>
        </p:nvPicPr>
        <p:blipFill>
          <a:blip r:embed="rId3"/>
          <a:stretch>
            <a:fillRect/>
          </a:stretch>
        </p:blipFill>
        <p:spPr>
          <a:xfrm>
            <a:off x="7938923" y="1580036"/>
            <a:ext cx="5125165" cy="3486637"/>
          </a:xfrm>
          <a:prstGeom prst="rect">
            <a:avLst/>
          </a:prstGeom>
        </p:spPr>
      </p:pic>
      <p:sp>
        <p:nvSpPr>
          <p:cNvPr id="9" name="TextBox 8">
            <a:extLst>
              <a:ext uri="{FF2B5EF4-FFF2-40B4-BE49-F238E27FC236}">
                <a16:creationId xmlns:a16="http://schemas.microsoft.com/office/drawing/2014/main" id="{D97E5F31-7FB6-A7E2-0344-A994836CC5B0}"/>
              </a:ext>
            </a:extLst>
          </p:cNvPr>
          <p:cNvSpPr txBox="1"/>
          <p:nvPr/>
        </p:nvSpPr>
        <p:spPr>
          <a:xfrm>
            <a:off x="9135697" y="5424737"/>
            <a:ext cx="2997937" cy="461665"/>
          </a:xfrm>
          <a:prstGeom prst="rect">
            <a:avLst/>
          </a:prstGeom>
          <a:noFill/>
        </p:spPr>
        <p:txBody>
          <a:bodyPr wrap="none" rtlCol="0">
            <a:spAutoFit/>
          </a:bodyPr>
          <a:lstStyle/>
          <a:p>
            <a:r>
              <a:rPr lang="en-US" sz="2400" dirty="0"/>
              <a:t>Fig 7. Multi-Tasking OS</a:t>
            </a:r>
            <a:endParaRPr lang="en-IN" sz="2400" dirty="0"/>
          </a:p>
        </p:txBody>
      </p:sp>
    </p:spTree>
    <p:extLst>
      <p:ext uri="{BB962C8B-B14F-4D97-AF65-F5344CB8AC3E}">
        <p14:creationId xmlns:p14="http://schemas.microsoft.com/office/powerpoint/2010/main" val="81437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Multi-Tasking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137D265F-6F61-E36C-21E9-D01FEA94E0D7}"/>
              </a:ext>
            </a:extLst>
          </p:cNvPr>
          <p:cNvSpPr txBox="1"/>
          <p:nvPr/>
        </p:nvSpPr>
        <p:spPr>
          <a:xfrm>
            <a:off x="750498" y="1435646"/>
            <a:ext cx="12016596" cy="3416320"/>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333333"/>
                </a:solidFill>
                <a:effectLst/>
                <a:highlight>
                  <a:srgbClr val="FFFFFF"/>
                </a:highlight>
              </a:rPr>
              <a:t>Early </a:t>
            </a:r>
            <a:r>
              <a:rPr lang="en-US" sz="2400" b="0" i="0" u="none" strike="noStrike" dirty="0">
                <a:effectLst/>
                <a:highlight>
                  <a:srgbClr val="FFFFFF"/>
                </a:highlight>
              </a:rPr>
              <a:t>operating system</a:t>
            </a:r>
            <a:r>
              <a:rPr lang="en-US" sz="2400" b="0" i="0" dirty="0">
                <a:effectLst/>
                <a:highlight>
                  <a:srgbClr val="FFFFFF"/>
                </a:highlight>
              </a:rPr>
              <a:t> </a:t>
            </a:r>
            <a:r>
              <a:rPr lang="en-US" sz="2400" b="0" i="0" dirty="0">
                <a:solidFill>
                  <a:srgbClr val="333333"/>
                </a:solidFill>
                <a:effectLst/>
                <a:highlight>
                  <a:srgbClr val="FFFFFF"/>
                </a:highlight>
              </a:rPr>
              <a:t>could execute various programs at the same time, although multitasking was not fully supported. </a:t>
            </a:r>
          </a:p>
          <a:p>
            <a:pPr marL="342900" indent="-342900" algn="just">
              <a:buFont typeface="Arial" panose="020B0604020202020204" pitchFamily="34" charset="0"/>
              <a:buChar char="•"/>
            </a:pPr>
            <a:r>
              <a:rPr lang="en-US" sz="2400" b="0" i="0" dirty="0">
                <a:solidFill>
                  <a:srgbClr val="333333"/>
                </a:solidFill>
                <a:effectLst/>
                <a:highlight>
                  <a:srgbClr val="FFFFFF"/>
                </a:highlight>
              </a:rPr>
              <a:t>As a result, a single software could consume the entire CPU of the computer while completing a certain activity. </a:t>
            </a:r>
          </a:p>
          <a:p>
            <a:pPr marL="342900" indent="-342900" algn="just">
              <a:buFont typeface="Arial" panose="020B0604020202020204" pitchFamily="34" charset="0"/>
              <a:buChar char="•"/>
            </a:pPr>
            <a:r>
              <a:rPr lang="en-US" sz="2400" b="0" i="0" dirty="0">
                <a:solidFill>
                  <a:srgbClr val="333333"/>
                </a:solidFill>
                <a:effectLst/>
                <a:highlight>
                  <a:srgbClr val="FFFFFF"/>
                </a:highlight>
              </a:rPr>
              <a:t>Basic operating system functions, such as file copying, prevented the user from completing other tasks, such as opening and closing windows. </a:t>
            </a:r>
          </a:p>
          <a:p>
            <a:pPr marL="342900" indent="-342900" algn="just">
              <a:buFont typeface="Arial" panose="020B0604020202020204" pitchFamily="34" charset="0"/>
              <a:buChar char="•"/>
            </a:pPr>
            <a:r>
              <a:rPr lang="en-US" sz="2400" b="0" i="0" dirty="0">
                <a:solidFill>
                  <a:srgbClr val="333333"/>
                </a:solidFill>
                <a:effectLst/>
                <a:highlight>
                  <a:srgbClr val="FFFFFF"/>
                </a:highlight>
              </a:rPr>
              <a:t>Fortunately, because modern operating systems have complete multitasking capability, numerous programs can run concurrently without interfering with one other. </a:t>
            </a:r>
          </a:p>
          <a:p>
            <a:pPr marL="342900" indent="-342900" algn="just">
              <a:buFont typeface="Arial" panose="020B0604020202020204" pitchFamily="34" charset="0"/>
              <a:buChar char="•"/>
            </a:pPr>
            <a:r>
              <a:rPr lang="en-US" sz="2400" b="0" i="0" dirty="0">
                <a:solidFill>
                  <a:srgbClr val="333333"/>
                </a:solidFill>
                <a:effectLst/>
                <a:highlight>
                  <a:srgbClr val="FFFFFF"/>
                </a:highlight>
              </a:rPr>
              <a:t>In addition, many operating system processes can run at the same time.</a:t>
            </a:r>
            <a:endParaRPr lang="en-IN" sz="2400" dirty="0"/>
          </a:p>
        </p:txBody>
      </p:sp>
    </p:spTree>
    <p:extLst>
      <p:ext uri="{BB962C8B-B14F-4D97-AF65-F5344CB8AC3E}">
        <p14:creationId xmlns:p14="http://schemas.microsoft.com/office/powerpoint/2010/main" val="1861484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Multi-Tasking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137D265F-6F61-E36C-21E9-D01FEA94E0D7}"/>
              </a:ext>
            </a:extLst>
          </p:cNvPr>
          <p:cNvSpPr txBox="1"/>
          <p:nvPr/>
        </p:nvSpPr>
        <p:spPr>
          <a:xfrm>
            <a:off x="699660" y="1135575"/>
            <a:ext cx="12015676" cy="5386090"/>
          </a:xfrm>
          <a:prstGeom prst="rect">
            <a:avLst/>
          </a:prstGeom>
          <a:noFill/>
        </p:spPr>
        <p:txBody>
          <a:bodyPr wrap="square">
            <a:spAutoFit/>
          </a:bodyPr>
          <a:lstStyle/>
          <a:p>
            <a:pPr algn="just">
              <a:lnSpc>
                <a:spcPct val="150000"/>
              </a:lnSpc>
              <a:spcAft>
                <a:spcPts val="600"/>
              </a:spcAft>
            </a:pPr>
            <a:r>
              <a:rPr lang="en-US" sz="2400" b="1" dirty="0">
                <a:solidFill>
                  <a:srgbClr val="333333"/>
                </a:solidFill>
                <a:highlight>
                  <a:srgbClr val="FFFFFF"/>
                </a:highlight>
              </a:rPr>
              <a:t>Features of Multi-Tasking Operating System</a:t>
            </a:r>
          </a:p>
          <a:p>
            <a:pPr algn="just">
              <a:spcAft>
                <a:spcPts val="600"/>
              </a:spcAft>
            </a:pPr>
            <a:r>
              <a:rPr lang="en-US" sz="2400" b="1" dirty="0">
                <a:solidFill>
                  <a:srgbClr val="333333"/>
                </a:solidFill>
                <a:highlight>
                  <a:srgbClr val="FFFFFF"/>
                </a:highlight>
              </a:rPr>
              <a:t>Time Sharing:     	</a:t>
            </a:r>
            <a:r>
              <a:rPr lang="en-US" sz="2400" dirty="0">
                <a:solidFill>
                  <a:srgbClr val="333333"/>
                </a:solidFill>
                <a:highlight>
                  <a:srgbClr val="FFFFFF"/>
                </a:highlight>
              </a:rPr>
              <a:t>Many processes are allocated with resources of computer in 				respective time slots, processors time is shared with multiple processes.</a:t>
            </a:r>
          </a:p>
          <a:p>
            <a:pPr algn="just">
              <a:spcAft>
                <a:spcPts val="600"/>
              </a:spcAft>
            </a:pPr>
            <a:r>
              <a:rPr lang="en-US" sz="2400" b="1" dirty="0">
                <a:solidFill>
                  <a:srgbClr val="333333"/>
                </a:solidFill>
                <a:highlight>
                  <a:srgbClr val="FFFFFF"/>
                </a:highlight>
              </a:rPr>
              <a:t>Context Switching: 	</a:t>
            </a:r>
            <a:r>
              <a:rPr lang="en-US" sz="2400" dirty="0">
                <a:solidFill>
                  <a:srgbClr val="333333"/>
                </a:solidFill>
                <a:highlight>
                  <a:srgbClr val="FFFFFF"/>
                </a:highlight>
              </a:rPr>
              <a:t>Context switching is a process of saving the context of one process and 			loading the context of another process. In simpler terms it is loading 			another process when the prior process has finished its execution.</a:t>
            </a:r>
          </a:p>
          <a:p>
            <a:pPr algn="just">
              <a:spcAft>
                <a:spcPts val="600"/>
              </a:spcAft>
            </a:pPr>
            <a:r>
              <a:rPr lang="en-US" sz="2400" b="1" dirty="0">
                <a:solidFill>
                  <a:srgbClr val="333333"/>
                </a:solidFill>
                <a:highlight>
                  <a:srgbClr val="FFFFFF"/>
                </a:highlight>
              </a:rPr>
              <a:t>Multi-Threading: 	</a:t>
            </a:r>
            <a:r>
              <a:rPr lang="en-US" sz="2400" dirty="0">
                <a:solidFill>
                  <a:srgbClr val="333333"/>
                </a:solidFill>
                <a:highlight>
                  <a:srgbClr val="FFFFFF"/>
                </a:highlight>
              </a:rPr>
              <a:t>Multithreading is the ability of a program or an operating system to 			enable more than one user at a time without requiring multiple copies 			of the program running on the computer.</a:t>
            </a:r>
          </a:p>
          <a:p>
            <a:pPr algn="just"/>
            <a:r>
              <a:rPr lang="en-US" sz="2400" b="1" dirty="0">
                <a:solidFill>
                  <a:srgbClr val="333333"/>
                </a:solidFill>
                <a:highlight>
                  <a:srgbClr val="FFFFFF"/>
                </a:highlight>
              </a:rPr>
              <a:t>Hardware Interrupt: 	</a:t>
            </a:r>
            <a:r>
              <a:rPr lang="en-US" sz="2400" dirty="0">
                <a:solidFill>
                  <a:srgbClr val="333333"/>
                </a:solidFill>
                <a:highlight>
                  <a:srgbClr val="FFFFFF"/>
                </a:highlight>
              </a:rPr>
              <a:t>When a process or an event requires urgent attention, hardware or 			software will signal with an interrupt. It informs the processor that a 			high-priority task has arisen that necessitates interrupting the running 			process.</a:t>
            </a:r>
            <a:endParaRPr lang="en-US" sz="2400" i="0" dirty="0">
              <a:solidFill>
                <a:srgbClr val="333333"/>
              </a:solidFill>
              <a:effectLst/>
              <a:highlight>
                <a:srgbClr val="FFFFFF"/>
              </a:highlight>
            </a:endParaRPr>
          </a:p>
        </p:txBody>
      </p:sp>
    </p:spTree>
    <p:extLst>
      <p:ext uri="{BB962C8B-B14F-4D97-AF65-F5344CB8AC3E}">
        <p14:creationId xmlns:p14="http://schemas.microsoft.com/office/powerpoint/2010/main" val="3103089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Multi-Tasking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137D265F-6F61-E36C-21E9-D01FEA94E0D7}"/>
              </a:ext>
            </a:extLst>
          </p:cNvPr>
          <p:cNvSpPr txBox="1"/>
          <p:nvPr/>
        </p:nvSpPr>
        <p:spPr>
          <a:xfrm>
            <a:off x="699660" y="1135575"/>
            <a:ext cx="12308974" cy="4616648"/>
          </a:xfrm>
          <a:prstGeom prst="rect">
            <a:avLst/>
          </a:prstGeom>
          <a:noFill/>
        </p:spPr>
        <p:txBody>
          <a:bodyPr wrap="square">
            <a:spAutoFit/>
          </a:bodyPr>
          <a:lstStyle/>
          <a:p>
            <a:pPr algn="just">
              <a:spcAft>
                <a:spcPts val="1200"/>
              </a:spcAft>
            </a:pPr>
            <a:r>
              <a:rPr lang="en-US" sz="2400" b="1" i="0" dirty="0">
                <a:solidFill>
                  <a:srgbClr val="333333"/>
                </a:solidFill>
                <a:effectLst/>
                <a:highlight>
                  <a:srgbClr val="FFFFFF"/>
                </a:highlight>
              </a:rPr>
              <a:t>Types of Multi-Tasking OS</a:t>
            </a:r>
          </a:p>
          <a:p>
            <a:pPr algn="just">
              <a:spcAft>
                <a:spcPts val="600"/>
              </a:spcAft>
            </a:pPr>
            <a:r>
              <a:rPr lang="en-US" sz="2400" b="1" i="0" dirty="0">
                <a:solidFill>
                  <a:srgbClr val="333333"/>
                </a:solidFill>
                <a:effectLst/>
                <a:highlight>
                  <a:srgbClr val="FFFFFF"/>
                </a:highlight>
              </a:rPr>
              <a:t>Pre-emptive Multi-Tasking Operating System: </a:t>
            </a:r>
          </a:p>
          <a:p>
            <a:pPr marL="342900" indent="-342900" algn="just">
              <a:spcAft>
                <a:spcPts val="600"/>
              </a:spcAft>
              <a:buFont typeface="Arial" panose="020B0604020202020204" pitchFamily="34" charset="0"/>
              <a:buChar char="•"/>
            </a:pPr>
            <a:r>
              <a:rPr lang="en-US" sz="2400" i="0" dirty="0">
                <a:solidFill>
                  <a:srgbClr val="333333"/>
                </a:solidFill>
                <a:effectLst/>
                <a:highlight>
                  <a:srgbClr val="FFFFFF"/>
                </a:highlight>
              </a:rPr>
              <a:t>In pre-emptive multitasking, the operating system can initiate a context switching from the running process to another process. </a:t>
            </a:r>
          </a:p>
          <a:p>
            <a:pPr marL="342900" indent="-342900" algn="just">
              <a:spcAft>
                <a:spcPts val="600"/>
              </a:spcAft>
              <a:buFont typeface="Arial" panose="020B0604020202020204" pitchFamily="34" charset="0"/>
              <a:buChar char="•"/>
            </a:pPr>
            <a:r>
              <a:rPr lang="en-US" sz="2400" i="0" dirty="0">
                <a:solidFill>
                  <a:srgbClr val="333333"/>
                </a:solidFill>
                <a:effectLst/>
                <a:highlight>
                  <a:srgbClr val="FFFFFF"/>
                </a:highlight>
              </a:rPr>
              <a:t>In other words, the operating system allows stopping the execution of the currently running process and allocating the CPU to some other process. </a:t>
            </a:r>
          </a:p>
          <a:p>
            <a:pPr marL="342900" indent="-342900" algn="just">
              <a:spcAft>
                <a:spcPts val="600"/>
              </a:spcAft>
              <a:buFont typeface="Arial" panose="020B0604020202020204" pitchFamily="34" charset="0"/>
              <a:buChar char="•"/>
            </a:pPr>
            <a:r>
              <a:rPr lang="en-US" sz="2400" i="0" dirty="0">
                <a:solidFill>
                  <a:srgbClr val="333333"/>
                </a:solidFill>
                <a:effectLst/>
                <a:highlight>
                  <a:srgbClr val="FFFFFF"/>
                </a:highlight>
              </a:rPr>
              <a:t>The OS uses some criteria to decide for how long a process should execute before allowing another process to use the operating system. </a:t>
            </a:r>
          </a:p>
          <a:p>
            <a:pPr marL="342900" indent="-342900" algn="just">
              <a:spcAft>
                <a:spcPts val="600"/>
              </a:spcAft>
              <a:buFont typeface="Arial" panose="020B0604020202020204" pitchFamily="34" charset="0"/>
              <a:buChar char="•"/>
            </a:pPr>
            <a:r>
              <a:rPr lang="en-US" sz="2400" i="0" dirty="0">
                <a:solidFill>
                  <a:srgbClr val="333333"/>
                </a:solidFill>
                <a:effectLst/>
                <a:highlight>
                  <a:srgbClr val="FFFFFF"/>
                </a:highlight>
              </a:rPr>
              <a:t>The mechanism of taking control of the operating system from one process and giving it to another process is called pre-emption. Here are some Examples UNIX, Windows 95, Windows NT operating system.</a:t>
            </a:r>
          </a:p>
        </p:txBody>
      </p:sp>
    </p:spTree>
    <p:extLst>
      <p:ext uri="{BB962C8B-B14F-4D97-AF65-F5344CB8AC3E}">
        <p14:creationId xmlns:p14="http://schemas.microsoft.com/office/powerpoint/2010/main" val="3845777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Multi-Tasking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137D265F-6F61-E36C-21E9-D01FEA94E0D7}"/>
              </a:ext>
            </a:extLst>
          </p:cNvPr>
          <p:cNvSpPr txBox="1"/>
          <p:nvPr/>
        </p:nvSpPr>
        <p:spPr>
          <a:xfrm>
            <a:off x="699660" y="1135575"/>
            <a:ext cx="12308974" cy="3801041"/>
          </a:xfrm>
          <a:prstGeom prst="rect">
            <a:avLst/>
          </a:prstGeom>
          <a:noFill/>
        </p:spPr>
        <p:txBody>
          <a:bodyPr wrap="square">
            <a:spAutoFit/>
          </a:bodyPr>
          <a:lstStyle/>
          <a:p>
            <a:pPr algn="just">
              <a:spcAft>
                <a:spcPts val="1200"/>
              </a:spcAft>
            </a:pPr>
            <a:r>
              <a:rPr lang="en-US" sz="2400" b="1" i="0" dirty="0">
                <a:solidFill>
                  <a:srgbClr val="333333"/>
                </a:solidFill>
                <a:effectLst/>
                <a:highlight>
                  <a:srgbClr val="FFFFFF"/>
                </a:highlight>
              </a:rPr>
              <a:t>Types of Multi-Tasking OS</a:t>
            </a:r>
          </a:p>
          <a:p>
            <a:pPr algn="just">
              <a:spcAft>
                <a:spcPts val="600"/>
              </a:spcAft>
            </a:pPr>
            <a:r>
              <a:rPr lang="en-US" sz="2400" b="1" i="0" dirty="0">
                <a:solidFill>
                  <a:srgbClr val="333333"/>
                </a:solidFill>
                <a:effectLst/>
                <a:highlight>
                  <a:srgbClr val="FFFFFF"/>
                </a:highlight>
              </a:rPr>
              <a:t>Non-pre-emptive Multi-Tasking Operating System: </a:t>
            </a:r>
          </a:p>
          <a:p>
            <a:pPr marL="342900" indent="-342900" algn="just">
              <a:spcAft>
                <a:spcPts val="600"/>
              </a:spcAft>
              <a:buFont typeface="Arial" panose="020B0604020202020204" pitchFamily="34" charset="0"/>
              <a:buChar char="•"/>
            </a:pPr>
            <a:r>
              <a:rPr lang="en-US" sz="2400" i="0" dirty="0">
                <a:solidFill>
                  <a:srgbClr val="333333"/>
                </a:solidFill>
                <a:effectLst/>
                <a:highlight>
                  <a:srgbClr val="FFFFFF"/>
                </a:highlight>
              </a:rPr>
              <a:t>Non-pre-emptive Multi-Tasking Operating System is also known as cooperative multitasking, this operating system never initiates context switching from the running process to another process. </a:t>
            </a:r>
          </a:p>
          <a:p>
            <a:pPr marL="342900" indent="-342900" algn="just">
              <a:spcAft>
                <a:spcPts val="600"/>
              </a:spcAft>
              <a:buFont typeface="Arial" panose="020B0604020202020204" pitchFamily="34" charset="0"/>
              <a:buChar char="•"/>
            </a:pPr>
            <a:r>
              <a:rPr lang="en-US" sz="2400" i="0" dirty="0">
                <a:solidFill>
                  <a:srgbClr val="333333"/>
                </a:solidFill>
                <a:effectLst/>
                <a:highlight>
                  <a:srgbClr val="FFFFFF"/>
                </a:highlight>
              </a:rPr>
              <a:t>A context switch occurs only when the processes voluntarily yield control periodically or when idle or logically blocked to allow multiple applications to execute simultaneously. </a:t>
            </a:r>
          </a:p>
          <a:p>
            <a:pPr marL="342900" indent="-342900" algn="just">
              <a:spcAft>
                <a:spcPts val="600"/>
              </a:spcAft>
              <a:buFont typeface="Arial" panose="020B0604020202020204" pitchFamily="34" charset="0"/>
              <a:buChar char="•"/>
            </a:pPr>
            <a:r>
              <a:rPr lang="en-US" sz="2400" i="0" dirty="0">
                <a:solidFill>
                  <a:srgbClr val="333333"/>
                </a:solidFill>
                <a:effectLst/>
                <a:highlight>
                  <a:srgbClr val="FFFFFF"/>
                </a:highlight>
              </a:rPr>
              <a:t>Also, in this multitasking, all the processes cooperate for the scheduling scheme to work. Example – Macintosh OS version 8.0-9.2.2 and Windows 3.x operating system.</a:t>
            </a:r>
          </a:p>
        </p:txBody>
      </p:sp>
    </p:spTree>
    <p:extLst>
      <p:ext uri="{BB962C8B-B14F-4D97-AF65-F5344CB8AC3E}">
        <p14:creationId xmlns:p14="http://schemas.microsoft.com/office/powerpoint/2010/main" val="2736441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86183"/>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Multi-Tasking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137D265F-6F61-E36C-21E9-D01FEA94E0D7}"/>
              </a:ext>
            </a:extLst>
          </p:cNvPr>
          <p:cNvSpPr txBox="1"/>
          <p:nvPr/>
        </p:nvSpPr>
        <p:spPr>
          <a:xfrm>
            <a:off x="699660" y="1239093"/>
            <a:ext cx="12308974" cy="4924425"/>
          </a:xfrm>
          <a:prstGeom prst="rect">
            <a:avLst/>
          </a:prstGeom>
          <a:noFill/>
        </p:spPr>
        <p:txBody>
          <a:bodyPr wrap="square">
            <a:spAutoFit/>
          </a:bodyPr>
          <a:lstStyle/>
          <a:p>
            <a:pPr algn="just">
              <a:spcAft>
                <a:spcPts val="1200"/>
              </a:spcAft>
            </a:pPr>
            <a:r>
              <a:rPr lang="en-US" sz="2400" b="1" i="0" dirty="0">
                <a:solidFill>
                  <a:srgbClr val="333333"/>
                </a:solidFill>
                <a:effectLst/>
                <a:highlight>
                  <a:srgbClr val="FFFFFF"/>
                </a:highlight>
              </a:rPr>
              <a:t>Advantages of Multitasking Operating System</a:t>
            </a:r>
          </a:p>
          <a:p>
            <a:pPr marL="342900" indent="-342900" algn="just">
              <a:spcAft>
                <a:spcPts val="1200"/>
              </a:spcAft>
              <a:buFont typeface="Arial" panose="020B0604020202020204" pitchFamily="34" charset="0"/>
              <a:buChar char="•"/>
            </a:pPr>
            <a:r>
              <a:rPr lang="en-US" sz="2400" i="0" dirty="0">
                <a:solidFill>
                  <a:srgbClr val="333333"/>
                </a:solidFill>
                <a:effectLst/>
                <a:highlight>
                  <a:srgbClr val="FFFFFF"/>
                </a:highlight>
              </a:rPr>
              <a:t>Multitasking operating systems allow multiple applications to run concurrently without affecting CPU performance, making them suitable for multiple users working simultaneously.</a:t>
            </a:r>
          </a:p>
          <a:p>
            <a:pPr marL="342900" indent="-342900" algn="just">
              <a:spcAft>
                <a:spcPts val="1200"/>
              </a:spcAft>
              <a:buFont typeface="Arial" panose="020B0604020202020204" pitchFamily="34" charset="0"/>
              <a:buChar char="•"/>
            </a:pPr>
            <a:r>
              <a:rPr lang="en-US" sz="2400" i="0" dirty="0">
                <a:solidFill>
                  <a:srgbClr val="333333"/>
                </a:solidFill>
                <a:effectLst/>
                <a:highlight>
                  <a:srgbClr val="FFFFFF"/>
                </a:highlight>
              </a:rPr>
              <a:t>Multitasking operating systems possess a robust virtual memory system that eliminates long wait times for program execution by shifting applications to virtual memory if necessary.</a:t>
            </a:r>
          </a:p>
          <a:p>
            <a:pPr marL="342900" indent="-342900" algn="just">
              <a:spcAft>
                <a:spcPts val="1200"/>
              </a:spcAft>
              <a:buFont typeface="Arial" panose="020B0604020202020204" pitchFamily="34" charset="0"/>
              <a:buChar char="•"/>
            </a:pPr>
            <a:r>
              <a:rPr lang="en-US" sz="2400" i="0" dirty="0">
                <a:solidFill>
                  <a:srgbClr val="333333"/>
                </a:solidFill>
                <a:effectLst/>
                <a:highlight>
                  <a:srgbClr val="FFFFFF"/>
                </a:highlight>
              </a:rPr>
              <a:t>Additionally, to prevent CPU wait times, all jobs in Multitasking Operating System are given a predetermined duration.</a:t>
            </a:r>
          </a:p>
          <a:p>
            <a:pPr marL="342900" indent="-342900" algn="just">
              <a:spcAft>
                <a:spcPts val="1200"/>
              </a:spcAft>
              <a:buFont typeface="Arial" panose="020B0604020202020204" pitchFamily="34" charset="0"/>
              <a:buChar char="•"/>
            </a:pPr>
            <a:r>
              <a:rPr lang="en-US" sz="2400" i="0" dirty="0">
                <a:solidFill>
                  <a:srgbClr val="333333"/>
                </a:solidFill>
                <a:effectLst/>
                <a:highlight>
                  <a:srgbClr val="FFFFFF"/>
                </a:highlight>
              </a:rPr>
              <a:t>Multitasking operating systems can efficiently manage computer resources such as I/O devices, RAM, hard disks, and CPUs.</a:t>
            </a:r>
          </a:p>
          <a:p>
            <a:pPr marL="342900" indent="-342900" algn="just">
              <a:spcAft>
                <a:spcPts val="1200"/>
              </a:spcAft>
              <a:buFont typeface="Arial" panose="020B0604020202020204" pitchFamily="34" charset="0"/>
              <a:buChar char="•"/>
            </a:pPr>
            <a:r>
              <a:rPr lang="en-US" sz="2400" i="0" dirty="0">
                <a:solidFill>
                  <a:srgbClr val="333333"/>
                </a:solidFill>
                <a:effectLst/>
                <a:highlight>
                  <a:srgbClr val="FFFFFF"/>
                </a:highlight>
              </a:rPr>
              <a:t>Users can concurrently run several programs, such as internet browsers, games, Microsoft Excel, PowerPoint, and other utilities in a Multitasking Operating System.</a:t>
            </a:r>
          </a:p>
        </p:txBody>
      </p:sp>
    </p:spTree>
    <p:extLst>
      <p:ext uri="{BB962C8B-B14F-4D97-AF65-F5344CB8AC3E}">
        <p14:creationId xmlns:p14="http://schemas.microsoft.com/office/powerpoint/2010/main" val="1710685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86183"/>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Multi-Tasking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137D265F-6F61-E36C-21E9-D01FEA94E0D7}"/>
              </a:ext>
            </a:extLst>
          </p:cNvPr>
          <p:cNvSpPr txBox="1"/>
          <p:nvPr/>
        </p:nvSpPr>
        <p:spPr>
          <a:xfrm>
            <a:off x="699660" y="1308105"/>
            <a:ext cx="12308974" cy="3877985"/>
          </a:xfrm>
          <a:prstGeom prst="rect">
            <a:avLst/>
          </a:prstGeom>
          <a:noFill/>
        </p:spPr>
        <p:txBody>
          <a:bodyPr wrap="square">
            <a:spAutoFit/>
          </a:bodyPr>
          <a:lstStyle/>
          <a:p>
            <a:pPr algn="just">
              <a:spcAft>
                <a:spcPts val="1200"/>
              </a:spcAft>
            </a:pPr>
            <a:r>
              <a:rPr lang="en-US" sz="2400" b="1" i="0" dirty="0">
                <a:solidFill>
                  <a:srgbClr val="333333"/>
                </a:solidFill>
                <a:effectLst/>
                <a:highlight>
                  <a:srgbClr val="FFFFFF"/>
                </a:highlight>
              </a:rPr>
              <a:t>Disadvantages of Multitasking Operating System</a:t>
            </a:r>
          </a:p>
          <a:p>
            <a:pPr marL="342900" indent="-342900" algn="just">
              <a:spcAft>
                <a:spcPts val="1200"/>
              </a:spcAft>
              <a:buFont typeface="Arial" panose="020B0604020202020204" pitchFamily="34" charset="0"/>
              <a:buChar char="•"/>
            </a:pPr>
            <a:r>
              <a:rPr lang="en-US" sz="2400" i="0" dirty="0">
                <a:solidFill>
                  <a:srgbClr val="333333"/>
                </a:solidFill>
                <a:effectLst/>
                <a:highlight>
                  <a:srgbClr val="FFFFFF"/>
                </a:highlight>
              </a:rPr>
              <a:t>Due to the slower pace of the processors in a Multitasking Operating System, the computer system may perform slowly and experience longer response times when running multiple programs. To fix this issue, additional processing power may be required.</a:t>
            </a:r>
          </a:p>
          <a:p>
            <a:pPr marL="342900" indent="-342900" algn="just">
              <a:spcAft>
                <a:spcPts val="1200"/>
              </a:spcAft>
              <a:buFont typeface="Arial" panose="020B0604020202020204" pitchFamily="34" charset="0"/>
              <a:buChar char="•"/>
            </a:pPr>
            <a:r>
              <a:rPr lang="en-US" sz="2400" i="0" dirty="0">
                <a:solidFill>
                  <a:srgbClr val="333333"/>
                </a:solidFill>
                <a:effectLst/>
                <a:highlight>
                  <a:srgbClr val="FFFFFF"/>
                </a:highlight>
              </a:rPr>
              <a:t>Running numerous programs concurrently in a Multitasking Operating System can overload the main memory, leading to slow system performance and increased reaction times since the CPU cannot allocate sufficient time for each program.</a:t>
            </a:r>
          </a:p>
          <a:p>
            <a:pPr marL="342900" indent="-342900" algn="just">
              <a:spcAft>
                <a:spcPts val="1200"/>
              </a:spcAft>
              <a:buFont typeface="Arial" panose="020B0604020202020204" pitchFamily="34" charset="0"/>
              <a:buChar char="•"/>
            </a:pPr>
            <a:r>
              <a:rPr lang="en-US" sz="2400" i="0" dirty="0">
                <a:solidFill>
                  <a:srgbClr val="333333"/>
                </a:solidFill>
                <a:effectLst/>
                <a:highlight>
                  <a:srgbClr val="FFFFFF"/>
                </a:highlight>
              </a:rPr>
              <a:t>In a multitasking operating system, multiple processors work simultaneously to complete tasks, resulting in increased CPU heat generation.</a:t>
            </a:r>
          </a:p>
        </p:txBody>
      </p:sp>
    </p:spTree>
    <p:extLst>
      <p:ext uri="{BB962C8B-B14F-4D97-AF65-F5344CB8AC3E}">
        <p14:creationId xmlns:p14="http://schemas.microsoft.com/office/powerpoint/2010/main" val="4131731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Time Sharing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7" name="TextBox 6">
            <a:extLst>
              <a:ext uri="{FF2B5EF4-FFF2-40B4-BE49-F238E27FC236}">
                <a16:creationId xmlns:a16="http://schemas.microsoft.com/office/drawing/2014/main" id="{A3FFA845-F467-2590-5CED-A85357235603}"/>
              </a:ext>
            </a:extLst>
          </p:cNvPr>
          <p:cNvSpPr txBox="1"/>
          <p:nvPr/>
        </p:nvSpPr>
        <p:spPr>
          <a:xfrm>
            <a:off x="691186" y="1188737"/>
            <a:ext cx="12009451" cy="2677656"/>
          </a:xfrm>
          <a:prstGeom prst="rect">
            <a:avLst/>
          </a:prstGeom>
          <a:noFill/>
        </p:spPr>
        <p:txBody>
          <a:bodyPr wrap="square">
            <a:spAutoFit/>
          </a:bodyPr>
          <a:lstStyle/>
          <a:p>
            <a:pPr algn="just"/>
            <a:r>
              <a:rPr lang="en-US" sz="2400" dirty="0"/>
              <a:t>Multi-programmed, batched systems provide an environment where various system resources were used effectively, but it did not provide for user interaction with computer systems. Time-sharing is a logical extension of multi-programming. A time-sharing operating system </a:t>
            </a:r>
            <a:r>
              <a:rPr lang="en-US" sz="2400" dirty="0" err="1"/>
              <a:t>i</a:t>
            </a:r>
            <a:r>
              <a:rPr lang="en-US" sz="2400" dirty="0"/>
              <a:t> design allows multiple users (processes) to concurrently share the same system resources, such as the CPU, memory, and peripherals. It enables each user or process to have the illusion of having dedicated access to the system while effectively sharing resources in a time-sliced manner.</a:t>
            </a:r>
            <a:endParaRPr lang="en-IN" sz="2400" dirty="0"/>
          </a:p>
          <a:p>
            <a:pPr algn="just"/>
            <a:endParaRPr lang="en-IN" sz="2400" dirty="0"/>
          </a:p>
        </p:txBody>
      </p:sp>
      <p:sp>
        <p:nvSpPr>
          <p:cNvPr id="12" name="TextBox 11">
            <a:extLst>
              <a:ext uri="{FF2B5EF4-FFF2-40B4-BE49-F238E27FC236}">
                <a16:creationId xmlns:a16="http://schemas.microsoft.com/office/drawing/2014/main" id="{1488F4C5-A3E1-FB4B-753A-F374679030FD}"/>
              </a:ext>
            </a:extLst>
          </p:cNvPr>
          <p:cNvSpPr txBox="1"/>
          <p:nvPr/>
        </p:nvSpPr>
        <p:spPr>
          <a:xfrm>
            <a:off x="5039985" y="6296227"/>
            <a:ext cx="2883290" cy="461665"/>
          </a:xfrm>
          <a:prstGeom prst="rect">
            <a:avLst/>
          </a:prstGeom>
          <a:noFill/>
        </p:spPr>
        <p:txBody>
          <a:bodyPr wrap="none" rtlCol="0">
            <a:spAutoFit/>
          </a:bodyPr>
          <a:lstStyle/>
          <a:p>
            <a:r>
              <a:rPr lang="en-US" sz="2400" dirty="0"/>
              <a:t>Fig 8. Time Shared OS</a:t>
            </a:r>
            <a:endParaRPr lang="en-IN" sz="2400" dirty="0"/>
          </a:p>
        </p:txBody>
      </p:sp>
      <p:pic>
        <p:nvPicPr>
          <p:cNvPr id="14" name="Picture 13">
            <a:extLst>
              <a:ext uri="{FF2B5EF4-FFF2-40B4-BE49-F238E27FC236}">
                <a16:creationId xmlns:a16="http://schemas.microsoft.com/office/drawing/2014/main" id="{0C15FB38-6DCF-E54D-32F7-DE10AA080B94}"/>
              </a:ext>
            </a:extLst>
          </p:cNvPr>
          <p:cNvPicPr>
            <a:picLocks noChangeAspect="1"/>
          </p:cNvPicPr>
          <p:nvPr/>
        </p:nvPicPr>
        <p:blipFill>
          <a:blip r:embed="rId3"/>
          <a:stretch>
            <a:fillRect/>
          </a:stretch>
        </p:blipFill>
        <p:spPr>
          <a:xfrm>
            <a:off x="3899139" y="3468565"/>
            <a:ext cx="5219853" cy="2902844"/>
          </a:xfrm>
          <a:prstGeom prst="rect">
            <a:avLst/>
          </a:prstGeom>
        </p:spPr>
      </p:pic>
      <p:sp>
        <p:nvSpPr>
          <p:cNvPr id="16" name="TextBox 15">
            <a:extLst>
              <a:ext uri="{FF2B5EF4-FFF2-40B4-BE49-F238E27FC236}">
                <a16:creationId xmlns:a16="http://schemas.microsoft.com/office/drawing/2014/main" id="{3D48958E-0433-6419-2AC6-804186ACA18C}"/>
              </a:ext>
            </a:extLst>
          </p:cNvPr>
          <p:cNvSpPr txBox="1"/>
          <p:nvPr/>
        </p:nvSpPr>
        <p:spPr>
          <a:xfrm>
            <a:off x="7754647" y="4170357"/>
            <a:ext cx="5219853" cy="646331"/>
          </a:xfrm>
          <a:prstGeom prst="rect">
            <a:avLst/>
          </a:prstGeom>
          <a:noFill/>
        </p:spPr>
        <p:txBody>
          <a:bodyPr wrap="square">
            <a:spAutoFit/>
          </a:bodyPr>
          <a:lstStyle/>
          <a:p>
            <a:pPr algn="just"/>
            <a:r>
              <a:rPr lang="en-US" dirty="0"/>
              <a:t>The user’s program is under the control of the CPU.   	Only one program is available in this state.</a:t>
            </a:r>
          </a:p>
        </p:txBody>
      </p:sp>
      <p:sp>
        <p:nvSpPr>
          <p:cNvPr id="19" name="TextBox 18">
            <a:extLst>
              <a:ext uri="{FF2B5EF4-FFF2-40B4-BE49-F238E27FC236}">
                <a16:creationId xmlns:a16="http://schemas.microsoft.com/office/drawing/2014/main" id="{BDF398FF-18ED-D6E0-BC78-FAC6B543D12B}"/>
              </a:ext>
            </a:extLst>
          </p:cNvPr>
          <p:cNvSpPr txBox="1"/>
          <p:nvPr/>
        </p:nvSpPr>
        <p:spPr>
          <a:xfrm>
            <a:off x="7436115" y="5317591"/>
            <a:ext cx="5440661" cy="923330"/>
          </a:xfrm>
          <a:prstGeom prst="rect">
            <a:avLst/>
          </a:prstGeom>
          <a:noFill/>
        </p:spPr>
        <p:txBody>
          <a:bodyPr wrap="square">
            <a:spAutoFit/>
          </a:bodyPr>
          <a:lstStyle/>
          <a:p>
            <a:pPr algn="just"/>
            <a:r>
              <a:rPr lang="en-US" dirty="0"/>
              <a:t>The user program is ready to execute but it is waiting for 	its turn to get the CPU. More than one user 	can be in a ready state at a time.</a:t>
            </a:r>
            <a:endParaRPr lang="en-IN" dirty="0"/>
          </a:p>
        </p:txBody>
      </p:sp>
      <p:sp>
        <p:nvSpPr>
          <p:cNvPr id="21" name="TextBox 20">
            <a:extLst>
              <a:ext uri="{FF2B5EF4-FFF2-40B4-BE49-F238E27FC236}">
                <a16:creationId xmlns:a16="http://schemas.microsoft.com/office/drawing/2014/main" id="{973AD66D-AB07-18B4-7CD1-D6F561861A96}"/>
              </a:ext>
            </a:extLst>
          </p:cNvPr>
          <p:cNvSpPr txBox="1"/>
          <p:nvPr/>
        </p:nvSpPr>
        <p:spPr>
          <a:xfrm>
            <a:off x="813173" y="3988567"/>
            <a:ext cx="3311471" cy="1477328"/>
          </a:xfrm>
          <a:prstGeom prst="rect">
            <a:avLst/>
          </a:prstGeom>
          <a:noFill/>
        </p:spPr>
        <p:txBody>
          <a:bodyPr wrap="square">
            <a:spAutoFit/>
          </a:bodyPr>
          <a:lstStyle/>
          <a:p>
            <a:pPr algn="just"/>
            <a:r>
              <a:rPr lang="en-US" b="1" dirty="0">
                <a:solidFill>
                  <a:schemeClr val="accent6">
                    <a:lumMod val="75000"/>
                  </a:schemeClr>
                </a:solidFill>
              </a:rPr>
              <a:t>Waiting State</a:t>
            </a:r>
            <a:r>
              <a:rPr lang="en-US" dirty="0"/>
              <a:t>:</a:t>
            </a:r>
          </a:p>
          <a:p>
            <a:pPr algn="just"/>
            <a:r>
              <a:rPr lang="en-US" dirty="0"/>
              <a:t>The user’s program is waiting for some input/output operation. More than one user can be in a waiting state at a time.</a:t>
            </a:r>
            <a:endParaRPr lang="en-IN" dirty="0"/>
          </a:p>
        </p:txBody>
      </p:sp>
    </p:spTree>
    <p:extLst>
      <p:ext uri="{BB962C8B-B14F-4D97-AF65-F5344CB8AC3E}">
        <p14:creationId xmlns:p14="http://schemas.microsoft.com/office/powerpoint/2010/main" val="253571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Time Sharing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7" name="TextBox 6">
            <a:extLst>
              <a:ext uri="{FF2B5EF4-FFF2-40B4-BE49-F238E27FC236}">
                <a16:creationId xmlns:a16="http://schemas.microsoft.com/office/drawing/2014/main" id="{A3FFA845-F467-2590-5CED-A85357235603}"/>
              </a:ext>
            </a:extLst>
          </p:cNvPr>
          <p:cNvSpPr txBox="1"/>
          <p:nvPr/>
        </p:nvSpPr>
        <p:spPr>
          <a:xfrm>
            <a:off x="691186" y="1256977"/>
            <a:ext cx="12009451" cy="3354765"/>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400" dirty="0"/>
              <a:t>Time-shared operating system uses CPU scheduling and multi-programming to provide each user with a small portion of a shared computer at once. </a:t>
            </a:r>
          </a:p>
          <a:p>
            <a:pPr marL="342900" indent="-342900" algn="just">
              <a:spcAft>
                <a:spcPts val="600"/>
              </a:spcAft>
              <a:buFont typeface="Arial" panose="020B0604020202020204" pitchFamily="34" charset="0"/>
              <a:buChar char="•"/>
            </a:pPr>
            <a:r>
              <a:rPr lang="en-US" sz="2400" dirty="0"/>
              <a:t>Each user has at least one separate program in memory. </a:t>
            </a:r>
          </a:p>
          <a:p>
            <a:pPr marL="342900" indent="-342900" algn="just">
              <a:spcAft>
                <a:spcPts val="600"/>
              </a:spcAft>
              <a:buFont typeface="Arial" panose="020B0604020202020204" pitchFamily="34" charset="0"/>
              <a:buChar char="•"/>
            </a:pPr>
            <a:r>
              <a:rPr lang="en-US" sz="2400" dirty="0"/>
              <a:t>A program is loaded into memory and executes, it performs a short period of time either before completion or to complete I/O. </a:t>
            </a:r>
          </a:p>
          <a:p>
            <a:pPr marL="342900" indent="-342900" algn="just">
              <a:spcAft>
                <a:spcPts val="600"/>
              </a:spcAft>
              <a:buFont typeface="Arial" panose="020B0604020202020204" pitchFamily="34" charset="0"/>
              <a:buChar char="•"/>
            </a:pPr>
            <a:r>
              <a:rPr lang="en-US" sz="2400" dirty="0"/>
              <a:t>This short period of time during which the user gets the attention of the CPU is known as time slice, time slot, or quantum. It is typically of the order of 10 to 100 milliseconds.</a:t>
            </a:r>
          </a:p>
          <a:p>
            <a:pPr marL="342900" indent="-342900" algn="just">
              <a:buFont typeface="Arial" panose="020B0604020202020204" pitchFamily="34" charset="0"/>
              <a:buChar char="•"/>
            </a:pPr>
            <a:r>
              <a:rPr lang="en-US" sz="2400" dirty="0"/>
              <a:t>An alarm clock mechanism to send an interrupt signal to the CPU after every time slice. </a:t>
            </a:r>
            <a:endParaRPr lang="en-IN" sz="2400" dirty="0"/>
          </a:p>
        </p:txBody>
      </p:sp>
    </p:spTree>
    <p:extLst>
      <p:ext uri="{BB962C8B-B14F-4D97-AF65-F5344CB8AC3E}">
        <p14:creationId xmlns:p14="http://schemas.microsoft.com/office/powerpoint/2010/main" val="273698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29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Time Sharing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7" name="TextBox 6">
            <a:extLst>
              <a:ext uri="{FF2B5EF4-FFF2-40B4-BE49-F238E27FC236}">
                <a16:creationId xmlns:a16="http://schemas.microsoft.com/office/drawing/2014/main" id="{A3FFA845-F467-2590-5CED-A85357235603}"/>
              </a:ext>
            </a:extLst>
          </p:cNvPr>
          <p:cNvSpPr txBox="1"/>
          <p:nvPr/>
        </p:nvSpPr>
        <p:spPr>
          <a:xfrm>
            <a:off x="691186" y="1256977"/>
            <a:ext cx="12009451" cy="3862596"/>
          </a:xfrm>
          <a:prstGeom prst="rect">
            <a:avLst/>
          </a:prstGeom>
          <a:noFill/>
        </p:spPr>
        <p:txBody>
          <a:bodyPr wrap="square">
            <a:spAutoFit/>
          </a:bodyPr>
          <a:lstStyle/>
          <a:p>
            <a:pPr algn="l" fontAlgn="base">
              <a:spcAft>
                <a:spcPts val="600"/>
              </a:spcAft>
            </a:pPr>
            <a:r>
              <a:rPr lang="en-US" sz="2400" b="1" i="0" dirty="0">
                <a:solidFill>
                  <a:srgbClr val="273239"/>
                </a:solidFill>
                <a:effectLst/>
                <a:highlight>
                  <a:srgbClr val="FFFFFF"/>
                </a:highlight>
              </a:rPr>
              <a:t>Advantages of Time-Sharing OS</a:t>
            </a:r>
          </a:p>
          <a:p>
            <a:pPr marL="342900" indent="-342900" algn="l" fontAlgn="base">
              <a:buFont typeface="Arial" panose="020B0604020202020204" pitchFamily="34" charset="0"/>
              <a:buChar char="•"/>
            </a:pPr>
            <a:r>
              <a:rPr lang="en-US" sz="2400" b="0" i="0" dirty="0">
                <a:solidFill>
                  <a:srgbClr val="273239"/>
                </a:solidFill>
                <a:effectLst/>
                <a:highlight>
                  <a:srgbClr val="FFFFFF"/>
                </a:highlight>
              </a:rPr>
              <a:t>Each task gets an equal opportunity.</a:t>
            </a:r>
          </a:p>
          <a:p>
            <a:pPr marL="342900" indent="-342900" algn="l" fontAlgn="base">
              <a:buFont typeface="Arial" panose="020B0604020202020204" pitchFamily="34" charset="0"/>
              <a:buChar char="•"/>
            </a:pPr>
            <a:r>
              <a:rPr lang="en-US" sz="2400" b="0" i="0" dirty="0">
                <a:solidFill>
                  <a:srgbClr val="273239"/>
                </a:solidFill>
                <a:effectLst/>
                <a:highlight>
                  <a:srgbClr val="FFFFFF"/>
                </a:highlight>
              </a:rPr>
              <a:t>Fewer chances of duplication of software.</a:t>
            </a:r>
          </a:p>
          <a:p>
            <a:pPr marL="342900" indent="-342900" algn="l" fontAlgn="base">
              <a:buFont typeface="Arial" panose="020B0604020202020204" pitchFamily="34" charset="0"/>
              <a:buChar char="•"/>
            </a:pPr>
            <a:r>
              <a:rPr lang="en-US" sz="2400" b="0" i="0" dirty="0">
                <a:solidFill>
                  <a:srgbClr val="273239"/>
                </a:solidFill>
                <a:effectLst/>
                <a:highlight>
                  <a:srgbClr val="FFFFFF"/>
                </a:highlight>
              </a:rPr>
              <a:t>CPU idle time can be reduced.</a:t>
            </a:r>
          </a:p>
          <a:p>
            <a:pPr marL="342900" indent="-342900" algn="l" fontAlgn="base">
              <a:buFont typeface="Arial" panose="020B0604020202020204" pitchFamily="34" charset="0"/>
              <a:buChar char="•"/>
            </a:pPr>
            <a:endParaRPr lang="en-US" sz="2400" dirty="0">
              <a:solidFill>
                <a:srgbClr val="273239"/>
              </a:solidFill>
              <a:highlight>
                <a:srgbClr val="FFFFFF"/>
              </a:highlight>
            </a:endParaRPr>
          </a:p>
          <a:p>
            <a:pPr algn="l" fontAlgn="base"/>
            <a:r>
              <a:rPr lang="en-US" sz="2400" b="1" i="0" dirty="0">
                <a:solidFill>
                  <a:srgbClr val="273239"/>
                </a:solidFill>
                <a:effectLst/>
                <a:highlight>
                  <a:srgbClr val="FFFFFF"/>
                </a:highlight>
              </a:rPr>
              <a:t>Disadvantages of Time-Sharing OS</a:t>
            </a:r>
          </a:p>
          <a:p>
            <a:pPr marL="342900" indent="-342900" algn="l" fontAlgn="base">
              <a:buFont typeface="Arial" panose="020B0604020202020204" pitchFamily="34" charset="0"/>
              <a:buChar char="•"/>
            </a:pPr>
            <a:r>
              <a:rPr lang="en-US" sz="2400" b="0" i="0" dirty="0">
                <a:solidFill>
                  <a:srgbClr val="273239"/>
                </a:solidFill>
                <a:effectLst/>
                <a:highlight>
                  <a:srgbClr val="FFFFFF"/>
                </a:highlight>
              </a:rPr>
              <a:t>Reliability problem.</a:t>
            </a:r>
          </a:p>
          <a:p>
            <a:pPr marL="342900" indent="-342900" algn="l" fontAlgn="base">
              <a:buFont typeface="Arial" panose="020B0604020202020204" pitchFamily="34" charset="0"/>
              <a:buChar char="•"/>
            </a:pPr>
            <a:r>
              <a:rPr lang="en-US" sz="2400" b="0" i="0" dirty="0">
                <a:solidFill>
                  <a:srgbClr val="273239"/>
                </a:solidFill>
                <a:effectLst/>
                <a:highlight>
                  <a:srgbClr val="FFFFFF"/>
                </a:highlight>
              </a:rPr>
              <a:t>One must have to take of the security and integrity of user programs and data.</a:t>
            </a:r>
          </a:p>
          <a:p>
            <a:pPr marL="342900" indent="-342900" algn="l" fontAlgn="base">
              <a:buFont typeface="Arial" panose="020B0604020202020204" pitchFamily="34" charset="0"/>
              <a:buChar char="•"/>
            </a:pPr>
            <a:r>
              <a:rPr lang="en-US" sz="2400" b="0" i="0" dirty="0">
                <a:solidFill>
                  <a:srgbClr val="273239"/>
                </a:solidFill>
                <a:effectLst/>
                <a:highlight>
                  <a:srgbClr val="FFFFFF"/>
                </a:highlight>
              </a:rPr>
              <a:t>Data communication problem.</a:t>
            </a:r>
          </a:p>
          <a:p>
            <a:pPr marL="342900" indent="-342900" algn="just">
              <a:spcAft>
                <a:spcPts val="600"/>
              </a:spcAft>
              <a:buFont typeface="Arial" panose="020B0604020202020204" pitchFamily="34" charset="0"/>
              <a:buChar char="•"/>
            </a:pPr>
            <a:endParaRPr lang="en-IN" sz="2400" dirty="0"/>
          </a:p>
        </p:txBody>
      </p:sp>
    </p:spTree>
    <p:extLst>
      <p:ext uri="{BB962C8B-B14F-4D97-AF65-F5344CB8AC3E}">
        <p14:creationId xmlns:p14="http://schemas.microsoft.com/office/powerpoint/2010/main" val="266366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081660"/>
            <a:ext cx="11943797" cy="1439647"/>
          </a:xfrm>
          <a:prstGeom prst="rect">
            <a:avLst/>
          </a:prstGeom>
          <a:noFill/>
        </p:spPr>
        <p:txBody>
          <a:bodyPr wrap="square" lIns="99843" tIns="49922" rIns="99843" bIns="49922" rtlCol="0" anchor="ctr">
            <a:spAutoFit/>
          </a:bodyPr>
          <a:lstStyle/>
          <a:p>
            <a:pPr marL="342900" indent="-342900" algn="just">
              <a:buAutoNum type="arabicPeriod"/>
            </a:pPr>
            <a:r>
              <a:rPr lang="en-US" sz="2900" dirty="0">
                <a:latin typeface="Times" panose="02020603050405020304" pitchFamily="18" charset="0"/>
                <a:cs typeface="Times" panose="02020603050405020304" pitchFamily="18" charset="0"/>
              </a:rPr>
              <a:t>History</a:t>
            </a:r>
          </a:p>
          <a:p>
            <a:pPr marL="342900" indent="-342900" algn="just">
              <a:buAutoNum type="arabicPeriod"/>
            </a:pPr>
            <a:r>
              <a:rPr lang="en-US" sz="2900" dirty="0">
                <a:latin typeface="Times" panose="02020603050405020304" pitchFamily="18" charset="0"/>
                <a:cs typeface="Times" panose="02020603050405020304" pitchFamily="18" charset="0"/>
              </a:rPr>
              <a:t>Types of Operating System</a:t>
            </a:r>
          </a:p>
          <a:p>
            <a:pPr marL="342900" indent="-342900" algn="just">
              <a:buAutoNum type="arabicPeriod"/>
            </a:pPr>
            <a:r>
              <a:rPr lang="en-US" sz="2900" dirty="0">
                <a:latin typeface="Times" panose="02020603050405020304" pitchFamily="18" charset="0"/>
                <a:cs typeface="Times" panose="02020603050405020304" pitchFamily="18" charset="0"/>
              </a:rPr>
              <a:t>Functions of Operating System</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Tree>
    <p:extLst>
      <p:ext uri="{BB962C8B-B14F-4D97-AF65-F5344CB8AC3E}">
        <p14:creationId xmlns:p14="http://schemas.microsoft.com/office/powerpoint/2010/main" val="3505743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Distributed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247181"/>
            <a:ext cx="12105564" cy="1785104"/>
          </a:xfrm>
          <a:prstGeom prst="rect">
            <a:avLst/>
          </a:prstGeom>
          <a:noFill/>
        </p:spPr>
        <p:txBody>
          <a:bodyPr wrap="square">
            <a:spAutoFit/>
          </a:bodyPr>
          <a:lstStyle/>
          <a:p>
            <a:pPr algn="just"/>
            <a:r>
              <a:rPr lang="en-US" sz="2200" dirty="0"/>
              <a:t>A distributed operating system is one in which several computer systems connected through a single communication channel. Moreover, these systems have their individual processors and memory. Furthermore, these processors communicate through high-speed buses or telephone lines. These individual systems that connect through a single channel are considered as a single unit. We can also call them loosely coupled systems. The individual components or systems of the network are nodes.</a:t>
            </a:r>
            <a:endParaRPr lang="en-IN" sz="2200" dirty="0"/>
          </a:p>
        </p:txBody>
      </p:sp>
      <p:pic>
        <p:nvPicPr>
          <p:cNvPr id="7" name="Picture 6">
            <a:extLst>
              <a:ext uri="{FF2B5EF4-FFF2-40B4-BE49-F238E27FC236}">
                <a16:creationId xmlns:a16="http://schemas.microsoft.com/office/drawing/2014/main" id="{250BFB0B-6BF4-E6D3-2E39-107E4BD00FD5}"/>
              </a:ext>
            </a:extLst>
          </p:cNvPr>
          <p:cNvPicPr>
            <a:picLocks noChangeAspect="1"/>
          </p:cNvPicPr>
          <p:nvPr/>
        </p:nvPicPr>
        <p:blipFill>
          <a:blip r:embed="rId3"/>
          <a:stretch>
            <a:fillRect/>
          </a:stretch>
        </p:blipFill>
        <p:spPr>
          <a:xfrm>
            <a:off x="3835023" y="3287809"/>
            <a:ext cx="5110349" cy="2912264"/>
          </a:xfrm>
          <a:prstGeom prst="rect">
            <a:avLst/>
          </a:prstGeom>
        </p:spPr>
      </p:pic>
      <p:sp>
        <p:nvSpPr>
          <p:cNvPr id="9" name="TextBox 8">
            <a:extLst>
              <a:ext uri="{FF2B5EF4-FFF2-40B4-BE49-F238E27FC236}">
                <a16:creationId xmlns:a16="http://schemas.microsoft.com/office/drawing/2014/main" id="{A34834B2-7F5B-88E0-78C5-37C70C7437B7}"/>
              </a:ext>
            </a:extLst>
          </p:cNvPr>
          <p:cNvSpPr txBox="1"/>
          <p:nvPr/>
        </p:nvSpPr>
        <p:spPr>
          <a:xfrm>
            <a:off x="5203758" y="6275563"/>
            <a:ext cx="2720232" cy="461665"/>
          </a:xfrm>
          <a:prstGeom prst="rect">
            <a:avLst/>
          </a:prstGeom>
          <a:noFill/>
        </p:spPr>
        <p:txBody>
          <a:bodyPr wrap="none" rtlCol="0">
            <a:spAutoFit/>
          </a:bodyPr>
          <a:lstStyle/>
          <a:p>
            <a:r>
              <a:rPr lang="en-US" sz="2400" dirty="0"/>
              <a:t>Fig 9. Distributed OS</a:t>
            </a:r>
            <a:endParaRPr lang="en-IN" sz="2400" dirty="0"/>
          </a:p>
        </p:txBody>
      </p:sp>
    </p:spTree>
    <p:extLst>
      <p:ext uri="{BB962C8B-B14F-4D97-AF65-F5344CB8AC3E}">
        <p14:creationId xmlns:p14="http://schemas.microsoft.com/office/powerpoint/2010/main" val="4050267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Distributed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247181"/>
            <a:ext cx="12105564" cy="461665"/>
          </a:xfrm>
          <a:prstGeom prst="rect">
            <a:avLst/>
          </a:prstGeom>
          <a:noFill/>
        </p:spPr>
        <p:txBody>
          <a:bodyPr wrap="square">
            <a:spAutoFit/>
          </a:bodyPr>
          <a:lstStyle/>
          <a:p>
            <a:pPr algn="just"/>
            <a:r>
              <a:rPr lang="en-US" sz="2400" b="1" dirty="0"/>
              <a:t>Types of Distributed OS</a:t>
            </a:r>
            <a:endParaRPr lang="en-IN" sz="2400" b="1" dirty="0"/>
          </a:p>
        </p:txBody>
      </p:sp>
      <p:sp>
        <p:nvSpPr>
          <p:cNvPr id="6" name="TextBox 5">
            <a:extLst>
              <a:ext uri="{FF2B5EF4-FFF2-40B4-BE49-F238E27FC236}">
                <a16:creationId xmlns:a16="http://schemas.microsoft.com/office/drawing/2014/main" id="{04A324E9-AA85-350C-A195-E76479F56089}"/>
              </a:ext>
            </a:extLst>
          </p:cNvPr>
          <p:cNvSpPr txBox="1"/>
          <p:nvPr/>
        </p:nvSpPr>
        <p:spPr>
          <a:xfrm>
            <a:off x="611459" y="1822500"/>
            <a:ext cx="7399777" cy="4139595"/>
          </a:xfrm>
          <a:prstGeom prst="rect">
            <a:avLst/>
          </a:prstGeom>
          <a:noFill/>
        </p:spPr>
        <p:txBody>
          <a:bodyPr wrap="square">
            <a:spAutoFit/>
          </a:bodyPr>
          <a:lstStyle/>
          <a:p>
            <a:pPr marL="342900" indent="-342900" algn="l" fontAlgn="base">
              <a:buFont typeface="Arial" panose="020B0604020202020204" pitchFamily="34" charset="0"/>
              <a:buChar char="•"/>
            </a:pPr>
            <a:r>
              <a:rPr lang="en-IN" sz="2200" b="1" i="0" dirty="0">
                <a:effectLst/>
                <a:highlight>
                  <a:srgbClr val="FFFFFF"/>
                </a:highlight>
              </a:rPr>
              <a:t>Client-Server Systems</a:t>
            </a:r>
            <a:endParaRPr lang="en-IN" sz="2200" b="1" dirty="0">
              <a:highlight>
                <a:srgbClr val="FFFFFF"/>
              </a:highlight>
            </a:endParaRPr>
          </a:p>
          <a:p>
            <a:pPr algn="just" fontAlgn="base"/>
            <a:r>
              <a:rPr lang="en-US" sz="2200" i="0" dirty="0">
                <a:effectLst/>
                <a:highlight>
                  <a:srgbClr val="FFFFFF"/>
                </a:highlight>
              </a:rPr>
              <a:t>In a client-server system within a distributed operating system, clients request services or resources from servers over a network. Clients initiate communication, send requests, and handle user interfaces, while servers listen for requests, perform tasks, and manage resources.</a:t>
            </a:r>
          </a:p>
          <a:p>
            <a:pPr algn="l" fontAlgn="base"/>
            <a:endParaRPr lang="en-US" sz="1050" dirty="0">
              <a:highlight>
                <a:srgbClr val="FFFFFF"/>
              </a:highlight>
            </a:endParaRPr>
          </a:p>
          <a:p>
            <a:pPr algn="l" fontAlgn="base"/>
            <a:endParaRPr lang="en-US" sz="1050" dirty="0">
              <a:highlight>
                <a:srgbClr val="FFFFFF"/>
              </a:highlight>
            </a:endParaRPr>
          </a:p>
          <a:p>
            <a:pPr marL="342900" indent="-342900" algn="l" fontAlgn="base">
              <a:buFont typeface="Arial" panose="020B0604020202020204" pitchFamily="34" charset="0"/>
              <a:buChar char="•"/>
            </a:pPr>
            <a:endParaRPr lang="en-IN" sz="2200" b="1" i="0" dirty="0">
              <a:effectLst/>
              <a:highlight>
                <a:srgbClr val="FFFFFF"/>
              </a:highlight>
            </a:endParaRPr>
          </a:p>
          <a:p>
            <a:pPr marL="342900" indent="-342900" algn="l" fontAlgn="base">
              <a:buFont typeface="Arial" panose="020B0604020202020204" pitchFamily="34" charset="0"/>
              <a:buChar char="•"/>
            </a:pPr>
            <a:endParaRPr lang="en-IN" sz="2200" b="1" dirty="0">
              <a:highlight>
                <a:srgbClr val="FFFFFF"/>
              </a:highlight>
            </a:endParaRPr>
          </a:p>
          <a:p>
            <a:pPr marL="342900" indent="-342900" algn="l" fontAlgn="base">
              <a:buFont typeface="Arial" panose="020B0604020202020204" pitchFamily="34" charset="0"/>
              <a:buChar char="•"/>
            </a:pPr>
            <a:endParaRPr lang="en-IN" sz="2200" b="1" i="0" dirty="0">
              <a:effectLst/>
              <a:highlight>
                <a:srgbClr val="FFFFFF"/>
              </a:highlight>
            </a:endParaRPr>
          </a:p>
          <a:p>
            <a:pPr marL="342900" indent="-342900" algn="l" fontAlgn="base">
              <a:buFont typeface="Arial" panose="020B0604020202020204" pitchFamily="34" charset="0"/>
              <a:buChar char="•"/>
            </a:pPr>
            <a:endParaRPr lang="en-IN" sz="2200" b="1" dirty="0">
              <a:highlight>
                <a:srgbClr val="FFFFFF"/>
              </a:highlight>
            </a:endParaRPr>
          </a:p>
          <a:p>
            <a:pPr algn="just" fontAlgn="base"/>
            <a:endParaRPr lang="en-IN" sz="2200" i="0" dirty="0">
              <a:effectLst/>
              <a:highlight>
                <a:srgbClr val="FFFFFF"/>
              </a:highlight>
            </a:endParaRPr>
          </a:p>
        </p:txBody>
      </p:sp>
      <p:pic>
        <p:nvPicPr>
          <p:cNvPr id="14" name="Picture 13">
            <a:extLst>
              <a:ext uri="{FF2B5EF4-FFF2-40B4-BE49-F238E27FC236}">
                <a16:creationId xmlns:a16="http://schemas.microsoft.com/office/drawing/2014/main" id="{6BD80315-971D-A024-01FB-32948462AD7E}"/>
              </a:ext>
            </a:extLst>
          </p:cNvPr>
          <p:cNvPicPr>
            <a:picLocks noChangeAspect="1"/>
          </p:cNvPicPr>
          <p:nvPr/>
        </p:nvPicPr>
        <p:blipFill>
          <a:blip r:embed="rId3"/>
          <a:stretch>
            <a:fillRect/>
          </a:stretch>
        </p:blipFill>
        <p:spPr>
          <a:xfrm>
            <a:off x="8256899" y="1951790"/>
            <a:ext cx="4595025" cy="2962581"/>
          </a:xfrm>
          <a:prstGeom prst="rect">
            <a:avLst/>
          </a:prstGeom>
        </p:spPr>
      </p:pic>
      <p:sp>
        <p:nvSpPr>
          <p:cNvPr id="15" name="TextBox 14">
            <a:extLst>
              <a:ext uri="{FF2B5EF4-FFF2-40B4-BE49-F238E27FC236}">
                <a16:creationId xmlns:a16="http://schemas.microsoft.com/office/drawing/2014/main" id="{8A3D3708-A8C5-021D-BE69-ADAF9BEFF343}"/>
              </a:ext>
            </a:extLst>
          </p:cNvPr>
          <p:cNvSpPr txBox="1"/>
          <p:nvPr/>
        </p:nvSpPr>
        <p:spPr>
          <a:xfrm>
            <a:off x="9195609" y="5047467"/>
            <a:ext cx="3097515" cy="461665"/>
          </a:xfrm>
          <a:prstGeom prst="rect">
            <a:avLst/>
          </a:prstGeom>
          <a:noFill/>
        </p:spPr>
        <p:txBody>
          <a:bodyPr wrap="none" rtlCol="0">
            <a:spAutoFit/>
          </a:bodyPr>
          <a:lstStyle/>
          <a:p>
            <a:r>
              <a:rPr lang="en-US" sz="2400" dirty="0"/>
              <a:t>Fig 10. Client-Server OS</a:t>
            </a:r>
            <a:endParaRPr lang="en-IN" sz="2400" dirty="0"/>
          </a:p>
        </p:txBody>
      </p:sp>
    </p:spTree>
    <p:extLst>
      <p:ext uri="{BB962C8B-B14F-4D97-AF65-F5344CB8AC3E}">
        <p14:creationId xmlns:p14="http://schemas.microsoft.com/office/powerpoint/2010/main" val="18990084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Distributed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247181"/>
            <a:ext cx="12105564" cy="461665"/>
          </a:xfrm>
          <a:prstGeom prst="rect">
            <a:avLst/>
          </a:prstGeom>
          <a:noFill/>
        </p:spPr>
        <p:txBody>
          <a:bodyPr wrap="square">
            <a:spAutoFit/>
          </a:bodyPr>
          <a:lstStyle/>
          <a:p>
            <a:pPr algn="just"/>
            <a:r>
              <a:rPr lang="en-US" sz="2400" b="1" dirty="0"/>
              <a:t>Types of Distributed OS</a:t>
            </a:r>
            <a:endParaRPr lang="en-IN" sz="2400" b="1" dirty="0"/>
          </a:p>
        </p:txBody>
      </p:sp>
      <p:sp>
        <p:nvSpPr>
          <p:cNvPr id="6" name="TextBox 5">
            <a:extLst>
              <a:ext uri="{FF2B5EF4-FFF2-40B4-BE49-F238E27FC236}">
                <a16:creationId xmlns:a16="http://schemas.microsoft.com/office/drawing/2014/main" id="{04A324E9-AA85-350C-A195-E76479F56089}"/>
              </a:ext>
            </a:extLst>
          </p:cNvPr>
          <p:cNvSpPr txBox="1"/>
          <p:nvPr/>
        </p:nvSpPr>
        <p:spPr>
          <a:xfrm>
            <a:off x="611459" y="1822500"/>
            <a:ext cx="7099015" cy="2462213"/>
          </a:xfrm>
          <a:prstGeom prst="rect">
            <a:avLst/>
          </a:prstGeom>
          <a:noFill/>
        </p:spPr>
        <p:txBody>
          <a:bodyPr wrap="square">
            <a:spAutoFit/>
          </a:bodyPr>
          <a:lstStyle/>
          <a:p>
            <a:pPr algn="just" fontAlgn="base"/>
            <a:r>
              <a:rPr lang="en-US" sz="2200" b="1" i="0" dirty="0">
                <a:effectLst/>
                <a:highlight>
                  <a:srgbClr val="FFFFFF"/>
                </a:highlight>
              </a:rPr>
              <a:t>Peer-to-Peer(P2P) Systems</a:t>
            </a:r>
          </a:p>
          <a:p>
            <a:pPr algn="just" fontAlgn="base"/>
            <a:r>
              <a:rPr lang="en-US" sz="2200" i="0" dirty="0">
                <a:effectLst/>
                <a:highlight>
                  <a:srgbClr val="FFFFFF"/>
                </a:highlight>
              </a:rPr>
              <a:t>In peer-to-peer (P2P) systems, interconnected nodes directly communicate and collaborate without centralized control. Each node can act as both a client and a server, sharing resources and services with other nodes. P2P systems enable decentralized resource sharing, self-organization, and fault tolerance.</a:t>
            </a:r>
            <a:endParaRPr lang="en-IN" sz="2200" i="0" dirty="0">
              <a:effectLst/>
              <a:highlight>
                <a:srgbClr val="FFFFFF"/>
              </a:highlight>
            </a:endParaRPr>
          </a:p>
        </p:txBody>
      </p:sp>
      <p:sp>
        <p:nvSpPr>
          <p:cNvPr id="15" name="TextBox 14">
            <a:extLst>
              <a:ext uri="{FF2B5EF4-FFF2-40B4-BE49-F238E27FC236}">
                <a16:creationId xmlns:a16="http://schemas.microsoft.com/office/drawing/2014/main" id="{8A3D3708-A8C5-021D-BE69-ADAF9BEFF343}"/>
              </a:ext>
            </a:extLst>
          </p:cNvPr>
          <p:cNvSpPr txBox="1"/>
          <p:nvPr/>
        </p:nvSpPr>
        <p:spPr>
          <a:xfrm>
            <a:off x="8867687" y="5416773"/>
            <a:ext cx="3065968" cy="461665"/>
          </a:xfrm>
          <a:prstGeom prst="rect">
            <a:avLst/>
          </a:prstGeom>
          <a:noFill/>
        </p:spPr>
        <p:txBody>
          <a:bodyPr wrap="none" rtlCol="0">
            <a:spAutoFit/>
          </a:bodyPr>
          <a:lstStyle/>
          <a:p>
            <a:r>
              <a:rPr lang="en-US" sz="2400" dirty="0"/>
              <a:t>Fig 11. Peer-to-Peer OS</a:t>
            </a:r>
            <a:endParaRPr lang="en-IN" sz="2400" dirty="0"/>
          </a:p>
        </p:txBody>
      </p:sp>
      <p:pic>
        <p:nvPicPr>
          <p:cNvPr id="7" name="Picture 6">
            <a:extLst>
              <a:ext uri="{FF2B5EF4-FFF2-40B4-BE49-F238E27FC236}">
                <a16:creationId xmlns:a16="http://schemas.microsoft.com/office/drawing/2014/main" id="{726C2DDB-B0FC-0F20-0D78-14E34AB0CBF5}"/>
              </a:ext>
            </a:extLst>
          </p:cNvPr>
          <p:cNvPicPr>
            <a:picLocks noChangeAspect="1"/>
          </p:cNvPicPr>
          <p:nvPr/>
        </p:nvPicPr>
        <p:blipFill>
          <a:blip r:embed="rId3"/>
          <a:stretch>
            <a:fillRect/>
          </a:stretch>
        </p:blipFill>
        <p:spPr>
          <a:xfrm>
            <a:off x="7964975" y="1543689"/>
            <a:ext cx="4379383" cy="3673030"/>
          </a:xfrm>
          <a:prstGeom prst="rect">
            <a:avLst/>
          </a:prstGeom>
        </p:spPr>
      </p:pic>
    </p:spTree>
    <p:extLst>
      <p:ext uri="{BB962C8B-B14F-4D97-AF65-F5344CB8AC3E}">
        <p14:creationId xmlns:p14="http://schemas.microsoft.com/office/powerpoint/2010/main" val="627374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Distributed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247181"/>
            <a:ext cx="12105564" cy="461665"/>
          </a:xfrm>
          <a:prstGeom prst="rect">
            <a:avLst/>
          </a:prstGeom>
          <a:noFill/>
        </p:spPr>
        <p:txBody>
          <a:bodyPr wrap="square">
            <a:spAutoFit/>
          </a:bodyPr>
          <a:lstStyle/>
          <a:p>
            <a:pPr algn="just"/>
            <a:r>
              <a:rPr lang="en-US" sz="2400" b="1" dirty="0"/>
              <a:t>Types of Distributed OS</a:t>
            </a:r>
            <a:endParaRPr lang="en-IN" sz="2400" b="1" dirty="0"/>
          </a:p>
        </p:txBody>
      </p:sp>
      <p:sp>
        <p:nvSpPr>
          <p:cNvPr id="6" name="TextBox 5">
            <a:extLst>
              <a:ext uri="{FF2B5EF4-FFF2-40B4-BE49-F238E27FC236}">
                <a16:creationId xmlns:a16="http://schemas.microsoft.com/office/drawing/2014/main" id="{04A324E9-AA85-350C-A195-E76479F56089}"/>
              </a:ext>
            </a:extLst>
          </p:cNvPr>
          <p:cNvSpPr txBox="1"/>
          <p:nvPr/>
        </p:nvSpPr>
        <p:spPr>
          <a:xfrm>
            <a:off x="611459" y="1822500"/>
            <a:ext cx="7822857" cy="2677656"/>
          </a:xfrm>
          <a:prstGeom prst="rect">
            <a:avLst/>
          </a:prstGeom>
          <a:noFill/>
        </p:spPr>
        <p:txBody>
          <a:bodyPr wrap="square">
            <a:spAutoFit/>
          </a:bodyPr>
          <a:lstStyle/>
          <a:p>
            <a:pPr algn="l" fontAlgn="base"/>
            <a:r>
              <a:rPr lang="en-US" sz="2400" b="1" i="0" dirty="0">
                <a:effectLst/>
                <a:highlight>
                  <a:srgbClr val="FFFFFF"/>
                </a:highlight>
              </a:rPr>
              <a:t>Middleware</a:t>
            </a:r>
          </a:p>
          <a:p>
            <a:pPr algn="just" rtl="0" fontAlgn="base"/>
            <a:r>
              <a:rPr lang="en-US" sz="2400" b="0" i="0" dirty="0">
                <a:effectLst/>
                <a:highlight>
                  <a:srgbClr val="FFFFFF"/>
                </a:highlight>
              </a:rPr>
              <a:t>Middleware acts as a bridge between different software applications or components, enabling communication and interaction across distributed systems. It abstracts complexities of network communication, providing services like message passing, remote procedure calls (RPC), and object management.</a:t>
            </a:r>
          </a:p>
        </p:txBody>
      </p:sp>
      <p:sp>
        <p:nvSpPr>
          <p:cNvPr id="15" name="TextBox 14">
            <a:extLst>
              <a:ext uri="{FF2B5EF4-FFF2-40B4-BE49-F238E27FC236}">
                <a16:creationId xmlns:a16="http://schemas.microsoft.com/office/drawing/2014/main" id="{8A3D3708-A8C5-021D-BE69-ADAF9BEFF343}"/>
              </a:ext>
            </a:extLst>
          </p:cNvPr>
          <p:cNvSpPr txBox="1"/>
          <p:nvPr/>
        </p:nvSpPr>
        <p:spPr>
          <a:xfrm>
            <a:off x="9637363" y="5745518"/>
            <a:ext cx="2980944" cy="461665"/>
          </a:xfrm>
          <a:prstGeom prst="rect">
            <a:avLst/>
          </a:prstGeom>
          <a:noFill/>
        </p:spPr>
        <p:txBody>
          <a:bodyPr wrap="none" rtlCol="0">
            <a:spAutoFit/>
          </a:bodyPr>
          <a:lstStyle/>
          <a:p>
            <a:r>
              <a:rPr lang="en-US" sz="2400" dirty="0"/>
              <a:t>Fig 12. Middleware OS</a:t>
            </a:r>
            <a:endParaRPr lang="en-IN" sz="2400" dirty="0"/>
          </a:p>
        </p:txBody>
      </p:sp>
      <p:pic>
        <p:nvPicPr>
          <p:cNvPr id="9" name="Picture 8">
            <a:extLst>
              <a:ext uri="{FF2B5EF4-FFF2-40B4-BE49-F238E27FC236}">
                <a16:creationId xmlns:a16="http://schemas.microsoft.com/office/drawing/2014/main" id="{599F1790-DDF2-68D4-BE14-F00383C6BB8B}"/>
              </a:ext>
            </a:extLst>
          </p:cNvPr>
          <p:cNvPicPr>
            <a:picLocks noChangeAspect="1"/>
          </p:cNvPicPr>
          <p:nvPr/>
        </p:nvPicPr>
        <p:blipFill>
          <a:blip r:embed="rId3"/>
          <a:stretch>
            <a:fillRect/>
          </a:stretch>
        </p:blipFill>
        <p:spPr>
          <a:xfrm>
            <a:off x="8569991" y="1470711"/>
            <a:ext cx="4581750" cy="4097714"/>
          </a:xfrm>
          <a:prstGeom prst="rect">
            <a:avLst/>
          </a:prstGeom>
        </p:spPr>
      </p:pic>
    </p:spTree>
    <p:extLst>
      <p:ext uri="{BB962C8B-B14F-4D97-AF65-F5344CB8AC3E}">
        <p14:creationId xmlns:p14="http://schemas.microsoft.com/office/powerpoint/2010/main" val="28112060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Distributed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247181"/>
            <a:ext cx="12105564" cy="461665"/>
          </a:xfrm>
          <a:prstGeom prst="rect">
            <a:avLst/>
          </a:prstGeom>
          <a:noFill/>
        </p:spPr>
        <p:txBody>
          <a:bodyPr wrap="square">
            <a:spAutoFit/>
          </a:bodyPr>
          <a:lstStyle/>
          <a:p>
            <a:pPr algn="just"/>
            <a:r>
              <a:rPr lang="en-US" sz="2400" b="1" dirty="0"/>
              <a:t>Types of Distributed OS</a:t>
            </a:r>
            <a:endParaRPr lang="en-IN" sz="2400" b="1" dirty="0"/>
          </a:p>
        </p:txBody>
      </p:sp>
      <p:sp>
        <p:nvSpPr>
          <p:cNvPr id="6" name="TextBox 5">
            <a:extLst>
              <a:ext uri="{FF2B5EF4-FFF2-40B4-BE49-F238E27FC236}">
                <a16:creationId xmlns:a16="http://schemas.microsoft.com/office/drawing/2014/main" id="{04A324E9-AA85-350C-A195-E76479F56089}"/>
              </a:ext>
            </a:extLst>
          </p:cNvPr>
          <p:cNvSpPr txBox="1"/>
          <p:nvPr/>
        </p:nvSpPr>
        <p:spPr>
          <a:xfrm>
            <a:off x="611459" y="1822500"/>
            <a:ext cx="12105564" cy="2308324"/>
          </a:xfrm>
          <a:prstGeom prst="rect">
            <a:avLst/>
          </a:prstGeom>
          <a:noFill/>
        </p:spPr>
        <p:txBody>
          <a:bodyPr wrap="square">
            <a:spAutoFit/>
          </a:bodyPr>
          <a:lstStyle/>
          <a:p>
            <a:pPr algn="just" fontAlgn="base"/>
            <a:r>
              <a:rPr lang="en-US" sz="2400" b="1" i="0" dirty="0">
                <a:solidFill>
                  <a:srgbClr val="273239"/>
                </a:solidFill>
                <a:effectLst/>
                <a:highlight>
                  <a:srgbClr val="FFFFFF"/>
                </a:highlight>
              </a:rPr>
              <a:t>Three-Tier OS</a:t>
            </a:r>
          </a:p>
          <a:p>
            <a:pPr algn="just" rtl="0" fontAlgn="base"/>
            <a:r>
              <a:rPr lang="en-US" sz="2400" b="0" i="0" dirty="0">
                <a:solidFill>
                  <a:srgbClr val="273239"/>
                </a:solidFill>
                <a:effectLst/>
                <a:highlight>
                  <a:srgbClr val="FFFFFF"/>
                </a:highlight>
              </a:rPr>
              <a:t>In a distributed operating system, “Tier” refer to the physical separation of components. the three-tier architecture divides tasks into presentation, logic, and data layers. The presentation tier, comprising client machines or devices, handles user interaction. The logic tier, distributed across multiple nodes or servers, executes processing logic and coordinates system functions.</a:t>
            </a:r>
          </a:p>
          <a:p>
            <a:pPr algn="just" fontAlgn="base"/>
            <a:endParaRPr lang="en-US" sz="2400" b="0" i="0" dirty="0">
              <a:solidFill>
                <a:srgbClr val="273239"/>
              </a:solidFill>
              <a:effectLst/>
              <a:highlight>
                <a:srgbClr val="FFFFFF"/>
              </a:highlight>
            </a:endParaRPr>
          </a:p>
        </p:txBody>
      </p:sp>
      <p:sp>
        <p:nvSpPr>
          <p:cNvPr id="15" name="TextBox 14">
            <a:extLst>
              <a:ext uri="{FF2B5EF4-FFF2-40B4-BE49-F238E27FC236}">
                <a16:creationId xmlns:a16="http://schemas.microsoft.com/office/drawing/2014/main" id="{8A3D3708-A8C5-021D-BE69-ADAF9BEFF343}"/>
              </a:ext>
            </a:extLst>
          </p:cNvPr>
          <p:cNvSpPr txBox="1"/>
          <p:nvPr/>
        </p:nvSpPr>
        <p:spPr>
          <a:xfrm>
            <a:off x="5065365" y="6277977"/>
            <a:ext cx="2780698" cy="461665"/>
          </a:xfrm>
          <a:prstGeom prst="rect">
            <a:avLst/>
          </a:prstGeom>
          <a:noFill/>
        </p:spPr>
        <p:txBody>
          <a:bodyPr wrap="none" rtlCol="0">
            <a:spAutoFit/>
          </a:bodyPr>
          <a:lstStyle/>
          <a:p>
            <a:r>
              <a:rPr lang="en-US" sz="2400" dirty="0"/>
              <a:t>Fig 13. Three-Tier OS</a:t>
            </a:r>
            <a:endParaRPr lang="en-IN" sz="2400" dirty="0"/>
          </a:p>
        </p:txBody>
      </p:sp>
      <p:pic>
        <p:nvPicPr>
          <p:cNvPr id="7" name="Picture 6">
            <a:extLst>
              <a:ext uri="{FF2B5EF4-FFF2-40B4-BE49-F238E27FC236}">
                <a16:creationId xmlns:a16="http://schemas.microsoft.com/office/drawing/2014/main" id="{A16F9966-93E8-E005-A9BE-2397B158107D}"/>
              </a:ext>
            </a:extLst>
          </p:cNvPr>
          <p:cNvPicPr>
            <a:picLocks noChangeAspect="1"/>
          </p:cNvPicPr>
          <p:nvPr/>
        </p:nvPicPr>
        <p:blipFill>
          <a:blip r:embed="rId3"/>
          <a:stretch>
            <a:fillRect/>
          </a:stretch>
        </p:blipFill>
        <p:spPr>
          <a:xfrm>
            <a:off x="3065230" y="3798511"/>
            <a:ext cx="6326469" cy="2460634"/>
          </a:xfrm>
          <a:prstGeom prst="rect">
            <a:avLst/>
          </a:prstGeom>
        </p:spPr>
      </p:pic>
    </p:spTree>
    <p:extLst>
      <p:ext uri="{BB962C8B-B14F-4D97-AF65-F5344CB8AC3E}">
        <p14:creationId xmlns:p14="http://schemas.microsoft.com/office/powerpoint/2010/main" val="8424649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Distributed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247181"/>
            <a:ext cx="12105564" cy="461665"/>
          </a:xfrm>
          <a:prstGeom prst="rect">
            <a:avLst/>
          </a:prstGeom>
          <a:noFill/>
        </p:spPr>
        <p:txBody>
          <a:bodyPr wrap="square">
            <a:spAutoFit/>
          </a:bodyPr>
          <a:lstStyle/>
          <a:p>
            <a:pPr algn="just"/>
            <a:r>
              <a:rPr lang="en-US" sz="2400" b="1" dirty="0"/>
              <a:t>Types of Distributed OS</a:t>
            </a:r>
            <a:endParaRPr lang="en-IN" sz="2400" b="1" dirty="0"/>
          </a:p>
        </p:txBody>
      </p:sp>
      <p:sp>
        <p:nvSpPr>
          <p:cNvPr id="6" name="TextBox 5">
            <a:extLst>
              <a:ext uri="{FF2B5EF4-FFF2-40B4-BE49-F238E27FC236}">
                <a16:creationId xmlns:a16="http://schemas.microsoft.com/office/drawing/2014/main" id="{04A324E9-AA85-350C-A195-E76479F56089}"/>
              </a:ext>
            </a:extLst>
          </p:cNvPr>
          <p:cNvSpPr txBox="1"/>
          <p:nvPr/>
        </p:nvSpPr>
        <p:spPr>
          <a:xfrm>
            <a:off x="611459" y="1822500"/>
            <a:ext cx="8013926" cy="3785652"/>
          </a:xfrm>
          <a:prstGeom prst="rect">
            <a:avLst/>
          </a:prstGeom>
          <a:noFill/>
        </p:spPr>
        <p:txBody>
          <a:bodyPr wrap="square">
            <a:spAutoFit/>
          </a:bodyPr>
          <a:lstStyle/>
          <a:p>
            <a:pPr algn="l" fontAlgn="base"/>
            <a:r>
              <a:rPr lang="en-US" sz="2400" b="1" i="0" dirty="0">
                <a:effectLst/>
                <a:highlight>
                  <a:srgbClr val="FFFFFF"/>
                </a:highlight>
              </a:rPr>
              <a:t>N-Tier OS</a:t>
            </a:r>
          </a:p>
          <a:p>
            <a:pPr algn="just" rtl="0" fontAlgn="base"/>
            <a:r>
              <a:rPr lang="en-US" sz="2400" b="0" i="0" dirty="0">
                <a:effectLst/>
                <a:highlight>
                  <a:srgbClr val="FFFFFF"/>
                </a:highlight>
              </a:rPr>
              <a:t>In an N-tier architecture, applications are structured into multiple tiers or layers beyond the traditional three-tier model. Each tier performs specific functions, such as presentation, logic, data processing, and data storage, with the flexibility to add more tiers as needed. In a distributed operating system, this architecture enables complex applications to be divided into modular components distributed across multiple nodes or servers.</a:t>
            </a:r>
          </a:p>
          <a:p>
            <a:pPr algn="just" fontAlgn="base"/>
            <a:endParaRPr lang="en-US" sz="2400" b="0" i="0" dirty="0">
              <a:effectLst/>
              <a:highlight>
                <a:srgbClr val="FFFFFF"/>
              </a:highlight>
            </a:endParaRPr>
          </a:p>
        </p:txBody>
      </p:sp>
      <p:sp>
        <p:nvSpPr>
          <p:cNvPr id="15" name="TextBox 14">
            <a:extLst>
              <a:ext uri="{FF2B5EF4-FFF2-40B4-BE49-F238E27FC236}">
                <a16:creationId xmlns:a16="http://schemas.microsoft.com/office/drawing/2014/main" id="{8A3D3708-A8C5-021D-BE69-ADAF9BEFF343}"/>
              </a:ext>
            </a:extLst>
          </p:cNvPr>
          <p:cNvSpPr txBox="1"/>
          <p:nvPr/>
        </p:nvSpPr>
        <p:spPr>
          <a:xfrm>
            <a:off x="9681348" y="5244771"/>
            <a:ext cx="2255746" cy="461665"/>
          </a:xfrm>
          <a:prstGeom prst="rect">
            <a:avLst/>
          </a:prstGeom>
          <a:noFill/>
        </p:spPr>
        <p:txBody>
          <a:bodyPr wrap="none" rtlCol="0">
            <a:spAutoFit/>
          </a:bodyPr>
          <a:lstStyle/>
          <a:p>
            <a:r>
              <a:rPr lang="en-US" sz="2400" dirty="0"/>
              <a:t>Fig 14. N-Tier OS</a:t>
            </a:r>
            <a:endParaRPr lang="en-IN" sz="2400" dirty="0"/>
          </a:p>
        </p:txBody>
      </p:sp>
      <p:pic>
        <p:nvPicPr>
          <p:cNvPr id="12" name="Picture 11">
            <a:extLst>
              <a:ext uri="{FF2B5EF4-FFF2-40B4-BE49-F238E27FC236}">
                <a16:creationId xmlns:a16="http://schemas.microsoft.com/office/drawing/2014/main" id="{A1FF9F0F-FB25-5ACD-68CB-6AB7842DC73C}"/>
              </a:ext>
            </a:extLst>
          </p:cNvPr>
          <p:cNvPicPr>
            <a:picLocks noChangeAspect="1"/>
          </p:cNvPicPr>
          <p:nvPr/>
        </p:nvPicPr>
        <p:blipFill>
          <a:blip r:embed="rId3"/>
          <a:stretch>
            <a:fillRect/>
          </a:stretch>
        </p:blipFill>
        <p:spPr>
          <a:xfrm>
            <a:off x="9015160" y="2261803"/>
            <a:ext cx="3204322" cy="2910698"/>
          </a:xfrm>
          <a:prstGeom prst="rect">
            <a:avLst/>
          </a:prstGeom>
        </p:spPr>
      </p:pic>
    </p:spTree>
    <p:extLst>
      <p:ext uri="{BB962C8B-B14F-4D97-AF65-F5344CB8AC3E}">
        <p14:creationId xmlns:p14="http://schemas.microsoft.com/office/powerpoint/2010/main" val="89713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Distributed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247181"/>
            <a:ext cx="12105564" cy="461665"/>
          </a:xfrm>
          <a:prstGeom prst="rect">
            <a:avLst/>
          </a:prstGeom>
          <a:noFill/>
        </p:spPr>
        <p:txBody>
          <a:bodyPr wrap="square">
            <a:spAutoFit/>
          </a:bodyPr>
          <a:lstStyle/>
          <a:p>
            <a:pPr algn="just"/>
            <a:r>
              <a:rPr lang="en-US" sz="2400" b="1" dirty="0"/>
              <a:t>Examples of Distributed OS</a:t>
            </a:r>
            <a:endParaRPr lang="en-IN" sz="2400" b="1" dirty="0"/>
          </a:p>
        </p:txBody>
      </p:sp>
      <p:sp>
        <p:nvSpPr>
          <p:cNvPr id="6" name="TextBox 5">
            <a:extLst>
              <a:ext uri="{FF2B5EF4-FFF2-40B4-BE49-F238E27FC236}">
                <a16:creationId xmlns:a16="http://schemas.microsoft.com/office/drawing/2014/main" id="{04A324E9-AA85-350C-A195-E76479F56089}"/>
              </a:ext>
            </a:extLst>
          </p:cNvPr>
          <p:cNvSpPr txBox="1"/>
          <p:nvPr/>
        </p:nvSpPr>
        <p:spPr>
          <a:xfrm>
            <a:off x="652402" y="1726964"/>
            <a:ext cx="12299323" cy="3416320"/>
          </a:xfrm>
          <a:prstGeom prst="rect">
            <a:avLst/>
          </a:prstGeom>
          <a:noFill/>
        </p:spPr>
        <p:txBody>
          <a:bodyPr wrap="square">
            <a:spAutoFit/>
          </a:bodyPr>
          <a:lstStyle/>
          <a:p>
            <a:pPr marL="342900" indent="-342900" algn="just" fontAlgn="base">
              <a:buFont typeface="Arial" panose="020B0604020202020204" pitchFamily="34" charset="0"/>
              <a:buChar char="•"/>
            </a:pPr>
            <a:r>
              <a:rPr lang="en-US" sz="2400" b="1" i="0" dirty="0">
                <a:effectLst/>
                <a:highlight>
                  <a:srgbClr val="FFFFFF"/>
                </a:highlight>
              </a:rPr>
              <a:t>Solaris:</a:t>
            </a:r>
            <a:r>
              <a:rPr lang="en-US" sz="2400" b="0" i="0" dirty="0">
                <a:effectLst/>
                <a:highlight>
                  <a:srgbClr val="FFFFFF"/>
                </a:highlight>
              </a:rPr>
              <a:t>   The SUN multiprocessor workstations are the intended use for it.</a:t>
            </a:r>
          </a:p>
          <a:p>
            <a:pPr marL="342900" indent="-342900" algn="just" fontAlgn="base">
              <a:buFont typeface="Arial" panose="020B0604020202020204" pitchFamily="34" charset="0"/>
              <a:buChar char="•"/>
            </a:pPr>
            <a:r>
              <a:rPr lang="en-US" sz="2400" b="1" i="0" dirty="0">
                <a:effectLst/>
                <a:highlight>
                  <a:srgbClr val="FFFFFF"/>
                </a:highlight>
              </a:rPr>
              <a:t>OSF/1:    </a:t>
            </a:r>
            <a:r>
              <a:rPr lang="en-US" sz="2400" b="0" i="0" dirty="0">
                <a:effectLst/>
                <a:highlight>
                  <a:srgbClr val="FFFFFF"/>
                </a:highlight>
              </a:rPr>
              <a:t>The Open Foundation Software Company designed it, and it works with Unix.</a:t>
            </a:r>
          </a:p>
          <a:p>
            <a:pPr marL="342900" indent="-342900" algn="just" fontAlgn="base">
              <a:buFont typeface="Arial" panose="020B0604020202020204" pitchFamily="34" charset="0"/>
              <a:buChar char="•"/>
            </a:pPr>
            <a:r>
              <a:rPr lang="en-US" sz="2400" b="1" i="0" dirty="0">
                <a:effectLst/>
                <a:highlight>
                  <a:srgbClr val="FFFFFF"/>
                </a:highlight>
              </a:rPr>
              <a:t>Micros:  </a:t>
            </a:r>
            <a:r>
              <a:rPr lang="en-US" sz="2400" b="0" i="0" dirty="0">
                <a:effectLst/>
                <a:highlight>
                  <a:srgbClr val="FFFFFF"/>
                </a:highlight>
              </a:rPr>
              <a:t>All nodes in the system are assigned work by the MICROS operating system, which also 	 	   guarantees a balanced data load.</a:t>
            </a:r>
          </a:p>
          <a:p>
            <a:pPr marL="342900" indent="-342900" algn="just" fontAlgn="base">
              <a:buFont typeface="Arial" panose="020B0604020202020204" pitchFamily="34" charset="0"/>
              <a:buChar char="•"/>
            </a:pPr>
            <a:r>
              <a:rPr lang="en-US" sz="2400" b="1" i="0" dirty="0">
                <a:effectLst/>
                <a:highlight>
                  <a:srgbClr val="FFFFFF"/>
                </a:highlight>
              </a:rPr>
              <a:t>DYNIX:    </a:t>
            </a:r>
            <a:r>
              <a:rPr lang="en-US" sz="2400" b="0" i="0" dirty="0">
                <a:effectLst/>
                <a:highlight>
                  <a:srgbClr val="FFFFFF"/>
                </a:highlight>
              </a:rPr>
              <a:t>It is created for computers with many processors, known as Symmetry.</a:t>
            </a:r>
          </a:p>
          <a:p>
            <a:pPr marL="342900" indent="-342900" algn="just" fontAlgn="base">
              <a:buFont typeface="Arial" panose="020B0604020202020204" pitchFamily="34" charset="0"/>
              <a:buChar char="•"/>
            </a:pPr>
            <a:r>
              <a:rPr lang="en-US" sz="2400" b="1" i="0" dirty="0">
                <a:effectLst/>
                <a:highlight>
                  <a:srgbClr val="FFFFFF"/>
                </a:highlight>
              </a:rPr>
              <a:t>Locus:     </a:t>
            </a:r>
            <a:r>
              <a:rPr lang="en-US" sz="2400" b="0" i="0" dirty="0">
                <a:effectLst/>
                <a:highlight>
                  <a:srgbClr val="FFFFFF"/>
                </a:highlight>
              </a:rPr>
              <a:t>It can be viewed simultaneously from both local and distant files without any location 	  	   restrictions.</a:t>
            </a:r>
          </a:p>
          <a:p>
            <a:pPr marL="342900" indent="-342900" algn="just" fontAlgn="base">
              <a:buFont typeface="Arial" panose="020B0604020202020204" pitchFamily="34" charset="0"/>
              <a:buChar char="•"/>
            </a:pPr>
            <a:r>
              <a:rPr lang="en-US" sz="2400" b="1" i="0" dirty="0">
                <a:effectLst/>
                <a:highlight>
                  <a:srgbClr val="FFFFFF"/>
                </a:highlight>
              </a:rPr>
              <a:t>Mach:     </a:t>
            </a:r>
            <a:r>
              <a:rPr lang="en-US" sz="2400" b="0" i="0" dirty="0">
                <a:effectLst/>
                <a:highlight>
                  <a:srgbClr val="FFFFFF"/>
                </a:highlight>
              </a:rPr>
              <a:t>It permits the features of multitasking and multithreading.</a:t>
            </a:r>
          </a:p>
          <a:p>
            <a:pPr algn="just" fontAlgn="base"/>
            <a:endParaRPr lang="en-US" sz="2400" b="0" i="0" dirty="0">
              <a:effectLst/>
              <a:highlight>
                <a:srgbClr val="FFFFFF"/>
              </a:highlight>
            </a:endParaRPr>
          </a:p>
        </p:txBody>
      </p:sp>
    </p:spTree>
    <p:extLst>
      <p:ext uri="{BB962C8B-B14F-4D97-AF65-F5344CB8AC3E}">
        <p14:creationId xmlns:p14="http://schemas.microsoft.com/office/powerpoint/2010/main" val="238614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Distributed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247181"/>
            <a:ext cx="12105564" cy="1200329"/>
          </a:xfrm>
          <a:prstGeom prst="rect">
            <a:avLst/>
          </a:prstGeom>
          <a:noFill/>
        </p:spPr>
        <p:txBody>
          <a:bodyPr wrap="square">
            <a:spAutoFit/>
          </a:bodyPr>
          <a:lstStyle/>
          <a:p>
            <a:pPr algn="just"/>
            <a:r>
              <a:rPr lang="en-US" sz="2400" b="1" dirty="0"/>
              <a:t>Advantages of Distributed OS</a:t>
            </a:r>
          </a:p>
          <a:p>
            <a:pPr algn="just"/>
            <a:endParaRPr lang="en-US" sz="2400" b="1" dirty="0"/>
          </a:p>
          <a:p>
            <a:pPr algn="just"/>
            <a:endParaRPr lang="en-IN" sz="2400" b="1" dirty="0"/>
          </a:p>
        </p:txBody>
      </p:sp>
      <p:sp>
        <p:nvSpPr>
          <p:cNvPr id="6" name="TextBox 5">
            <a:extLst>
              <a:ext uri="{FF2B5EF4-FFF2-40B4-BE49-F238E27FC236}">
                <a16:creationId xmlns:a16="http://schemas.microsoft.com/office/drawing/2014/main" id="{04A324E9-AA85-350C-A195-E76479F56089}"/>
              </a:ext>
            </a:extLst>
          </p:cNvPr>
          <p:cNvSpPr txBox="1"/>
          <p:nvPr/>
        </p:nvSpPr>
        <p:spPr>
          <a:xfrm>
            <a:off x="652402" y="1726964"/>
            <a:ext cx="12299323" cy="3416320"/>
          </a:xfrm>
          <a:prstGeom prst="rect">
            <a:avLst/>
          </a:prstGeom>
          <a:noFill/>
        </p:spPr>
        <p:txBody>
          <a:bodyPr wrap="square">
            <a:spAutoFit/>
          </a:bodyPr>
          <a:lstStyle/>
          <a:p>
            <a:pPr marL="342900" indent="-342900" algn="just" fontAlgn="base">
              <a:buFont typeface="Arial" panose="020B0604020202020204" pitchFamily="34" charset="0"/>
              <a:buChar char="•"/>
            </a:pPr>
            <a:r>
              <a:rPr lang="en-US" sz="2400" b="0" i="0" dirty="0">
                <a:effectLst/>
                <a:highlight>
                  <a:srgbClr val="FFFFFF"/>
                </a:highlight>
              </a:rPr>
              <a:t>It can increase data availability throughout the system by sharing all resources (CPU, disk, network interface, nodes, computers, and so on) between sites.</a:t>
            </a:r>
          </a:p>
          <a:p>
            <a:pPr marL="342900" indent="-342900" algn="just" fontAlgn="base">
              <a:buFont typeface="Arial" panose="020B0604020202020204" pitchFamily="34" charset="0"/>
              <a:buChar char="•"/>
            </a:pPr>
            <a:r>
              <a:rPr lang="en-US" sz="2400" b="0" i="0" dirty="0">
                <a:effectLst/>
                <a:highlight>
                  <a:srgbClr val="FFFFFF"/>
                </a:highlight>
              </a:rPr>
              <a:t>Because all data is replicated across all sites, it reduces the probability of data corruption because users can access data from another operating site if one site fails.</a:t>
            </a:r>
          </a:p>
          <a:p>
            <a:pPr marL="342900" indent="-342900" algn="just" fontAlgn="base">
              <a:buFont typeface="Arial" panose="020B0604020202020204" pitchFamily="34" charset="0"/>
              <a:buChar char="•"/>
            </a:pPr>
            <a:r>
              <a:rPr lang="en-US" sz="2400" b="0" i="0" dirty="0">
                <a:effectLst/>
                <a:highlight>
                  <a:srgbClr val="FFFFFF"/>
                </a:highlight>
              </a:rPr>
              <a:t>Data transfer from one site to another is accelerated by it.</a:t>
            </a:r>
          </a:p>
          <a:p>
            <a:pPr marL="342900" indent="-342900" algn="just" fontAlgn="base">
              <a:buFont typeface="Arial" panose="020B0604020202020204" pitchFamily="34" charset="0"/>
              <a:buChar char="•"/>
            </a:pPr>
            <a:r>
              <a:rPr lang="en-US" sz="2400" b="0" i="0" dirty="0">
                <a:effectLst/>
                <a:highlight>
                  <a:srgbClr val="FFFFFF"/>
                </a:highlight>
              </a:rPr>
              <a:t>Since it may be accessible from both local and remote sites, it is an open system.</a:t>
            </a:r>
          </a:p>
          <a:p>
            <a:pPr marL="342900" indent="-342900" algn="just" fontAlgn="base">
              <a:buFont typeface="Arial" panose="020B0604020202020204" pitchFamily="34" charset="0"/>
              <a:buChar char="•"/>
            </a:pPr>
            <a:r>
              <a:rPr lang="en-US" sz="2400" b="0" i="0" dirty="0">
                <a:effectLst/>
                <a:highlight>
                  <a:srgbClr val="FFFFFF"/>
                </a:highlight>
              </a:rPr>
              <a:t>It facilitates a reduction in the time needed to process data.</a:t>
            </a:r>
          </a:p>
          <a:p>
            <a:pPr marL="342900" indent="-342900" algn="just" fontAlgn="base">
              <a:buFont typeface="Arial" panose="020B0604020202020204" pitchFamily="34" charset="0"/>
              <a:buChar char="•"/>
            </a:pPr>
            <a:r>
              <a:rPr lang="en-US" sz="2400" b="0" i="0" dirty="0">
                <a:effectLst/>
                <a:highlight>
                  <a:srgbClr val="FFFFFF"/>
                </a:highlight>
              </a:rPr>
              <a:t>Most distributed systems are composed of multiple nodes that work together to provide fault tolerance. Even if one machine malfunctions, the system still functions.</a:t>
            </a:r>
          </a:p>
        </p:txBody>
      </p:sp>
    </p:spTree>
    <p:extLst>
      <p:ext uri="{BB962C8B-B14F-4D97-AF65-F5344CB8AC3E}">
        <p14:creationId xmlns:p14="http://schemas.microsoft.com/office/powerpoint/2010/main" val="2898340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Distributed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247181"/>
            <a:ext cx="12105564" cy="1200329"/>
          </a:xfrm>
          <a:prstGeom prst="rect">
            <a:avLst/>
          </a:prstGeom>
          <a:noFill/>
        </p:spPr>
        <p:txBody>
          <a:bodyPr wrap="square">
            <a:spAutoFit/>
          </a:bodyPr>
          <a:lstStyle/>
          <a:p>
            <a:pPr algn="just"/>
            <a:r>
              <a:rPr lang="en-US" sz="2400" b="1" dirty="0"/>
              <a:t>Disadvantages of Distributed OS</a:t>
            </a:r>
          </a:p>
          <a:p>
            <a:pPr algn="just"/>
            <a:endParaRPr lang="en-US" sz="2400" b="1" dirty="0"/>
          </a:p>
          <a:p>
            <a:pPr algn="just"/>
            <a:endParaRPr lang="en-IN" sz="2400" b="1" dirty="0"/>
          </a:p>
        </p:txBody>
      </p:sp>
      <p:sp>
        <p:nvSpPr>
          <p:cNvPr id="6" name="TextBox 5">
            <a:extLst>
              <a:ext uri="{FF2B5EF4-FFF2-40B4-BE49-F238E27FC236}">
                <a16:creationId xmlns:a16="http://schemas.microsoft.com/office/drawing/2014/main" id="{04A324E9-AA85-350C-A195-E76479F56089}"/>
              </a:ext>
            </a:extLst>
          </p:cNvPr>
          <p:cNvSpPr txBox="1"/>
          <p:nvPr/>
        </p:nvSpPr>
        <p:spPr>
          <a:xfrm>
            <a:off x="652402" y="1726964"/>
            <a:ext cx="12299323" cy="4154984"/>
          </a:xfrm>
          <a:prstGeom prst="rect">
            <a:avLst/>
          </a:prstGeom>
          <a:noFill/>
        </p:spPr>
        <p:txBody>
          <a:bodyPr wrap="square">
            <a:spAutoFit/>
          </a:bodyPr>
          <a:lstStyle/>
          <a:p>
            <a:pPr marL="342900" indent="-342900" algn="just" fontAlgn="base">
              <a:buFont typeface="Arial" panose="020B0604020202020204" pitchFamily="34" charset="0"/>
              <a:buChar char="•"/>
            </a:pPr>
            <a:r>
              <a:rPr lang="en-US" sz="2400" b="0" i="0">
                <a:effectLst/>
                <a:highlight>
                  <a:srgbClr val="FFFFFF"/>
                </a:highlight>
              </a:rPr>
              <a:t>Which tasks need to be completed, when they need to be completed, and where they need to be completed must be determined by the system. The restrictions of a scheduler might result in unpredictable runtimes and unused hardware.</a:t>
            </a:r>
          </a:p>
          <a:p>
            <a:pPr marL="342900" indent="-342900" algn="just" fontAlgn="base">
              <a:buFont typeface="Arial" panose="020B0604020202020204" pitchFamily="34" charset="0"/>
              <a:buChar char="•"/>
            </a:pPr>
            <a:r>
              <a:rPr lang="en-US" sz="2400" b="0" i="0">
                <a:effectLst/>
                <a:highlight>
                  <a:srgbClr val="FFFFFF"/>
                </a:highlight>
              </a:rPr>
              <a:t>Since the nodes and connections in DOS need to be secured, it is challenging to establish sufficient security.</a:t>
            </a:r>
          </a:p>
          <a:p>
            <a:pPr marL="342900" indent="-342900" algn="just" fontAlgn="base">
              <a:buFont typeface="Arial" panose="020B0604020202020204" pitchFamily="34" charset="0"/>
              <a:buChar char="•"/>
            </a:pPr>
            <a:r>
              <a:rPr lang="en-US" sz="2400" b="0" i="0">
                <a:effectLst/>
                <a:highlight>
                  <a:srgbClr val="FFFFFF"/>
                </a:highlight>
              </a:rPr>
              <a:t>Comparing a DOS-connected database to a single-user system, the latter is easier to maintain and less complex.</a:t>
            </a:r>
          </a:p>
          <a:p>
            <a:pPr marL="342900" indent="-342900" algn="just" fontAlgn="base">
              <a:buFont typeface="Arial" panose="020B0604020202020204" pitchFamily="34" charset="0"/>
              <a:buChar char="•"/>
            </a:pPr>
            <a:r>
              <a:rPr lang="en-US" sz="2400" b="0" i="0">
                <a:effectLst/>
                <a:highlight>
                  <a:srgbClr val="FFFFFF"/>
                </a:highlight>
              </a:rPr>
              <a:t>Compared to other systems, the underlying software is incredibly sophisticated and poorly understood.</a:t>
            </a:r>
          </a:p>
          <a:p>
            <a:pPr marL="342900" indent="-342900" algn="just" fontAlgn="base">
              <a:buFont typeface="Arial" panose="020B0604020202020204" pitchFamily="34" charset="0"/>
              <a:buChar char="•"/>
            </a:pPr>
            <a:r>
              <a:rPr lang="en-US" sz="2400" b="0" i="0">
                <a:effectLst/>
                <a:highlight>
                  <a:srgbClr val="FFFFFF"/>
                </a:highlight>
              </a:rPr>
              <a:t>Compiling, analyzing, displaying, and keeping track of hardware utilization metrics for large clusters may be quite challenging.</a:t>
            </a:r>
            <a:endParaRPr lang="en-US" sz="2400" b="0" i="0" dirty="0">
              <a:effectLst/>
              <a:highlight>
                <a:srgbClr val="FFFFFF"/>
              </a:highlight>
            </a:endParaRPr>
          </a:p>
        </p:txBody>
      </p:sp>
    </p:spTree>
    <p:extLst>
      <p:ext uri="{BB962C8B-B14F-4D97-AF65-F5344CB8AC3E}">
        <p14:creationId xmlns:p14="http://schemas.microsoft.com/office/powerpoint/2010/main" val="1116116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39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Network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B70F793-C938-C992-14EA-1889A78DEC18}"/>
              </a:ext>
            </a:extLst>
          </p:cNvPr>
          <p:cNvSpPr txBox="1"/>
          <p:nvPr/>
        </p:nvSpPr>
        <p:spPr>
          <a:xfrm>
            <a:off x="611459" y="1356365"/>
            <a:ext cx="7891096" cy="3862596"/>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400" dirty="0"/>
              <a:t>Since an operating system is that the operating system is the interface between the computer hardware and the user. In daily life, we use the operating system on our devices which provides a good GUI, and many more features. </a:t>
            </a:r>
          </a:p>
          <a:p>
            <a:pPr marL="342900" indent="-342900" algn="just">
              <a:buFont typeface="Arial" panose="020B0604020202020204" pitchFamily="34" charset="0"/>
              <a:buChar char="•"/>
            </a:pPr>
            <a:r>
              <a:rPr lang="en-US" sz="2400" dirty="0"/>
              <a:t>Similarly, a network operating system(NOS) is software that connects multiple devices and computers on the network and allows them to share resources on the network. Let’s see what are the functions of the network operating system.</a:t>
            </a:r>
            <a:endParaRPr lang="en-IN" sz="2400" dirty="0"/>
          </a:p>
        </p:txBody>
      </p:sp>
      <p:pic>
        <p:nvPicPr>
          <p:cNvPr id="7" name="Picture 6">
            <a:extLst>
              <a:ext uri="{FF2B5EF4-FFF2-40B4-BE49-F238E27FC236}">
                <a16:creationId xmlns:a16="http://schemas.microsoft.com/office/drawing/2014/main" id="{C1C0FEB6-7917-C386-6227-DE51280A195A}"/>
              </a:ext>
            </a:extLst>
          </p:cNvPr>
          <p:cNvPicPr>
            <a:picLocks noChangeAspect="1"/>
          </p:cNvPicPr>
          <p:nvPr/>
        </p:nvPicPr>
        <p:blipFill>
          <a:blip r:embed="rId3"/>
          <a:stretch>
            <a:fillRect/>
          </a:stretch>
        </p:blipFill>
        <p:spPr>
          <a:xfrm>
            <a:off x="8639070" y="1307008"/>
            <a:ext cx="4419792" cy="3750572"/>
          </a:xfrm>
          <a:prstGeom prst="rect">
            <a:avLst/>
          </a:prstGeom>
        </p:spPr>
      </p:pic>
      <p:sp>
        <p:nvSpPr>
          <p:cNvPr id="9" name="TextBox 8">
            <a:extLst>
              <a:ext uri="{FF2B5EF4-FFF2-40B4-BE49-F238E27FC236}">
                <a16:creationId xmlns:a16="http://schemas.microsoft.com/office/drawing/2014/main" id="{CD5EABC1-EA0D-09B1-9D0F-ECD6BF6F3FC9}"/>
              </a:ext>
            </a:extLst>
          </p:cNvPr>
          <p:cNvSpPr txBox="1"/>
          <p:nvPr/>
        </p:nvSpPr>
        <p:spPr>
          <a:xfrm>
            <a:off x="9681348" y="5244771"/>
            <a:ext cx="2558970" cy="461665"/>
          </a:xfrm>
          <a:prstGeom prst="rect">
            <a:avLst/>
          </a:prstGeom>
          <a:noFill/>
        </p:spPr>
        <p:txBody>
          <a:bodyPr wrap="none" rtlCol="0">
            <a:spAutoFit/>
          </a:bodyPr>
          <a:lstStyle/>
          <a:p>
            <a:r>
              <a:rPr lang="en-US" sz="2400" dirty="0"/>
              <a:t>Fig 15. Network OS</a:t>
            </a:r>
            <a:endParaRPr lang="en-IN" sz="2400" dirty="0"/>
          </a:p>
        </p:txBody>
      </p:sp>
    </p:spTree>
    <p:extLst>
      <p:ext uri="{BB962C8B-B14F-4D97-AF65-F5344CB8AC3E}">
        <p14:creationId xmlns:p14="http://schemas.microsoft.com/office/powerpoint/2010/main" val="242583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267887"/>
            <a:ext cx="12300286" cy="1485814"/>
          </a:xfrm>
          <a:prstGeom prst="rect">
            <a:avLst/>
          </a:prstGeom>
          <a:noFill/>
        </p:spPr>
        <p:txBody>
          <a:bodyPr wrap="square" lIns="99843" tIns="49922" rIns="99843" bIns="49922" rtlCol="0" anchor="ctr">
            <a:spAutoFit/>
          </a:bodyPr>
          <a:lstStyle/>
          <a:p>
            <a:pPr algn="just"/>
            <a:r>
              <a:rPr lang="en-IN" sz="3000" b="1" i="1" dirty="0">
                <a:latin typeface="Arial"/>
                <a:cs typeface="Arial"/>
              </a:rPr>
              <a:t>Learning Outcomes</a:t>
            </a:r>
          </a:p>
          <a:p>
            <a:pPr algn="just"/>
            <a:r>
              <a:rPr lang="en-IN" sz="3000" b="1" dirty="0">
                <a:solidFill>
                  <a:srgbClr val="C00000"/>
                </a:solidFill>
                <a:latin typeface="Arial"/>
                <a:cs typeface="Arial"/>
              </a:rPr>
              <a:t>LO1:   </a:t>
            </a:r>
            <a:r>
              <a:rPr lang="en-US" sz="3000" b="1" dirty="0">
                <a:solidFill>
                  <a:srgbClr val="C00000"/>
                </a:solidFill>
                <a:latin typeface="Arial"/>
                <a:cs typeface="Arial"/>
              </a:rPr>
              <a:t>Understand the history and evolution of operating system</a:t>
            </a:r>
          </a:p>
          <a:p>
            <a:pPr algn="just"/>
            <a:r>
              <a:rPr lang="en-US" sz="3000" b="1" dirty="0">
                <a:solidFill>
                  <a:srgbClr val="C00000"/>
                </a:solidFill>
                <a:latin typeface="Arial"/>
                <a:cs typeface="Arial"/>
              </a:rPr>
              <a:t>LO2: Define an operating system and demonstrate its functionality</a:t>
            </a:r>
            <a:endParaRPr lang="en-IN" sz="3000" b="1" dirty="0">
              <a:solidFill>
                <a:srgbClr val="C00000"/>
              </a:solidFill>
              <a:latin typeface="Arial"/>
              <a:cs typeface="Arial"/>
            </a:endParaRP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069719"/>
            <a:ext cx="11943797" cy="1485814"/>
          </a:xfrm>
          <a:prstGeom prst="rect">
            <a:avLst/>
          </a:prstGeom>
          <a:noFill/>
        </p:spPr>
        <p:txBody>
          <a:bodyPr wrap="square" lIns="99843" tIns="49922" rIns="99843" bIns="49922" rtlCol="0" anchor="ctr">
            <a:spAutoFit/>
          </a:bodyPr>
          <a:lstStyle/>
          <a:p>
            <a:pPr algn="just"/>
            <a:r>
              <a:rPr lang="en-IN" sz="3000" b="1" i="1" dirty="0">
                <a:latin typeface="Arial"/>
                <a:cs typeface="Arial"/>
              </a:rPr>
              <a:t>Course Outcomes</a:t>
            </a:r>
          </a:p>
          <a:p>
            <a:pPr algn="just"/>
            <a:r>
              <a:rPr lang="en-IN" sz="3000" b="1" dirty="0">
                <a:solidFill>
                  <a:srgbClr val="C00000"/>
                </a:solidFill>
                <a:latin typeface="Arial"/>
                <a:cs typeface="Arial"/>
              </a:rPr>
              <a:t>CO1: </a:t>
            </a:r>
            <a:r>
              <a:rPr lang="en-US" sz="3000" b="1" dirty="0">
                <a:solidFill>
                  <a:srgbClr val="C00000"/>
                </a:solidFill>
                <a:latin typeface="Arial"/>
                <a:cs typeface="Arial"/>
              </a:rPr>
              <a:t>Demonstrate a comprehensive understanding of operating systems</a:t>
            </a:r>
          </a:p>
        </p:txBody>
      </p:sp>
    </p:spTree>
    <p:extLst>
      <p:ext uri="{BB962C8B-B14F-4D97-AF65-F5344CB8AC3E}">
        <p14:creationId xmlns:p14="http://schemas.microsoft.com/office/powerpoint/2010/main" val="699484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Network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8E818B5C-4F11-4106-FE6D-39271F7C3948}"/>
              </a:ext>
            </a:extLst>
          </p:cNvPr>
          <p:cNvSpPr txBox="1"/>
          <p:nvPr/>
        </p:nvSpPr>
        <p:spPr>
          <a:xfrm>
            <a:off x="713094" y="1194608"/>
            <a:ext cx="11064922" cy="2231380"/>
          </a:xfrm>
          <a:prstGeom prst="rect">
            <a:avLst/>
          </a:prstGeom>
          <a:noFill/>
        </p:spPr>
        <p:txBody>
          <a:bodyPr wrap="square">
            <a:spAutoFit/>
          </a:bodyPr>
          <a:lstStyle/>
          <a:p>
            <a:pPr>
              <a:spcAft>
                <a:spcPts val="600"/>
              </a:spcAft>
            </a:pPr>
            <a:r>
              <a:rPr lang="en-US" sz="2400" b="1" dirty="0"/>
              <a:t>Functions of the Network OS</a:t>
            </a:r>
            <a:endParaRPr lang="en-US" sz="2200" dirty="0"/>
          </a:p>
          <a:p>
            <a:pPr marL="342900" indent="-342900">
              <a:buFont typeface="Arial" panose="020B0604020202020204" pitchFamily="34" charset="0"/>
              <a:buChar char="•"/>
            </a:pPr>
            <a:r>
              <a:rPr lang="en-US" sz="2200" dirty="0"/>
              <a:t>Creating and managing user accounts on the network.</a:t>
            </a:r>
          </a:p>
          <a:p>
            <a:pPr marL="342900" indent="-342900">
              <a:buFont typeface="Arial" panose="020B0604020202020204" pitchFamily="34" charset="0"/>
              <a:buChar char="•"/>
            </a:pPr>
            <a:r>
              <a:rPr lang="en-US" sz="2200" dirty="0"/>
              <a:t>Controlling access to resources on the network.</a:t>
            </a:r>
          </a:p>
          <a:p>
            <a:pPr marL="342900" indent="-342900">
              <a:buFont typeface="Arial" panose="020B0604020202020204" pitchFamily="34" charset="0"/>
              <a:buChar char="•"/>
            </a:pPr>
            <a:r>
              <a:rPr lang="en-US" sz="2200" dirty="0"/>
              <a:t>Provide communication services between the devices on the network.</a:t>
            </a:r>
          </a:p>
          <a:p>
            <a:pPr marL="342900" indent="-342900">
              <a:buFont typeface="Arial" panose="020B0604020202020204" pitchFamily="34" charset="0"/>
              <a:buChar char="•"/>
            </a:pPr>
            <a:r>
              <a:rPr lang="en-US" sz="2200" dirty="0"/>
              <a:t>Monitor and troubleshoot the network.</a:t>
            </a:r>
          </a:p>
          <a:p>
            <a:pPr marL="342900" indent="-342900">
              <a:buFont typeface="Arial" panose="020B0604020202020204" pitchFamily="34" charset="0"/>
              <a:buChar char="•"/>
            </a:pPr>
            <a:r>
              <a:rPr lang="en-US" sz="2200" dirty="0"/>
              <a:t>Configuring and Managing the resources on the network.</a:t>
            </a:r>
            <a:endParaRPr lang="en-IN" sz="2200" dirty="0"/>
          </a:p>
        </p:txBody>
      </p:sp>
      <p:sp>
        <p:nvSpPr>
          <p:cNvPr id="7" name="TextBox 6">
            <a:extLst>
              <a:ext uri="{FF2B5EF4-FFF2-40B4-BE49-F238E27FC236}">
                <a16:creationId xmlns:a16="http://schemas.microsoft.com/office/drawing/2014/main" id="{A076812F-EACF-B2F0-3F27-1D248408D3BB}"/>
              </a:ext>
            </a:extLst>
          </p:cNvPr>
          <p:cNvSpPr txBox="1"/>
          <p:nvPr/>
        </p:nvSpPr>
        <p:spPr>
          <a:xfrm>
            <a:off x="713094" y="3513834"/>
            <a:ext cx="12306870" cy="3062377"/>
          </a:xfrm>
          <a:prstGeom prst="rect">
            <a:avLst/>
          </a:prstGeom>
          <a:noFill/>
        </p:spPr>
        <p:txBody>
          <a:bodyPr wrap="square">
            <a:spAutoFit/>
          </a:bodyPr>
          <a:lstStyle/>
          <a:p>
            <a:pPr>
              <a:spcAft>
                <a:spcPts val="600"/>
              </a:spcAft>
            </a:pPr>
            <a:r>
              <a:rPr lang="en-US" sz="2400" b="1" dirty="0"/>
              <a:t>Types of Network OS </a:t>
            </a:r>
          </a:p>
          <a:p>
            <a:pPr marL="342900" indent="-342900" algn="just">
              <a:buFont typeface="Arial" panose="020B0604020202020204" pitchFamily="34" charset="0"/>
              <a:buChar char="•"/>
            </a:pPr>
            <a:r>
              <a:rPr lang="en-US" sz="2200" b="1" dirty="0"/>
              <a:t>Peer to Peer</a:t>
            </a:r>
          </a:p>
          <a:p>
            <a:pPr algn="just">
              <a:spcAft>
                <a:spcPts val="1200"/>
              </a:spcAft>
            </a:pPr>
            <a:r>
              <a:rPr lang="en-US" sz="2200" dirty="0"/>
              <a:t>Peer-to-peer network operating systems allow the sharing of resources and files with small-sized networks and having fewer resources. In general, peer-to-peer network operating systems are used on LAN.</a:t>
            </a:r>
          </a:p>
          <a:p>
            <a:pPr marL="342900" indent="-342900" algn="just">
              <a:buFont typeface="Arial" panose="020B0604020202020204" pitchFamily="34" charset="0"/>
              <a:buChar char="•"/>
            </a:pPr>
            <a:r>
              <a:rPr lang="en-US" sz="2200" b="1" dirty="0"/>
              <a:t>Client/server</a:t>
            </a:r>
          </a:p>
          <a:p>
            <a:pPr algn="just"/>
            <a:r>
              <a:rPr lang="en-US" sz="2200" dirty="0"/>
              <a:t>Client-server network operating systems provide users access to resources through the central server. This NOS is too expensive to implement and maintain. This operating system is good for the big networks which provide many services.</a:t>
            </a:r>
            <a:endParaRPr lang="en-IN" sz="2200" dirty="0"/>
          </a:p>
        </p:txBody>
      </p:sp>
    </p:spTree>
    <p:extLst>
      <p:ext uri="{BB962C8B-B14F-4D97-AF65-F5344CB8AC3E}">
        <p14:creationId xmlns:p14="http://schemas.microsoft.com/office/powerpoint/2010/main" val="2398952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Network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79813609-127A-E8A2-1A08-4EAE17535334}"/>
              </a:ext>
            </a:extLst>
          </p:cNvPr>
          <p:cNvSpPr txBox="1"/>
          <p:nvPr/>
        </p:nvSpPr>
        <p:spPr>
          <a:xfrm>
            <a:off x="876868" y="1258018"/>
            <a:ext cx="11706367" cy="3693319"/>
          </a:xfrm>
          <a:prstGeom prst="rect">
            <a:avLst/>
          </a:prstGeom>
          <a:noFill/>
        </p:spPr>
        <p:txBody>
          <a:bodyPr wrap="square">
            <a:spAutoFit/>
          </a:bodyPr>
          <a:lstStyle/>
          <a:p>
            <a:pPr>
              <a:spcAft>
                <a:spcPts val="600"/>
              </a:spcAft>
            </a:pPr>
            <a:r>
              <a:rPr lang="en-US" sz="2400" b="1" dirty="0"/>
              <a:t>Advantages of Network Operating Systems</a:t>
            </a:r>
          </a:p>
          <a:p>
            <a:pPr marL="342900" indent="-342900">
              <a:buFont typeface="Arial" panose="020B0604020202020204" pitchFamily="34" charset="0"/>
              <a:buChar char="•"/>
            </a:pPr>
            <a:r>
              <a:rPr lang="en-US" sz="2200" dirty="0"/>
              <a:t>Highly stable due to central server.</a:t>
            </a:r>
          </a:p>
          <a:p>
            <a:pPr marL="342900" indent="-342900">
              <a:buFont typeface="Arial" panose="020B0604020202020204" pitchFamily="34" charset="0"/>
              <a:buChar char="•"/>
            </a:pPr>
            <a:r>
              <a:rPr lang="en-US" sz="2200" dirty="0"/>
              <a:t>Provide good security.</a:t>
            </a:r>
          </a:p>
          <a:p>
            <a:pPr marL="342900" indent="-342900">
              <a:buFont typeface="Arial" panose="020B0604020202020204" pitchFamily="34" charset="0"/>
              <a:buChar char="•"/>
            </a:pPr>
            <a:r>
              <a:rPr lang="en-US" sz="2200" dirty="0"/>
              <a:t>Upgradation of new technology and hardware can be easily implemented in the network.</a:t>
            </a:r>
          </a:p>
          <a:p>
            <a:pPr marL="342900" indent="-342900">
              <a:buFont typeface="Arial" panose="020B0604020202020204" pitchFamily="34" charset="0"/>
              <a:buChar char="•"/>
            </a:pPr>
            <a:r>
              <a:rPr lang="en-US" sz="2200" dirty="0"/>
              <a:t>Provide remote access to servers from different locations.</a:t>
            </a:r>
          </a:p>
          <a:p>
            <a:endParaRPr lang="en-US" sz="2200" b="1" dirty="0"/>
          </a:p>
          <a:p>
            <a:pPr>
              <a:spcAft>
                <a:spcPts val="600"/>
              </a:spcAft>
            </a:pPr>
            <a:r>
              <a:rPr lang="en-US" sz="2400" b="1" dirty="0"/>
              <a:t>Disadvantages of Network Operating Systems</a:t>
            </a:r>
          </a:p>
          <a:p>
            <a:pPr marL="342900" indent="-342900">
              <a:buFont typeface="Arial" panose="020B0604020202020204" pitchFamily="34" charset="0"/>
              <a:buChar char="•"/>
            </a:pPr>
            <a:r>
              <a:rPr lang="en-US" sz="2200" dirty="0"/>
              <a:t>Depend on the central location to perform the operations.</a:t>
            </a:r>
          </a:p>
          <a:p>
            <a:pPr marL="342900" indent="-342900">
              <a:buFont typeface="Arial" panose="020B0604020202020204" pitchFamily="34" charset="0"/>
              <a:buChar char="•"/>
            </a:pPr>
            <a:r>
              <a:rPr lang="en-US" sz="2200" dirty="0"/>
              <a:t>High cost to buying server.</a:t>
            </a:r>
          </a:p>
          <a:p>
            <a:pPr marL="342900" indent="-342900">
              <a:buFont typeface="Arial" panose="020B0604020202020204" pitchFamily="34" charset="0"/>
              <a:buChar char="•"/>
            </a:pPr>
            <a:r>
              <a:rPr lang="en-US" sz="2200" dirty="0"/>
              <a:t>Regular updating and maintenance are required.</a:t>
            </a:r>
            <a:endParaRPr lang="en-IN" sz="2200" dirty="0"/>
          </a:p>
        </p:txBody>
      </p:sp>
      <p:sp>
        <p:nvSpPr>
          <p:cNvPr id="7" name="TextBox 6">
            <a:extLst>
              <a:ext uri="{FF2B5EF4-FFF2-40B4-BE49-F238E27FC236}">
                <a16:creationId xmlns:a16="http://schemas.microsoft.com/office/drawing/2014/main" id="{73CD9A0B-ED70-B8D5-162D-0B0FDD2ACAC4}"/>
              </a:ext>
            </a:extLst>
          </p:cNvPr>
          <p:cNvSpPr txBox="1"/>
          <p:nvPr/>
        </p:nvSpPr>
        <p:spPr>
          <a:xfrm>
            <a:off x="876867" y="5122453"/>
            <a:ext cx="10723730" cy="877163"/>
          </a:xfrm>
          <a:prstGeom prst="rect">
            <a:avLst/>
          </a:prstGeom>
          <a:noFill/>
        </p:spPr>
        <p:txBody>
          <a:bodyPr wrap="square">
            <a:spAutoFit/>
          </a:bodyPr>
          <a:lstStyle/>
          <a:p>
            <a:pPr>
              <a:spcAft>
                <a:spcPts val="600"/>
              </a:spcAft>
            </a:pPr>
            <a:r>
              <a:rPr lang="en-US" sz="2400" b="1" dirty="0"/>
              <a:t>Examples of Network OS</a:t>
            </a:r>
          </a:p>
          <a:p>
            <a:r>
              <a:rPr lang="en-US" sz="2200" dirty="0"/>
              <a:t>Microsoft Windows Server, UNIX/Linux, Artisoft’s LANtastic, Banyan’s VINES</a:t>
            </a:r>
            <a:endParaRPr lang="en-IN" sz="2200" dirty="0"/>
          </a:p>
        </p:txBody>
      </p:sp>
    </p:spTree>
    <p:extLst>
      <p:ext uri="{BB962C8B-B14F-4D97-AF65-F5344CB8AC3E}">
        <p14:creationId xmlns:p14="http://schemas.microsoft.com/office/powerpoint/2010/main" val="30506344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Real Time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6" name="TextBox 5">
            <a:extLst>
              <a:ext uri="{FF2B5EF4-FFF2-40B4-BE49-F238E27FC236}">
                <a16:creationId xmlns:a16="http://schemas.microsoft.com/office/drawing/2014/main" id="{7BB954D8-B2D5-8B6A-A964-225E51F0EC17}"/>
              </a:ext>
            </a:extLst>
          </p:cNvPr>
          <p:cNvSpPr txBox="1"/>
          <p:nvPr/>
        </p:nvSpPr>
        <p:spPr>
          <a:xfrm>
            <a:off x="600501" y="1168736"/>
            <a:ext cx="12242042" cy="2123658"/>
          </a:xfrm>
          <a:prstGeom prst="rect">
            <a:avLst/>
          </a:prstGeom>
          <a:noFill/>
        </p:spPr>
        <p:txBody>
          <a:bodyPr wrap="square">
            <a:spAutoFit/>
          </a:bodyPr>
          <a:lstStyle/>
          <a:p>
            <a:pPr algn="just"/>
            <a:r>
              <a:rPr lang="en-US" sz="2200" b="0" i="0" dirty="0">
                <a:solidFill>
                  <a:srgbClr val="273239"/>
                </a:solidFill>
                <a:effectLst/>
                <a:highlight>
                  <a:srgbClr val="FFFFFF"/>
                </a:highlight>
              </a:rPr>
              <a:t>Real-time</a:t>
            </a:r>
            <a:r>
              <a:rPr lang="en-US" sz="2200" b="1" i="0" dirty="0">
                <a:solidFill>
                  <a:srgbClr val="273239"/>
                </a:solidFill>
                <a:effectLst/>
                <a:highlight>
                  <a:srgbClr val="FFFFFF"/>
                </a:highlight>
              </a:rPr>
              <a:t> </a:t>
            </a:r>
            <a:r>
              <a:rPr lang="en-US" sz="2200" i="0" dirty="0">
                <a:solidFill>
                  <a:srgbClr val="273239"/>
                </a:solidFill>
                <a:effectLst/>
                <a:highlight>
                  <a:srgbClr val="FFFFFF"/>
                </a:highlight>
              </a:rPr>
              <a:t>OS</a:t>
            </a:r>
            <a:r>
              <a:rPr lang="en-US" sz="2200" b="0" i="0" dirty="0">
                <a:solidFill>
                  <a:srgbClr val="273239"/>
                </a:solidFill>
                <a:effectLst/>
                <a:highlight>
                  <a:srgbClr val="FFFFFF"/>
                </a:highlight>
              </a:rPr>
              <a:t> are used in environments where a large number of events, mostly external to the computer system, must be accepted and processed in a short time or within certain deadlines. such applications are industrial control, telephone switching equipment, flight control, and real-time simulations. With a R</a:t>
            </a:r>
            <a:r>
              <a:rPr lang="en-US" sz="2200" dirty="0">
                <a:solidFill>
                  <a:srgbClr val="273239"/>
                </a:solidFill>
                <a:highlight>
                  <a:srgbClr val="FFFFFF"/>
                </a:highlight>
              </a:rPr>
              <a:t>eal Time </a:t>
            </a:r>
            <a:r>
              <a:rPr lang="en-US" sz="2200" b="0" i="0" dirty="0">
                <a:solidFill>
                  <a:srgbClr val="273239"/>
                </a:solidFill>
                <a:effectLst/>
                <a:highlight>
                  <a:srgbClr val="FFFFFF"/>
                </a:highlight>
              </a:rPr>
              <a:t>OS, the processing time is measured in tenths of seconds. This system is time-bound and has a fixed deadline. The processing in this type of system must occur within the specified constraints. Otherwise, This will lead to system failure.</a:t>
            </a:r>
            <a:endParaRPr lang="en-IN" sz="2200" dirty="0"/>
          </a:p>
        </p:txBody>
      </p:sp>
      <p:pic>
        <p:nvPicPr>
          <p:cNvPr id="11" name="Picture 10">
            <a:extLst>
              <a:ext uri="{FF2B5EF4-FFF2-40B4-BE49-F238E27FC236}">
                <a16:creationId xmlns:a16="http://schemas.microsoft.com/office/drawing/2014/main" id="{7731C9D3-49D5-EB9F-E21E-3DC73AF6BA52}"/>
              </a:ext>
            </a:extLst>
          </p:cNvPr>
          <p:cNvPicPr>
            <a:picLocks noChangeAspect="1"/>
          </p:cNvPicPr>
          <p:nvPr/>
        </p:nvPicPr>
        <p:blipFill>
          <a:blip r:embed="rId3"/>
          <a:stretch>
            <a:fillRect/>
          </a:stretch>
        </p:blipFill>
        <p:spPr>
          <a:xfrm>
            <a:off x="3796531" y="3181207"/>
            <a:ext cx="5849982" cy="2666038"/>
          </a:xfrm>
          <a:prstGeom prst="rect">
            <a:avLst/>
          </a:prstGeom>
        </p:spPr>
      </p:pic>
      <p:sp>
        <p:nvSpPr>
          <p:cNvPr id="12" name="TextBox 11">
            <a:extLst>
              <a:ext uri="{FF2B5EF4-FFF2-40B4-BE49-F238E27FC236}">
                <a16:creationId xmlns:a16="http://schemas.microsoft.com/office/drawing/2014/main" id="{D65C2AE4-B6D5-348E-9668-B7A6EC224B97}"/>
              </a:ext>
            </a:extLst>
          </p:cNvPr>
          <p:cNvSpPr txBox="1"/>
          <p:nvPr/>
        </p:nvSpPr>
        <p:spPr>
          <a:xfrm>
            <a:off x="5448401" y="6006914"/>
            <a:ext cx="2702406" cy="461665"/>
          </a:xfrm>
          <a:prstGeom prst="rect">
            <a:avLst/>
          </a:prstGeom>
          <a:noFill/>
        </p:spPr>
        <p:txBody>
          <a:bodyPr wrap="none" rtlCol="0">
            <a:spAutoFit/>
          </a:bodyPr>
          <a:lstStyle/>
          <a:p>
            <a:r>
              <a:rPr lang="en-US" sz="2400" dirty="0"/>
              <a:t>Fig 16. Real Time OS</a:t>
            </a:r>
            <a:endParaRPr lang="en-IN" sz="2400" dirty="0"/>
          </a:p>
        </p:txBody>
      </p:sp>
    </p:spTree>
    <p:extLst>
      <p:ext uri="{BB962C8B-B14F-4D97-AF65-F5344CB8AC3E}">
        <p14:creationId xmlns:p14="http://schemas.microsoft.com/office/powerpoint/2010/main" val="25874164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Real Time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6" name="TextBox 5">
            <a:extLst>
              <a:ext uri="{FF2B5EF4-FFF2-40B4-BE49-F238E27FC236}">
                <a16:creationId xmlns:a16="http://schemas.microsoft.com/office/drawing/2014/main" id="{7BB954D8-B2D5-8B6A-A964-225E51F0EC17}"/>
              </a:ext>
            </a:extLst>
          </p:cNvPr>
          <p:cNvSpPr txBox="1"/>
          <p:nvPr/>
        </p:nvSpPr>
        <p:spPr>
          <a:xfrm>
            <a:off x="600500" y="1168736"/>
            <a:ext cx="12551241" cy="2600712"/>
          </a:xfrm>
          <a:prstGeom prst="rect">
            <a:avLst/>
          </a:prstGeom>
          <a:noFill/>
        </p:spPr>
        <p:txBody>
          <a:bodyPr wrap="square">
            <a:spAutoFit/>
          </a:bodyPr>
          <a:lstStyle/>
          <a:p>
            <a:pPr algn="just">
              <a:spcAft>
                <a:spcPts val="600"/>
              </a:spcAft>
            </a:pPr>
            <a:r>
              <a:rPr lang="en-US" sz="2400" b="1" i="0" dirty="0">
                <a:effectLst/>
                <a:highlight>
                  <a:srgbClr val="FFFFFF"/>
                </a:highlight>
              </a:rPr>
              <a:t>Types of Real </a:t>
            </a:r>
            <a:r>
              <a:rPr lang="en-US" sz="2400" b="1" dirty="0">
                <a:highlight>
                  <a:srgbClr val="FFFFFF"/>
                </a:highlight>
              </a:rPr>
              <a:t>Time OS </a:t>
            </a:r>
          </a:p>
          <a:p>
            <a:pPr algn="just"/>
            <a:r>
              <a:rPr lang="en-US" sz="2400" b="1" i="0" dirty="0">
                <a:effectLst/>
                <a:highlight>
                  <a:srgbClr val="FFFFFF"/>
                </a:highlight>
              </a:rPr>
              <a:t>Hard Real-Time OS</a:t>
            </a:r>
          </a:p>
          <a:p>
            <a:pPr algn="just"/>
            <a:r>
              <a:rPr lang="en-US" sz="2200" b="0" i="0" dirty="0">
                <a:effectLst/>
                <a:highlight>
                  <a:srgbClr val="FFFFFF"/>
                </a:highlight>
              </a:rPr>
              <a:t>These operating systems guarantee that critical tasks are completed within a range of time. </a:t>
            </a:r>
          </a:p>
          <a:p>
            <a:pPr algn="just"/>
            <a:r>
              <a:rPr lang="en-US" sz="2200" b="0" i="0" dirty="0">
                <a:effectLst/>
                <a:highlight>
                  <a:srgbClr val="FFFFFF"/>
                </a:highlight>
              </a:rPr>
              <a:t>For example, a robot is hired to weld a car body. If the robot welds too early or too late, the car cannot be sold, so it is a hard real-time system that requires complete car welding by the robot hardly on time., scientific experiments, medical imaging systems, robots, air traffic control systems, etc.</a:t>
            </a:r>
          </a:p>
          <a:p>
            <a:pPr algn="just"/>
            <a:endParaRPr lang="en-IN" sz="2200" dirty="0"/>
          </a:p>
        </p:txBody>
      </p:sp>
      <p:sp>
        <p:nvSpPr>
          <p:cNvPr id="5" name="TextBox 4">
            <a:extLst>
              <a:ext uri="{FF2B5EF4-FFF2-40B4-BE49-F238E27FC236}">
                <a16:creationId xmlns:a16="http://schemas.microsoft.com/office/drawing/2014/main" id="{F37C0368-C7A9-5C57-EDFB-725B13E5FEB7}"/>
              </a:ext>
            </a:extLst>
          </p:cNvPr>
          <p:cNvSpPr txBox="1"/>
          <p:nvPr/>
        </p:nvSpPr>
        <p:spPr>
          <a:xfrm>
            <a:off x="606989" y="3510840"/>
            <a:ext cx="12551240" cy="1815882"/>
          </a:xfrm>
          <a:prstGeom prst="rect">
            <a:avLst/>
          </a:prstGeom>
          <a:noFill/>
        </p:spPr>
        <p:txBody>
          <a:bodyPr wrap="square">
            <a:spAutoFit/>
          </a:bodyPr>
          <a:lstStyle/>
          <a:p>
            <a:r>
              <a:rPr lang="en-US" sz="2400" b="1" dirty="0"/>
              <a:t>Soft real-time OS</a:t>
            </a:r>
          </a:p>
          <a:p>
            <a:r>
              <a:rPr lang="en-US" sz="2200" dirty="0"/>
              <a:t>This operating system provides some relaxation in the time limit. </a:t>
            </a:r>
          </a:p>
          <a:p>
            <a:r>
              <a:rPr lang="en-US" sz="2200" dirty="0"/>
              <a:t>For example – Multimedia systems, digital audio systems, etc. Explicit, programmer-defined, and controlled processes are encountered in real-time systems. A separate process is changed by handling a single external event. The process is activated upon the occurrence of the related event signaled by an interrupt. </a:t>
            </a:r>
            <a:endParaRPr lang="en-IN" sz="2200" dirty="0"/>
          </a:p>
        </p:txBody>
      </p:sp>
    </p:spTree>
    <p:extLst>
      <p:ext uri="{BB962C8B-B14F-4D97-AF65-F5344CB8AC3E}">
        <p14:creationId xmlns:p14="http://schemas.microsoft.com/office/powerpoint/2010/main" val="1727795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Real Time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6" name="TextBox 5">
            <a:extLst>
              <a:ext uri="{FF2B5EF4-FFF2-40B4-BE49-F238E27FC236}">
                <a16:creationId xmlns:a16="http://schemas.microsoft.com/office/drawing/2014/main" id="{7BB954D8-B2D5-8B6A-A964-225E51F0EC17}"/>
              </a:ext>
            </a:extLst>
          </p:cNvPr>
          <p:cNvSpPr txBox="1"/>
          <p:nvPr/>
        </p:nvSpPr>
        <p:spPr>
          <a:xfrm>
            <a:off x="600500" y="1168736"/>
            <a:ext cx="12551241" cy="877163"/>
          </a:xfrm>
          <a:prstGeom prst="rect">
            <a:avLst/>
          </a:prstGeom>
          <a:noFill/>
        </p:spPr>
        <p:txBody>
          <a:bodyPr wrap="square">
            <a:spAutoFit/>
          </a:bodyPr>
          <a:lstStyle/>
          <a:p>
            <a:pPr algn="just">
              <a:spcAft>
                <a:spcPts val="600"/>
              </a:spcAft>
            </a:pPr>
            <a:r>
              <a:rPr lang="en-US" sz="2400" b="1" i="0" dirty="0">
                <a:solidFill>
                  <a:srgbClr val="273239"/>
                </a:solidFill>
                <a:effectLst/>
                <a:highlight>
                  <a:srgbClr val="FFFFFF"/>
                </a:highlight>
              </a:rPr>
              <a:t>Types of Real </a:t>
            </a:r>
            <a:r>
              <a:rPr lang="en-US" sz="2400" b="1" dirty="0">
                <a:solidFill>
                  <a:srgbClr val="273239"/>
                </a:solidFill>
                <a:highlight>
                  <a:srgbClr val="FFFFFF"/>
                </a:highlight>
              </a:rPr>
              <a:t>Time OS </a:t>
            </a:r>
          </a:p>
          <a:p>
            <a:pPr algn="just"/>
            <a:endParaRPr lang="en-IN" sz="2200" dirty="0"/>
          </a:p>
        </p:txBody>
      </p:sp>
      <p:sp>
        <p:nvSpPr>
          <p:cNvPr id="7" name="TextBox 6">
            <a:extLst>
              <a:ext uri="{FF2B5EF4-FFF2-40B4-BE49-F238E27FC236}">
                <a16:creationId xmlns:a16="http://schemas.microsoft.com/office/drawing/2014/main" id="{5F2EF5EE-BC0E-C75B-6302-395DD8937C90}"/>
              </a:ext>
            </a:extLst>
          </p:cNvPr>
          <p:cNvSpPr txBox="1"/>
          <p:nvPr/>
        </p:nvSpPr>
        <p:spPr>
          <a:xfrm>
            <a:off x="613477" y="1733244"/>
            <a:ext cx="12098797" cy="3200876"/>
          </a:xfrm>
          <a:prstGeom prst="rect">
            <a:avLst/>
          </a:prstGeom>
          <a:noFill/>
        </p:spPr>
        <p:txBody>
          <a:bodyPr wrap="square">
            <a:spAutoFit/>
          </a:bodyPr>
          <a:lstStyle/>
          <a:p>
            <a:pPr algn="just"/>
            <a:r>
              <a:rPr lang="en-US" sz="2400" b="1" dirty="0"/>
              <a:t>Firm Real-time Operating System</a:t>
            </a:r>
          </a:p>
          <a:p>
            <a:pPr algn="just"/>
            <a:r>
              <a:rPr lang="en-US" sz="2200" dirty="0"/>
              <a:t>Real Time OS of this type have to follow deadlines as well. In spite of its small impact, missing a deadline can have unintended consequences, including a reduction in the quality of the product. </a:t>
            </a:r>
          </a:p>
          <a:p>
            <a:pPr algn="just"/>
            <a:r>
              <a:rPr lang="en-US" sz="2200" dirty="0"/>
              <a:t>Example: Multimedia applications.</a:t>
            </a:r>
          </a:p>
          <a:p>
            <a:pPr algn="just"/>
            <a:endParaRPr lang="en-US" sz="2200" dirty="0"/>
          </a:p>
          <a:p>
            <a:pPr algn="just"/>
            <a:r>
              <a:rPr lang="en-US" sz="2400" b="1" dirty="0"/>
              <a:t>Deterministic Real-Time OS </a:t>
            </a:r>
          </a:p>
          <a:p>
            <a:pPr algn="just"/>
            <a:r>
              <a:rPr lang="en-US" sz="2200" dirty="0"/>
              <a:t>Consistency is the main key in this type of real-time operating system. It ensures that all the task and processes execute with predictable timing all the time, which make it more suitable for applications in which timing accuracy is very important. Examples: INTEGRITY, </a:t>
            </a:r>
            <a:r>
              <a:rPr lang="en-US" sz="2200" dirty="0" err="1"/>
              <a:t>PikeOS</a:t>
            </a:r>
            <a:r>
              <a:rPr lang="en-US" sz="2200" dirty="0"/>
              <a:t>.</a:t>
            </a:r>
            <a:endParaRPr lang="en-IN" sz="2200" dirty="0"/>
          </a:p>
        </p:txBody>
      </p:sp>
    </p:spTree>
    <p:extLst>
      <p:ext uri="{BB962C8B-B14F-4D97-AF65-F5344CB8AC3E}">
        <p14:creationId xmlns:p14="http://schemas.microsoft.com/office/powerpoint/2010/main" val="1650998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Real Time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779825" y="1231981"/>
            <a:ext cx="11939888" cy="3862596"/>
          </a:xfrm>
          <a:prstGeom prst="rect">
            <a:avLst/>
          </a:prstGeom>
          <a:noFill/>
        </p:spPr>
        <p:txBody>
          <a:bodyPr wrap="square">
            <a:spAutoFit/>
          </a:bodyPr>
          <a:lstStyle/>
          <a:p>
            <a:pPr algn="just">
              <a:spcAft>
                <a:spcPts val="600"/>
              </a:spcAft>
            </a:pPr>
            <a:r>
              <a:rPr lang="en-US" sz="2400" b="1" dirty="0"/>
              <a:t>Advantages of Real-Time OS</a:t>
            </a:r>
            <a:endParaRPr lang="en-US" sz="2400" dirty="0"/>
          </a:p>
          <a:p>
            <a:pPr marL="342900" indent="-342900" algn="just">
              <a:buFont typeface="Arial" panose="020B0604020202020204" pitchFamily="34" charset="0"/>
              <a:buChar char="•"/>
            </a:pPr>
            <a:r>
              <a:rPr lang="en-US" sz="2400" dirty="0"/>
              <a:t>Maximum utilization of devices and systems. Thus, more output from all the resources. </a:t>
            </a:r>
          </a:p>
          <a:p>
            <a:pPr marL="342900" indent="-342900" algn="just">
              <a:buFont typeface="Arial" panose="020B0604020202020204" pitchFamily="34" charset="0"/>
              <a:buChar char="•"/>
            </a:pPr>
            <a:r>
              <a:rPr lang="en-US" sz="2400" dirty="0"/>
              <a:t>Time assigned for shifting tasks in these systems is very less. For example, in older systems, it takes about 10 microseconds. Shifting one task to another and in the latest systems, it takes 3 microseconds. </a:t>
            </a:r>
          </a:p>
          <a:p>
            <a:pPr marL="342900" indent="-342900" algn="just">
              <a:buFont typeface="Arial" panose="020B0604020202020204" pitchFamily="34" charset="0"/>
              <a:buChar char="•"/>
            </a:pPr>
            <a:r>
              <a:rPr lang="en-US" sz="2400" dirty="0"/>
              <a:t>Focus on running applications and less importance to applications that are in the queue. </a:t>
            </a:r>
          </a:p>
          <a:p>
            <a:pPr marL="342900" indent="-342900" algn="just">
              <a:buFont typeface="Arial" panose="020B0604020202020204" pitchFamily="34" charset="0"/>
              <a:buChar char="•"/>
            </a:pPr>
            <a:r>
              <a:rPr lang="en-US" sz="2400" dirty="0"/>
              <a:t>Since the size of programs is small, RTOS can also be embedded systems like in transport and others. </a:t>
            </a:r>
          </a:p>
          <a:p>
            <a:pPr marL="342900" indent="-342900" algn="just">
              <a:buFont typeface="Arial" panose="020B0604020202020204" pitchFamily="34" charset="0"/>
              <a:buChar char="•"/>
            </a:pPr>
            <a:r>
              <a:rPr lang="en-US" sz="2400" dirty="0"/>
              <a:t>These types of systems are error-free. </a:t>
            </a:r>
          </a:p>
          <a:p>
            <a:pPr marL="342900" indent="-342900" algn="just">
              <a:buFont typeface="Arial" panose="020B0604020202020204" pitchFamily="34" charset="0"/>
              <a:buChar char="•"/>
            </a:pPr>
            <a:r>
              <a:rPr lang="en-US" sz="2400" dirty="0"/>
              <a:t>Memory allocation is best managed in these types of systems.</a:t>
            </a:r>
          </a:p>
        </p:txBody>
      </p:sp>
    </p:spTree>
    <p:extLst>
      <p:ext uri="{BB962C8B-B14F-4D97-AF65-F5344CB8AC3E}">
        <p14:creationId xmlns:p14="http://schemas.microsoft.com/office/powerpoint/2010/main" val="1614662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Real Time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779825" y="1286573"/>
            <a:ext cx="11939888" cy="3123932"/>
          </a:xfrm>
          <a:prstGeom prst="rect">
            <a:avLst/>
          </a:prstGeom>
          <a:noFill/>
        </p:spPr>
        <p:txBody>
          <a:bodyPr wrap="square">
            <a:spAutoFit/>
          </a:bodyPr>
          <a:lstStyle/>
          <a:p>
            <a:pPr algn="just">
              <a:spcAft>
                <a:spcPts val="600"/>
              </a:spcAft>
            </a:pPr>
            <a:r>
              <a:rPr lang="en-US" sz="2400" b="1" dirty="0"/>
              <a:t>Dis-advantages of Real-Time OS</a:t>
            </a:r>
          </a:p>
          <a:p>
            <a:pPr marL="342900" indent="-342900" algn="just">
              <a:buFont typeface="Arial" panose="020B0604020202020204" pitchFamily="34" charset="0"/>
              <a:buChar char="•"/>
            </a:pPr>
            <a:r>
              <a:rPr lang="en-US" sz="2400" dirty="0"/>
              <a:t>Very few tasks run simultaneously, and their concentration is very less on few applications to avoid errors. </a:t>
            </a:r>
          </a:p>
          <a:p>
            <a:pPr marL="342900" indent="-342900" algn="just">
              <a:buFont typeface="Arial" panose="020B0604020202020204" pitchFamily="34" charset="0"/>
              <a:buChar char="•"/>
            </a:pPr>
            <a:r>
              <a:rPr lang="en-US" sz="2400" dirty="0"/>
              <a:t>Sometimes the system resources are not so good, and they are expensive as well. </a:t>
            </a:r>
          </a:p>
          <a:p>
            <a:pPr marL="342900" indent="-342900" algn="just">
              <a:buFont typeface="Arial" panose="020B0604020202020204" pitchFamily="34" charset="0"/>
              <a:buChar char="•"/>
            </a:pPr>
            <a:r>
              <a:rPr lang="en-US" sz="2400" dirty="0"/>
              <a:t>The algorithms are very complex and difficult for the designer to write on. </a:t>
            </a:r>
          </a:p>
          <a:p>
            <a:pPr marL="342900" indent="-342900" algn="just">
              <a:buFont typeface="Arial" panose="020B0604020202020204" pitchFamily="34" charset="0"/>
              <a:buChar char="•"/>
            </a:pPr>
            <a:r>
              <a:rPr lang="en-US" sz="2400" dirty="0"/>
              <a:t>It needs specific device drivers and interrupts signals to respond earliest to interrupts. </a:t>
            </a:r>
          </a:p>
          <a:p>
            <a:pPr marL="342900" indent="-342900" algn="just">
              <a:buFont typeface="Arial" panose="020B0604020202020204" pitchFamily="34" charset="0"/>
              <a:buChar char="•"/>
            </a:pPr>
            <a:r>
              <a:rPr lang="en-US" sz="2400" dirty="0"/>
              <a:t>It is not good to set thread priority as these systems are very less prone to switching tasks.</a:t>
            </a:r>
          </a:p>
          <a:p>
            <a:pPr marL="342900" indent="-342900" algn="just">
              <a:buFont typeface="Arial" panose="020B0604020202020204" pitchFamily="34" charset="0"/>
              <a:buChar char="•"/>
            </a:pPr>
            <a:r>
              <a:rPr lang="en-US" sz="2400" dirty="0"/>
              <a:t>Real-Time OS performs minimal task switching.</a:t>
            </a:r>
          </a:p>
        </p:txBody>
      </p:sp>
    </p:spTree>
    <p:extLst>
      <p:ext uri="{BB962C8B-B14F-4D97-AF65-F5344CB8AC3E}">
        <p14:creationId xmlns:p14="http://schemas.microsoft.com/office/powerpoint/2010/main" val="2846604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252265" y="358114"/>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Functions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FC2A5F0D-6902-4D3B-D3B5-B9784873147D}"/>
              </a:ext>
            </a:extLst>
          </p:cNvPr>
          <p:cNvSpPr txBox="1"/>
          <p:nvPr/>
        </p:nvSpPr>
        <p:spPr>
          <a:xfrm>
            <a:off x="4746487" y="1164429"/>
            <a:ext cx="8306308" cy="461665"/>
          </a:xfrm>
          <a:prstGeom prst="rect">
            <a:avLst/>
          </a:prstGeom>
          <a:noFill/>
        </p:spPr>
        <p:txBody>
          <a:bodyPr wrap="square">
            <a:spAutoFit/>
          </a:bodyPr>
          <a:lstStyle/>
          <a:p>
            <a:pPr algn="just"/>
            <a:r>
              <a:rPr lang="en-US" sz="2400" dirty="0"/>
              <a:t>Operating System handles the following responsibilities</a:t>
            </a:r>
            <a:endParaRPr lang="en-IN" sz="2400" dirty="0"/>
          </a:p>
        </p:txBody>
      </p:sp>
      <p:sp>
        <p:nvSpPr>
          <p:cNvPr id="14" name="TextBox 13">
            <a:extLst>
              <a:ext uri="{FF2B5EF4-FFF2-40B4-BE49-F238E27FC236}">
                <a16:creationId xmlns:a16="http://schemas.microsoft.com/office/drawing/2014/main" id="{1F36BD8E-702B-D78C-2054-88730543E5F8}"/>
              </a:ext>
            </a:extLst>
          </p:cNvPr>
          <p:cNvSpPr txBox="1"/>
          <p:nvPr/>
        </p:nvSpPr>
        <p:spPr>
          <a:xfrm>
            <a:off x="613181" y="1181682"/>
            <a:ext cx="6780362" cy="461665"/>
          </a:xfrm>
          <a:prstGeom prst="rect">
            <a:avLst/>
          </a:prstGeom>
          <a:noFill/>
        </p:spPr>
        <p:txBody>
          <a:bodyPr wrap="square">
            <a:spAutoFit/>
          </a:bodyPr>
          <a:lstStyle/>
          <a:p>
            <a:pPr algn="l" fontAlgn="base"/>
            <a:r>
              <a:rPr lang="en-IN" sz="2400" b="1" i="0" dirty="0">
                <a:effectLst/>
                <a:highlight>
                  <a:srgbClr val="FFFFFF"/>
                </a:highlight>
              </a:rPr>
              <a:t>Memory Management</a:t>
            </a:r>
          </a:p>
        </p:txBody>
      </p:sp>
      <p:pic>
        <p:nvPicPr>
          <p:cNvPr id="19" name="Picture 18">
            <a:extLst>
              <a:ext uri="{FF2B5EF4-FFF2-40B4-BE49-F238E27FC236}">
                <a16:creationId xmlns:a16="http://schemas.microsoft.com/office/drawing/2014/main" id="{22ABBE3E-C8BE-CF17-01AA-895B38781599}"/>
              </a:ext>
            </a:extLst>
          </p:cNvPr>
          <p:cNvPicPr>
            <a:picLocks noChangeAspect="1"/>
          </p:cNvPicPr>
          <p:nvPr/>
        </p:nvPicPr>
        <p:blipFill>
          <a:blip r:embed="rId3"/>
          <a:stretch>
            <a:fillRect/>
          </a:stretch>
        </p:blipFill>
        <p:spPr>
          <a:xfrm>
            <a:off x="544169" y="1681547"/>
            <a:ext cx="5020376" cy="4391638"/>
          </a:xfrm>
          <a:prstGeom prst="rect">
            <a:avLst/>
          </a:prstGeom>
        </p:spPr>
      </p:pic>
      <p:sp>
        <p:nvSpPr>
          <p:cNvPr id="26" name="TextBox 25">
            <a:extLst>
              <a:ext uri="{FF2B5EF4-FFF2-40B4-BE49-F238E27FC236}">
                <a16:creationId xmlns:a16="http://schemas.microsoft.com/office/drawing/2014/main" id="{EA6D5AB6-D13E-6143-FBD2-C85C245BE247}"/>
              </a:ext>
            </a:extLst>
          </p:cNvPr>
          <p:cNvSpPr txBox="1"/>
          <p:nvPr/>
        </p:nvSpPr>
        <p:spPr>
          <a:xfrm>
            <a:off x="5564545" y="1705989"/>
            <a:ext cx="7264256" cy="4524315"/>
          </a:xfrm>
          <a:prstGeom prst="rect">
            <a:avLst/>
          </a:prstGeom>
          <a:noFill/>
        </p:spPr>
        <p:txBody>
          <a:bodyPr wrap="square">
            <a:spAutoFit/>
          </a:bodyPr>
          <a:lstStyle/>
          <a:p>
            <a:pPr marL="285750" indent="-285750" algn="just">
              <a:buFont typeface="Arial" panose="020B0604020202020204" pitchFamily="34" charset="0"/>
              <a:buChar char="•"/>
            </a:pPr>
            <a:r>
              <a:rPr lang="en-US" sz="2400" b="0" i="0" dirty="0">
                <a:effectLst/>
                <a:highlight>
                  <a:srgbClr val="FFFFFF"/>
                </a:highlight>
              </a:rPr>
              <a:t>It is the management of the main or primary memory. Whatever program is executed, it must be present in the main memory.  </a:t>
            </a:r>
          </a:p>
          <a:p>
            <a:pPr marL="285750" indent="-285750" algn="just">
              <a:buFont typeface="Arial" panose="020B0604020202020204" pitchFamily="34" charset="0"/>
              <a:buChar char="•"/>
            </a:pPr>
            <a:r>
              <a:rPr lang="en-US" sz="2400" b="0" i="0" dirty="0">
                <a:effectLst/>
                <a:highlight>
                  <a:srgbClr val="FFFFFF"/>
                </a:highlight>
              </a:rPr>
              <a:t>It is used for achieving better concurrency, system performance, and memory utilization.</a:t>
            </a:r>
          </a:p>
          <a:p>
            <a:pPr marL="285750" indent="-285750" algn="just">
              <a:buFont typeface="Arial" panose="020B0604020202020204" pitchFamily="34" charset="0"/>
              <a:buChar char="•"/>
            </a:pPr>
            <a:r>
              <a:rPr lang="en-US" sz="2400" b="0" i="0" dirty="0">
                <a:effectLst/>
                <a:highlight>
                  <a:srgbClr val="FFFFFF"/>
                </a:highlight>
              </a:rPr>
              <a:t>Main memory is a quick storage area that may be accessed directly by the CPU.</a:t>
            </a:r>
          </a:p>
          <a:p>
            <a:pPr marL="285750" indent="-285750" algn="just">
              <a:buFont typeface="Arial" panose="020B0604020202020204" pitchFamily="34" charset="0"/>
              <a:buChar char="•"/>
            </a:pPr>
            <a:r>
              <a:rPr lang="en-US" sz="2400" b="0" i="0" dirty="0">
                <a:effectLst/>
                <a:highlight>
                  <a:srgbClr val="FFFFFF"/>
                </a:highlight>
              </a:rPr>
              <a:t>When the program is completed, the memory region is released and can be used by other programs. </a:t>
            </a:r>
          </a:p>
          <a:p>
            <a:pPr marL="285750" indent="-285750" algn="just">
              <a:buFont typeface="Arial" panose="020B0604020202020204" pitchFamily="34" charset="0"/>
              <a:buChar char="•"/>
            </a:pPr>
            <a:r>
              <a:rPr lang="en-US" sz="2400" b="0" i="0" dirty="0">
                <a:effectLst/>
                <a:highlight>
                  <a:srgbClr val="FFFFFF"/>
                </a:highlight>
              </a:rPr>
              <a:t>Therefore, there can be more than one program present at a time. Hence, it is required to manage the memory.</a:t>
            </a:r>
            <a:endParaRPr lang="en-IN" sz="2400" dirty="0"/>
          </a:p>
        </p:txBody>
      </p:sp>
      <p:sp>
        <p:nvSpPr>
          <p:cNvPr id="2" name="TextBox 1">
            <a:extLst>
              <a:ext uri="{FF2B5EF4-FFF2-40B4-BE49-F238E27FC236}">
                <a16:creationId xmlns:a16="http://schemas.microsoft.com/office/drawing/2014/main" id="{836E6251-55D1-82C9-C2BB-17E3F8BE4B87}"/>
              </a:ext>
            </a:extLst>
          </p:cNvPr>
          <p:cNvSpPr txBox="1"/>
          <p:nvPr/>
        </p:nvSpPr>
        <p:spPr>
          <a:xfrm>
            <a:off x="1142781" y="6206681"/>
            <a:ext cx="3929281" cy="400110"/>
          </a:xfrm>
          <a:prstGeom prst="rect">
            <a:avLst/>
          </a:prstGeom>
          <a:noFill/>
        </p:spPr>
        <p:txBody>
          <a:bodyPr wrap="none" rtlCol="0">
            <a:spAutoFit/>
          </a:bodyPr>
          <a:lstStyle/>
          <a:p>
            <a:r>
              <a:rPr lang="en-US" sz="2000" dirty="0">
                <a:cs typeface="Arial" panose="020B0604020202020204" pitchFamily="34" charset="0"/>
              </a:rPr>
              <a:t>Fig 17 . Memory Management in OS</a:t>
            </a:r>
            <a:endParaRPr lang="en-IN" sz="2000" dirty="0">
              <a:cs typeface="Arial" panose="020B0604020202020204" pitchFamily="34" charset="0"/>
            </a:endParaRPr>
          </a:p>
        </p:txBody>
      </p:sp>
    </p:spTree>
    <p:extLst>
      <p:ext uri="{BB962C8B-B14F-4D97-AF65-F5344CB8AC3E}">
        <p14:creationId xmlns:p14="http://schemas.microsoft.com/office/powerpoint/2010/main" val="987453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649081"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Functions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26" name="TextBox 25">
            <a:extLst>
              <a:ext uri="{FF2B5EF4-FFF2-40B4-BE49-F238E27FC236}">
                <a16:creationId xmlns:a16="http://schemas.microsoft.com/office/drawing/2014/main" id="{EA6D5AB6-D13E-6143-FBD2-C85C245BE247}"/>
              </a:ext>
            </a:extLst>
          </p:cNvPr>
          <p:cNvSpPr txBox="1"/>
          <p:nvPr/>
        </p:nvSpPr>
        <p:spPr>
          <a:xfrm>
            <a:off x="776379" y="1424758"/>
            <a:ext cx="11852694" cy="4036170"/>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400" b="0" i="0" dirty="0">
                <a:solidFill>
                  <a:srgbClr val="0B0B0B"/>
                </a:solidFill>
                <a:effectLst/>
                <a:highlight>
                  <a:srgbClr val="FFFFFF"/>
                </a:highlight>
              </a:rPr>
              <a:t>OS Allocates and deallocates the memory.</a:t>
            </a:r>
          </a:p>
          <a:p>
            <a:pPr marL="342900" indent="-342900" algn="just">
              <a:spcAft>
                <a:spcPts val="600"/>
              </a:spcAft>
              <a:buFont typeface="Arial" panose="020B0604020202020204" pitchFamily="34" charset="0"/>
              <a:buChar char="•"/>
            </a:pPr>
            <a:r>
              <a:rPr lang="en-US" sz="2400" b="0" i="0" dirty="0">
                <a:solidFill>
                  <a:srgbClr val="0B0B0B"/>
                </a:solidFill>
                <a:effectLst/>
                <a:highlight>
                  <a:srgbClr val="FFFFFF"/>
                </a:highlight>
              </a:rPr>
              <a:t>OS Keeps a record of which part of primary memory is used by whom and how much.</a:t>
            </a:r>
          </a:p>
          <a:p>
            <a:pPr marL="342900" indent="-342900" algn="just">
              <a:spcAft>
                <a:spcPts val="600"/>
              </a:spcAft>
              <a:buFont typeface="Arial" panose="020B0604020202020204" pitchFamily="34" charset="0"/>
              <a:buChar char="•"/>
            </a:pPr>
            <a:r>
              <a:rPr lang="en-US" sz="2400" b="0" i="0" dirty="0">
                <a:solidFill>
                  <a:srgbClr val="0B0B0B"/>
                </a:solidFill>
                <a:effectLst/>
                <a:highlight>
                  <a:srgbClr val="FFFFFF"/>
                </a:highlight>
              </a:rPr>
              <a:t>OS Distributes the memory while multiprocessing.</a:t>
            </a:r>
          </a:p>
          <a:p>
            <a:pPr marL="342900" indent="-342900" algn="just">
              <a:spcAft>
                <a:spcPts val="600"/>
              </a:spcAft>
              <a:buFont typeface="Arial" panose="020B0604020202020204" pitchFamily="34" charset="0"/>
              <a:buChar char="•"/>
            </a:pPr>
            <a:r>
              <a:rPr lang="en-US" sz="2400" b="0" i="0" dirty="0">
                <a:solidFill>
                  <a:srgbClr val="0B0B0B"/>
                </a:solidFill>
                <a:effectLst/>
                <a:highlight>
                  <a:srgbClr val="FFFFFF"/>
                </a:highlight>
              </a:rPr>
              <a:t>In multiprogramming, the operating system selects which processes acquire memory when and how much memory they get.</a:t>
            </a:r>
          </a:p>
          <a:p>
            <a:pPr marL="342900" indent="-342900" algn="just">
              <a:buFont typeface="Arial" panose="020B0604020202020204" pitchFamily="34" charset="0"/>
              <a:buChar char="•"/>
            </a:pPr>
            <a:r>
              <a:rPr lang="en-US" sz="2400" b="0" i="0" dirty="0">
                <a:solidFill>
                  <a:srgbClr val="0B0B0B"/>
                </a:solidFill>
                <a:effectLst/>
                <a:highlight>
                  <a:srgbClr val="FFFFFF"/>
                </a:highlight>
              </a:rPr>
              <a:t>Memory management moves processes from primary memory to secondary memory and vice versa. It also keeps track of available memory, memory allocation, and unallocated.</a:t>
            </a:r>
          </a:p>
          <a:p>
            <a:pPr marL="342900" indent="-342900" algn="just">
              <a:lnSpc>
                <a:spcPct val="150000"/>
              </a:lnSpc>
              <a:buFont typeface="Arial" panose="020B0604020202020204" pitchFamily="34" charset="0"/>
              <a:buChar char="•"/>
            </a:pPr>
            <a:endParaRPr lang="en-US" sz="2400" b="0" i="0" dirty="0">
              <a:solidFill>
                <a:srgbClr val="0B0B0B"/>
              </a:solidFill>
              <a:effectLst/>
              <a:highlight>
                <a:srgbClr val="FFFFFF"/>
              </a:highlight>
            </a:endParaRPr>
          </a:p>
          <a:p>
            <a:pPr marL="342900" indent="-342900" algn="just">
              <a:lnSpc>
                <a:spcPct val="150000"/>
              </a:lnSpc>
              <a:buFont typeface="Arial" panose="020B0604020202020204" pitchFamily="34" charset="0"/>
              <a:buChar char="•"/>
            </a:pPr>
            <a:endParaRPr lang="en-US" sz="2400" b="0" i="0" dirty="0">
              <a:solidFill>
                <a:srgbClr val="0B0B0B"/>
              </a:solidFill>
              <a:effectLst/>
              <a:highlight>
                <a:srgbClr val="FFFFFF"/>
              </a:highlight>
            </a:endParaRPr>
          </a:p>
        </p:txBody>
      </p:sp>
    </p:spTree>
    <p:extLst>
      <p:ext uri="{BB962C8B-B14F-4D97-AF65-F5344CB8AC3E}">
        <p14:creationId xmlns:p14="http://schemas.microsoft.com/office/powerpoint/2010/main" val="1853327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442048"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Functions</a:t>
            </a: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26" name="TextBox 25">
            <a:extLst>
              <a:ext uri="{FF2B5EF4-FFF2-40B4-BE49-F238E27FC236}">
                <a16:creationId xmlns:a16="http://schemas.microsoft.com/office/drawing/2014/main" id="{EA6D5AB6-D13E-6143-FBD2-C85C245BE247}"/>
              </a:ext>
            </a:extLst>
          </p:cNvPr>
          <p:cNvSpPr txBox="1"/>
          <p:nvPr/>
        </p:nvSpPr>
        <p:spPr>
          <a:xfrm>
            <a:off x="776379" y="1252228"/>
            <a:ext cx="11852694" cy="4832092"/>
          </a:xfrm>
          <a:prstGeom prst="rect">
            <a:avLst/>
          </a:prstGeom>
          <a:noFill/>
        </p:spPr>
        <p:txBody>
          <a:bodyPr wrap="square">
            <a:spAutoFit/>
          </a:bodyPr>
          <a:lstStyle/>
          <a:p>
            <a:pPr marL="342900" indent="-342900" algn="just">
              <a:spcAft>
                <a:spcPts val="600"/>
              </a:spcAft>
              <a:buFont typeface="Arial" panose="020B0604020202020204" pitchFamily="34" charset="0"/>
              <a:buChar char="•"/>
            </a:pPr>
            <a:r>
              <a:rPr lang="en-US" sz="2400" b="0" i="0" dirty="0">
                <a:solidFill>
                  <a:srgbClr val="0B0B0B"/>
                </a:solidFill>
                <a:effectLst/>
                <a:highlight>
                  <a:srgbClr val="FFFFFF"/>
                </a:highlight>
              </a:rPr>
              <a:t>It keeps track of the status of each memory location, whether it is allocated or free.</a:t>
            </a:r>
          </a:p>
          <a:p>
            <a:pPr marL="342900" indent="-342900" algn="just">
              <a:spcAft>
                <a:spcPts val="600"/>
              </a:spcAft>
              <a:buFont typeface="Arial" panose="020B0604020202020204" pitchFamily="34" charset="0"/>
              <a:buChar char="•"/>
            </a:pPr>
            <a:r>
              <a:rPr lang="en-US" sz="2400" b="0" i="0" dirty="0">
                <a:solidFill>
                  <a:srgbClr val="0B0B0B"/>
                </a:solidFill>
                <a:effectLst/>
                <a:highlight>
                  <a:srgbClr val="FFFFFF"/>
                </a:highlight>
              </a:rPr>
              <a:t>It enables computer systems to run programs that require more main memory than the amount of free main memory available on the system. This is achieved by moving data between primary and secondary memory.</a:t>
            </a:r>
          </a:p>
          <a:p>
            <a:pPr marL="342900" indent="-342900" algn="just">
              <a:spcAft>
                <a:spcPts val="600"/>
              </a:spcAft>
              <a:buFont typeface="Arial" panose="020B0604020202020204" pitchFamily="34" charset="0"/>
              <a:buChar char="•"/>
            </a:pPr>
            <a:r>
              <a:rPr lang="en-US" sz="2400" b="0" i="0" dirty="0">
                <a:solidFill>
                  <a:srgbClr val="0B0B0B"/>
                </a:solidFill>
                <a:effectLst/>
                <a:highlight>
                  <a:srgbClr val="FFFFFF"/>
                </a:highlight>
              </a:rPr>
              <a:t>It addresses the system’s primary memory by providing abstractions such that the programs running on the system perceive a large memory is allocated to them.</a:t>
            </a:r>
          </a:p>
          <a:p>
            <a:pPr marL="342900" indent="-342900" algn="just">
              <a:spcAft>
                <a:spcPts val="600"/>
              </a:spcAft>
              <a:buFont typeface="Arial" panose="020B0604020202020204" pitchFamily="34" charset="0"/>
              <a:buChar char="•"/>
            </a:pPr>
            <a:r>
              <a:rPr lang="en-US" sz="2400" b="0" i="0" dirty="0">
                <a:solidFill>
                  <a:srgbClr val="0B0B0B"/>
                </a:solidFill>
                <a:effectLst/>
                <a:highlight>
                  <a:srgbClr val="FFFFFF"/>
                </a:highlight>
              </a:rPr>
              <a:t>It is the job of memory management to protect the memory allocated to all the processes from being corrupted by other processes. If this is not done, the computer may exhibit unexpected/faulty behavior.</a:t>
            </a:r>
          </a:p>
          <a:p>
            <a:pPr marL="342900" indent="-342900" algn="just">
              <a:buFont typeface="Arial" panose="020B0604020202020204" pitchFamily="34" charset="0"/>
              <a:buChar char="•"/>
            </a:pPr>
            <a:r>
              <a:rPr lang="en-US" sz="2400" b="0" i="0" dirty="0">
                <a:solidFill>
                  <a:srgbClr val="0B0B0B"/>
                </a:solidFill>
                <a:effectLst/>
                <a:highlight>
                  <a:srgbClr val="FFFFFF"/>
                </a:highlight>
              </a:rPr>
              <a:t>Memory management enables sharing of memory spaces among processes, with the help of which, multiple programs can reside at the same memory location (although only one at a time).</a:t>
            </a:r>
          </a:p>
        </p:txBody>
      </p:sp>
    </p:spTree>
    <p:extLst>
      <p:ext uri="{BB962C8B-B14F-4D97-AF65-F5344CB8AC3E}">
        <p14:creationId xmlns:p14="http://schemas.microsoft.com/office/powerpoint/2010/main" val="3240554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       Operating System: History</a:t>
            </a:r>
            <a:endParaRPr lang="en-IN" sz="3276" b="1" dirty="0">
              <a:solidFill>
                <a:srgbClr val="46B0FA"/>
              </a:solidFill>
              <a:latin typeface="Arial"/>
              <a:cs typeface="Arial"/>
            </a:endParaRPr>
          </a:p>
        </p:txBody>
      </p:sp>
      <p:sp>
        <p:nvSpPr>
          <p:cNvPr id="13" name="TextBox 12">
            <a:extLst>
              <a:ext uri="{FF2B5EF4-FFF2-40B4-BE49-F238E27FC236}">
                <a16:creationId xmlns:a16="http://schemas.microsoft.com/office/drawing/2014/main" id="{955A6A6C-0185-6221-A7CF-DFB4FC1E93A9}"/>
              </a:ext>
            </a:extLst>
          </p:cNvPr>
          <p:cNvSpPr txBox="1"/>
          <p:nvPr/>
        </p:nvSpPr>
        <p:spPr>
          <a:xfrm>
            <a:off x="725601" y="1080548"/>
            <a:ext cx="11937976"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cs typeface="Arial" panose="020B0604020202020204" pitchFamily="34" charset="0"/>
              </a:rPr>
              <a:t>An operating system is a type of software that acts as an interface between the user and the hardware. </a:t>
            </a:r>
          </a:p>
          <a:p>
            <a:pPr marL="342900" indent="-342900" algn="just">
              <a:buFont typeface="Arial" panose="020B0604020202020204" pitchFamily="34" charset="0"/>
              <a:buChar char="•"/>
            </a:pPr>
            <a:r>
              <a:rPr lang="en-US" sz="2400" dirty="0">
                <a:cs typeface="Arial" panose="020B0604020202020204" pitchFamily="34" charset="0"/>
              </a:rPr>
              <a:t>It is responsible for handling various critical functions of the computer or any other machine. Various tasks that are handled by OS. </a:t>
            </a:r>
          </a:p>
        </p:txBody>
      </p:sp>
      <p:sp>
        <p:nvSpPr>
          <p:cNvPr id="5" name="TextBox 4">
            <a:extLst>
              <a:ext uri="{FF2B5EF4-FFF2-40B4-BE49-F238E27FC236}">
                <a16:creationId xmlns:a16="http://schemas.microsoft.com/office/drawing/2014/main" id="{E530FA6A-837E-5BF8-433A-9EAFB7294522}"/>
              </a:ext>
            </a:extLst>
          </p:cNvPr>
          <p:cNvSpPr txBox="1"/>
          <p:nvPr/>
        </p:nvSpPr>
        <p:spPr>
          <a:xfrm>
            <a:off x="725601" y="2937733"/>
            <a:ext cx="6780362" cy="461665"/>
          </a:xfrm>
          <a:prstGeom prst="rect">
            <a:avLst/>
          </a:prstGeom>
          <a:noFill/>
        </p:spPr>
        <p:txBody>
          <a:bodyPr wrap="square">
            <a:spAutoFit/>
          </a:bodyPr>
          <a:lstStyle/>
          <a:p>
            <a:pPr algn="l" fontAlgn="base"/>
            <a:r>
              <a:rPr lang="en-US" sz="2400" b="1" dirty="0">
                <a:solidFill>
                  <a:srgbClr val="273239"/>
                </a:solidFill>
                <a:highlight>
                  <a:srgbClr val="FFFFFF"/>
                </a:highlight>
                <a:cs typeface="Arial" panose="020B0604020202020204" pitchFamily="34" charset="0"/>
              </a:rPr>
              <a:t>Evolution (Generation) of Operating System</a:t>
            </a:r>
            <a:endParaRPr lang="en-US" sz="2400" b="1" i="0" dirty="0">
              <a:solidFill>
                <a:srgbClr val="273239"/>
              </a:solidFill>
              <a:effectLst/>
              <a:highlight>
                <a:srgbClr val="FFFFFF"/>
              </a:highlight>
              <a:cs typeface="Arial" panose="020B0604020202020204" pitchFamily="34" charset="0"/>
            </a:endParaRPr>
          </a:p>
        </p:txBody>
      </p:sp>
      <p:grpSp>
        <p:nvGrpSpPr>
          <p:cNvPr id="9" name="Group 8">
            <a:extLst>
              <a:ext uri="{FF2B5EF4-FFF2-40B4-BE49-F238E27FC236}">
                <a16:creationId xmlns:a16="http://schemas.microsoft.com/office/drawing/2014/main" id="{09462271-D856-E456-D41F-6F95C824B69F}"/>
              </a:ext>
            </a:extLst>
          </p:cNvPr>
          <p:cNvGrpSpPr/>
          <p:nvPr/>
        </p:nvGrpSpPr>
        <p:grpSpPr>
          <a:xfrm>
            <a:off x="2611355" y="3700767"/>
            <a:ext cx="7119241" cy="2706923"/>
            <a:chOff x="3246808" y="4108281"/>
            <a:chExt cx="6683257" cy="2404725"/>
          </a:xfrm>
        </p:grpSpPr>
        <p:sp>
          <p:nvSpPr>
            <p:cNvPr id="11" name="Rectangle 10">
              <a:extLst>
                <a:ext uri="{FF2B5EF4-FFF2-40B4-BE49-F238E27FC236}">
                  <a16:creationId xmlns:a16="http://schemas.microsoft.com/office/drawing/2014/main" id="{7B30639D-702B-3385-D402-B19C0CAE2087}"/>
                </a:ext>
              </a:extLst>
            </p:cNvPr>
            <p:cNvSpPr/>
            <p:nvPr/>
          </p:nvSpPr>
          <p:spPr>
            <a:xfrm>
              <a:off x="6795708" y="4108281"/>
              <a:ext cx="3134354"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First Generation</a:t>
              </a:r>
            </a:p>
          </p:txBody>
        </p:sp>
        <p:sp>
          <p:nvSpPr>
            <p:cNvPr id="12" name="Rectangle 11">
              <a:extLst>
                <a:ext uri="{FF2B5EF4-FFF2-40B4-BE49-F238E27FC236}">
                  <a16:creationId xmlns:a16="http://schemas.microsoft.com/office/drawing/2014/main" id="{5BCD592C-3D2D-AE72-91B3-AAA77E2E18A6}"/>
                </a:ext>
              </a:extLst>
            </p:cNvPr>
            <p:cNvSpPr/>
            <p:nvPr/>
          </p:nvSpPr>
          <p:spPr>
            <a:xfrm>
              <a:off x="6795709" y="4738551"/>
              <a:ext cx="3134354"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 Second Generation</a:t>
              </a:r>
            </a:p>
          </p:txBody>
        </p:sp>
        <p:sp>
          <p:nvSpPr>
            <p:cNvPr id="14" name="Rectangle 13">
              <a:extLst>
                <a:ext uri="{FF2B5EF4-FFF2-40B4-BE49-F238E27FC236}">
                  <a16:creationId xmlns:a16="http://schemas.microsoft.com/office/drawing/2014/main" id="{FAB8CF10-855A-EA92-5FCA-9EAC4B1B9AD3}"/>
                </a:ext>
              </a:extLst>
            </p:cNvPr>
            <p:cNvSpPr/>
            <p:nvPr/>
          </p:nvSpPr>
          <p:spPr>
            <a:xfrm>
              <a:off x="6779666" y="5353037"/>
              <a:ext cx="3150397"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 Third Generation</a:t>
              </a:r>
            </a:p>
          </p:txBody>
        </p:sp>
        <p:sp>
          <p:nvSpPr>
            <p:cNvPr id="16" name="Rectangle 15">
              <a:extLst>
                <a:ext uri="{FF2B5EF4-FFF2-40B4-BE49-F238E27FC236}">
                  <a16:creationId xmlns:a16="http://schemas.microsoft.com/office/drawing/2014/main" id="{FB13F936-1662-36BC-78A5-8D2B4ABB9C36}"/>
                </a:ext>
              </a:extLst>
            </p:cNvPr>
            <p:cNvSpPr/>
            <p:nvPr/>
          </p:nvSpPr>
          <p:spPr>
            <a:xfrm>
              <a:off x="6779667" y="5967574"/>
              <a:ext cx="3150398"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Fourth Generation</a:t>
              </a:r>
            </a:p>
          </p:txBody>
        </p:sp>
        <p:sp>
          <p:nvSpPr>
            <p:cNvPr id="17" name="Rectangle 16">
              <a:extLst>
                <a:ext uri="{FF2B5EF4-FFF2-40B4-BE49-F238E27FC236}">
                  <a16:creationId xmlns:a16="http://schemas.microsoft.com/office/drawing/2014/main" id="{CBE58104-F64E-96FA-25BB-36B6E2D6E730}"/>
                </a:ext>
              </a:extLst>
            </p:cNvPr>
            <p:cNvSpPr/>
            <p:nvPr/>
          </p:nvSpPr>
          <p:spPr>
            <a:xfrm>
              <a:off x="3246808" y="4885426"/>
              <a:ext cx="2447599" cy="5454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200" b="1" dirty="0"/>
                <a:t>OS Generations</a:t>
              </a:r>
            </a:p>
          </p:txBody>
        </p:sp>
        <p:sp>
          <p:nvSpPr>
            <p:cNvPr id="18" name="Left Brace 17">
              <a:extLst>
                <a:ext uri="{FF2B5EF4-FFF2-40B4-BE49-F238E27FC236}">
                  <a16:creationId xmlns:a16="http://schemas.microsoft.com/office/drawing/2014/main" id="{31A11263-67FC-695D-313B-014541AA102A}"/>
                </a:ext>
              </a:extLst>
            </p:cNvPr>
            <p:cNvSpPr/>
            <p:nvPr/>
          </p:nvSpPr>
          <p:spPr>
            <a:xfrm>
              <a:off x="5983704" y="4380997"/>
              <a:ext cx="648000" cy="1813589"/>
            </a:xfrm>
            <a:prstGeom prst="leftBrace">
              <a:avLst/>
            </a:prstGeom>
            <a:ln w="31750"/>
          </p:spPr>
          <p:style>
            <a:lnRef idx="1">
              <a:schemeClr val="dk1"/>
            </a:lnRef>
            <a:fillRef idx="0">
              <a:schemeClr val="dk1"/>
            </a:fillRef>
            <a:effectRef idx="0">
              <a:schemeClr val="dk1"/>
            </a:effectRef>
            <a:fontRef idx="minor">
              <a:schemeClr val="tx1"/>
            </a:fontRef>
          </p:style>
          <p:txBody>
            <a:bodyPr rtlCol="0" anchor="ctr"/>
            <a:lstStyle/>
            <a:p>
              <a:pPr algn="ctr"/>
              <a:endParaRPr lang="en-IN" dirty="0"/>
            </a:p>
          </p:txBody>
        </p:sp>
      </p:grpSp>
    </p:spTree>
    <p:extLst>
      <p:ext uri="{BB962C8B-B14F-4D97-AF65-F5344CB8AC3E}">
        <p14:creationId xmlns:p14="http://schemas.microsoft.com/office/powerpoint/2010/main" val="130192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390287"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Functions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5068786" y="195057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FC2A5F0D-6902-4D3B-D3B5-B9784873147D}"/>
              </a:ext>
            </a:extLst>
          </p:cNvPr>
          <p:cNvSpPr txBox="1"/>
          <p:nvPr/>
        </p:nvSpPr>
        <p:spPr>
          <a:xfrm>
            <a:off x="638354" y="1236837"/>
            <a:ext cx="12387531" cy="461665"/>
          </a:xfrm>
          <a:prstGeom prst="rect">
            <a:avLst/>
          </a:prstGeom>
          <a:noFill/>
        </p:spPr>
        <p:txBody>
          <a:bodyPr wrap="square">
            <a:spAutoFit/>
          </a:bodyPr>
          <a:lstStyle/>
          <a:p>
            <a:pPr algn="just"/>
            <a:r>
              <a:rPr lang="en-US" sz="2400" dirty="0"/>
              <a:t>Operating System handles the following responsibilities</a:t>
            </a:r>
            <a:endParaRPr lang="en-IN" sz="2400" dirty="0"/>
          </a:p>
        </p:txBody>
      </p:sp>
      <p:sp>
        <p:nvSpPr>
          <p:cNvPr id="14" name="TextBox 13">
            <a:extLst>
              <a:ext uri="{FF2B5EF4-FFF2-40B4-BE49-F238E27FC236}">
                <a16:creationId xmlns:a16="http://schemas.microsoft.com/office/drawing/2014/main" id="{1F36BD8E-702B-D78C-2054-88730543E5F8}"/>
              </a:ext>
            </a:extLst>
          </p:cNvPr>
          <p:cNvSpPr txBox="1"/>
          <p:nvPr/>
        </p:nvSpPr>
        <p:spPr>
          <a:xfrm>
            <a:off x="672860" y="1820767"/>
            <a:ext cx="6780362" cy="461665"/>
          </a:xfrm>
          <a:prstGeom prst="rect">
            <a:avLst/>
          </a:prstGeom>
          <a:noFill/>
        </p:spPr>
        <p:txBody>
          <a:bodyPr wrap="square">
            <a:spAutoFit/>
          </a:bodyPr>
          <a:lstStyle/>
          <a:p>
            <a:pPr algn="l" fontAlgn="base"/>
            <a:r>
              <a:rPr lang="en-IN" sz="2400" b="1" i="0" dirty="0">
                <a:effectLst/>
                <a:highlight>
                  <a:srgbClr val="FFFFFF"/>
                </a:highlight>
              </a:rPr>
              <a:t>Process Management</a:t>
            </a:r>
          </a:p>
        </p:txBody>
      </p:sp>
      <p:sp>
        <p:nvSpPr>
          <p:cNvPr id="26" name="TextBox 25">
            <a:extLst>
              <a:ext uri="{FF2B5EF4-FFF2-40B4-BE49-F238E27FC236}">
                <a16:creationId xmlns:a16="http://schemas.microsoft.com/office/drawing/2014/main" id="{EA6D5AB6-D13E-6143-FBD2-C85C245BE247}"/>
              </a:ext>
            </a:extLst>
          </p:cNvPr>
          <p:cNvSpPr txBox="1"/>
          <p:nvPr/>
        </p:nvSpPr>
        <p:spPr>
          <a:xfrm>
            <a:off x="5402362" y="1868776"/>
            <a:ext cx="7749379" cy="4493538"/>
          </a:xfrm>
          <a:prstGeom prst="rect">
            <a:avLst/>
          </a:prstGeom>
          <a:noFill/>
        </p:spPr>
        <p:txBody>
          <a:bodyPr wrap="square">
            <a:spAutoFit/>
          </a:bodyPr>
          <a:lstStyle/>
          <a:p>
            <a:pPr marL="342900" indent="-342900" algn="just">
              <a:buFont typeface="Arial" panose="020B0604020202020204" pitchFamily="34" charset="0"/>
              <a:buChar char="•"/>
            </a:pPr>
            <a:r>
              <a:rPr lang="en-US" sz="2200" dirty="0"/>
              <a:t>In a multi-programming environment, the OS decides the order in which processes have access to the processor, and how much processing time each process has. </a:t>
            </a:r>
          </a:p>
          <a:p>
            <a:pPr marL="342900" indent="-342900" algn="just">
              <a:buFont typeface="Arial" panose="020B0604020202020204" pitchFamily="34" charset="0"/>
              <a:buChar char="•"/>
            </a:pPr>
            <a:r>
              <a:rPr lang="en-US" sz="2200" dirty="0"/>
              <a:t>This function of OS is called Process Scheduling. </a:t>
            </a:r>
          </a:p>
          <a:p>
            <a:pPr marL="342900" indent="-342900" algn="just">
              <a:buFont typeface="Arial" panose="020B0604020202020204" pitchFamily="34" charset="0"/>
              <a:buChar char="•"/>
            </a:pPr>
            <a:r>
              <a:rPr lang="en-US" sz="2200" dirty="0"/>
              <a:t>An Operating System performs the following activities for Processor Management. </a:t>
            </a:r>
          </a:p>
          <a:p>
            <a:pPr marL="342900" indent="-342900" algn="just">
              <a:buFont typeface="Arial" panose="020B0604020202020204" pitchFamily="34" charset="0"/>
              <a:buChar char="•"/>
            </a:pPr>
            <a:r>
              <a:rPr lang="en-US" sz="2200" dirty="0"/>
              <a:t>An operating system manages the processor’s work by allocating various jobs to it and ensuring that each process receives enough time from the processor to function properly.</a:t>
            </a:r>
          </a:p>
          <a:p>
            <a:pPr marL="342900" indent="-342900" algn="just">
              <a:buFont typeface="Arial" panose="020B0604020202020204" pitchFamily="34" charset="0"/>
              <a:buChar char="•"/>
            </a:pPr>
            <a:r>
              <a:rPr lang="en-US" sz="2200" dirty="0"/>
              <a:t>Keeps track of the status of processes. The program which performs this task is known as a traffic controller. Allocates the CPU that is a processor to a process. De-allocates processor when a process is no longer required.</a:t>
            </a:r>
            <a:endParaRPr lang="en-IN" sz="2200" dirty="0"/>
          </a:p>
        </p:txBody>
      </p:sp>
      <p:pic>
        <p:nvPicPr>
          <p:cNvPr id="15" name="Picture 14">
            <a:extLst>
              <a:ext uri="{FF2B5EF4-FFF2-40B4-BE49-F238E27FC236}">
                <a16:creationId xmlns:a16="http://schemas.microsoft.com/office/drawing/2014/main" id="{1FCEBCCA-9B53-E631-9202-5378C49380AD}"/>
              </a:ext>
            </a:extLst>
          </p:cNvPr>
          <p:cNvPicPr>
            <a:picLocks noChangeAspect="1"/>
          </p:cNvPicPr>
          <p:nvPr/>
        </p:nvPicPr>
        <p:blipFill>
          <a:blip r:embed="rId3"/>
          <a:stretch>
            <a:fillRect/>
          </a:stretch>
        </p:blipFill>
        <p:spPr>
          <a:xfrm>
            <a:off x="672859" y="2465135"/>
            <a:ext cx="4729503" cy="3479414"/>
          </a:xfrm>
          <a:prstGeom prst="rect">
            <a:avLst/>
          </a:prstGeom>
        </p:spPr>
      </p:pic>
      <p:sp>
        <p:nvSpPr>
          <p:cNvPr id="2" name="TextBox 1">
            <a:extLst>
              <a:ext uri="{FF2B5EF4-FFF2-40B4-BE49-F238E27FC236}">
                <a16:creationId xmlns:a16="http://schemas.microsoft.com/office/drawing/2014/main" id="{322F9A32-B0C8-4A8A-6DD0-818702F3A44F}"/>
              </a:ext>
            </a:extLst>
          </p:cNvPr>
          <p:cNvSpPr txBox="1"/>
          <p:nvPr/>
        </p:nvSpPr>
        <p:spPr>
          <a:xfrm>
            <a:off x="1316874" y="6022342"/>
            <a:ext cx="3827715" cy="400110"/>
          </a:xfrm>
          <a:prstGeom prst="rect">
            <a:avLst/>
          </a:prstGeom>
          <a:noFill/>
        </p:spPr>
        <p:txBody>
          <a:bodyPr wrap="none" rtlCol="0">
            <a:spAutoFit/>
          </a:bodyPr>
          <a:lstStyle/>
          <a:p>
            <a:r>
              <a:rPr lang="en-US" sz="2000" dirty="0">
                <a:cs typeface="Arial" panose="020B0604020202020204" pitchFamily="34" charset="0"/>
              </a:rPr>
              <a:t>Fig  18. Process Management in OS</a:t>
            </a:r>
            <a:endParaRPr lang="en-IN" sz="2000" dirty="0">
              <a:cs typeface="Arial" panose="020B0604020202020204" pitchFamily="34" charset="0"/>
            </a:endParaRPr>
          </a:p>
        </p:txBody>
      </p:sp>
    </p:spTree>
    <p:extLst>
      <p:ext uri="{BB962C8B-B14F-4D97-AF65-F5344CB8AC3E}">
        <p14:creationId xmlns:p14="http://schemas.microsoft.com/office/powerpoint/2010/main" val="152881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631826"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Functions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5068786" y="195057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FC2A5F0D-6902-4D3B-D3B5-B9784873147D}"/>
              </a:ext>
            </a:extLst>
          </p:cNvPr>
          <p:cNvSpPr txBox="1"/>
          <p:nvPr/>
        </p:nvSpPr>
        <p:spPr>
          <a:xfrm>
            <a:off x="638354" y="1236837"/>
            <a:ext cx="12387531" cy="461665"/>
          </a:xfrm>
          <a:prstGeom prst="rect">
            <a:avLst/>
          </a:prstGeom>
          <a:noFill/>
        </p:spPr>
        <p:txBody>
          <a:bodyPr wrap="square">
            <a:spAutoFit/>
          </a:bodyPr>
          <a:lstStyle/>
          <a:p>
            <a:pPr algn="just"/>
            <a:r>
              <a:rPr lang="en-US" sz="2400" dirty="0"/>
              <a:t>Operating System handles the following responsibilities</a:t>
            </a:r>
            <a:endParaRPr lang="en-IN" sz="2400" dirty="0"/>
          </a:p>
        </p:txBody>
      </p:sp>
      <p:sp>
        <p:nvSpPr>
          <p:cNvPr id="14" name="TextBox 13">
            <a:extLst>
              <a:ext uri="{FF2B5EF4-FFF2-40B4-BE49-F238E27FC236}">
                <a16:creationId xmlns:a16="http://schemas.microsoft.com/office/drawing/2014/main" id="{1F36BD8E-702B-D78C-2054-88730543E5F8}"/>
              </a:ext>
            </a:extLst>
          </p:cNvPr>
          <p:cNvSpPr txBox="1"/>
          <p:nvPr/>
        </p:nvSpPr>
        <p:spPr>
          <a:xfrm>
            <a:off x="672860" y="1820767"/>
            <a:ext cx="6780362" cy="461665"/>
          </a:xfrm>
          <a:prstGeom prst="rect">
            <a:avLst/>
          </a:prstGeom>
          <a:noFill/>
        </p:spPr>
        <p:txBody>
          <a:bodyPr wrap="square">
            <a:spAutoFit/>
          </a:bodyPr>
          <a:lstStyle/>
          <a:p>
            <a:pPr algn="l" fontAlgn="base"/>
            <a:r>
              <a:rPr lang="en-IN" sz="2400" b="1" i="0" dirty="0">
                <a:effectLst/>
                <a:highlight>
                  <a:srgbClr val="FFFFFF"/>
                </a:highlight>
              </a:rPr>
              <a:t>Device Management</a:t>
            </a:r>
          </a:p>
        </p:txBody>
      </p:sp>
      <p:sp>
        <p:nvSpPr>
          <p:cNvPr id="26" name="TextBox 25">
            <a:extLst>
              <a:ext uri="{FF2B5EF4-FFF2-40B4-BE49-F238E27FC236}">
                <a16:creationId xmlns:a16="http://schemas.microsoft.com/office/drawing/2014/main" id="{EA6D5AB6-D13E-6143-FBD2-C85C245BE247}"/>
              </a:ext>
            </a:extLst>
          </p:cNvPr>
          <p:cNvSpPr txBox="1"/>
          <p:nvPr/>
        </p:nvSpPr>
        <p:spPr>
          <a:xfrm>
            <a:off x="5451898" y="2005355"/>
            <a:ext cx="7640462" cy="4154984"/>
          </a:xfrm>
          <a:prstGeom prst="rect">
            <a:avLst/>
          </a:prstGeom>
          <a:noFill/>
        </p:spPr>
        <p:txBody>
          <a:bodyPr wrap="square">
            <a:spAutoFit/>
          </a:bodyPr>
          <a:lstStyle/>
          <a:p>
            <a:pPr marL="342900" indent="-342900" algn="just">
              <a:buFont typeface="Arial" panose="020B0604020202020204" pitchFamily="34" charset="0"/>
              <a:buChar char="•"/>
            </a:pPr>
            <a:r>
              <a:rPr lang="en-US" sz="2200" dirty="0"/>
              <a:t>OS Keeps track of all devices connected to the system. </a:t>
            </a:r>
          </a:p>
          <a:p>
            <a:pPr marL="342900" indent="-342900" algn="just">
              <a:buFont typeface="Arial" panose="020B0604020202020204" pitchFamily="34" charset="0"/>
              <a:buChar char="•"/>
            </a:pPr>
            <a:r>
              <a:rPr lang="en-US" sz="2200" dirty="0"/>
              <a:t>It designates a program responsible for every device known as the Input/Output controller.</a:t>
            </a:r>
          </a:p>
          <a:p>
            <a:pPr marL="342900" indent="-342900" algn="just">
              <a:buFont typeface="Arial" panose="020B0604020202020204" pitchFamily="34" charset="0"/>
              <a:buChar char="•"/>
            </a:pPr>
            <a:r>
              <a:rPr lang="en-US" sz="2200" dirty="0"/>
              <a:t>It decides which process gets access to a certain device and for how long.</a:t>
            </a:r>
          </a:p>
          <a:p>
            <a:pPr marL="342900" indent="-342900" algn="just">
              <a:buFont typeface="Arial" panose="020B0604020202020204" pitchFamily="34" charset="0"/>
              <a:buChar char="•"/>
            </a:pPr>
            <a:r>
              <a:rPr lang="en-US" sz="2200" dirty="0"/>
              <a:t>It allocates devices effectively and efficiently. Deallocates devices when they are no longer required.</a:t>
            </a:r>
          </a:p>
          <a:p>
            <a:pPr marL="342900" indent="-342900" algn="just">
              <a:buFont typeface="Arial" panose="020B0604020202020204" pitchFamily="34" charset="0"/>
              <a:buChar char="•"/>
            </a:pPr>
            <a:r>
              <a:rPr lang="en-US" sz="2200" dirty="0"/>
              <a:t>There are various input and output devices. An OS controls the working of these input-output devices.</a:t>
            </a:r>
          </a:p>
          <a:p>
            <a:pPr marL="342900" indent="-342900" algn="just">
              <a:buFont typeface="Arial" panose="020B0604020202020204" pitchFamily="34" charset="0"/>
              <a:buChar char="•"/>
            </a:pPr>
            <a:r>
              <a:rPr lang="en-US" sz="2200" dirty="0"/>
              <a:t>It receives the requests from these devices, performs a specific task, and communicates back to the requesting process.</a:t>
            </a:r>
            <a:endParaRPr lang="en-IN" sz="2200" dirty="0"/>
          </a:p>
        </p:txBody>
      </p:sp>
      <p:pic>
        <p:nvPicPr>
          <p:cNvPr id="6" name="Picture 5">
            <a:extLst>
              <a:ext uri="{FF2B5EF4-FFF2-40B4-BE49-F238E27FC236}">
                <a16:creationId xmlns:a16="http://schemas.microsoft.com/office/drawing/2014/main" id="{98007108-8C48-44C4-394B-1FF1A9D35FA2}"/>
              </a:ext>
            </a:extLst>
          </p:cNvPr>
          <p:cNvPicPr>
            <a:picLocks noChangeAspect="1"/>
          </p:cNvPicPr>
          <p:nvPr/>
        </p:nvPicPr>
        <p:blipFill>
          <a:blip r:embed="rId3"/>
          <a:stretch>
            <a:fillRect/>
          </a:stretch>
        </p:blipFill>
        <p:spPr>
          <a:xfrm>
            <a:off x="610070" y="2412241"/>
            <a:ext cx="4872556" cy="3477875"/>
          </a:xfrm>
          <a:prstGeom prst="rect">
            <a:avLst/>
          </a:prstGeom>
        </p:spPr>
      </p:pic>
      <p:sp>
        <p:nvSpPr>
          <p:cNvPr id="2" name="TextBox 1">
            <a:extLst>
              <a:ext uri="{FF2B5EF4-FFF2-40B4-BE49-F238E27FC236}">
                <a16:creationId xmlns:a16="http://schemas.microsoft.com/office/drawing/2014/main" id="{85447D53-CB2B-ACBA-BBE0-C382B1D88BE0}"/>
              </a:ext>
            </a:extLst>
          </p:cNvPr>
          <p:cNvSpPr txBox="1"/>
          <p:nvPr/>
        </p:nvSpPr>
        <p:spPr>
          <a:xfrm>
            <a:off x="1168533" y="6132003"/>
            <a:ext cx="3673442" cy="400110"/>
          </a:xfrm>
          <a:prstGeom prst="rect">
            <a:avLst/>
          </a:prstGeom>
          <a:noFill/>
        </p:spPr>
        <p:txBody>
          <a:bodyPr wrap="none" rtlCol="0">
            <a:spAutoFit/>
          </a:bodyPr>
          <a:lstStyle/>
          <a:p>
            <a:r>
              <a:rPr lang="en-US" sz="2000" dirty="0">
                <a:cs typeface="Arial" panose="020B0604020202020204" pitchFamily="34" charset="0"/>
              </a:rPr>
              <a:t>Fig 19. Device Management in OS</a:t>
            </a:r>
            <a:endParaRPr lang="en-IN" sz="2000" dirty="0">
              <a:cs typeface="Arial" panose="020B0604020202020204" pitchFamily="34" charset="0"/>
            </a:endParaRPr>
          </a:p>
        </p:txBody>
      </p:sp>
    </p:spTree>
    <p:extLst>
      <p:ext uri="{BB962C8B-B14F-4D97-AF65-F5344CB8AC3E}">
        <p14:creationId xmlns:p14="http://schemas.microsoft.com/office/powerpoint/2010/main" val="3771702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631827"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Functions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5068786" y="195057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FC2A5F0D-6902-4D3B-D3B5-B9784873147D}"/>
              </a:ext>
            </a:extLst>
          </p:cNvPr>
          <p:cNvSpPr txBox="1"/>
          <p:nvPr/>
        </p:nvSpPr>
        <p:spPr>
          <a:xfrm>
            <a:off x="638354" y="1236837"/>
            <a:ext cx="12387531" cy="461665"/>
          </a:xfrm>
          <a:prstGeom prst="rect">
            <a:avLst/>
          </a:prstGeom>
          <a:noFill/>
        </p:spPr>
        <p:txBody>
          <a:bodyPr wrap="square">
            <a:spAutoFit/>
          </a:bodyPr>
          <a:lstStyle/>
          <a:p>
            <a:pPr algn="just"/>
            <a:r>
              <a:rPr lang="en-US" sz="2400" dirty="0"/>
              <a:t>Operating System handles the following responsibilities</a:t>
            </a:r>
            <a:endParaRPr lang="en-IN" sz="2400" dirty="0"/>
          </a:p>
        </p:txBody>
      </p:sp>
      <p:sp>
        <p:nvSpPr>
          <p:cNvPr id="14" name="TextBox 13">
            <a:extLst>
              <a:ext uri="{FF2B5EF4-FFF2-40B4-BE49-F238E27FC236}">
                <a16:creationId xmlns:a16="http://schemas.microsoft.com/office/drawing/2014/main" id="{1F36BD8E-702B-D78C-2054-88730543E5F8}"/>
              </a:ext>
            </a:extLst>
          </p:cNvPr>
          <p:cNvSpPr txBox="1"/>
          <p:nvPr/>
        </p:nvSpPr>
        <p:spPr>
          <a:xfrm>
            <a:off x="672860" y="1820767"/>
            <a:ext cx="6780362" cy="461665"/>
          </a:xfrm>
          <a:prstGeom prst="rect">
            <a:avLst/>
          </a:prstGeom>
          <a:noFill/>
        </p:spPr>
        <p:txBody>
          <a:bodyPr wrap="square">
            <a:spAutoFit/>
          </a:bodyPr>
          <a:lstStyle/>
          <a:p>
            <a:pPr algn="l" fontAlgn="base"/>
            <a:r>
              <a:rPr lang="en-IN" sz="2400" b="1" i="0" dirty="0">
                <a:effectLst/>
                <a:highlight>
                  <a:srgbClr val="FFFFFF"/>
                </a:highlight>
              </a:rPr>
              <a:t>File Management</a:t>
            </a:r>
          </a:p>
        </p:txBody>
      </p:sp>
      <p:sp>
        <p:nvSpPr>
          <p:cNvPr id="26" name="TextBox 25">
            <a:extLst>
              <a:ext uri="{FF2B5EF4-FFF2-40B4-BE49-F238E27FC236}">
                <a16:creationId xmlns:a16="http://schemas.microsoft.com/office/drawing/2014/main" id="{EA6D5AB6-D13E-6143-FBD2-C85C245BE247}"/>
              </a:ext>
            </a:extLst>
          </p:cNvPr>
          <p:cNvSpPr txBox="1"/>
          <p:nvPr/>
        </p:nvSpPr>
        <p:spPr>
          <a:xfrm>
            <a:off x="661693" y="2311353"/>
            <a:ext cx="9483870" cy="3816429"/>
          </a:xfrm>
          <a:prstGeom prst="rect">
            <a:avLst/>
          </a:prstGeom>
          <a:noFill/>
        </p:spPr>
        <p:txBody>
          <a:bodyPr wrap="square">
            <a:spAutoFit/>
          </a:bodyPr>
          <a:lstStyle/>
          <a:p>
            <a:pPr marL="342900" indent="-342900" algn="just">
              <a:buFont typeface="Arial" panose="020B0604020202020204" pitchFamily="34" charset="0"/>
              <a:buChar char="•"/>
            </a:pPr>
            <a:r>
              <a:rPr lang="en-US" sz="2200" dirty="0"/>
              <a:t>A file system is organized into directories for efficient or easy navigation and usage. </a:t>
            </a:r>
          </a:p>
          <a:p>
            <a:pPr marL="342900" indent="-342900" algn="just">
              <a:buFont typeface="Arial" panose="020B0604020202020204" pitchFamily="34" charset="0"/>
              <a:buChar char="•"/>
            </a:pPr>
            <a:r>
              <a:rPr lang="en-US" sz="2200" dirty="0"/>
              <a:t>These directories may contain other directories and other files. </a:t>
            </a:r>
          </a:p>
          <a:p>
            <a:pPr marL="342900" indent="-342900" algn="just">
              <a:buFont typeface="Arial" panose="020B0604020202020204" pitchFamily="34" charset="0"/>
              <a:buChar char="•"/>
            </a:pPr>
            <a:r>
              <a:rPr lang="en-US" sz="2200" dirty="0"/>
              <a:t>An Operating System carries out the following file management activities. </a:t>
            </a:r>
          </a:p>
          <a:p>
            <a:pPr marL="342900" indent="-342900" algn="just">
              <a:buFont typeface="Arial" panose="020B0604020202020204" pitchFamily="34" charset="0"/>
              <a:buChar char="•"/>
            </a:pPr>
            <a:r>
              <a:rPr lang="en-US" sz="2200" dirty="0"/>
              <a:t>It keeps track of where information is stored, user access settings, the status of every file, and more. </a:t>
            </a:r>
          </a:p>
          <a:p>
            <a:pPr marL="342900" indent="-342900" algn="just">
              <a:buFont typeface="Arial" panose="020B0604020202020204" pitchFamily="34" charset="0"/>
              <a:buChar char="•"/>
            </a:pPr>
            <a:r>
              <a:rPr lang="en-US" sz="2200" dirty="0"/>
              <a:t>These facilities are collectively known as the file system. </a:t>
            </a:r>
          </a:p>
          <a:p>
            <a:pPr marL="342900" indent="-342900" algn="just">
              <a:buFont typeface="Arial" panose="020B0604020202020204" pitchFamily="34" charset="0"/>
              <a:buChar char="•"/>
            </a:pPr>
            <a:r>
              <a:rPr lang="en-US" sz="2200" dirty="0"/>
              <a:t>An OS keeps track of information regarding the creation, deletion, transfer, copy, and storage of files in an organized way. </a:t>
            </a:r>
          </a:p>
          <a:p>
            <a:pPr marL="342900" indent="-342900" algn="just">
              <a:buFont typeface="Arial" panose="020B0604020202020204" pitchFamily="34" charset="0"/>
              <a:buChar char="•"/>
            </a:pPr>
            <a:r>
              <a:rPr lang="en-US" sz="2200" dirty="0"/>
              <a:t>It also maintains the integrity of the data stored in these files, including the file directory structure, by protecting against unauthorized access.</a:t>
            </a:r>
            <a:endParaRPr lang="en-IN" sz="2200" dirty="0"/>
          </a:p>
        </p:txBody>
      </p:sp>
      <p:pic>
        <p:nvPicPr>
          <p:cNvPr id="7" name="Picture 6">
            <a:extLst>
              <a:ext uri="{FF2B5EF4-FFF2-40B4-BE49-F238E27FC236}">
                <a16:creationId xmlns:a16="http://schemas.microsoft.com/office/drawing/2014/main" id="{FC67DA48-22C6-1C13-23CB-019AEE8E3D10}"/>
              </a:ext>
            </a:extLst>
          </p:cNvPr>
          <p:cNvPicPr>
            <a:picLocks noChangeAspect="1"/>
          </p:cNvPicPr>
          <p:nvPr/>
        </p:nvPicPr>
        <p:blipFill>
          <a:blip r:embed="rId3"/>
          <a:stretch>
            <a:fillRect/>
          </a:stretch>
        </p:blipFill>
        <p:spPr>
          <a:xfrm>
            <a:off x="10531981" y="1424759"/>
            <a:ext cx="2107486" cy="4300992"/>
          </a:xfrm>
          <a:prstGeom prst="rect">
            <a:avLst/>
          </a:prstGeom>
        </p:spPr>
      </p:pic>
      <p:sp>
        <p:nvSpPr>
          <p:cNvPr id="2" name="TextBox 1">
            <a:extLst>
              <a:ext uri="{FF2B5EF4-FFF2-40B4-BE49-F238E27FC236}">
                <a16:creationId xmlns:a16="http://schemas.microsoft.com/office/drawing/2014/main" id="{E70E71A6-41D5-62C2-6422-0DBFD731B9F1}"/>
              </a:ext>
            </a:extLst>
          </p:cNvPr>
          <p:cNvSpPr txBox="1"/>
          <p:nvPr/>
        </p:nvSpPr>
        <p:spPr>
          <a:xfrm>
            <a:off x="9903168" y="5838111"/>
            <a:ext cx="3400611" cy="400110"/>
          </a:xfrm>
          <a:prstGeom prst="rect">
            <a:avLst/>
          </a:prstGeom>
          <a:noFill/>
        </p:spPr>
        <p:txBody>
          <a:bodyPr wrap="none" rtlCol="0">
            <a:spAutoFit/>
          </a:bodyPr>
          <a:lstStyle/>
          <a:p>
            <a:r>
              <a:rPr lang="en-US" sz="2000" dirty="0">
                <a:cs typeface="Arial" panose="020B0604020202020204" pitchFamily="34" charset="0"/>
              </a:rPr>
              <a:t>Fig 20 . File Management in OS</a:t>
            </a:r>
            <a:endParaRPr lang="en-IN" sz="2000" dirty="0">
              <a:cs typeface="Arial" panose="020B0604020202020204" pitchFamily="34" charset="0"/>
            </a:endParaRPr>
          </a:p>
        </p:txBody>
      </p:sp>
    </p:spTree>
    <p:extLst>
      <p:ext uri="{BB962C8B-B14F-4D97-AF65-F5344CB8AC3E}">
        <p14:creationId xmlns:p14="http://schemas.microsoft.com/office/powerpoint/2010/main" val="381955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442048"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Functions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5068786" y="195057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FC2A5F0D-6902-4D3B-D3B5-B9784873147D}"/>
              </a:ext>
            </a:extLst>
          </p:cNvPr>
          <p:cNvSpPr txBox="1"/>
          <p:nvPr/>
        </p:nvSpPr>
        <p:spPr>
          <a:xfrm>
            <a:off x="638354" y="1236837"/>
            <a:ext cx="12387531" cy="461665"/>
          </a:xfrm>
          <a:prstGeom prst="rect">
            <a:avLst/>
          </a:prstGeom>
          <a:noFill/>
        </p:spPr>
        <p:txBody>
          <a:bodyPr wrap="square">
            <a:spAutoFit/>
          </a:bodyPr>
          <a:lstStyle/>
          <a:p>
            <a:pPr algn="just"/>
            <a:r>
              <a:rPr lang="en-US" sz="2400" dirty="0"/>
              <a:t>Operating System handles the following responsibilities</a:t>
            </a:r>
            <a:endParaRPr lang="en-IN" sz="2400" dirty="0"/>
          </a:p>
        </p:txBody>
      </p:sp>
      <p:sp>
        <p:nvSpPr>
          <p:cNvPr id="14" name="TextBox 13">
            <a:extLst>
              <a:ext uri="{FF2B5EF4-FFF2-40B4-BE49-F238E27FC236}">
                <a16:creationId xmlns:a16="http://schemas.microsoft.com/office/drawing/2014/main" id="{1F36BD8E-702B-D78C-2054-88730543E5F8}"/>
              </a:ext>
            </a:extLst>
          </p:cNvPr>
          <p:cNvSpPr txBox="1"/>
          <p:nvPr/>
        </p:nvSpPr>
        <p:spPr>
          <a:xfrm>
            <a:off x="672860" y="1820767"/>
            <a:ext cx="6780362" cy="461665"/>
          </a:xfrm>
          <a:prstGeom prst="rect">
            <a:avLst/>
          </a:prstGeom>
          <a:noFill/>
        </p:spPr>
        <p:txBody>
          <a:bodyPr wrap="square">
            <a:spAutoFit/>
          </a:bodyPr>
          <a:lstStyle/>
          <a:p>
            <a:pPr algn="l" fontAlgn="base"/>
            <a:r>
              <a:rPr lang="en-IN" sz="2400" b="1" dirty="0">
                <a:highlight>
                  <a:srgbClr val="FFFFFF"/>
                </a:highlight>
              </a:rPr>
              <a:t>User Interface or Command Interpreter</a:t>
            </a:r>
            <a:endParaRPr lang="en-IN" sz="2400" b="1" i="0" dirty="0">
              <a:effectLst/>
              <a:highlight>
                <a:srgbClr val="FFFFFF"/>
              </a:highlight>
            </a:endParaRPr>
          </a:p>
        </p:txBody>
      </p:sp>
      <p:sp>
        <p:nvSpPr>
          <p:cNvPr id="26" name="TextBox 25">
            <a:extLst>
              <a:ext uri="{FF2B5EF4-FFF2-40B4-BE49-F238E27FC236}">
                <a16:creationId xmlns:a16="http://schemas.microsoft.com/office/drawing/2014/main" id="{EA6D5AB6-D13E-6143-FBD2-C85C245BE247}"/>
              </a:ext>
            </a:extLst>
          </p:cNvPr>
          <p:cNvSpPr txBox="1"/>
          <p:nvPr/>
        </p:nvSpPr>
        <p:spPr>
          <a:xfrm>
            <a:off x="661692" y="2311353"/>
            <a:ext cx="6418991" cy="2554545"/>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user interacts with the computer system through the operating system. </a:t>
            </a:r>
          </a:p>
          <a:p>
            <a:pPr marL="342900" indent="-342900" algn="just">
              <a:buFont typeface="Arial" panose="020B0604020202020204" pitchFamily="34" charset="0"/>
              <a:buChar char="•"/>
            </a:pPr>
            <a:r>
              <a:rPr lang="en-US" sz="2000" dirty="0"/>
              <a:t>Hence OS acts as an interface between the user and the computer hardware. </a:t>
            </a:r>
          </a:p>
          <a:p>
            <a:pPr marL="342900" indent="-342900" algn="just">
              <a:buFont typeface="Arial" panose="020B0604020202020204" pitchFamily="34" charset="0"/>
              <a:buChar char="•"/>
            </a:pPr>
            <a:r>
              <a:rPr lang="en-US" sz="2000" dirty="0"/>
              <a:t>This user interface is offered through a set of commands or a graphical user interface (GUI). Through this interface, the user makes interacts with the applications and the machine hardware.</a:t>
            </a:r>
            <a:endParaRPr lang="en-IN" sz="2000" dirty="0"/>
          </a:p>
        </p:txBody>
      </p:sp>
      <p:pic>
        <p:nvPicPr>
          <p:cNvPr id="11" name="Picture 10">
            <a:extLst>
              <a:ext uri="{FF2B5EF4-FFF2-40B4-BE49-F238E27FC236}">
                <a16:creationId xmlns:a16="http://schemas.microsoft.com/office/drawing/2014/main" id="{7A2C1C14-80F3-EB08-1F87-CAEF13AA6DD0}"/>
              </a:ext>
            </a:extLst>
          </p:cNvPr>
          <p:cNvPicPr>
            <a:picLocks noChangeAspect="1"/>
          </p:cNvPicPr>
          <p:nvPr/>
        </p:nvPicPr>
        <p:blipFill>
          <a:blip r:embed="rId3"/>
          <a:stretch>
            <a:fillRect/>
          </a:stretch>
        </p:blipFill>
        <p:spPr>
          <a:xfrm>
            <a:off x="7367199" y="2697859"/>
            <a:ext cx="5658686" cy="1208560"/>
          </a:xfrm>
          <a:prstGeom prst="rect">
            <a:avLst/>
          </a:prstGeom>
        </p:spPr>
      </p:pic>
      <p:sp>
        <p:nvSpPr>
          <p:cNvPr id="15" name="TextBox 14">
            <a:extLst>
              <a:ext uri="{FF2B5EF4-FFF2-40B4-BE49-F238E27FC236}">
                <a16:creationId xmlns:a16="http://schemas.microsoft.com/office/drawing/2014/main" id="{48B6DE6F-517A-9804-B132-6A0A818DB55F}"/>
              </a:ext>
            </a:extLst>
          </p:cNvPr>
          <p:cNvSpPr txBox="1"/>
          <p:nvPr/>
        </p:nvSpPr>
        <p:spPr>
          <a:xfrm>
            <a:off x="672860" y="4993467"/>
            <a:ext cx="6780362" cy="461665"/>
          </a:xfrm>
          <a:prstGeom prst="rect">
            <a:avLst/>
          </a:prstGeom>
          <a:noFill/>
        </p:spPr>
        <p:txBody>
          <a:bodyPr wrap="square">
            <a:spAutoFit/>
          </a:bodyPr>
          <a:lstStyle/>
          <a:p>
            <a:pPr fontAlgn="base"/>
            <a:r>
              <a:rPr lang="en-IN" sz="2400" b="1" i="0" dirty="0">
                <a:effectLst/>
                <a:highlight>
                  <a:srgbClr val="FFFFFF"/>
                </a:highlight>
              </a:rPr>
              <a:t>Booting the Computer</a:t>
            </a:r>
          </a:p>
        </p:txBody>
      </p:sp>
      <p:sp>
        <p:nvSpPr>
          <p:cNvPr id="16" name="TextBox 15">
            <a:extLst>
              <a:ext uri="{FF2B5EF4-FFF2-40B4-BE49-F238E27FC236}">
                <a16:creationId xmlns:a16="http://schemas.microsoft.com/office/drawing/2014/main" id="{5E31220D-B3B8-6906-A1DC-7D807F6FE4DA}"/>
              </a:ext>
            </a:extLst>
          </p:cNvPr>
          <p:cNvSpPr txBox="1"/>
          <p:nvPr/>
        </p:nvSpPr>
        <p:spPr>
          <a:xfrm>
            <a:off x="3737455" y="5003192"/>
            <a:ext cx="9288430" cy="1323439"/>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process of starting or restarting the computer is known as booting. </a:t>
            </a:r>
          </a:p>
          <a:p>
            <a:pPr marL="342900" indent="-342900" algn="just">
              <a:buFont typeface="Arial" panose="020B0604020202020204" pitchFamily="34" charset="0"/>
              <a:buChar char="•"/>
            </a:pPr>
            <a:r>
              <a:rPr lang="en-US" sz="2000" dirty="0"/>
              <a:t>If the computer is switched off completely and if turned on, then it is called cold booting. </a:t>
            </a:r>
          </a:p>
          <a:p>
            <a:pPr marL="342900" indent="-342900" algn="just">
              <a:buFont typeface="Arial" panose="020B0604020202020204" pitchFamily="34" charset="0"/>
              <a:buChar char="•"/>
            </a:pPr>
            <a:r>
              <a:rPr lang="en-US" sz="2000" dirty="0"/>
              <a:t>Warm booting is a process of using the operating system to restart the computer.</a:t>
            </a:r>
            <a:endParaRPr lang="en-IN" sz="2000" dirty="0"/>
          </a:p>
        </p:txBody>
      </p:sp>
      <p:sp>
        <p:nvSpPr>
          <p:cNvPr id="2" name="TextBox 1">
            <a:extLst>
              <a:ext uri="{FF2B5EF4-FFF2-40B4-BE49-F238E27FC236}">
                <a16:creationId xmlns:a16="http://schemas.microsoft.com/office/drawing/2014/main" id="{1C690503-A336-56E9-C25B-1AC6209C9B0D}"/>
              </a:ext>
            </a:extLst>
          </p:cNvPr>
          <p:cNvSpPr txBox="1"/>
          <p:nvPr/>
        </p:nvSpPr>
        <p:spPr>
          <a:xfrm>
            <a:off x="8354374" y="3977256"/>
            <a:ext cx="3794885" cy="400110"/>
          </a:xfrm>
          <a:prstGeom prst="rect">
            <a:avLst/>
          </a:prstGeom>
          <a:noFill/>
        </p:spPr>
        <p:txBody>
          <a:bodyPr wrap="none" rtlCol="0">
            <a:spAutoFit/>
          </a:bodyPr>
          <a:lstStyle/>
          <a:p>
            <a:r>
              <a:rPr lang="en-US" sz="2000" dirty="0">
                <a:cs typeface="Arial" panose="020B0604020202020204" pitchFamily="34" charset="0"/>
              </a:rPr>
              <a:t>Fig 21 .Command Interpreter in OS</a:t>
            </a:r>
            <a:endParaRPr lang="en-IN" sz="2000" dirty="0">
              <a:cs typeface="Arial" panose="020B0604020202020204" pitchFamily="34" charset="0"/>
            </a:endParaRPr>
          </a:p>
        </p:txBody>
      </p:sp>
    </p:spTree>
    <p:extLst>
      <p:ext uri="{BB962C8B-B14F-4D97-AF65-F5344CB8AC3E}">
        <p14:creationId xmlns:p14="http://schemas.microsoft.com/office/powerpoint/2010/main" val="245345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442048"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Functions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5068786" y="195057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FC2A5F0D-6902-4D3B-D3B5-B9784873147D}"/>
              </a:ext>
            </a:extLst>
          </p:cNvPr>
          <p:cNvSpPr txBox="1"/>
          <p:nvPr/>
        </p:nvSpPr>
        <p:spPr>
          <a:xfrm>
            <a:off x="638354" y="1236837"/>
            <a:ext cx="12387531" cy="461665"/>
          </a:xfrm>
          <a:prstGeom prst="rect">
            <a:avLst/>
          </a:prstGeom>
          <a:noFill/>
        </p:spPr>
        <p:txBody>
          <a:bodyPr wrap="square">
            <a:spAutoFit/>
          </a:bodyPr>
          <a:lstStyle/>
          <a:p>
            <a:pPr algn="just"/>
            <a:r>
              <a:rPr lang="en-US" sz="2400" dirty="0"/>
              <a:t>Operating System handles the following responsibilities</a:t>
            </a:r>
            <a:endParaRPr lang="en-IN" sz="2400" dirty="0"/>
          </a:p>
        </p:txBody>
      </p:sp>
      <p:sp>
        <p:nvSpPr>
          <p:cNvPr id="6" name="TextBox 5">
            <a:extLst>
              <a:ext uri="{FF2B5EF4-FFF2-40B4-BE49-F238E27FC236}">
                <a16:creationId xmlns:a16="http://schemas.microsoft.com/office/drawing/2014/main" id="{866D8E1C-6D83-F318-727F-31FA11346981}"/>
              </a:ext>
            </a:extLst>
          </p:cNvPr>
          <p:cNvSpPr txBox="1"/>
          <p:nvPr/>
        </p:nvSpPr>
        <p:spPr>
          <a:xfrm>
            <a:off x="672860" y="1942826"/>
            <a:ext cx="7798278" cy="461665"/>
          </a:xfrm>
          <a:prstGeom prst="rect">
            <a:avLst/>
          </a:prstGeom>
          <a:noFill/>
        </p:spPr>
        <p:txBody>
          <a:bodyPr wrap="square">
            <a:spAutoFit/>
          </a:bodyPr>
          <a:lstStyle/>
          <a:p>
            <a:pPr algn="l" fontAlgn="base"/>
            <a:r>
              <a:rPr lang="en-IN" sz="2400" b="1" i="0" dirty="0">
                <a:effectLst/>
                <a:highlight>
                  <a:srgbClr val="FFFFFF"/>
                </a:highlight>
              </a:rPr>
              <a:t>Security</a:t>
            </a:r>
          </a:p>
        </p:txBody>
      </p:sp>
      <p:sp>
        <p:nvSpPr>
          <p:cNvPr id="9" name="TextBox 8">
            <a:extLst>
              <a:ext uri="{FF2B5EF4-FFF2-40B4-BE49-F238E27FC236}">
                <a16:creationId xmlns:a16="http://schemas.microsoft.com/office/drawing/2014/main" id="{B2C436B2-43AE-F584-0111-F898C233B791}"/>
              </a:ext>
            </a:extLst>
          </p:cNvPr>
          <p:cNvSpPr txBox="1"/>
          <p:nvPr/>
        </p:nvSpPr>
        <p:spPr>
          <a:xfrm>
            <a:off x="3737455" y="1837980"/>
            <a:ext cx="9133156" cy="1323439"/>
          </a:xfrm>
          <a:prstGeom prst="rect">
            <a:avLst/>
          </a:prstGeom>
          <a:noFill/>
        </p:spPr>
        <p:txBody>
          <a:bodyPr wrap="square">
            <a:spAutoFit/>
          </a:bodyPr>
          <a:lstStyle/>
          <a:p>
            <a:pPr marL="285750" indent="-285750">
              <a:buFont typeface="Arial" panose="020B0604020202020204" pitchFamily="34" charset="0"/>
              <a:buChar char="•"/>
            </a:pPr>
            <a:r>
              <a:rPr lang="en-US" sz="2000" dirty="0"/>
              <a:t>Protection against unauthorized access through login.</a:t>
            </a:r>
          </a:p>
          <a:p>
            <a:pPr marL="285750" indent="-285750">
              <a:buFont typeface="Arial" panose="020B0604020202020204" pitchFamily="34" charset="0"/>
              <a:buChar char="•"/>
            </a:pPr>
            <a:r>
              <a:rPr lang="en-US" sz="2000" dirty="0"/>
              <a:t>Protection against intrusion by keeping the firewall active.</a:t>
            </a:r>
          </a:p>
          <a:p>
            <a:pPr marL="285750" indent="-285750">
              <a:buFont typeface="Arial" panose="020B0604020202020204" pitchFamily="34" charset="0"/>
              <a:buChar char="•"/>
            </a:pPr>
            <a:r>
              <a:rPr lang="en-US" sz="2000" dirty="0"/>
              <a:t>Protecting the system memory against malicious access.</a:t>
            </a:r>
          </a:p>
          <a:p>
            <a:pPr marL="285750" indent="-285750">
              <a:buFont typeface="Arial" panose="020B0604020202020204" pitchFamily="34" charset="0"/>
              <a:buChar char="•"/>
            </a:pPr>
            <a:r>
              <a:rPr lang="en-US" sz="2000" dirty="0"/>
              <a:t>Displaying messages related to system vulnerabilities.</a:t>
            </a:r>
            <a:endParaRPr lang="en-IN" sz="2000" dirty="0"/>
          </a:p>
        </p:txBody>
      </p:sp>
      <p:sp>
        <p:nvSpPr>
          <p:cNvPr id="13" name="TextBox 12">
            <a:extLst>
              <a:ext uri="{FF2B5EF4-FFF2-40B4-BE49-F238E27FC236}">
                <a16:creationId xmlns:a16="http://schemas.microsoft.com/office/drawing/2014/main" id="{3B3FF97A-FB6E-3670-B082-84C755E5D418}"/>
              </a:ext>
            </a:extLst>
          </p:cNvPr>
          <p:cNvSpPr txBox="1"/>
          <p:nvPr/>
        </p:nvSpPr>
        <p:spPr>
          <a:xfrm>
            <a:off x="638354" y="3309953"/>
            <a:ext cx="7798278" cy="461665"/>
          </a:xfrm>
          <a:prstGeom prst="rect">
            <a:avLst/>
          </a:prstGeom>
          <a:noFill/>
        </p:spPr>
        <p:txBody>
          <a:bodyPr wrap="square">
            <a:spAutoFit/>
          </a:bodyPr>
          <a:lstStyle/>
          <a:p>
            <a:pPr fontAlgn="base"/>
            <a:r>
              <a:rPr lang="en-IN" sz="2400" b="1" i="0" dirty="0">
                <a:effectLst/>
                <a:highlight>
                  <a:srgbClr val="FFFFFF"/>
                </a:highlight>
              </a:rPr>
              <a:t>Error-Detecting Aids</a:t>
            </a:r>
          </a:p>
        </p:txBody>
      </p:sp>
      <p:sp>
        <p:nvSpPr>
          <p:cNvPr id="16" name="TextBox 15">
            <a:extLst>
              <a:ext uri="{FF2B5EF4-FFF2-40B4-BE49-F238E27FC236}">
                <a16:creationId xmlns:a16="http://schemas.microsoft.com/office/drawing/2014/main" id="{8A1DDEE4-56F7-3E2B-2F77-12F7101882B8}"/>
              </a:ext>
            </a:extLst>
          </p:cNvPr>
          <p:cNvSpPr txBox="1"/>
          <p:nvPr/>
        </p:nvSpPr>
        <p:spPr>
          <a:xfrm>
            <a:off x="3737455" y="3376993"/>
            <a:ext cx="9288430" cy="1323439"/>
          </a:xfrm>
          <a:prstGeom prst="rect">
            <a:avLst/>
          </a:prstGeom>
          <a:noFill/>
        </p:spPr>
        <p:txBody>
          <a:bodyPr wrap="square">
            <a:spAutoFit/>
          </a:bodyPr>
          <a:lstStyle/>
          <a:p>
            <a:pPr marL="342900" indent="-342900">
              <a:buFont typeface="Arial" panose="020B0604020202020204" pitchFamily="34" charset="0"/>
              <a:buChar char="•"/>
            </a:pPr>
            <a:r>
              <a:rPr lang="en-US" sz="2000" dirty="0"/>
              <a:t>The operating system constantly monitors the system to detect errors and avoid malfunctioning computer systems. </a:t>
            </a:r>
          </a:p>
          <a:p>
            <a:pPr marL="342900" indent="-342900">
              <a:buFont typeface="Arial" panose="020B0604020202020204" pitchFamily="34" charset="0"/>
              <a:buChar char="•"/>
            </a:pPr>
            <a:r>
              <a:rPr lang="en-US" sz="2000" dirty="0"/>
              <a:t>From time to time, the operating system checks the system for any external threat or malicious software activity. </a:t>
            </a:r>
            <a:endParaRPr lang="en-IN" sz="2000" dirty="0"/>
          </a:p>
        </p:txBody>
      </p:sp>
      <p:sp>
        <p:nvSpPr>
          <p:cNvPr id="19" name="TextBox 18">
            <a:extLst>
              <a:ext uri="{FF2B5EF4-FFF2-40B4-BE49-F238E27FC236}">
                <a16:creationId xmlns:a16="http://schemas.microsoft.com/office/drawing/2014/main" id="{1FED3B5F-AA72-BF4D-EBEF-143C3CF54110}"/>
              </a:ext>
            </a:extLst>
          </p:cNvPr>
          <p:cNvSpPr txBox="1"/>
          <p:nvPr/>
        </p:nvSpPr>
        <p:spPr>
          <a:xfrm>
            <a:off x="672860" y="4875929"/>
            <a:ext cx="7798278" cy="461665"/>
          </a:xfrm>
          <a:prstGeom prst="rect">
            <a:avLst/>
          </a:prstGeom>
          <a:noFill/>
        </p:spPr>
        <p:txBody>
          <a:bodyPr wrap="square">
            <a:spAutoFit/>
          </a:bodyPr>
          <a:lstStyle/>
          <a:p>
            <a:pPr algn="l" fontAlgn="base"/>
            <a:r>
              <a:rPr lang="en-IN" sz="2400" b="1" i="0" dirty="0">
                <a:effectLst/>
                <a:highlight>
                  <a:srgbClr val="FFFFFF"/>
                </a:highlight>
              </a:rPr>
              <a:t>Network Management</a:t>
            </a:r>
          </a:p>
        </p:txBody>
      </p:sp>
      <p:sp>
        <p:nvSpPr>
          <p:cNvPr id="21" name="TextBox 20">
            <a:extLst>
              <a:ext uri="{FF2B5EF4-FFF2-40B4-BE49-F238E27FC236}">
                <a16:creationId xmlns:a16="http://schemas.microsoft.com/office/drawing/2014/main" id="{E56B76B9-FF87-A251-FD3E-E2160090DE01}"/>
              </a:ext>
            </a:extLst>
          </p:cNvPr>
          <p:cNvSpPr txBox="1"/>
          <p:nvPr/>
        </p:nvSpPr>
        <p:spPr>
          <a:xfrm>
            <a:off x="3735044" y="4859152"/>
            <a:ext cx="9014796" cy="1631216"/>
          </a:xfrm>
          <a:prstGeom prst="rect">
            <a:avLst/>
          </a:prstGeom>
          <a:noFill/>
        </p:spPr>
        <p:txBody>
          <a:bodyPr wrap="square">
            <a:spAutoFit/>
          </a:bodyPr>
          <a:lstStyle/>
          <a:p>
            <a:pPr marL="342900" indent="-342900">
              <a:buFont typeface="Arial" panose="020B0604020202020204" pitchFamily="34" charset="0"/>
              <a:buChar char="•"/>
            </a:pPr>
            <a:r>
              <a:rPr lang="en-US" sz="2000" dirty="0"/>
              <a:t>OS manage how data is packaged and sent over the network, making sure it arrives safely and in the right order.</a:t>
            </a:r>
          </a:p>
          <a:p>
            <a:pPr marL="342900" indent="-342900">
              <a:buFont typeface="Arial" panose="020B0604020202020204" pitchFamily="34" charset="0"/>
              <a:buChar char="•"/>
            </a:pPr>
            <a:r>
              <a:rPr lang="en-US" sz="2000" dirty="0"/>
              <a:t>OS also enable to set up your network connections, like Wi-Fi or Ethernet, and keep an eye on how your network is doing. </a:t>
            </a:r>
          </a:p>
          <a:p>
            <a:pPr marL="342900" indent="-342900">
              <a:buFont typeface="Arial" panose="020B0604020202020204" pitchFamily="34" charset="0"/>
              <a:buChar char="•"/>
            </a:pPr>
            <a:r>
              <a:rPr lang="en-US" sz="2000" dirty="0"/>
              <a:t>OS keep make sure your computer is using the network efficiently and securely.</a:t>
            </a:r>
            <a:endParaRPr lang="en-IN" sz="2000" dirty="0"/>
          </a:p>
        </p:txBody>
      </p:sp>
    </p:spTree>
    <p:extLst>
      <p:ext uri="{BB962C8B-B14F-4D97-AF65-F5344CB8AC3E}">
        <p14:creationId xmlns:p14="http://schemas.microsoft.com/office/powerpoint/2010/main" val="2177911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99327" y="404396"/>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5068786" y="195057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7" name="TextBox 6">
            <a:extLst>
              <a:ext uri="{FF2B5EF4-FFF2-40B4-BE49-F238E27FC236}">
                <a16:creationId xmlns:a16="http://schemas.microsoft.com/office/drawing/2014/main" id="{3BD71449-4A91-E00D-B72A-A6C6E28B9A19}"/>
              </a:ext>
            </a:extLst>
          </p:cNvPr>
          <p:cNvSpPr txBox="1"/>
          <p:nvPr/>
        </p:nvSpPr>
        <p:spPr>
          <a:xfrm>
            <a:off x="876405" y="1062820"/>
            <a:ext cx="11769919" cy="5324535"/>
          </a:xfrm>
          <a:prstGeom prst="rect">
            <a:avLst/>
          </a:prstGeom>
          <a:noFill/>
        </p:spPr>
        <p:txBody>
          <a:bodyPr wrap="square">
            <a:spAutoFit/>
          </a:bodyPr>
          <a:lstStyle/>
          <a:p>
            <a:r>
              <a:rPr lang="en-IN" sz="2400" dirty="0"/>
              <a:t>Q1. Programs in the first generation of computers were written in:</a:t>
            </a:r>
          </a:p>
          <a:p>
            <a:r>
              <a:rPr lang="en-IN" sz="2400" dirty="0"/>
              <a:t>A. Assembly language 	B. Machine language</a:t>
            </a:r>
          </a:p>
          <a:p>
            <a:r>
              <a:rPr lang="en-IN" sz="2400" dirty="0"/>
              <a:t>C. High-level language		D. Structured language</a:t>
            </a:r>
          </a:p>
          <a:p>
            <a:endParaRPr lang="en-IN" sz="1400" dirty="0"/>
          </a:p>
          <a:p>
            <a:r>
              <a:rPr lang="en-US" sz="2400" dirty="0"/>
              <a:t>Q2. Second-generation operating systems were built on:</a:t>
            </a:r>
          </a:p>
          <a:p>
            <a:r>
              <a:rPr lang="en-US" sz="2400" dirty="0"/>
              <a:t>A. Time-sharing		B. Batch processing</a:t>
            </a:r>
          </a:p>
          <a:p>
            <a:r>
              <a:rPr lang="en-US" sz="2400" dirty="0"/>
              <a:t>C. Multiprogramming		D. Real-time processing</a:t>
            </a:r>
          </a:p>
          <a:p>
            <a:endParaRPr lang="en-US" sz="1400" dirty="0"/>
          </a:p>
          <a:p>
            <a:r>
              <a:rPr lang="en-US" sz="2400" dirty="0"/>
              <a:t>Q3. The fourth generation of operating systems is linked with the evolution of:</a:t>
            </a:r>
          </a:p>
          <a:p>
            <a:r>
              <a:rPr lang="en-US" sz="2400" dirty="0"/>
              <a:t>A. Supercomputers		B. Mainframes</a:t>
            </a:r>
          </a:p>
          <a:p>
            <a:r>
              <a:rPr lang="en-US" sz="2400" dirty="0"/>
              <a:t>C. Personal computers	D. Embedded systems</a:t>
            </a:r>
          </a:p>
          <a:p>
            <a:endParaRPr lang="en-US" sz="1400" dirty="0"/>
          </a:p>
          <a:p>
            <a:r>
              <a:rPr lang="en-US" sz="2400" dirty="0"/>
              <a:t>Q4. In a multiprogramming system, a program ready to execute is called a:</a:t>
            </a:r>
          </a:p>
          <a:p>
            <a:r>
              <a:rPr lang="en-US" sz="2400" dirty="0"/>
              <a:t>A. Job				B. Task</a:t>
            </a:r>
          </a:p>
          <a:p>
            <a:r>
              <a:rPr lang="en-US" sz="2400" dirty="0"/>
              <a:t>C. Thread			D. Process</a:t>
            </a:r>
            <a:endParaRPr lang="en-IN" sz="2400" dirty="0"/>
          </a:p>
        </p:txBody>
      </p:sp>
    </p:spTree>
    <p:extLst>
      <p:ext uri="{BB962C8B-B14F-4D97-AF65-F5344CB8AC3E}">
        <p14:creationId xmlns:p14="http://schemas.microsoft.com/office/powerpoint/2010/main" val="27468943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99327" y="404396"/>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5068786" y="195057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7" name="TextBox 6">
            <a:extLst>
              <a:ext uri="{FF2B5EF4-FFF2-40B4-BE49-F238E27FC236}">
                <a16:creationId xmlns:a16="http://schemas.microsoft.com/office/drawing/2014/main" id="{3BD71449-4A91-E00D-B72A-A6C6E28B9A19}"/>
              </a:ext>
            </a:extLst>
          </p:cNvPr>
          <p:cNvSpPr txBox="1"/>
          <p:nvPr/>
        </p:nvSpPr>
        <p:spPr>
          <a:xfrm>
            <a:off x="876405" y="1062820"/>
            <a:ext cx="11769919" cy="5909310"/>
          </a:xfrm>
          <a:prstGeom prst="rect">
            <a:avLst/>
          </a:prstGeom>
          <a:noFill/>
        </p:spPr>
        <p:txBody>
          <a:bodyPr wrap="square">
            <a:spAutoFit/>
          </a:bodyPr>
          <a:lstStyle/>
          <a:p>
            <a:r>
              <a:rPr lang="en-IN" sz="2400" dirty="0"/>
              <a:t>Q5. </a:t>
            </a:r>
            <a:r>
              <a:rPr lang="en-US" sz="2400" dirty="0"/>
              <a:t>Which operating system can execute more than one program using a single processor?</a:t>
            </a:r>
          </a:p>
          <a:p>
            <a:r>
              <a:rPr lang="en-US" sz="2400" dirty="0"/>
              <a:t>A. Single-tasking OS		B. Batch OS</a:t>
            </a:r>
          </a:p>
          <a:p>
            <a:r>
              <a:rPr lang="en-US" sz="2400" dirty="0"/>
              <a:t>C. Multiprogramming OS	D. Real-time OS</a:t>
            </a:r>
          </a:p>
          <a:p>
            <a:endParaRPr lang="en-US" sz="1400" dirty="0"/>
          </a:p>
          <a:p>
            <a:r>
              <a:rPr lang="en-US" sz="2400" dirty="0"/>
              <a:t>Q6. Which OS design allows multiple users to share system resources concurrently?</a:t>
            </a:r>
          </a:p>
          <a:p>
            <a:r>
              <a:rPr lang="en-US" sz="2400" dirty="0"/>
              <a:t>A. Batch OS			B. Time-sharing OS</a:t>
            </a:r>
          </a:p>
          <a:p>
            <a:r>
              <a:rPr lang="en-US" sz="2400" dirty="0"/>
              <a:t>C. Single-user OS		D. Network OS</a:t>
            </a:r>
          </a:p>
          <a:p>
            <a:endParaRPr lang="en-US" sz="1400" dirty="0"/>
          </a:p>
          <a:p>
            <a:pPr algn="just"/>
            <a:r>
              <a:rPr lang="en-US" sz="2400" dirty="0"/>
              <a:t>Q7. In a multiprogramming system, the state where a job is blocked from running while waiting for an I/O request is:</a:t>
            </a:r>
          </a:p>
          <a:p>
            <a:r>
              <a:rPr lang="en-US" sz="2400" dirty="0"/>
              <a:t>A. Running			B. Ready</a:t>
            </a:r>
          </a:p>
          <a:p>
            <a:r>
              <a:rPr lang="en-US" sz="2400" dirty="0"/>
              <a:t>C. Waiting			D. Executing</a:t>
            </a:r>
          </a:p>
          <a:p>
            <a:endParaRPr lang="en-US" sz="1400" dirty="0"/>
          </a:p>
          <a:p>
            <a:r>
              <a:rPr lang="en-US" sz="2400" dirty="0"/>
              <a:t>Q8. The main challenge in a multiprogramming system is:</a:t>
            </a:r>
          </a:p>
          <a:p>
            <a:r>
              <a:rPr lang="en-US" sz="2400" dirty="0"/>
              <a:t>A. Resource management	B. User interaction</a:t>
            </a:r>
          </a:p>
          <a:p>
            <a:r>
              <a:rPr lang="en-US" sz="2400" dirty="0"/>
              <a:t>C. Speed of execution		D. File management</a:t>
            </a:r>
          </a:p>
          <a:p>
            <a:endParaRPr lang="en-IN" sz="2400" dirty="0"/>
          </a:p>
        </p:txBody>
      </p:sp>
    </p:spTree>
    <p:extLst>
      <p:ext uri="{BB962C8B-B14F-4D97-AF65-F5344CB8AC3E}">
        <p14:creationId xmlns:p14="http://schemas.microsoft.com/office/powerpoint/2010/main" val="4235788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199327" y="404396"/>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MCQ</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5068786" y="195057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graphicFrame>
        <p:nvGraphicFramePr>
          <p:cNvPr id="5" name="Table 4">
            <a:extLst>
              <a:ext uri="{FF2B5EF4-FFF2-40B4-BE49-F238E27FC236}">
                <a16:creationId xmlns:a16="http://schemas.microsoft.com/office/drawing/2014/main" id="{28F7D3A8-41AC-2C94-612E-67CCF3B41505}"/>
              </a:ext>
            </a:extLst>
          </p:cNvPr>
          <p:cNvGraphicFramePr>
            <a:graphicFrameLocks noGrp="1"/>
          </p:cNvGraphicFramePr>
          <p:nvPr>
            <p:extLst>
              <p:ext uri="{D42A27DB-BD31-4B8C-83A1-F6EECF244321}">
                <p14:modId xmlns:p14="http://schemas.microsoft.com/office/powerpoint/2010/main" val="452354213"/>
              </p:ext>
            </p:extLst>
          </p:nvPr>
        </p:nvGraphicFramePr>
        <p:xfrm>
          <a:off x="1060119" y="1224022"/>
          <a:ext cx="11189391" cy="4521168"/>
        </p:xfrm>
        <a:graphic>
          <a:graphicData uri="http://schemas.openxmlformats.org/drawingml/2006/table">
            <a:tbl>
              <a:tblPr firstRow="1" bandRow="1">
                <a:tableStyleId>{5940675A-B579-460E-94D1-54222C63F5DA}</a:tableStyleId>
              </a:tblPr>
              <a:tblGrid>
                <a:gridCol w="3729797">
                  <a:extLst>
                    <a:ext uri="{9D8B030D-6E8A-4147-A177-3AD203B41FA5}">
                      <a16:colId xmlns:a16="http://schemas.microsoft.com/office/drawing/2014/main" val="3839511034"/>
                    </a:ext>
                  </a:extLst>
                </a:gridCol>
                <a:gridCol w="1327468">
                  <a:extLst>
                    <a:ext uri="{9D8B030D-6E8A-4147-A177-3AD203B41FA5}">
                      <a16:colId xmlns:a16="http://schemas.microsoft.com/office/drawing/2014/main" val="1599644445"/>
                    </a:ext>
                  </a:extLst>
                </a:gridCol>
                <a:gridCol w="6132126">
                  <a:extLst>
                    <a:ext uri="{9D8B030D-6E8A-4147-A177-3AD203B41FA5}">
                      <a16:colId xmlns:a16="http://schemas.microsoft.com/office/drawing/2014/main" val="1910194368"/>
                    </a:ext>
                  </a:extLst>
                </a:gridCol>
              </a:tblGrid>
              <a:tr h="502352">
                <a:tc>
                  <a:txBody>
                    <a:bodyPr/>
                    <a:lstStyle/>
                    <a:p>
                      <a:r>
                        <a:rPr lang="en-IN" sz="2400" b="1" dirty="0"/>
                        <a:t>Question No- Answer</a:t>
                      </a:r>
                    </a:p>
                  </a:txBody>
                  <a:tcPr/>
                </a:tc>
                <a:tc>
                  <a:txBody>
                    <a:bodyPr/>
                    <a:lstStyle/>
                    <a:p>
                      <a:pPr algn="ctr"/>
                      <a:r>
                        <a:rPr lang="en-IN" sz="2400" b="1" dirty="0"/>
                        <a:t>Option</a:t>
                      </a:r>
                    </a:p>
                  </a:txBody>
                  <a:tcPr/>
                </a:tc>
                <a:tc>
                  <a:txBody>
                    <a:bodyPr/>
                    <a:lstStyle/>
                    <a:p>
                      <a:r>
                        <a:rPr lang="en-IN" sz="2400" b="1" dirty="0"/>
                        <a:t>Description</a:t>
                      </a:r>
                    </a:p>
                  </a:txBody>
                  <a:tcPr/>
                </a:tc>
                <a:extLst>
                  <a:ext uri="{0D108BD9-81ED-4DB2-BD59-A6C34878D82A}">
                    <a16:rowId xmlns:a16="http://schemas.microsoft.com/office/drawing/2014/main" val="3881869197"/>
                  </a:ext>
                </a:extLst>
              </a:tr>
              <a:tr h="502352">
                <a:tc>
                  <a:txBody>
                    <a:bodyPr/>
                    <a:lstStyle/>
                    <a:p>
                      <a:r>
                        <a:rPr lang="en-IN" sz="2400" dirty="0"/>
                        <a:t>Q1- Answer</a:t>
                      </a:r>
                    </a:p>
                  </a:txBody>
                  <a:tcPr/>
                </a:tc>
                <a:tc>
                  <a:txBody>
                    <a:bodyPr/>
                    <a:lstStyle/>
                    <a:p>
                      <a:pPr algn="ctr"/>
                      <a:r>
                        <a:rPr lang="en-IN" sz="2400" dirty="0"/>
                        <a:t>B</a:t>
                      </a:r>
                    </a:p>
                  </a:txBody>
                  <a:tcPr/>
                </a:tc>
                <a:tc>
                  <a:txBody>
                    <a:bodyPr/>
                    <a:lstStyle/>
                    <a:p>
                      <a:r>
                        <a:rPr lang="en-IN" sz="2400" dirty="0"/>
                        <a:t>Machine language</a:t>
                      </a:r>
                    </a:p>
                  </a:txBody>
                  <a:tcPr/>
                </a:tc>
                <a:extLst>
                  <a:ext uri="{0D108BD9-81ED-4DB2-BD59-A6C34878D82A}">
                    <a16:rowId xmlns:a16="http://schemas.microsoft.com/office/drawing/2014/main" val="733397208"/>
                  </a:ext>
                </a:extLst>
              </a:tr>
              <a:tr h="502352">
                <a:tc>
                  <a:txBody>
                    <a:bodyPr/>
                    <a:lstStyle/>
                    <a:p>
                      <a:r>
                        <a:rPr lang="en-IN" sz="2400" dirty="0"/>
                        <a:t>Q2- Answer</a:t>
                      </a:r>
                    </a:p>
                  </a:txBody>
                  <a:tcPr/>
                </a:tc>
                <a:tc>
                  <a:txBody>
                    <a:bodyPr/>
                    <a:lstStyle/>
                    <a:p>
                      <a:pPr algn="ctr"/>
                      <a:r>
                        <a:rPr lang="en-IN" sz="2400" dirty="0"/>
                        <a:t>B</a:t>
                      </a:r>
                    </a:p>
                  </a:txBody>
                  <a:tcPr/>
                </a:tc>
                <a:tc>
                  <a:txBody>
                    <a:bodyPr/>
                    <a:lstStyle/>
                    <a:p>
                      <a:r>
                        <a:rPr lang="en-IN" sz="2400" dirty="0"/>
                        <a:t>Batch processing</a:t>
                      </a:r>
                    </a:p>
                  </a:txBody>
                  <a:tcPr/>
                </a:tc>
                <a:extLst>
                  <a:ext uri="{0D108BD9-81ED-4DB2-BD59-A6C34878D82A}">
                    <a16:rowId xmlns:a16="http://schemas.microsoft.com/office/drawing/2014/main" val="2600799755"/>
                  </a:ext>
                </a:extLst>
              </a:tr>
              <a:tr h="502352">
                <a:tc>
                  <a:txBody>
                    <a:bodyPr/>
                    <a:lstStyle/>
                    <a:p>
                      <a:r>
                        <a:rPr lang="en-IN" sz="2400" dirty="0"/>
                        <a:t>Q3- Answer</a:t>
                      </a:r>
                    </a:p>
                  </a:txBody>
                  <a:tcPr/>
                </a:tc>
                <a:tc>
                  <a:txBody>
                    <a:bodyPr/>
                    <a:lstStyle/>
                    <a:p>
                      <a:pPr algn="ctr"/>
                      <a:r>
                        <a:rPr lang="en-IN" sz="2400" dirty="0"/>
                        <a:t>C</a:t>
                      </a:r>
                    </a:p>
                  </a:txBody>
                  <a:tcPr/>
                </a:tc>
                <a:tc>
                  <a:txBody>
                    <a:bodyPr/>
                    <a:lstStyle/>
                    <a:p>
                      <a:r>
                        <a:rPr lang="en-IN" sz="2400" dirty="0"/>
                        <a:t>Personal computers</a:t>
                      </a:r>
                    </a:p>
                  </a:txBody>
                  <a:tcPr/>
                </a:tc>
                <a:extLst>
                  <a:ext uri="{0D108BD9-81ED-4DB2-BD59-A6C34878D82A}">
                    <a16:rowId xmlns:a16="http://schemas.microsoft.com/office/drawing/2014/main" val="3583758761"/>
                  </a:ext>
                </a:extLst>
              </a:tr>
              <a:tr h="502352">
                <a:tc>
                  <a:txBody>
                    <a:bodyPr/>
                    <a:lstStyle/>
                    <a:p>
                      <a:r>
                        <a:rPr lang="en-IN" sz="2400" dirty="0"/>
                        <a:t>Q4- Answer</a:t>
                      </a:r>
                    </a:p>
                  </a:txBody>
                  <a:tcPr/>
                </a:tc>
                <a:tc>
                  <a:txBody>
                    <a:bodyPr/>
                    <a:lstStyle/>
                    <a:p>
                      <a:pPr algn="ctr"/>
                      <a:r>
                        <a:rPr lang="en-IN" sz="2400" dirty="0"/>
                        <a:t>A</a:t>
                      </a:r>
                    </a:p>
                  </a:txBody>
                  <a:tcPr/>
                </a:tc>
                <a:tc>
                  <a:txBody>
                    <a:bodyPr/>
                    <a:lstStyle/>
                    <a:p>
                      <a:r>
                        <a:rPr lang="en-IN" sz="2400" dirty="0"/>
                        <a:t>Job</a:t>
                      </a:r>
                    </a:p>
                  </a:txBody>
                  <a:tcPr/>
                </a:tc>
                <a:extLst>
                  <a:ext uri="{0D108BD9-81ED-4DB2-BD59-A6C34878D82A}">
                    <a16:rowId xmlns:a16="http://schemas.microsoft.com/office/drawing/2014/main" val="4170578541"/>
                  </a:ext>
                </a:extLst>
              </a:tr>
              <a:tr h="502352">
                <a:tc>
                  <a:txBody>
                    <a:bodyPr/>
                    <a:lstStyle/>
                    <a:p>
                      <a:r>
                        <a:rPr lang="en-IN" sz="2400" dirty="0"/>
                        <a:t>Q5- Answer</a:t>
                      </a:r>
                    </a:p>
                  </a:txBody>
                  <a:tcPr/>
                </a:tc>
                <a:tc>
                  <a:txBody>
                    <a:bodyPr/>
                    <a:lstStyle/>
                    <a:p>
                      <a:pPr algn="ctr"/>
                      <a:r>
                        <a:rPr lang="en-IN" sz="2400" dirty="0"/>
                        <a:t>C</a:t>
                      </a:r>
                    </a:p>
                  </a:txBody>
                  <a:tcPr/>
                </a:tc>
                <a:tc>
                  <a:txBody>
                    <a:bodyPr/>
                    <a:lstStyle/>
                    <a:p>
                      <a:r>
                        <a:rPr lang="en-IN" sz="2400" dirty="0"/>
                        <a:t>Multiprogramming OS</a:t>
                      </a:r>
                    </a:p>
                  </a:txBody>
                  <a:tcPr/>
                </a:tc>
                <a:extLst>
                  <a:ext uri="{0D108BD9-81ED-4DB2-BD59-A6C34878D82A}">
                    <a16:rowId xmlns:a16="http://schemas.microsoft.com/office/drawing/2014/main" val="3695421085"/>
                  </a:ext>
                </a:extLst>
              </a:tr>
              <a:tr h="502352">
                <a:tc>
                  <a:txBody>
                    <a:bodyPr/>
                    <a:lstStyle/>
                    <a:p>
                      <a:r>
                        <a:rPr lang="en-IN" sz="2400" dirty="0"/>
                        <a:t>Q6- Answer</a:t>
                      </a:r>
                    </a:p>
                  </a:txBody>
                  <a:tcPr/>
                </a:tc>
                <a:tc>
                  <a:txBody>
                    <a:bodyPr/>
                    <a:lstStyle/>
                    <a:p>
                      <a:pPr algn="ctr"/>
                      <a:r>
                        <a:rPr lang="en-IN" sz="2400" dirty="0"/>
                        <a:t>B</a:t>
                      </a:r>
                    </a:p>
                  </a:txBody>
                  <a:tcPr/>
                </a:tc>
                <a:tc>
                  <a:txBody>
                    <a:bodyPr/>
                    <a:lstStyle/>
                    <a:p>
                      <a:r>
                        <a:rPr lang="en-IN" sz="2400" dirty="0"/>
                        <a:t>Time-sharing OS</a:t>
                      </a:r>
                    </a:p>
                  </a:txBody>
                  <a:tcPr/>
                </a:tc>
                <a:extLst>
                  <a:ext uri="{0D108BD9-81ED-4DB2-BD59-A6C34878D82A}">
                    <a16:rowId xmlns:a16="http://schemas.microsoft.com/office/drawing/2014/main" val="2634785234"/>
                  </a:ext>
                </a:extLst>
              </a:tr>
              <a:tr h="502352">
                <a:tc>
                  <a:txBody>
                    <a:bodyPr/>
                    <a:lstStyle/>
                    <a:p>
                      <a:r>
                        <a:rPr lang="en-IN" sz="2400" dirty="0"/>
                        <a:t>Q7- Answer</a:t>
                      </a:r>
                    </a:p>
                  </a:txBody>
                  <a:tcPr/>
                </a:tc>
                <a:tc>
                  <a:txBody>
                    <a:bodyPr/>
                    <a:lstStyle/>
                    <a:p>
                      <a:pPr algn="ctr"/>
                      <a:r>
                        <a:rPr lang="en-IN" sz="2400" dirty="0"/>
                        <a:t>C</a:t>
                      </a:r>
                    </a:p>
                  </a:txBody>
                  <a:tcPr/>
                </a:tc>
                <a:tc>
                  <a:txBody>
                    <a:bodyPr/>
                    <a:lstStyle/>
                    <a:p>
                      <a:r>
                        <a:rPr lang="en-IN" sz="2400" dirty="0"/>
                        <a:t>Waiting</a:t>
                      </a:r>
                    </a:p>
                  </a:txBody>
                  <a:tcPr/>
                </a:tc>
                <a:extLst>
                  <a:ext uri="{0D108BD9-81ED-4DB2-BD59-A6C34878D82A}">
                    <a16:rowId xmlns:a16="http://schemas.microsoft.com/office/drawing/2014/main" val="1354210352"/>
                  </a:ext>
                </a:extLst>
              </a:tr>
              <a:tr h="502352">
                <a:tc>
                  <a:txBody>
                    <a:bodyPr/>
                    <a:lstStyle/>
                    <a:p>
                      <a:r>
                        <a:rPr lang="en-IN" sz="2400"/>
                        <a:t>Q8- </a:t>
                      </a:r>
                      <a:r>
                        <a:rPr lang="en-IN" sz="2400" dirty="0"/>
                        <a:t>Answer</a:t>
                      </a:r>
                    </a:p>
                  </a:txBody>
                  <a:tcPr/>
                </a:tc>
                <a:tc>
                  <a:txBody>
                    <a:bodyPr/>
                    <a:lstStyle/>
                    <a:p>
                      <a:pPr algn="ctr"/>
                      <a:r>
                        <a:rPr lang="en-IN" sz="2400" dirty="0"/>
                        <a:t>A</a:t>
                      </a:r>
                    </a:p>
                  </a:txBody>
                  <a:tcPr/>
                </a:tc>
                <a:tc>
                  <a:txBody>
                    <a:bodyPr/>
                    <a:lstStyle/>
                    <a:p>
                      <a:r>
                        <a:rPr lang="en-IN" sz="2400" dirty="0"/>
                        <a:t>Resource management</a:t>
                      </a:r>
                    </a:p>
                  </a:txBody>
                  <a:tcPr/>
                </a:tc>
                <a:extLst>
                  <a:ext uri="{0D108BD9-81ED-4DB2-BD59-A6C34878D82A}">
                    <a16:rowId xmlns:a16="http://schemas.microsoft.com/office/drawing/2014/main" val="1799997079"/>
                  </a:ext>
                </a:extLst>
              </a:tr>
            </a:tbl>
          </a:graphicData>
        </a:graphic>
      </p:graphicFrame>
    </p:spTree>
    <p:extLst>
      <p:ext uri="{BB962C8B-B14F-4D97-AF65-F5344CB8AC3E}">
        <p14:creationId xmlns:p14="http://schemas.microsoft.com/office/powerpoint/2010/main" val="22428456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Summary/Key Points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997F4A56-DFE0-BE89-0AE3-40CC38755237}"/>
              </a:ext>
            </a:extLst>
          </p:cNvPr>
          <p:cNvSpPr txBox="1"/>
          <p:nvPr/>
        </p:nvSpPr>
        <p:spPr>
          <a:xfrm>
            <a:off x="871268" y="1220523"/>
            <a:ext cx="11309230" cy="4893647"/>
          </a:xfrm>
          <a:prstGeom prst="rect">
            <a:avLst/>
          </a:prstGeom>
          <a:noFill/>
        </p:spPr>
        <p:txBody>
          <a:bodyPr wrap="square">
            <a:spAutoFit/>
          </a:bodyPr>
          <a:lstStyle/>
          <a:p>
            <a:pPr marL="285750" indent="-285750" algn="just">
              <a:buFont typeface="Arial" panose="020B0604020202020204" pitchFamily="34" charset="0"/>
              <a:buChar char="•"/>
            </a:pPr>
            <a:r>
              <a:rPr lang="en-US" sz="2400" dirty="0"/>
              <a:t>An operating system is a type of software that acts as an interface between the user and the hardware</a:t>
            </a:r>
          </a:p>
          <a:p>
            <a:pPr marL="285750" indent="-285750" algn="just">
              <a:buFont typeface="Arial" panose="020B0604020202020204" pitchFamily="34" charset="0"/>
              <a:buChar char="•"/>
            </a:pPr>
            <a:r>
              <a:rPr lang="en-US" sz="2400" dirty="0"/>
              <a:t>Operating system is evolved in Four generations: First, Second, Third and Fourth Generation</a:t>
            </a:r>
          </a:p>
          <a:p>
            <a:pPr marL="285750" indent="-285750" algn="just">
              <a:buFont typeface="Arial" panose="020B0604020202020204" pitchFamily="34" charset="0"/>
              <a:buChar char="•"/>
            </a:pPr>
            <a:r>
              <a:rPr lang="en-US" sz="2400" dirty="0"/>
              <a:t>There are several types of Operating Systems:</a:t>
            </a:r>
          </a:p>
          <a:p>
            <a:pPr marL="742950" lvl="1" indent="-285750" algn="just">
              <a:buFont typeface="Arial" panose="020B0604020202020204" pitchFamily="34" charset="0"/>
              <a:buChar char="•"/>
            </a:pPr>
            <a:r>
              <a:rPr lang="en-US" sz="2400" dirty="0"/>
              <a:t>Batch Operating System</a:t>
            </a:r>
          </a:p>
          <a:p>
            <a:pPr marL="742950" lvl="1" indent="-285750" algn="just">
              <a:buFont typeface="Arial" panose="020B0604020202020204" pitchFamily="34" charset="0"/>
              <a:buChar char="•"/>
            </a:pPr>
            <a:r>
              <a:rPr lang="en-US" sz="2400" dirty="0"/>
              <a:t>Multi-Programming System</a:t>
            </a:r>
          </a:p>
          <a:p>
            <a:pPr marL="742950" lvl="1" indent="-285750" algn="just">
              <a:buFont typeface="Arial" panose="020B0604020202020204" pitchFamily="34" charset="0"/>
              <a:buChar char="•"/>
            </a:pPr>
            <a:r>
              <a:rPr lang="en-US" sz="2400" dirty="0"/>
              <a:t>Multi-Processing System</a:t>
            </a:r>
          </a:p>
          <a:p>
            <a:pPr marL="742950" lvl="1" indent="-285750" algn="just">
              <a:buFont typeface="Arial" panose="020B0604020202020204" pitchFamily="34" charset="0"/>
              <a:buChar char="•"/>
            </a:pPr>
            <a:r>
              <a:rPr lang="en-US" sz="2400" dirty="0"/>
              <a:t>Multi-Tasking Operating System</a:t>
            </a:r>
          </a:p>
          <a:p>
            <a:pPr marL="742950" lvl="1" indent="-285750" algn="just">
              <a:buFont typeface="Arial" panose="020B0604020202020204" pitchFamily="34" charset="0"/>
              <a:buChar char="•"/>
            </a:pPr>
            <a:r>
              <a:rPr lang="en-US" sz="2400" dirty="0"/>
              <a:t>Time-Sharing Operating System</a:t>
            </a:r>
          </a:p>
          <a:p>
            <a:pPr marL="742950" lvl="1" indent="-285750" algn="just">
              <a:buFont typeface="Arial" panose="020B0604020202020204" pitchFamily="34" charset="0"/>
              <a:buChar char="•"/>
            </a:pPr>
            <a:r>
              <a:rPr lang="en-US" sz="2400" dirty="0"/>
              <a:t>Distributed Operating System</a:t>
            </a:r>
          </a:p>
          <a:p>
            <a:pPr marL="742950" lvl="1" indent="-285750" algn="just">
              <a:buFont typeface="Arial" panose="020B0604020202020204" pitchFamily="34" charset="0"/>
              <a:buChar char="•"/>
            </a:pPr>
            <a:r>
              <a:rPr lang="en-US" sz="2400" dirty="0"/>
              <a:t>Network Operating System</a:t>
            </a:r>
          </a:p>
          <a:p>
            <a:pPr marL="742950" lvl="1" indent="-285750" algn="just">
              <a:buFont typeface="Arial" panose="020B0604020202020204" pitchFamily="34" charset="0"/>
              <a:buChar char="•"/>
            </a:pPr>
            <a:r>
              <a:rPr lang="en-US" sz="2400" dirty="0"/>
              <a:t>Real-Time Operating System</a:t>
            </a:r>
          </a:p>
        </p:txBody>
      </p:sp>
    </p:spTree>
    <p:extLst>
      <p:ext uri="{BB962C8B-B14F-4D97-AF65-F5344CB8AC3E}">
        <p14:creationId xmlns:p14="http://schemas.microsoft.com/office/powerpoint/2010/main" val="4923718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59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Summary/Key Points</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997F4A56-DFE0-BE89-0AE3-40CC38755237}"/>
              </a:ext>
            </a:extLst>
          </p:cNvPr>
          <p:cNvSpPr txBox="1"/>
          <p:nvPr/>
        </p:nvSpPr>
        <p:spPr>
          <a:xfrm>
            <a:off x="898563" y="979715"/>
            <a:ext cx="11309230" cy="3785652"/>
          </a:xfrm>
          <a:prstGeom prst="rect">
            <a:avLst/>
          </a:prstGeom>
          <a:noFill/>
        </p:spPr>
        <p:txBody>
          <a:bodyPr wrap="square">
            <a:spAutoFit/>
          </a:bodyPr>
          <a:lstStyle/>
          <a:p>
            <a:pPr marL="285750" indent="-285750" algn="just">
              <a:buFont typeface="Arial" panose="020B0604020202020204" pitchFamily="34" charset="0"/>
              <a:buChar char="•"/>
            </a:pPr>
            <a:r>
              <a:rPr lang="en-US" sz="2400" dirty="0"/>
              <a:t>Operating system handles some major responsibility which includes:</a:t>
            </a:r>
          </a:p>
          <a:p>
            <a:pPr marL="800100" lvl="1" indent="-342900" algn="just">
              <a:buFont typeface="Arial" panose="020B0604020202020204" pitchFamily="34" charset="0"/>
              <a:buChar char="•"/>
            </a:pPr>
            <a:r>
              <a:rPr lang="en-US" sz="2400" dirty="0"/>
              <a:t>Memory Management</a:t>
            </a:r>
          </a:p>
          <a:p>
            <a:pPr marL="800100" lvl="1" indent="-342900" algn="just">
              <a:buFont typeface="Arial" panose="020B0604020202020204" pitchFamily="34" charset="0"/>
              <a:buChar char="•"/>
            </a:pPr>
            <a:r>
              <a:rPr lang="en-US" sz="2400" dirty="0"/>
              <a:t>Process Management</a:t>
            </a:r>
          </a:p>
          <a:p>
            <a:pPr marL="800100" lvl="1" indent="-342900" algn="just">
              <a:buFont typeface="Arial" panose="020B0604020202020204" pitchFamily="34" charset="0"/>
              <a:buChar char="•"/>
            </a:pPr>
            <a:r>
              <a:rPr lang="en-US" sz="2400" dirty="0"/>
              <a:t>Device management</a:t>
            </a:r>
          </a:p>
          <a:p>
            <a:pPr marL="800100" lvl="1" indent="-342900" algn="just">
              <a:buFont typeface="Arial" panose="020B0604020202020204" pitchFamily="34" charset="0"/>
              <a:buChar char="•"/>
            </a:pPr>
            <a:r>
              <a:rPr lang="en-US" sz="2400" dirty="0"/>
              <a:t>File management</a:t>
            </a:r>
          </a:p>
          <a:p>
            <a:pPr marL="800100" lvl="1" indent="-342900" algn="just">
              <a:buFont typeface="Arial" panose="020B0604020202020204" pitchFamily="34" charset="0"/>
              <a:buChar char="•"/>
            </a:pPr>
            <a:r>
              <a:rPr lang="en-US" sz="2400" dirty="0"/>
              <a:t>User interface &amp; Command Interpreter</a:t>
            </a:r>
          </a:p>
          <a:p>
            <a:pPr marL="800100" lvl="1" indent="-342900" algn="just">
              <a:buFont typeface="Arial" panose="020B0604020202020204" pitchFamily="34" charset="0"/>
              <a:buChar char="•"/>
            </a:pPr>
            <a:r>
              <a:rPr lang="en-US" sz="2400" dirty="0"/>
              <a:t>Security</a:t>
            </a:r>
          </a:p>
          <a:p>
            <a:pPr marL="800100" lvl="1" indent="-342900" algn="just">
              <a:buFont typeface="Arial" panose="020B0604020202020204" pitchFamily="34" charset="0"/>
              <a:buChar char="•"/>
            </a:pPr>
            <a:r>
              <a:rPr lang="en-US" sz="2400" dirty="0"/>
              <a:t>Error detection</a:t>
            </a:r>
          </a:p>
          <a:p>
            <a:pPr marL="800100" lvl="1" indent="-342900" algn="just">
              <a:buFont typeface="Arial" panose="020B0604020202020204" pitchFamily="34" charset="0"/>
              <a:buChar char="•"/>
            </a:pPr>
            <a:r>
              <a:rPr lang="en-US" sz="2400" dirty="0"/>
              <a:t>Network Management</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491351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Generations</a:t>
            </a:r>
            <a:endParaRPr lang="en-IN" sz="3276" b="1" dirty="0">
              <a:solidFill>
                <a:srgbClr val="46B0FA"/>
              </a:solidFill>
              <a:latin typeface="Arial"/>
              <a:cs typeface="Arial"/>
            </a:endParaRPr>
          </a:p>
        </p:txBody>
      </p:sp>
      <p:sp>
        <p:nvSpPr>
          <p:cNvPr id="9" name="Rectangle 8">
            <a:extLst>
              <a:ext uri="{FF2B5EF4-FFF2-40B4-BE49-F238E27FC236}">
                <a16:creationId xmlns:a16="http://schemas.microsoft.com/office/drawing/2014/main" id="{99F524EB-938A-9096-FEB9-749DF9E6583D}"/>
              </a:ext>
            </a:extLst>
          </p:cNvPr>
          <p:cNvSpPr/>
          <p:nvPr/>
        </p:nvSpPr>
        <p:spPr>
          <a:xfrm>
            <a:off x="645053" y="1308810"/>
            <a:ext cx="2660826" cy="758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The First Generation </a:t>
            </a:r>
          </a:p>
          <a:p>
            <a:pPr algn="ctr"/>
            <a:r>
              <a:rPr lang="en-IN" sz="2000" b="1" dirty="0"/>
              <a:t>(1940 – 1950)</a:t>
            </a:r>
          </a:p>
        </p:txBody>
      </p:sp>
      <p:sp>
        <p:nvSpPr>
          <p:cNvPr id="11" name="Rectangle 10">
            <a:extLst>
              <a:ext uri="{FF2B5EF4-FFF2-40B4-BE49-F238E27FC236}">
                <a16:creationId xmlns:a16="http://schemas.microsoft.com/office/drawing/2014/main" id="{2984F64A-637C-883A-14CA-BE991A28B92A}"/>
              </a:ext>
            </a:extLst>
          </p:cNvPr>
          <p:cNvSpPr/>
          <p:nvPr/>
        </p:nvSpPr>
        <p:spPr>
          <a:xfrm>
            <a:off x="627801" y="3024198"/>
            <a:ext cx="2678078" cy="6839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The Second Generation </a:t>
            </a:r>
          </a:p>
          <a:p>
            <a:pPr algn="ctr"/>
            <a:r>
              <a:rPr lang="en-IN" sz="2000" b="1" dirty="0"/>
              <a:t>(1955 – 1965)</a:t>
            </a:r>
          </a:p>
        </p:txBody>
      </p:sp>
      <p:sp>
        <p:nvSpPr>
          <p:cNvPr id="12" name="Rectangle 11">
            <a:extLst>
              <a:ext uri="{FF2B5EF4-FFF2-40B4-BE49-F238E27FC236}">
                <a16:creationId xmlns:a16="http://schemas.microsoft.com/office/drawing/2014/main" id="{7033F069-A2C1-C6B9-96D4-3B979FDFE54F}"/>
              </a:ext>
            </a:extLst>
          </p:cNvPr>
          <p:cNvSpPr/>
          <p:nvPr/>
        </p:nvSpPr>
        <p:spPr>
          <a:xfrm>
            <a:off x="651880" y="5057808"/>
            <a:ext cx="2653999" cy="6792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The Third Generation</a:t>
            </a:r>
          </a:p>
          <a:p>
            <a:pPr algn="ctr"/>
            <a:r>
              <a:rPr lang="en-IN" sz="2000" b="1" dirty="0"/>
              <a:t>(1965 – 1980)</a:t>
            </a:r>
          </a:p>
        </p:txBody>
      </p:sp>
      <p:sp>
        <p:nvSpPr>
          <p:cNvPr id="15" name="TextBox 14">
            <a:extLst>
              <a:ext uri="{FF2B5EF4-FFF2-40B4-BE49-F238E27FC236}">
                <a16:creationId xmlns:a16="http://schemas.microsoft.com/office/drawing/2014/main" id="{30975C4F-A01B-BD3E-C74B-7FA421259B20}"/>
              </a:ext>
            </a:extLst>
          </p:cNvPr>
          <p:cNvSpPr txBox="1"/>
          <p:nvPr/>
        </p:nvSpPr>
        <p:spPr>
          <a:xfrm>
            <a:off x="2745102" y="1165833"/>
            <a:ext cx="10454766" cy="400110"/>
          </a:xfrm>
          <a:prstGeom prst="rect">
            <a:avLst/>
          </a:prstGeom>
          <a:noFill/>
        </p:spPr>
        <p:txBody>
          <a:bodyPr wrap="square">
            <a:spAutoFit/>
          </a:bodyPr>
          <a:lstStyle/>
          <a:p>
            <a:pPr marL="285750" indent="-285750" algn="just">
              <a:buFont typeface="Arial" panose="020B0604020202020204" pitchFamily="34" charset="0"/>
              <a:buChar char="•"/>
            </a:pPr>
            <a:endParaRPr lang="en-IN" sz="2000" dirty="0">
              <a:cs typeface="Arial" panose="020B0604020202020204" pitchFamily="34" charset="0"/>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6" name="TextBox 5">
            <a:extLst>
              <a:ext uri="{FF2B5EF4-FFF2-40B4-BE49-F238E27FC236}">
                <a16:creationId xmlns:a16="http://schemas.microsoft.com/office/drawing/2014/main" id="{A273ACF2-0D38-5BEB-588E-5BB7EC1BE15C}"/>
              </a:ext>
            </a:extLst>
          </p:cNvPr>
          <p:cNvSpPr txBox="1"/>
          <p:nvPr/>
        </p:nvSpPr>
        <p:spPr>
          <a:xfrm>
            <a:off x="2739820" y="417795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16" name="TextBox 15">
            <a:extLst>
              <a:ext uri="{FF2B5EF4-FFF2-40B4-BE49-F238E27FC236}">
                <a16:creationId xmlns:a16="http://schemas.microsoft.com/office/drawing/2014/main" id="{2300442F-C74B-FEA3-D5A0-A0A3EC160074}"/>
              </a:ext>
            </a:extLst>
          </p:cNvPr>
          <p:cNvSpPr txBox="1"/>
          <p:nvPr/>
        </p:nvSpPr>
        <p:spPr>
          <a:xfrm>
            <a:off x="2787947" y="5590873"/>
            <a:ext cx="10311356"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FC2A5F0D-6902-4D3B-D3B5-B9784873147D}"/>
              </a:ext>
            </a:extLst>
          </p:cNvPr>
          <p:cNvSpPr txBox="1"/>
          <p:nvPr/>
        </p:nvSpPr>
        <p:spPr>
          <a:xfrm>
            <a:off x="3551121" y="1202331"/>
            <a:ext cx="9509270"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t>An OS was not included in the creation of the first electrical computer. </a:t>
            </a:r>
          </a:p>
          <a:p>
            <a:pPr marL="342900" indent="-342900" algn="just">
              <a:buFont typeface="Arial" panose="020B0604020202020204" pitchFamily="34" charset="0"/>
              <a:buChar char="•"/>
            </a:pPr>
            <a:r>
              <a:rPr lang="en-US" sz="2000" dirty="0"/>
              <a:t>Early computer users had complete control over the device and wrote programs in pure machine language for every task. </a:t>
            </a:r>
          </a:p>
          <a:p>
            <a:pPr marL="342900" indent="-342900" algn="just">
              <a:buFont typeface="Arial" panose="020B0604020202020204" pitchFamily="34" charset="0"/>
              <a:buChar char="•"/>
            </a:pPr>
            <a:r>
              <a:rPr lang="en-US" sz="2000" dirty="0"/>
              <a:t>During the computer generation, a programmer can merely execute and solve basic mathematical calculations. an operating system is not needed for these computations.</a:t>
            </a:r>
            <a:endParaRPr lang="en-IN" sz="2000" dirty="0"/>
          </a:p>
        </p:txBody>
      </p:sp>
      <p:sp>
        <p:nvSpPr>
          <p:cNvPr id="14" name="TextBox 13">
            <a:extLst>
              <a:ext uri="{FF2B5EF4-FFF2-40B4-BE49-F238E27FC236}">
                <a16:creationId xmlns:a16="http://schemas.microsoft.com/office/drawing/2014/main" id="{592B2C9B-7494-0B7D-62F0-B198888006B5}"/>
              </a:ext>
            </a:extLst>
          </p:cNvPr>
          <p:cNvSpPr txBox="1"/>
          <p:nvPr/>
        </p:nvSpPr>
        <p:spPr>
          <a:xfrm>
            <a:off x="3551121" y="2867564"/>
            <a:ext cx="9512653" cy="1938992"/>
          </a:xfrm>
          <a:prstGeom prst="rect">
            <a:avLst/>
          </a:prstGeom>
          <a:noFill/>
        </p:spPr>
        <p:txBody>
          <a:bodyPr wrap="square">
            <a:spAutoFit/>
          </a:bodyPr>
          <a:lstStyle/>
          <a:p>
            <a:pPr marL="342900" indent="-342900" algn="just">
              <a:buFont typeface="Arial" panose="020B0604020202020204" pitchFamily="34" charset="0"/>
              <a:buChar char="•"/>
            </a:pPr>
            <a:r>
              <a:rPr lang="en-US" sz="2000" dirty="0"/>
              <a:t>GMOSIS, the first operating system (OS) was developed in the early 1950s. </a:t>
            </a:r>
          </a:p>
          <a:p>
            <a:pPr marL="342900" indent="-342900" algn="just">
              <a:buFont typeface="Arial" panose="020B0604020202020204" pitchFamily="34" charset="0"/>
              <a:buChar char="•"/>
            </a:pPr>
            <a:r>
              <a:rPr lang="en-US" sz="2000" dirty="0"/>
              <a:t>General Motors has created the operating system for the IBM Computer. </a:t>
            </a:r>
          </a:p>
          <a:p>
            <a:pPr marL="342900" indent="-342900" algn="just">
              <a:buFont typeface="Arial" panose="020B0604020202020204" pitchFamily="34" charset="0"/>
              <a:buChar char="•"/>
            </a:pPr>
            <a:r>
              <a:rPr lang="en-US" sz="2000" dirty="0"/>
              <a:t>The second-generation operating system was built on a single-stream batch processing system</a:t>
            </a:r>
          </a:p>
          <a:p>
            <a:pPr marL="342900" indent="-342900" algn="just">
              <a:buFont typeface="Arial" panose="020B0604020202020204" pitchFamily="34" charset="0"/>
              <a:buChar char="•"/>
            </a:pPr>
            <a:r>
              <a:rPr lang="en-US" sz="2000" dirty="0"/>
              <a:t>It gathers all related jobs into groups or batches and then submits them to the operating system using a punch card to finish all of them.</a:t>
            </a:r>
            <a:endParaRPr lang="en-IN" sz="2000" dirty="0"/>
          </a:p>
        </p:txBody>
      </p:sp>
      <p:sp>
        <p:nvSpPr>
          <p:cNvPr id="19" name="TextBox 18">
            <a:extLst>
              <a:ext uri="{FF2B5EF4-FFF2-40B4-BE49-F238E27FC236}">
                <a16:creationId xmlns:a16="http://schemas.microsoft.com/office/drawing/2014/main" id="{4AFD29AD-54E9-8272-CEFF-B3069409450E}"/>
              </a:ext>
            </a:extLst>
          </p:cNvPr>
          <p:cNvSpPr txBox="1"/>
          <p:nvPr/>
        </p:nvSpPr>
        <p:spPr>
          <a:xfrm>
            <a:off x="3554504" y="4909585"/>
            <a:ext cx="9505887" cy="1631216"/>
          </a:xfrm>
          <a:prstGeom prst="rect">
            <a:avLst/>
          </a:prstGeom>
          <a:noFill/>
        </p:spPr>
        <p:txBody>
          <a:bodyPr wrap="square">
            <a:spAutoFit/>
          </a:bodyPr>
          <a:lstStyle/>
          <a:p>
            <a:pPr marL="342900" indent="-342900" algn="just">
              <a:buFont typeface="Arial" panose="020B0604020202020204" pitchFamily="34" charset="0"/>
              <a:buChar char="•"/>
            </a:pPr>
            <a:r>
              <a:rPr lang="en-US" sz="2000" dirty="0"/>
              <a:t>In 2</a:t>
            </a:r>
            <a:r>
              <a:rPr lang="en-US" sz="2000" baseline="30000" dirty="0"/>
              <a:t>nd</a:t>
            </a:r>
            <a:r>
              <a:rPr lang="en-US" sz="2000" dirty="0"/>
              <a:t> Generation, the operating system cleans up after each work is finished before reading and starting the subsequent job on a punch card</a:t>
            </a:r>
          </a:p>
          <a:p>
            <a:pPr marL="342900" indent="-342900" algn="just">
              <a:buFont typeface="Arial" panose="020B0604020202020204" pitchFamily="34" charset="0"/>
              <a:buChar char="•"/>
            </a:pPr>
            <a:r>
              <a:rPr lang="en-US" sz="2000" dirty="0"/>
              <a:t>Operating system designers were able to create a new operating system in the late 1960s that was capable of multiprogramming—the simultaneous execution of several tasks in a single computer program.</a:t>
            </a:r>
          </a:p>
        </p:txBody>
      </p:sp>
    </p:spTree>
    <p:extLst>
      <p:ext uri="{BB962C8B-B14F-4D97-AF65-F5344CB8AC3E}">
        <p14:creationId xmlns:p14="http://schemas.microsoft.com/office/powerpoint/2010/main" val="213759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P spid="1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6E49F5F5-F126-1A28-455E-3DC1BA938EE8}"/>
              </a:ext>
            </a:extLst>
          </p:cNvPr>
          <p:cNvSpPr txBox="1"/>
          <p:nvPr/>
        </p:nvSpPr>
        <p:spPr>
          <a:xfrm>
            <a:off x="1122529" y="938757"/>
            <a:ext cx="11023978" cy="3852337"/>
          </a:xfrm>
          <a:prstGeom prst="rect">
            <a:avLst/>
          </a:prstGeom>
          <a:noFill/>
        </p:spPr>
        <p:txBody>
          <a:bodyPr wrap="square" lIns="91440" tIns="45720" rIns="91440" bIns="45720" anchor="t">
            <a:spAutoFit/>
          </a:bodyPr>
          <a:lstStyle/>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Concepts (10th Ed.) </a:t>
            </a:r>
            <a:r>
              <a:rPr lang="en-US" sz="2400" dirty="0" err="1">
                <a:cs typeface="Arial" panose="020B0604020202020204" pitchFamily="34" charset="0"/>
              </a:rPr>
              <a:t>Silberschatz</a:t>
            </a:r>
            <a:r>
              <a:rPr lang="en-US" sz="2400" dirty="0">
                <a:cs typeface="Arial" panose="020B0604020202020204" pitchFamily="34" charset="0"/>
              </a:rPr>
              <a:t> A, Peterson J and Galvin P, </a:t>
            </a:r>
            <a:r>
              <a:rPr lang="en-IN" sz="2400" i="0" dirty="0">
                <a:solidFill>
                  <a:srgbClr val="000000"/>
                </a:solidFill>
                <a:effectLst/>
                <a:cs typeface="Arial" panose="020B0604020202020204" pitchFamily="34" charset="0"/>
              </a:rPr>
              <a:t>John Wiley &amp; Sons, Inc. </a:t>
            </a:r>
            <a:r>
              <a:rPr lang="en-US" sz="2400" i="0" dirty="0">
                <a:solidFill>
                  <a:srgbClr val="000000"/>
                </a:solidFill>
                <a:effectLst/>
                <a:cs typeface="Arial" panose="020B0604020202020204" pitchFamily="34" charset="0"/>
              </a:rPr>
              <a:t>2018</a:t>
            </a:r>
            <a:r>
              <a:rPr lang="en-US" sz="2400" dirty="0">
                <a:cs typeface="Arial" panose="020B0604020202020204" pitchFamily="34" charset="0"/>
              </a:rPr>
              <a:t>. </a:t>
            </a:r>
          </a:p>
          <a:p>
            <a:pPr algn="just">
              <a:spcBef>
                <a:spcPts val="200"/>
              </a:spcBef>
              <a:spcAft>
                <a:spcPts val="200"/>
              </a:spcAft>
            </a:pPr>
            <a:r>
              <a:rPr lang="en-US" sz="2400" dirty="0">
                <a:cs typeface="Arial" panose="020B0604020202020204" pitchFamily="34" charset="0"/>
              </a:rPr>
              <a:t>    Topics:</a:t>
            </a:r>
          </a:p>
          <a:p>
            <a:pPr marL="800100" lvl="1" indent="-342900" algn="just">
              <a:spcBef>
                <a:spcPts val="200"/>
              </a:spcBef>
              <a:spcAft>
                <a:spcPts val="200"/>
              </a:spcAft>
              <a:buFont typeface="Arial" panose="020B0604020202020204" pitchFamily="34" charset="0"/>
              <a:buChar char="•"/>
            </a:pPr>
            <a:r>
              <a:rPr lang="en-US" sz="2400">
                <a:cs typeface="Arial"/>
              </a:rPr>
              <a:t>Operating System: History, Page No: 3-10</a:t>
            </a:r>
          </a:p>
          <a:p>
            <a:pPr marL="800100" lvl="1" indent="-342900" algn="just">
              <a:spcBef>
                <a:spcPts val="200"/>
              </a:spcBef>
              <a:spcAft>
                <a:spcPts val="200"/>
              </a:spcAft>
              <a:buFont typeface="Arial" panose="020B0604020202020204" pitchFamily="34" charset="0"/>
              <a:buChar char="•"/>
            </a:pPr>
            <a:r>
              <a:rPr lang="en-US" sz="2400">
                <a:cs typeface="Arial"/>
              </a:rPr>
              <a:t>Operating System: Types, Page No: 15-21</a:t>
            </a:r>
          </a:p>
          <a:p>
            <a:pPr marL="800100" lvl="1" indent="-342900" algn="just">
              <a:spcBef>
                <a:spcPts val="200"/>
              </a:spcBef>
              <a:spcAft>
                <a:spcPts val="1200"/>
              </a:spcAft>
              <a:buFont typeface="Arial" panose="020B0604020202020204" pitchFamily="34" charset="0"/>
              <a:buChar char="•"/>
            </a:pPr>
            <a:r>
              <a:rPr lang="en-US" sz="2400" dirty="0">
                <a:cs typeface="Arial"/>
              </a:rPr>
              <a:t>Operating System: Functions</a:t>
            </a:r>
            <a:r>
              <a:rPr lang="en-US" sz="2400">
                <a:cs typeface="Arial"/>
              </a:rPr>
              <a:t>, Page No: </a:t>
            </a:r>
            <a:r>
              <a:rPr lang="en-US" sz="2400" dirty="0">
                <a:cs typeface="Arial"/>
              </a:rPr>
              <a:t>21-27</a:t>
            </a: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Modern Operating Systems (4</a:t>
            </a:r>
            <a:r>
              <a:rPr lang="en-US" sz="2400" baseline="30000" dirty="0">
                <a:cs typeface="Arial" panose="020B0604020202020204" pitchFamily="34" charset="0"/>
              </a:rPr>
              <a:t>th</a:t>
            </a:r>
            <a:r>
              <a:rPr lang="en-US" sz="2400" dirty="0">
                <a:cs typeface="Arial" panose="020B0604020202020204" pitchFamily="34" charset="0"/>
              </a:rPr>
              <a:t> Ed.) by Andrew S. Tanenbaum and Herbert Bos, 2007</a:t>
            </a:r>
          </a:p>
          <a:p>
            <a:pPr marL="285750" indent="-285750" algn="just">
              <a:spcBef>
                <a:spcPts val="200"/>
              </a:spcBef>
              <a:spcAft>
                <a:spcPts val="200"/>
              </a:spcAft>
              <a:buFont typeface="Arial" panose="020B0604020202020204" pitchFamily="34" charset="0"/>
              <a:buChar char="•"/>
            </a:pPr>
            <a:r>
              <a:rPr lang="en-US" sz="2400" dirty="0">
                <a:cs typeface="Arial" panose="020B0604020202020204" pitchFamily="34" charset="0"/>
              </a:rPr>
              <a:t>Operating Systems: Principles and Practice by Thomas Anderson and Michael Dahlin, 2014</a:t>
            </a:r>
            <a:endParaRPr lang="en-IN" sz="2400" dirty="0">
              <a:cs typeface="Arial" panose="020B0604020202020204" pitchFamily="34" charset="0"/>
            </a:endParaRPr>
          </a:p>
        </p:txBody>
      </p:sp>
    </p:spTree>
    <p:extLst>
      <p:ext uri="{BB962C8B-B14F-4D97-AF65-F5344CB8AC3E}">
        <p14:creationId xmlns:p14="http://schemas.microsoft.com/office/powerpoint/2010/main" val="33512405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61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Coming Up-Next Lecture</a:t>
            </a:r>
            <a:endParaRPr lang="en-IN" sz="3276" b="1" dirty="0">
              <a:solidFill>
                <a:srgbClr val="46B0FA"/>
              </a:solidFill>
              <a:latin typeface="Arial"/>
              <a:cs typeface="Arial"/>
            </a:endParaRPr>
          </a:p>
        </p:txBody>
      </p:sp>
      <p:sp>
        <p:nvSpPr>
          <p:cNvPr id="5" name="TextBox 4">
            <a:extLst>
              <a:ext uri="{FF2B5EF4-FFF2-40B4-BE49-F238E27FC236}">
                <a16:creationId xmlns:a16="http://schemas.microsoft.com/office/drawing/2014/main" id="{17C440FC-2CE5-B26F-B0A1-129178934803}"/>
              </a:ext>
            </a:extLst>
          </p:cNvPr>
          <p:cNvSpPr txBox="1"/>
          <p:nvPr/>
        </p:nvSpPr>
        <p:spPr>
          <a:xfrm>
            <a:off x="1108495" y="1021183"/>
            <a:ext cx="6771736" cy="830997"/>
          </a:xfrm>
          <a:prstGeom prst="rect">
            <a:avLst/>
          </a:prstGeom>
          <a:noFill/>
        </p:spPr>
        <p:txBody>
          <a:bodyPr wrap="square">
            <a:spAutoFit/>
          </a:bodyPr>
          <a:lstStyle/>
          <a:p>
            <a:pPr marL="342900" indent="-342900" algn="just">
              <a:buFont typeface="Arial" panose="020B0604020202020204" pitchFamily="34" charset="0"/>
              <a:buChar char="•"/>
            </a:pPr>
            <a:r>
              <a:rPr lang="en-US" sz="2400" dirty="0"/>
              <a:t>Service of Operating System</a:t>
            </a:r>
          </a:p>
          <a:p>
            <a:pPr marL="342900" indent="-342900" algn="just">
              <a:buFont typeface="Arial" panose="020B0604020202020204" pitchFamily="34" charset="0"/>
              <a:buChar char="•"/>
            </a:pPr>
            <a:r>
              <a:rPr lang="en-US" sz="2400" dirty="0"/>
              <a:t>Computing Environments</a:t>
            </a:r>
          </a:p>
        </p:txBody>
      </p:sp>
    </p:spTree>
    <p:extLst>
      <p:ext uri="{BB962C8B-B14F-4D97-AF65-F5344CB8AC3E}">
        <p14:creationId xmlns:p14="http://schemas.microsoft.com/office/powerpoint/2010/main" val="3272704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198" y="0"/>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62</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Generations</a:t>
            </a:r>
            <a:endParaRPr lang="en-IN" sz="3276" b="1" dirty="0">
              <a:solidFill>
                <a:srgbClr val="46B0FA"/>
              </a:solidFill>
              <a:latin typeface="Arial"/>
              <a:cs typeface="Arial"/>
            </a:endParaRPr>
          </a:p>
        </p:txBody>
      </p:sp>
      <p:sp>
        <p:nvSpPr>
          <p:cNvPr id="9" name="Rectangle 8">
            <a:extLst>
              <a:ext uri="{FF2B5EF4-FFF2-40B4-BE49-F238E27FC236}">
                <a16:creationId xmlns:a16="http://schemas.microsoft.com/office/drawing/2014/main" id="{99F524EB-938A-9096-FEB9-749DF9E6583D}"/>
              </a:ext>
            </a:extLst>
          </p:cNvPr>
          <p:cNvSpPr/>
          <p:nvPr/>
        </p:nvSpPr>
        <p:spPr>
          <a:xfrm>
            <a:off x="645053" y="1308810"/>
            <a:ext cx="2660826" cy="758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t>The Fourth Generation</a:t>
            </a:r>
          </a:p>
          <a:p>
            <a:r>
              <a:rPr lang="en-IN" sz="2000" b="1" dirty="0"/>
              <a:t>  (1980 – Present Day)</a:t>
            </a:r>
          </a:p>
        </p:txBody>
      </p:sp>
      <p:sp>
        <p:nvSpPr>
          <p:cNvPr id="15" name="TextBox 14">
            <a:extLst>
              <a:ext uri="{FF2B5EF4-FFF2-40B4-BE49-F238E27FC236}">
                <a16:creationId xmlns:a16="http://schemas.microsoft.com/office/drawing/2014/main" id="{30975C4F-A01B-BD3E-C74B-7FA421259B20}"/>
              </a:ext>
            </a:extLst>
          </p:cNvPr>
          <p:cNvSpPr txBox="1"/>
          <p:nvPr/>
        </p:nvSpPr>
        <p:spPr>
          <a:xfrm>
            <a:off x="2745102" y="1165833"/>
            <a:ext cx="10454766" cy="400110"/>
          </a:xfrm>
          <a:prstGeom prst="rect">
            <a:avLst/>
          </a:prstGeom>
          <a:noFill/>
        </p:spPr>
        <p:txBody>
          <a:bodyPr wrap="square">
            <a:spAutoFit/>
          </a:bodyPr>
          <a:lstStyle/>
          <a:p>
            <a:pPr marL="285750" indent="-285750" algn="just">
              <a:buFont typeface="Arial" panose="020B0604020202020204" pitchFamily="34" charset="0"/>
              <a:buChar char="•"/>
            </a:pPr>
            <a:endParaRPr lang="en-IN" sz="2000" dirty="0">
              <a:cs typeface="Arial" panose="020B0604020202020204" pitchFamily="34" charset="0"/>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6" name="TextBox 5">
            <a:extLst>
              <a:ext uri="{FF2B5EF4-FFF2-40B4-BE49-F238E27FC236}">
                <a16:creationId xmlns:a16="http://schemas.microsoft.com/office/drawing/2014/main" id="{A273ACF2-0D38-5BEB-588E-5BB7EC1BE15C}"/>
              </a:ext>
            </a:extLst>
          </p:cNvPr>
          <p:cNvSpPr txBox="1"/>
          <p:nvPr/>
        </p:nvSpPr>
        <p:spPr>
          <a:xfrm>
            <a:off x="2739820" y="4177956"/>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5" name="TextBox 4">
            <a:extLst>
              <a:ext uri="{FF2B5EF4-FFF2-40B4-BE49-F238E27FC236}">
                <a16:creationId xmlns:a16="http://schemas.microsoft.com/office/drawing/2014/main" id="{FC2A5F0D-6902-4D3B-D3B5-B9784873147D}"/>
              </a:ext>
            </a:extLst>
          </p:cNvPr>
          <p:cNvSpPr txBox="1"/>
          <p:nvPr/>
        </p:nvSpPr>
        <p:spPr>
          <a:xfrm>
            <a:off x="3551121" y="1202331"/>
            <a:ext cx="9509270" cy="2862322"/>
          </a:xfrm>
          <a:prstGeom prst="rect">
            <a:avLst/>
          </a:prstGeom>
          <a:noFill/>
        </p:spPr>
        <p:txBody>
          <a:bodyPr wrap="square">
            <a:spAutoFit/>
          </a:bodyPr>
          <a:lstStyle/>
          <a:p>
            <a:pPr marL="342900" indent="-342900" algn="just">
              <a:buFont typeface="Arial" panose="020B0604020202020204" pitchFamily="34" charset="0"/>
              <a:buChar char="•"/>
            </a:pPr>
            <a:r>
              <a:rPr lang="en-US" sz="2000" dirty="0"/>
              <a:t>The evolution of the personal computer is linked to the fourth generation of operating systems. Nonetheless, the third-generation minicomputers and the personal computer have many similarities</a:t>
            </a:r>
          </a:p>
          <a:p>
            <a:pPr marL="342900" indent="-342900" algn="just">
              <a:buFont typeface="Arial" panose="020B0604020202020204" pitchFamily="34" charset="0"/>
              <a:buChar char="•"/>
            </a:pPr>
            <a:r>
              <a:rPr lang="en-US" sz="2000" dirty="0"/>
              <a:t>At that time, minicomputers were only slightly more expensive than personal computers, which were highly expensive.</a:t>
            </a:r>
          </a:p>
          <a:p>
            <a:pPr marL="342900" indent="-342900" algn="just">
              <a:buFont typeface="Arial" panose="020B0604020202020204" pitchFamily="34" charset="0"/>
              <a:buChar char="•"/>
            </a:pPr>
            <a:r>
              <a:rPr lang="en-US" sz="2000" dirty="0"/>
              <a:t>The development of Microsoft and the Windows operating system was a significant influence in the creation of personal computers.</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IN" sz="2000" dirty="0"/>
          </a:p>
        </p:txBody>
      </p:sp>
      <p:sp>
        <p:nvSpPr>
          <p:cNvPr id="2" name="Rectangle 1">
            <a:extLst>
              <a:ext uri="{FF2B5EF4-FFF2-40B4-BE49-F238E27FC236}">
                <a16:creationId xmlns:a16="http://schemas.microsoft.com/office/drawing/2014/main" id="{131F0C21-FD1A-74A3-4A68-05923A521676}"/>
              </a:ext>
            </a:extLst>
          </p:cNvPr>
          <p:cNvSpPr/>
          <p:nvPr/>
        </p:nvSpPr>
        <p:spPr>
          <a:xfrm>
            <a:off x="817903" y="3275727"/>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(1975)</a:t>
            </a:r>
          </a:p>
        </p:txBody>
      </p:sp>
      <p:sp>
        <p:nvSpPr>
          <p:cNvPr id="13" name="TextBox 12">
            <a:extLst>
              <a:ext uri="{FF2B5EF4-FFF2-40B4-BE49-F238E27FC236}">
                <a16:creationId xmlns:a16="http://schemas.microsoft.com/office/drawing/2014/main" id="{04F29B0B-CCEC-FFAD-D8B8-103EA9C2A17D}"/>
              </a:ext>
            </a:extLst>
          </p:cNvPr>
          <p:cNvSpPr txBox="1"/>
          <p:nvPr/>
        </p:nvSpPr>
        <p:spPr>
          <a:xfrm>
            <a:off x="383072" y="3894455"/>
            <a:ext cx="2487812" cy="707886"/>
          </a:xfrm>
          <a:prstGeom prst="rect">
            <a:avLst/>
          </a:prstGeom>
          <a:noFill/>
        </p:spPr>
        <p:txBody>
          <a:bodyPr wrap="square">
            <a:spAutoFit/>
          </a:bodyPr>
          <a:lstStyle/>
          <a:p>
            <a:pPr algn="ctr"/>
            <a:r>
              <a:rPr lang="en-IN" sz="2000" b="1" dirty="0">
                <a:solidFill>
                  <a:schemeClr val="tx1"/>
                </a:solidFill>
              </a:rPr>
              <a:t>First Windows Operating System </a:t>
            </a:r>
          </a:p>
        </p:txBody>
      </p:sp>
      <p:sp>
        <p:nvSpPr>
          <p:cNvPr id="18" name="Rectangle 17">
            <a:extLst>
              <a:ext uri="{FF2B5EF4-FFF2-40B4-BE49-F238E27FC236}">
                <a16:creationId xmlns:a16="http://schemas.microsoft.com/office/drawing/2014/main" id="{371643C5-D00A-4F62-46CF-C6E55EB9A753}"/>
              </a:ext>
            </a:extLst>
          </p:cNvPr>
          <p:cNvSpPr/>
          <p:nvPr/>
        </p:nvSpPr>
        <p:spPr>
          <a:xfrm>
            <a:off x="2615602" y="3882125"/>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(1980)</a:t>
            </a:r>
          </a:p>
        </p:txBody>
      </p:sp>
      <p:sp>
        <p:nvSpPr>
          <p:cNvPr id="20" name="TextBox 19">
            <a:extLst>
              <a:ext uri="{FF2B5EF4-FFF2-40B4-BE49-F238E27FC236}">
                <a16:creationId xmlns:a16="http://schemas.microsoft.com/office/drawing/2014/main" id="{8531E423-DF8C-1362-4B34-CDA1BBEA1F3D}"/>
              </a:ext>
            </a:extLst>
          </p:cNvPr>
          <p:cNvSpPr txBox="1"/>
          <p:nvPr/>
        </p:nvSpPr>
        <p:spPr>
          <a:xfrm>
            <a:off x="2180771" y="4500853"/>
            <a:ext cx="2487812" cy="400110"/>
          </a:xfrm>
          <a:prstGeom prst="rect">
            <a:avLst/>
          </a:prstGeom>
          <a:noFill/>
        </p:spPr>
        <p:txBody>
          <a:bodyPr wrap="square">
            <a:spAutoFit/>
          </a:bodyPr>
          <a:lstStyle/>
          <a:p>
            <a:pPr algn="ctr"/>
            <a:r>
              <a:rPr lang="en-IN" sz="2000" b="1" dirty="0"/>
              <a:t>MS DOS</a:t>
            </a:r>
            <a:endParaRPr lang="en-IN" sz="2000" b="1" dirty="0">
              <a:solidFill>
                <a:schemeClr val="tx1"/>
              </a:solidFill>
            </a:endParaRPr>
          </a:p>
        </p:txBody>
      </p:sp>
      <p:sp>
        <p:nvSpPr>
          <p:cNvPr id="21" name="Rectangle 20">
            <a:extLst>
              <a:ext uri="{FF2B5EF4-FFF2-40B4-BE49-F238E27FC236}">
                <a16:creationId xmlns:a16="http://schemas.microsoft.com/office/drawing/2014/main" id="{47BC4023-7CAB-5102-13F3-2BF5EA70CD45}"/>
              </a:ext>
            </a:extLst>
          </p:cNvPr>
          <p:cNvSpPr/>
          <p:nvPr/>
        </p:nvSpPr>
        <p:spPr>
          <a:xfrm>
            <a:off x="4340779" y="3897039"/>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(1981)</a:t>
            </a:r>
          </a:p>
        </p:txBody>
      </p:sp>
      <p:sp>
        <p:nvSpPr>
          <p:cNvPr id="22" name="TextBox 21">
            <a:extLst>
              <a:ext uri="{FF2B5EF4-FFF2-40B4-BE49-F238E27FC236}">
                <a16:creationId xmlns:a16="http://schemas.microsoft.com/office/drawing/2014/main" id="{7F981881-CA5D-E862-1AE1-D92D09EEBAE5}"/>
              </a:ext>
            </a:extLst>
          </p:cNvPr>
          <p:cNvSpPr txBox="1"/>
          <p:nvPr/>
        </p:nvSpPr>
        <p:spPr>
          <a:xfrm>
            <a:off x="3885923" y="4530682"/>
            <a:ext cx="2487812" cy="400110"/>
          </a:xfrm>
          <a:prstGeom prst="rect">
            <a:avLst/>
          </a:prstGeom>
          <a:noFill/>
        </p:spPr>
        <p:txBody>
          <a:bodyPr wrap="square">
            <a:spAutoFit/>
          </a:bodyPr>
          <a:lstStyle/>
          <a:p>
            <a:pPr algn="ctr"/>
            <a:r>
              <a:rPr lang="en-IN" sz="2000" b="1" dirty="0"/>
              <a:t>Windows 1.01</a:t>
            </a:r>
            <a:endParaRPr lang="en-IN" sz="2000" b="1" dirty="0">
              <a:solidFill>
                <a:schemeClr val="tx1"/>
              </a:solidFill>
            </a:endParaRPr>
          </a:p>
        </p:txBody>
      </p:sp>
      <p:sp>
        <p:nvSpPr>
          <p:cNvPr id="23" name="Rectangle 22">
            <a:extLst>
              <a:ext uri="{FF2B5EF4-FFF2-40B4-BE49-F238E27FC236}">
                <a16:creationId xmlns:a16="http://schemas.microsoft.com/office/drawing/2014/main" id="{ED05C932-17F9-2818-7554-0C8BF171F021}"/>
              </a:ext>
            </a:extLst>
          </p:cNvPr>
          <p:cNvSpPr/>
          <p:nvPr/>
        </p:nvSpPr>
        <p:spPr>
          <a:xfrm>
            <a:off x="6213163" y="3907277"/>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(1987)</a:t>
            </a:r>
          </a:p>
        </p:txBody>
      </p:sp>
      <p:sp>
        <p:nvSpPr>
          <p:cNvPr id="24" name="TextBox 23">
            <a:extLst>
              <a:ext uri="{FF2B5EF4-FFF2-40B4-BE49-F238E27FC236}">
                <a16:creationId xmlns:a16="http://schemas.microsoft.com/office/drawing/2014/main" id="{61D39EDC-021D-CCE8-FE73-2C227009F66D}"/>
              </a:ext>
            </a:extLst>
          </p:cNvPr>
          <p:cNvSpPr txBox="1"/>
          <p:nvPr/>
        </p:nvSpPr>
        <p:spPr>
          <a:xfrm>
            <a:off x="5758307" y="4540920"/>
            <a:ext cx="2487812" cy="400110"/>
          </a:xfrm>
          <a:prstGeom prst="rect">
            <a:avLst/>
          </a:prstGeom>
          <a:noFill/>
        </p:spPr>
        <p:txBody>
          <a:bodyPr wrap="square">
            <a:spAutoFit/>
          </a:bodyPr>
          <a:lstStyle/>
          <a:p>
            <a:pPr algn="ctr"/>
            <a:r>
              <a:rPr lang="en-IN" sz="2000" b="1" dirty="0"/>
              <a:t>Windows 2.01</a:t>
            </a:r>
            <a:endParaRPr lang="en-IN" sz="2000" b="1" dirty="0">
              <a:solidFill>
                <a:schemeClr val="tx1"/>
              </a:solidFill>
            </a:endParaRPr>
          </a:p>
        </p:txBody>
      </p:sp>
      <p:sp>
        <p:nvSpPr>
          <p:cNvPr id="28" name="Rectangle 27">
            <a:extLst>
              <a:ext uri="{FF2B5EF4-FFF2-40B4-BE49-F238E27FC236}">
                <a16:creationId xmlns:a16="http://schemas.microsoft.com/office/drawing/2014/main" id="{BE5A6578-FB32-0D16-716C-432EDCE7D0DB}"/>
              </a:ext>
            </a:extLst>
          </p:cNvPr>
          <p:cNvSpPr/>
          <p:nvPr/>
        </p:nvSpPr>
        <p:spPr>
          <a:xfrm>
            <a:off x="7984037" y="3907277"/>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(1990)</a:t>
            </a:r>
          </a:p>
        </p:txBody>
      </p:sp>
      <p:sp>
        <p:nvSpPr>
          <p:cNvPr id="29" name="TextBox 28">
            <a:extLst>
              <a:ext uri="{FF2B5EF4-FFF2-40B4-BE49-F238E27FC236}">
                <a16:creationId xmlns:a16="http://schemas.microsoft.com/office/drawing/2014/main" id="{0E13843F-9D7D-7B56-0926-6C1F3F9D0557}"/>
              </a:ext>
            </a:extLst>
          </p:cNvPr>
          <p:cNvSpPr txBox="1"/>
          <p:nvPr/>
        </p:nvSpPr>
        <p:spPr>
          <a:xfrm>
            <a:off x="7529181" y="4540920"/>
            <a:ext cx="2487812" cy="400110"/>
          </a:xfrm>
          <a:prstGeom prst="rect">
            <a:avLst/>
          </a:prstGeom>
          <a:noFill/>
        </p:spPr>
        <p:txBody>
          <a:bodyPr wrap="square">
            <a:spAutoFit/>
          </a:bodyPr>
          <a:lstStyle/>
          <a:p>
            <a:pPr algn="ctr"/>
            <a:r>
              <a:rPr lang="en-IN" sz="2000" b="1" dirty="0"/>
              <a:t>Windows 3</a:t>
            </a:r>
            <a:endParaRPr lang="en-IN" sz="2000" b="1" dirty="0">
              <a:solidFill>
                <a:schemeClr val="tx1"/>
              </a:solidFill>
            </a:endParaRPr>
          </a:p>
        </p:txBody>
      </p:sp>
      <p:sp>
        <p:nvSpPr>
          <p:cNvPr id="30" name="Rectangle 29">
            <a:extLst>
              <a:ext uri="{FF2B5EF4-FFF2-40B4-BE49-F238E27FC236}">
                <a16:creationId xmlns:a16="http://schemas.microsoft.com/office/drawing/2014/main" id="{7AF80B46-B88D-C585-72C3-FE3196539FAA}"/>
              </a:ext>
            </a:extLst>
          </p:cNvPr>
          <p:cNvSpPr/>
          <p:nvPr/>
        </p:nvSpPr>
        <p:spPr>
          <a:xfrm>
            <a:off x="9706382" y="3884655"/>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(1995)</a:t>
            </a:r>
          </a:p>
        </p:txBody>
      </p:sp>
      <p:sp>
        <p:nvSpPr>
          <p:cNvPr id="31" name="TextBox 30">
            <a:extLst>
              <a:ext uri="{FF2B5EF4-FFF2-40B4-BE49-F238E27FC236}">
                <a16:creationId xmlns:a16="http://schemas.microsoft.com/office/drawing/2014/main" id="{4564C94A-CB5C-DC2B-6767-05B589118138}"/>
              </a:ext>
            </a:extLst>
          </p:cNvPr>
          <p:cNvSpPr txBox="1"/>
          <p:nvPr/>
        </p:nvSpPr>
        <p:spPr>
          <a:xfrm>
            <a:off x="9251526" y="4518298"/>
            <a:ext cx="2487812" cy="400110"/>
          </a:xfrm>
          <a:prstGeom prst="rect">
            <a:avLst/>
          </a:prstGeom>
          <a:noFill/>
        </p:spPr>
        <p:txBody>
          <a:bodyPr wrap="square">
            <a:spAutoFit/>
          </a:bodyPr>
          <a:lstStyle/>
          <a:p>
            <a:pPr algn="ctr"/>
            <a:r>
              <a:rPr lang="en-IN" sz="2000" b="1" dirty="0"/>
              <a:t>Windows 95</a:t>
            </a:r>
            <a:endParaRPr lang="en-IN" sz="2000" b="1" dirty="0">
              <a:solidFill>
                <a:schemeClr val="tx1"/>
              </a:solidFill>
            </a:endParaRPr>
          </a:p>
        </p:txBody>
      </p:sp>
      <p:sp>
        <p:nvSpPr>
          <p:cNvPr id="32" name="Rectangle 31">
            <a:extLst>
              <a:ext uri="{FF2B5EF4-FFF2-40B4-BE49-F238E27FC236}">
                <a16:creationId xmlns:a16="http://schemas.microsoft.com/office/drawing/2014/main" id="{39151077-8C5A-B537-0D8B-83106428FEF9}"/>
              </a:ext>
            </a:extLst>
          </p:cNvPr>
          <p:cNvSpPr/>
          <p:nvPr/>
        </p:nvSpPr>
        <p:spPr>
          <a:xfrm>
            <a:off x="11417130" y="3878713"/>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(1998)</a:t>
            </a:r>
          </a:p>
        </p:txBody>
      </p:sp>
      <p:sp>
        <p:nvSpPr>
          <p:cNvPr id="33" name="TextBox 32">
            <a:extLst>
              <a:ext uri="{FF2B5EF4-FFF2-40B4-BE49-F238E27FC236}">
                <a16:creationId xmlns:a16="http://schemas.microsoft.com/office/drawing/2014/main" id="{3996A256-C984-41BE-BFD2-097F7FA46D2F}"/>
              </a:ext>
            </a:extLst>
          </p:cNvPr>
          <p:cNvSpPr txBox="1"/>
          <p:nvPr/>
        </p:nvSpPr>
        <p:spPr>
          <a:xfrm>
            <a:off x="10962274" y="4512356"/>
            <a:ext cx="2487812" cy="400110"/>
          </a:xfrm>
          <a:prstGeom prst="rect">
            <a:avLst/>
          </a:prstGeom>
          <a:noFill/>
        </p:spPr>
        <p:txBody>
          <a:bodyPr wrap="square">
            <a:spAutoFit/>
          </a:bodyPr>
          <a:lstStyle/>
          <a:p>
            <a:pPr algn="ctr"/>
            <a:r>
              <a:rPr lang="en-IN" sz="2000" b="1" dirty="0"/>
              <a:t>Windows 98</a:t>
            </a:r>
            <a:endParaRPr lang="en-IN" sz="2000" b="1" dirty="0">
              <a:solidFill>
                <a:schemeClr val="tx1"/>
              </a:solidFill>
            </a:endParaRPr>
          </a:p>
        </p:txBody>
      </p:sp>
      <p:sp>
        <p:nvSpPr>
          <p:cNvPr id="34" name="Rectangle 33">
            <a:extLst>
              <a:ext uri="{FF2B5EF4-FFF2-40B4-BE49-F238E27FC236}">
                <a16:creationId xmlns:a16="http://schemas.microsoft.com/office/drawing/2014/main" id="{54D172D5-582C-D7B1-64B2-D03366FE61A8}"/>
              </a:ext>
            </a:extLst>
          </p:cNvPr>
          <p:cNvSpPr/>
          <p:nvPr/>
        </p:nvSpPr>
        <p:spPr>
          <a:xfrm>
            <a:off x="11447268" y="5068125"/>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(2000)</a:t>
            </a:r>
          </a:p>
        </p:txBody>
      </p:sp>
      <p:sp>
        <p:nvSpPr>
          <p:cNvPr id="35" name="TextBox 34">
            <a:extLst>
              <a:ext uri="{FF2B5EF4-FFF2-40B4-BE49-F238E27FC236}">
                <a16:creationId xmlns:a16="http://schemas.microsoft.com/office/drawing/2014/main" id="{536A09AD-1F24-4657-F765-DB8EC0A3BBA4}"/>
              </a:ext>
            </a:extLst>
          </p:cNvPr>
          <p:cNvSpPr txBox="1"/>
          <p:nvPr/>
        </p:nvSpPr>
        <p:spPr>
          <a:xfrm>
            <a:off x="10992412" y="5701768"/>
            <a:ext cx="2487812" cy="400110"/>
          </a:xfrm>
          <a:prstGeom prst="rect">
            <a:avLst/>
          </a:prstGeom>
          <a:noFill/>
        </p:spPr>
        <p:txBody>
          <a:bodyPr wrap="square">
            <a:spAutoFit/>
          </a:bodyPr>
          <a:lstStyle/>
          <a:p>
            <a:pPr algn="ctr"/>
            <a:r>
              <a:rPr lang="en-IN" sz="2000" b="1" dirty="0"/>
              <a:t>Windows 2000</a:t>
            </a:r>
            <a:endParaRPr lang="en-IN" sz="2000" b="1" dirty="0">
              <a:solidFill>
                <a:schemeClr val="tx1"/>
              </a:solidFill>
            </a:endParaRPr>
          </a:p>
        </p:txBody>
      </p:sp>
      <p:sp>
        <p:nvSpPr>
          <p:cNvPr id="36" name="Rectangle 35">
            <a:extLst>
              <a:ext uri="{FF2B5EF4-FFF2-40B4-BE49-F238E27FC236}">
                <a16:creationId xmlns:a16="http://schemas.microsoft.com/office/drawing/2014/main" id="{BF69B6BE-0DFA-E5D3-5EA8-2CA3FB6CD0B2}"/>
              </a:ext>
            </a:extLst>
          </p:cNvPr>
          <p:cNvSpPr/>
          <p:nvPr/>
        </p:nvSpPr>
        <p:spPr>
          <a:xfrm>
            <a:off x="9693547" y="5075633"/>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(2001)</a:t>
            </a:r>
          </a:p>
        </p:txBody>
      </p:sp>
      <p:sp>
        <p:nvSpPr>
          <p:cNvPr id="37" name="TextBox 36">
            <a:extLst>
              <a:ext uri="{FF2B5EF4-FFF2-40B4-BE49-F238E27FC236}">
                <a16:creationId xmlns:a16="http://schemas.microsoft.com/office/drawing/2014/main" id="{F9EFEC40-E104-8552-33F5-AB3964560E9A}"/>
              </a:ext>
            </a:extLst>
          </p:cNvPr>
          <p:cNvSpPr txBox="1"/>
          <p:nvPr/>
        </p:nvSpPr>
        <p:spPr>
          <a:xfrm>
            <a:off x="9238691" y="5709276"/>
            <a:ext cx="2487812" cy="400110"/>
          </a:xfrm>
          <a:prstGeom prst="rect">
            <a:avLst/>
          </a:prstGeom>
          <a:noFill/>
        </p:spPr>
        <p:txBody>
          <a:bodyPr wrap="square">
            <a:spAutoFit/>
          </a:bodyPr>
          <a:lstStyle/>
          <a:p>
            <a:pPr algn="ctr"/>
            <a:r>
              <a:rPr lang="en-IN" sz="2000" b="1" dirty="0"/>
              <a:t>Windows XP</a:t>
            </a:r>
            <a:endParaRPr lang="en-IN" sz="2000" b="1" dirty="0">
              <a:solidFill>
                <a:schemeClr val="tx1"/>
              </a:solidFill>
            </a:endParaRPr>
          </a:p>
        </p:txBody>
      </p:sp>
      <p:sp>
        <p:nvSpPr>
          <p:cNvPr id="38" name="Rectangle 37">
            <a:extLst>
              <a:ext uri="{FF2B5EF4-FFF2-40B4-BE49-F238E27FC236}">
                <a16:creationId xmlns:a16="http://schemas.microsoft.com/office/drawing/2014/main" id="{5785C993-6938-4599-2D68-E4010B64C775}"/>
              </a:ext>
            </a:extLst>
          </p:cNvPr>
          <p:cNvSpPr/>
          <p:nvPr/>
        </p:nvSpPr>
        <p:spPr>
          <a:xfrm>
            <a:off x="7876947" y="5075633"/>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(2007)</a:t>
            </a:r>
          </a:p>
        </p:txBody>
      </p:sp>
      <p:sp>
        <p:nvSpPr>
          <p:cNvPr id="39" name="TextBox 38">
            <a:extLst>
              <a:ext uri="{FF2B5EF4-FFF2-40B4-BE49-F238E27FC236}">
                <a16:creationId xmlns:a16="http://schemas.microsoft.com/office/drawing/2014/main" id="{D42E80E6-4189-E8E2-E6C0-1A9DAB4F7CAA}"/>
              </a:ext>
            </a:extLst>
          </p:cNvPr>
          <p:cNvSpPr txBox="1"/>
          <p:nvPr/>
        </p:nvSpPr>
        <p:spPr>
          <a:xfrm>
            <a:off x="7422091" y="5709276"/>
            <a:ext cx="2487812" cy="400110"/>
          </a:xfrm>
          <a:prstGeom prst="rect">
            <a:avLst/>
          </a:prstGeom>
          <a:noFill/>
        </p:spPr>
        <p:txBody>
          <a:bodyPr wrap="square">
            <a:spAutoFit/>
          </a:bodyPr>
          <a:lstStyle/>
          <a:p>
            <a:pPr algn="ctr"/>
            <a:r>
              <a:rPr lang="en-IN" sz="2000" b="1" dirty="0"/>
              <a:t>Windows Vista</a:t>
            </a:r>
            <a:endParaRPr lang="en-IN" sz="2000" b="1" dirty="0">
              <a:solidFill>
                <a:schemeClr val="tx1"/>
              </a:solidFill>
            </a:endParaRPr>
          </a:p>
        </p:txBody>
      </p:sp>
      <p:sp>
        <p:nvSpPr>
          <p:cNvPr id="40" name="Rectangle 39">
            <a:extLst>
              <a:ext uri="{FF2B5EF4-FFF2-40B4-BE49-F238E27FC236}">
                <a16:creationId xmlns:a16="http://schemas.microsoft.com/office/drawing/2014/main" id="{301EC08A-2B1F-9568-01F1-F05534C7E87F}"/>
              </a:ext>
            </a:extLst>
          </p:cNvPr>
          <p:cNvSpPr/>
          <p:nvPr/>
        </p:nvSpPr>
        <p:spPr>
          <a:xfrm>
            <a:off x="6159560" y="5077119"/>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(2009)</a:t>
            </a:r>
          </a:p>
        </p:txBody>
      </p:sp>
      <p:sp>
        <p:nvSpPr>
          <p:cNvPr id="41" name="TextBox 40">
            <a:extLst>
              <a:ext uri="{FF2B5EF4-FFF2-40B4-BE49-F238E27FC236}">
                <a16:creationId xmlns:a16="http://schemas.microsoft.com/office/drawing/2014/main" id="{B4725BB8-2688-D8D4-DD9A-8630570E2C38}"/>
              </a:ext>
            </a:extLst>
          </p:cNvPr>
          <p:cNvSpPr txBox="1"/>
          <p:nvPr/>
        </p:nvSpPr>
        <p:spPr>
          <a:xfrm>
            <a:off x="5704704" y="5710762"/>
            <a:ext cx="2487812" cy="400110"/>
          </a:xfrm>
          <a:prstGeom prst="rect">
            <a:avLst/>
          </a:prstGeom>
          <a:noFill/>
        </p:spPr>
        <p:txBody>
          <a:bodyPr wrap="square">
            <a:spAutoFit/>
          </a:bodyPr>
          <a:lstStyle/>
          <a:p>
            <a:pPr algn="ctr"/>
            <a:r>
              <a:rPr lang="en-IN" sz="2000" b="1" dirty="0"/>
              <a:t>Windows 7</a:t>
            </a:r>
            <a:endParaRPr lang="en-IN" sz="2000" b="1" dirty="0">
              <a:solidFill>
                <a:schemeClr val="tx1"/>
              </a:solidFill>
            </a:endParaRPr>
          </a:p>
        </p:txBody>
      </p:sp>
      <p:sp>
        <p:nvSpPr>
          <p:cNvPr id="46" name="Rectangle 45">
            <a:extLst>
              <a:ext uri="{FF2B5EF4-FFF2-40B4-BE49-F238E27FC236}">
                <a16:creationId xmlns:a16="http://schemas.microsoft.com/office/drawing/2014/main" id="{A3506D26-1D8D-3AA9-FAC9-CE2A2C59FE5E}"/>
              </a:ext>
            </a:extLst>
          </p:cNvPr>
          <p:cNvSpPr/>
          <p:nvPr/>
        </p:nvSpPr>
        <p:spPr>
          <a:xfrm>
            <a:off x="4391653" y="5092034"/>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(2012)</a:t>
            </a:r>
          </a:p>
        </p:txBody>
      </p:sp>
      <p:sp>
        <p:nvSpPr>
          <p:cNvPr id="47" name="Rectangle 46">
            <a:extLst>
              <a:ext uri="{FF2B5EF4-FFF2-40B4-BE49-F238E27FC236}">
                <a16:creationId xmlns:a16="http://schemas.microsoft.com/office/drawing/2014/main" id="{7CE1AAAE-6FF9-BF90-FB5B-485440630F00}"/>
              </a:ext>
            </a:extLst>
          </p:cNvPr>
          <p:cNvSpPr/>
          <p:nvPr/>
        </p:nvSpPr>
        <p:spPr>
          <a:xfrm>
            <a:off x="2654362" y="5126001"/>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(2015)</a:t>
            </a:r>
          </a:p>
        </p:txBody>
      </p:sp>
      <p:sp>
        <p:nvSpPr>
          <p:cNvPr id="48" name="Rectangle 47">
            <a:extLst>
              <a:ext uri="{FF2B5EF4-FFF2-40B4-BE49-F238E27FC236}">
                <a16:creationId xmlns:a16="http://schemas.microsoft.com/office/drawing/2014/main" id="{4DDA22AD-3740-03DD-AFF9-EF41BCB9283B}"/>
              </a:ext>
            </a:extLst>
          </p:cNvPr>
          <p:cNvSpPr/>
          <p:nvPr/>
        </p:nvSpPr>
        <p:spPr>
          <a:xfrm>
            <a:off x="877324" y="5108748"/>
            <a:ext cx="1618150" cy="58889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rPr>
              <a:t>  (2021)</a:t>
            </a:r>
          </a:p>
        </p:txBody>
      </p:sp>
      <p:sp>
        <p:nvSpPr>
          <p:cNvPr id="49" name="TextBox 48">
            <a:extLst>
              <a:ext uri="{FF2B5EF4-FFF2-40B4-BE49-F238E27FC236}">
                <a16:creationId xmlns:a16="http://schemas.microsoft.com/office/drawing/2014/main" id="{C4B0A3F3-AE35-CD99-E1D7-462CB3451E44}"/>
              </a:ext>
            </a:extLst>
          </p:cNvPr>
          <p:cNvSpPr txBox="1"/>
          <p:nvPr/>
        </p:nvSpPr>
        <p:spPr>
          <a:xfrm>
            <a:off x="3902142" y="5708254"/>
            <a:ext cx="2487812" cy="400110"/>
          </a:xfrm>
          <a:prstGeom prst="rect">
            <a:avLst/>
          </a:prstGeom>
          <a:noFill/>
        </p:spPr>
        <p:txBody>
          <a:bodyPr wrap="square">
            <a:spAutoFit/>
          </a:bodyPr>
          <a:lstStyle/>
          <a:p>
            <a:pPr algn="ctr"/>
            <a:r>
              <a:rPr lang="en-IN" sz="2000" b="1" dirty="0"/>
              <a:t>Windows 8</a:t>
            </a:r>
            <a:endParaRPr lang="en-IN" sz="2000" b="1" dirty="0">
              <a:solidFill>
                <a:schemeClr val="tx1"/>
              </a:solidFill>
            </a:endParaRPr>
          </a:p>
        </p:txBody>
      </p:sp>
      <p:sp>
        <p:nvSpPr>
          <p:cNvPr id="50" name="TextBox 49">
            <a:extLst>
              <a:ext uri="{FF2B5EF4-FFF2-40B4-BE49-F238E27FC236}">
                <a16:creationId xmlns:a16="http://schemas.microsoft.com/office/drawing/2014/main" id="{A0A0F870-4639-16D0-CD2E-457F31C44BA8}"/>
              </a:ext>
            </a:extLst>
          </p:cNvPr>
          <p:cNvSpPr txBox="1"/>
          <p:nvPr/>
        </p:nvSpPr>
        <p:spPr>
          <a:xfrm>
            <a:off x="2234010" y="5742392"/>
            <a:ext cx="2487812" cy="400110"/>
          </a:xfrm>
          <a:prstGeom prst="rect">
            <a:avLst/>
          </a:prstGeom>
          <a:noFill/>
        </p:spPr>
        <p:txBody>
          <a:bodyPr wrap="square">
            <a:spAutoFit/>
          </a:bodyPr>
          <a:lstStyle/>
          <a:p>
            <a:pPr algn="ctr"/>
            <a:r>
              <a:rPr lang="en-IN" sz="2000" b="1" dirty="0"/>
              <a:t>Windows 10</a:t>
            </a:r>
            <a:endParaRPr lang="en-IN" sz="2000" b="1" dirty="0">
              <a:solidFill>
                <a:schemeClr val="tx1"/>
              </a:solidFill>
            </a:endParaRPr>
          </a:p>
        </p:txBody>
      </p:sp>
      <p:sp>
        <p:nvSpPr>
          <p:cNvPr id="51" name="TextBox 50">
            <a:extLst>
              <a:ext uri="{FF2B5EF4-FFF2-40B4-BE49-F238E27FC236}">
                <a16:creationId xmlns:a16="http://schemas.microsoft.com/office/drawing/2014/main" id="{2E4FA537-18E8-1539-4DD4-49192D694C9F}"/>
              </a:ext>
            </a:extLst>
          </p:cNvPr>
          <p:cNvSpPr txBox="1"/>
          <p:nvPr/>
        </p:nvSpPr>
        <p:spPr>
          <a:xfrm>
            <a:off x="454093" y="5687756"/>
            <a:ext cx="2487812" cy="400110"/>
          </a:xfrm>
          <a:prstGeom prst="rect">
            <a:avLst/>
          </a:prstGeom>
          <a:noFill/>
        </p:spPr>
        <p:txBody>
          <a:bodyPr wrap="square">
            <a:spAutoFit/>
          </a:bodyPr>
          <a:lstStyle/>
          <a:p>
            <a:pPr algn="ctr"/>
            <a:r>
              <a:rPr lang="en-IN" sz="2000" b="1" dirty="0"/>
              <a:t>Windows 11</a:t>
            </a:r>
            <a:endParaRPr lang="en-IN" sz="2000" b="1" dirty="0">
              <a:solidFill>
                <a:schemeClr val="tx1"/>
              </a:solidFill>
            </a:endParaRPr>
          </a:p>
        </p:txBody>
      </p:sp>
      <p:sp>
        <p:nvSpPr>
          <p:cNvPr id="7" name="TextBox 19">
            <a:extLst>
              <a:ext uri="{FF2B5EF4-FFF2-40B4-BE49-F238E27FC236}">
                <a16:creationId xmlns:a16="http://schemas.microsoft.com/office/drawing/2014/main" id="{46D1D835-F5CD-9C09-B353-9EC758B0A439}"/>
              </a:ext>
            </a:extLst>
          </p:cNvPr>
          <p:cNvSpPr txBox="1"/>
          <p:nvPr/>
        </p:nvSpPr>
        <p:spPr>
          <a:xfrm>
            <a:off x="5508857" y="6241302"/>
            <a:ext cx="2413225"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t>Fig 1. OS Generations</a:t>
            </a:r>
          </a:p>
        </p:txBody>
      </p:sp>
    </p:spTree>
    <p:extLst>
      <p:ext uri="{BB962C8B-B14F-4D97-AF65-F5344CB8AC3E}">
        <p14:creationId xmlns:p14="http://schemas.microsoft.com/office/powerpoint/2010/main" val="1800354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3" grpId="0"/>
      <p:bldP spid="18" grpId="0" animBg="1"/>
      <p:bldP spid="20" grpId="0"/>
      <p:bldP spid="21" grpId="0" animBg="1"/>
      <p:bldP spid="22" grpId="0"/>
      <p:bldP spid="23" grpId="0" animBg="1"/>
      <p:bldP spid="24" grpId="0"/>
      <p:bldP spid="28" grpId="0" animBg="1"/>
      <p:bldP spid="29" grpId="0"/>
      <p:bldP spid="30" grpId="0" animBg="1"/>
      <p:bldP spid="31" grpId="0"/>
      <p:bldP spid="32" grpId="0" animBg="1"/>
      <p:bldP spid="33" grpId="0"/>
      <p:bldP spid="34" grpId="0" animBg="1"/>
      <p:bldP spid="35" grpId="0"/>
      <p:bldP spid="36" grpId="0" animBg="1"/>
      <p:bldP spid="37" grpId="0"/>
      <p:bldP spid="38" grpId="0" animBg="1"/>
      <p:bldP spid="39" grpId="0"/>
      <p:bldP spid="40" grpId="0" animBg="1"/>
      <p:bldP spid="41" grpId="0"/>
      <p:bldP spid="46" grpId="0" animBg="1"/>
      <p:bldP spid="47" grpId="0" animBg="1"/>
      <p:bldP spid="48" grpId="0" animBg="1"/>
      <p:bldP spid="49" grpId="0"/>
      <p:bldP spid="50" grpId="0"/>
      <p:bldP spid="51"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Types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sp>
        <p:nvSpPr>
          <p:cNvPr id="7" name="TextBox 6">
            <a:extLst>
              <a:ext uri="{FF2B5EF4-FFF2-40B4-BE49-F238E27FC236}">
                <a16:creationId xmlns:a16="http://schemas.microsoft.com/office/drawing/2014/main" id="{1CDB0EB5-DDEB-5E03-44DF-64EBA2A88897}"/>
              </a:ext>
            </a:extLst>
          </p:cNvPr>
          <p:cNvSpPr txBox="1"/>
          <p:nvPr/>
        </p:nvSpPr>
        <p:spPr>
          <a:xfrm>
            <a:off x="962272" y="1287256"/>
            <a:ext cx="11856581" cy="4770537"/>
          </a:xfrm>
          <a:prstGeom prst="rect">
            <a:avLst/>
          </a:prstGeom>
          <a:noFill/>
        </p:spPr>
        <p:txBody>
          <a:bodyPr wrap="square">
            <a:spAutoFit/>
          </a:bodyPr>
          <a:lstStyle/>
          <a:p>
            <a:pPr algn="just"/>
            <a:r>
              <a:rPr lang="en-US" sz="2400" dirty="0"/>
              <a:t>An OS performs all the basic tasks like managing files, processes, and memory. Thus, OS acts as the manager of all the resources, i.e. resource manager and becomes an interface between the user and the machine. It is one of the most required software that is present in the device. </a:t>
            </a:r>
          </a:p>
          <a:p>
            <a:pPr algn="just"/>
            <a:endParaRPr lang="en-US" sz="1600" dirty="0"/>
          </a:p>
          <a:p>
            <a:pPr algn="just"/>
            <a:r>
              <a:rPr lang="en-US" sz="2400" dirty="0"/>
              <a:t>There are several types of Operating Systems:</a:t>
            </a:r>
            <a:endParaRPr lang="en-IN" sz="2400" dirty="0"/>
          </a:p>
          <a:p>
            <a:pPr marL="342900" indent="-342900" algn="just">
              <a:buFont typeface="Arial" panose="020B0604020202020204" pitchFamily="34" charset="0"/>
              <a:buChar char="•"/>
            </a:pPr>
            <a:r>
              <a:rPr lang="en-IN" sz="2400" dirty="0"/>
              <a:t>Batch Operating System</a:t>
            </a:r>
          </a:p>
          <a:p>
            <a:pPr marL="342900" indent="-342900" algn="just">
              <a:buFont typeface="Arial" panose="020B0604020202020204" pitchFamily="34" charset="0"/>
              <a:buChar char="•"/>
            </a:pPr>
            <a:r>
              <a:rPr lang="en-IN" sz="2400" dirty="0"/>
              <a:t>Multi-Programming System</a:t>
            </a:r>
          </a:p>
          <a:p>
            <a:pPr marL="342900" indent="-342900" algn="just">
              <a:buFont typeface="Arial" panose="020B0604020202020204" pitchFamily="34" charset="0"/>
              <a:buChar char="•"/>
            </a:pPr>
            <a:r>
              <a:rPr lang="en-IN" sz="2400" dirty="0"/>
              <a:t>Multi-Processing System</a:t>
            </a:r>
          </a:p>
          <a:p>
            <a:pPr marL="342900" indent="-342900" algn="just">
              <a:buFont typeface="Arial" panose="020B0604020202020204" pitchFamily="34" charset="0"/>
              <a:buChar char="•"/>
            </a:pPr>
            <a:r>
              <a:rPr lang="en-IN" sz="2400" dirty="0"/>
              <a:t>Multi-Tasking Operating System</a:t>
            </a:r>
          </a:p>
          <a:p>
            <a:pPr marL="342900" indent="-342900" algn="just">
              <a:buFont typeface="Arial" panose="020B0604020202020204" pitchFamily="34" charset="0"/>
              <a:buChar char="•"/>
            </a:pPr>
            <a:r>
              <a:rPr lang="en-IN" sz="2400" dirty="0"/>
              <a:t>Time-Sharing Operating System</a:t>
            </a:r>
          </a:p>
          <a:p>
            <a:pPr marL="342900" indent="-342900" algn="just">
              <a:buFont typeface="Arial" panose="020B0604020202020204" pitchFamily="34" charset="0"/>
              <a:buChar char="•"/>
            </a:pPr>
            <a:r>
              <a:rPr lang="en-IN" sz="2400" dirty="0"/>
              <a:t>Distributed Operating System</a:t>
            </a:r>
          </a:p>
          <a:p>
            <a:pPr marL="342900" indent="-342900" algn="just">
              <a:buFont typeface="Arial" panose="020B0604020202020204" pitchFamily="34" charset="0"/>
              <a:buChar char="•"/>
            </a:pPr>
            <a:r>
              <a:rPr lang="en-IN" sz="2400" dirty="0"/>
              <a:t>Network Operating System</a:t>
            </a:r>
          </a:p>
          <a:p>
            <a:pPr marL="342900" indent="-342900" algn="just">
              <a:buFont typeface="Arial" panose="020B0604020202020204" pitchFamily="34" charset="0"/>
              <a:buChar char="•"/>
            </a:pPr>
            <a:r>
              <a:rPr lang="en-IN" sz="2400" dirty="0"/>
              <a:t>Real-Time Operating System</a:t>
            </a:r>
          </a:p>
        </p:txBody>
      </p:sp>
    </p:spTree>
    <p:extLst>
      <p:ext uri="{BB962C8B-B14F-4D97-AF65-F5344CB8AC3E}">
        <p14:creationId xmlns:p14="http://schemas.microsoft.com/office/powerpoint/2010/main" val="4190833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03436"/>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976885" y="461632"/>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Operating System: Batch Processing OS</a:t>
            </a:r>
            <a:endParaRPr lang="en-IN" sz="3276" b="1" dirty="0">
              <a:solidFill>
                <a:srgbClr val="46B0FA"/>
              </a:solidFill>
              <a:latin typeface="Arial"/>
              <a:cs typeface="Arial"/>
            </a:endParaRPr>
          </a:p>
        </p:txBody>
      </p:sp>
      <p:sp>
        <p:nvSpPr>
          <p:cNvPr id="17" name="TextBox 16">
            <a:extLst>
              <a:ext uri="{FF2B5EF4-FFF2-40B4-BE49-F238E27FC236}">
                <a16:creationId xmlns:a16="http://schemas.microsoft.com/office/drawing/2014/main" id="{C137AF96-05FB-E0C3-813D-4203F0ED3747}"/>
              </a:ext>
            </a:extLst>
          </p:cNvPr>
          <p:cNvSpPr txBox="1"/>
          <p:nvPr/>
        </p:nvSpPr>
        <p:spPr>
          <a:xfrm>
            <a:off x="2745102" y="2139733"/>
            <a:ext cx="10406639" cy="400110"/>
          </a:xfrm>
          <a:prstGeom prst="rect">
            <a:avLst/>
          </a:prstGeom>
          <a:noFill/>
        </p:spPr>
        <p:txBody>
          <a:bodyPr wrap="square">
            <a:spAutoFit/>
          </a:bodyPr>
          <a:lstStyle/>
          <a:p>
            <a:pPr marL="342900" indent="-342900" algn="just">
              <a:buFont typeface="Arial" panose="020B0604020202020204" pitchFamily="34" charset="0"/>
              <a:buChar char="•"/>
            </a:pPr>
            <a:endParaRPr lang="en-IN" sz="2000" dirty="0"/>
          </a:p>
        </p:txBody>
      </p:sp>
      <p:pic>
        <p:nvPicPr>
          <p:cNvPr id="7" name="Picture 6">
            <a:extLst>
              <a:ext uri="{FF2B5EF4-FFF2-40B4-BE49-F238E27FC236}">
                <a16:creationId xmlns:a16="http://schemas.microsoft.com/office/drawing/2014/main" id="{7638BEAB-186D-6FB4-7BB6-674CAE36DE15}"/>
              </a:ext>
            </a:extLst>
          </p:cNvPr>
          <p:cNvPicPr>
            <a:picLocks noChangeAspect="1"/>
          </p:cNvPicPr>
          <p:nvPr/>
        </p:nvPicPr>
        <p:blipFill>
          <a:blip r:embed="rId3"/>
          <a:stretch>
            <a:fillRect/>
          </a:stretch>
        </p:blipFill>
        <p:spPr>
          <a:xfrm>
            <a:off x="495560" y="2966287"/>
            <a:ext cx="6160827" cy="3180029"/>
          </a:xfrm>
          <a:prstGeom prst="rect">
            <a:avLst/>
          </a:prstGeom>
        </p:spPr>
      </p:pic>
      <p:sp>
        <p:nvSpPr>
          <p:cNvPr id="11" name="TextBox 10">
            <a:extLst>
              <a:ext uri="{FF2B5EF4-FFF2-40B4-BE49-F238E27FC236}">
                <a16:creationId xmlns:a16="http://schemas.microsoft.com/office/drawing/2014/main" id="{09592830-D1B3-B5F1-ACB9-8FA5EEE97B6A}"/>
              </a:ext>
            </a:extLst>
          </p:cNvPr>
          <p:cNvSpPr txBox="1"/>
          <p:nvPr/>
        </p:nvSpPr>
        <p:spPr>
          <a:xfrm>
            <a:off x="623708" y="1231594"/>
            <a:ext cx="12483652" cy="1569660"/>
          </a:xfrm>
          <a:prstGeom prst="rect">
            <a:avLst/>
          </a:prstGeom>
          <a:noFill/>
        </p:spPr>
        <p:txBody>
          <a:bodyPr wrap="square">
            <a:spAutoFit/>
          </a:bodyPr>
          <a:lstStyle/>
          <a:p>
            <a:pPr algn="just"/>
            <a:r>
              <a:rPr lang="en-US" sz="2400" b="0" i="0" dirty="0">
                <a:solidFill>
                  <a:srgbClr val="273239"/>
                </a:solidFill>
                <a:effectLst/>
                <a:highlight>
                  <a:srgbClr val="FFFFFF"/>
                </a:highlight>
              </a:rPr>
              <a:t>The batch-processing operating system was very popular in the </a:t>
            </a:r>
            <a:r>
              <a:rPr lang="en-US" sz="2400" b="1" i="0" dirty="0">
                <a:solidFill>
                  <a:srgbClr val="273239"/>
                </a:solidFill>
                <a:effectLst/>
                <a:highlight>
                  <a:srgbClr val="FFFFFF"/>
                </a:highlight>
              </a:rPr>
              <a:t>1970s</a:t>
            </a:r>
            <a:r>
              <a:rPr lang="en-US" sz="2400" b="0" i="0" dirty="0">
                <a:solidFill>
                  <a:srgbClr val="273239"/>
                </a:solidFill>
                <a:effectLst/>
                <a:highlight>
                  <a:srgbClr val="FFFFFF"/>
                </a:highlight>
              </a:rPr>
              <a:t>. In batch operating system the jobs were performed in batches. This means Jobs having similar requirements are grouped and executed as a group to speed up processing. Users using batch operating systems do not interact with the computer directly. </a:t>
            </a:r>
            <a:r>
              <a:rPr lang="en-US" sz="2400" dirty="0"/>
              <a:t>It is the responsibility of the operator to sort jobs with similar needs</a:t>
            </a:r>
            <a:endParaRPr lang="en-IN" sz="2400" dirty="0"/>
          </a:p>
        </p:txBody>
      </p:sp>
      <p:pic>
        <p:nvPicPr>
          <p:cNvPr id="13" name="Picture 12">
            <a:extLst>
              <a:ext uri="{FF2B5EF4-FFF2-40B4-BE49-F238E27FC236}">
                <a16:creationId xmlns:a16="http://schemas.microsoft.com/office/drawing/2014/main" id="{A50F5608-8263-038B-49ED-F062A9C3D959}"/>
              </a:ext>
            </a:extLst>
          </p:cNvPr>
          <p:cNvPicPr>
            <a:picLocks noChangeAspect="1"/>
          </p:cNvPicPr>
          <p:nvPr/>
        </p:nvPicPr>
        <p:blipFill>
          <a:blip r:embed="rId4"/>
          <a:stretch>
            <a:fillRect/>
          </a:stretch>
        </p:blipFill>
        <p:spPr>
          <a:xfrm>
            <a:off x="6956397" y="3011041"/>
            <a:ext cx="6159600" cy="2866518"/>
          </a:xfrm>
          <a:prstGeom prst="rect">
            <a:avLst/>
          </a:prstGeom>
        </p:spPr>
      </p:pic>
      <p:sp>
        <p:nvSpPr>
          <p:cNvPr id="14" name="TextBox 13">
            <a:extLst>
              <a:ext uri="{FF2B5EF4-FFF2-40B4-BE49-F238E27FC236}">
                <a16:creationId xmlns:a16="http://schemas.microsoft.com/office/drawing/2014/main" id="{0B2811AF-22F0-F3B9-00F5-B36D80BB0D3F}"/>
              </a:ext>
            </a:extLst>
          </p:cNvPr>
          <p:cNvSpPr txBox="1"/>
          <p:nvPr/>
        </p:nvSpPr>
        <p:spPr>
          <a:xfrm>
            <a:off x="5175849" y="6193254"/>
            <a:ext cx="3419141" cy="461665"/>
          </a:xfrm>
          <a:prstGeom prst="rect">
            <a:avLst/>
          </a:prstGeom>
          <a:noFill/>
        </p:spPr>
        <p:txBody>
          <a:bodyPr wrap="none" rtlCol="0">
            <a:spAutoFit/>
          </a:bodyPr>
          <a:lstStyle/>
          <a:p>
            <a:r>
              <a:rPr lang="en-US" sz="2400" dirty="0"/>
              <a:t>Fig 2. Batch Processing OS</a:t>
            </a:r>
            <a:endParaRPr lang="en-IN" sz="2400" dirty="0"/>
          </a:p>
        </p:txBody>
      </p:sp>
    </p:spTree>
    <p:extLst>
      <p:ext uri="{BB962C8B-B14F-4D97-AF65-F5344CB8AC3E}">
        <p14:creationId xmlns:p14="http://schemas.microsoft.com/office/powerpoint/2010/main" val="4093181030"/>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13601</TotalTime>
  <Words>6384</Words>
  <Application>Microsoft Office PowerPoint</Application>
  <PresentationFormat>Custom</PresentationFormat>
  <Paragraphs>651</Paragraphs>
  <Slides>62</Slides>
  <Notes>1</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Hemant Petwal</cp:lastModifiedBy>
  <cp:revision>442</cp:revision>
  <dcterms:created xsi:type="dcterms:W3CDTF">2023-06-27T05:32:28Z</dcterms:created>
  <dcterms:modified xsi:type="dcterms:W3CDTF">2024-07-04T10:16:02Z</dcterms:modified>
</cp:coreProperties>
</file>