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257" r:id="rId2"/>
    <p:sldId id="346" r:id="rId3"/>
    <p:sldId id="349" r:id="rId4"/>
    <p:sldId id="399" r:id="rId5"/>
    <p:sldId id="348" r:id="rId6"/>
    <p:sldId id="378" r:id="rId7"/>
    <p:sldId id="379" r:id="rId8"/>
    <p:sldId id="380" r:id="rId9"/>
    <p:sldId id="385" r:id="rId10"/>
    <p:sldId id="386" r:id="rId11"/>
    <p:sldId id="387" r:id="rId12"/>
    <p:sldId id="381" r:id="rId13"/>
    <p:sldId id="388" r:id="rId14"/>
    <p:sldId id="375" r:id="rId15"/>
    <p:sldId id="389" r:id="rId16"/>
    <p:sldId id="382" r:id="rId17"/>
    <p:sldId id="384" r:id="rId18"/>
    <p:sldId id="390" r:id="rId19"/>
    <p:sldId id="391" r:id="rId20"/>
    <p:sldId id="392" r:id="rId21"/>
    <p:sldId id="393" r:id="rId22"/>
    <p:sldId id="394" r:id="rId23"/>
    <p:sldId id="395" r:id="rId24"/>
    <p:sldId id="396" r:id="rId25"/>
    <p:sldId id="397" r:id="rId26"/>
    <p:sldId id="398" r:id="rId27"/>
    <p:sldId id="352" r:id="rId28"/>
    <p:sldId id="350" r:id="rId29"/>
    <p:sldId id="351" r:id="rId30"/>
    <p:sldId id="337" r:id="rId31"/>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5BF0D-D8FC-04FF-7100-C0D4A424E569}" v="13" dt="2024-07-04T10:15:09.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6" d="100"/>
          <a:sy n="56" d="100"/>
        </p:scale>
        <p:origin x="13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1aea0044c4283cf46838dfa8857883f5478b15203b30e9ee4861b0aaee1acb7::" providerId="AD" clId="Web-{D535BF0D-D8FC-04FF-7100-C0D4A424E569}"/>
    <pc:docChg chg="modSld">
      <pc:chgData name="Guest User" userId="S::urn:spo:anon#41aea0044c4283cf46838dfa8857883f5478b15203b30e9ee4861b0aaee1acb7::" providerId="AD" clId="Web-{D535BF0D-D8FC-04FF-7100-C0D4A424E569}" dt="2024-07-04T10:15:05.797" v="4" actId="20577"/>
      <pc:docMkLst>
        <pc:docMk/>
      </pc:docMkLst>
      <pc:sldChg chg="modSp">
        <pc:chgData name="Guest User" userId="S::urn:spo:anon#41aea0044c4283cf46838dfa8857883f5478b15203b30e9ee4861b0aaee1acb7::" providerId="AD" clId="Web-{D535BF0D-D8FC-04FF-7100-C0D4A424E569}" dt="2024-07-04T10:15:05.797" v="4" actId="20577"/>
        <pc:sldMkLst>
          <pc:docMk/>
          <pc:sldMk cId="3240796757" sldId="399"/>
        </pc:sldMkLst>
        <pc:spChg chg="mod">
          <ac:chgData name="Guest User" userId="S::urn:spo:anon#41aea0044c4283cf46838dfa8857883f5478b15203b30e9ee4861b0aaee1acb7::" providerId="AD" clId="Web-{D535BF0D-D8FC-04FF-7100-C0D4A424E569}" dt="2024-07-04T10:15:05.797" v="4" actId="20577"/>
          <ac:spMkLst>
            <pc:docMk/>
            <pc:sldMk cId="3240796757" sldId="399"/>
            <ac:spMk id="7" creationId="{B2EC635B-D8A3-4A72-8304-20FFBA5D21A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0A39A-0A2E-44BF-8E98-6CDE0F851566}"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CBDBC4A-B512-445A-9D7A-3686392B0B76}">
      <dgm:prSet custT="1"/>
      <dgm:spPr>
        <a:solidFill>
          <a:schemeClr val="accent5">
            <a:lumMod val="60000"/>
            <a:lumOff val="40000"/>
          </a:schemeClr>
        </a:solidFill>
      </dgm:spPr>
      <dgm:t>
        <a:bodyPr/>
        <a:lstStyle/>
        <a:p>
          <a:r>
            <a:rPr lang="en-US" sz="2000" dirty="0">
              <a:solidFill>
                <a:schemeClr val="tx1"/>
              </a:solidFill>
            </a:rPr>
            <a:t>Simple/Monolithic Structure</a:t>
          </a:r>
        </a:p>
      </dgm:t>
    </dgm:pt>
    <dgm:pt modelId="{48FADF97-75E9-4BB5-B8FD-EBA23BD704CF}" type="parTrans" cxnId="{BC4071F6-9C3D-416C-B8E7-20E3DD8DF1A4}">
      <dgm:prSet/>
      <dgm:spPr/>
      <dgm:t>
        <a:bodyPr/>
        <a:lstStyle/>
        <a:p>
          <a:endParaRPr lang="en-US" sz="2000">
            <a:solidFill>
              <a:schemeClr val="tx1"/>
            </a:solidFill>
          </a:endParaRPr>
        </a:p>
      </dgm:t>
    </dgm:pt>
    <dgm:pt modelId="{03E660C6-A104-4B8C-A987-8154C021333E}" type="sibTrans" cxnId="{BC4071F6-9C3D-416C-B8E7-20E3DD8DF1A4}">
      <dgm:prSet/>
      <dgm:spPr/>
      <dgm:t>
        <a:bodyPr/>
        <a:lstStyle/>
        <a:p>
          <a:endParaRPr lang="en-US" sz="2000">
            <a:solidFill>
              <a:schemeClr val="tx1"/>
            </a:solidFill>
          </a:endParaRPr>
        </a:p>
      </dgm:t>
    </dgm:pt>
    <dgm:pt modelId="{5EBD3C8D-C96E-4DF5-A271-A9C9AADED958}">
      <dgm:prSet custT="1"/>
      <dgm:spPr>
        <a:solidFill>
          <a:schemeClr val="accent5">
            <a:lumMod val="60000"/>
            <a:lumOff val="40000"/>
          </a:schemeClr>
        </a:solidFill>
      </dgm:spPr>
      <dgm:t>
        <a:bodyPr/>
        <a:lstStyle/>
        <a:p>
          <a:r>
            <a:rPr lang="en-US" sz="2000" dirty="0">
              <a:solidFill>
                <a:schemeClr val="tx1"/>
              </a:solidFill>
            </a:rPr>
            <a:t>Micro-Kernel Structure</a:t>
          </a:r>
        </a:p>
      </dgm:t>
    </dgm:pt>
    <dgm:pt modelId="{3BABD9FB-03D7-4206-83BB-1046EB0EA9DF}" type="parTrans" cxnId="{BABC78EB-8993-4CCB-A348-5A925B4371B9}">
      <dgm:prSet/>
      <dgm:spPr/>
      <dgm:t>
        <a:bodyPr/>
        <a:lstStyle/>
        <a:p>
          <a:endParaRPr lang="en-US" sz="2000">
            <a:solidFill>
              <a:schemeClr val="tx1"/>
            </a:solidFill>
          </a:endParaRPr>
        </a:p>
      </dgm:t>
    </dgm:pt>
    <dgm:pt modelId="{DBEA3126-A2F9-4F43-B820-8A808DE82D71}" type="sibTrans" cxnId="{BABC78EB-8993-4CCB-A348-5A925B4371B9}">
      <dgm:prSet/>
      <dgm:spPr/>
      <dgm:t>
        <a:bodyPr/>
        <a:lstStyle/>
        <a:p>
          <a:endParaRPr lang="en-US" sz="2000">
            <a:solidFill>
              <a:schemeClr val="tx1"/>
            </a:solidFill>
          </a:endParaRPr>
        </a:p>
      </dgm:t>
    </dgm:pt>
    <dgm:pt modelId="{38B0E2BF-1F49-4982-935E-88159C674A2D}">
      <dgm:prSet custT="1"/>
      <dgm:spPr>
        <a:solidFill>
          <a:schemeClr val="accent5">
            <a:lumMod val="60000"/>
            <a:lumOff val="40000"/>
          </a:schemeClr>
        </a:solidFill>
      </dgm:spPr>
      <dgm:t>
        <a:bodyPr/>
        <a:lstStyle/>
        <a:p>
          <a:r>
            <a:rPr lang="en-US" sz="2000" dirty="0">
              <a:solidFill>
                <a:schemeClr val="tx1"/>
              </a:solidFill>
            </a:rPr>
            <a:t>Hybrid-Kernel Structure</a:t>
          </a:r>
        </a:p>
      </dgm:t>
    </dgm:pt>
    <dgm:pt modelId="{7EE14448-87F4-4247-9928-8F473343DA32}" type="parTrans" cxnId="{A93EC235-9AE1-4D7C-89D4-DD23F3696357}">
      <dgm:prSet/>
      <dgm:spPr/>
      <dgm:t>
        <a:bodyPr/>
        <a:lstStyle/>
        <a:p>
          <a:endParaRPr lang="en-US" sz="2000">
            <a:solidFill>
              <a:schemeClr val="tx1"/>
            </a:solidFill>
          </a:endParaRPr>
        </a:p>
      </dgm:t>
    </dgm:pt>
    <dgm:pt modelId="{ECE6940C-A761-4B3C-AD0D-DD0B4B901C3B}" type="sibTrans" cxnId="{A93EC235-9AE1-4D7C-89D4-DD23F3696357}">
      <dgm:prSet/>
      <dgm:spPr/>
      <dgm:t>
        <a:bodyPr/>
        <a:lstStyle/>
        <a:p>
          <a:endParaRPr lang="en-US" sz="2000">
            <a:solidFill>
              <a:schemeClr val="tx1"/>
            </a:solidFill>
          </a:endParaRPr>
        </a:p>
      </dgm:t>
    </dgm:pt>
    <dgm:pt modelId="{76D00005-5430-43C9-81D6-6FC440522F1E}">
      <dgm:prSet custT="1"/>
      <dgm:spPr>
        <a:solidFill>
          <a:schemeClr val="accent5">
            <a:lumMod val="60000"/>
            <a:lumOff val="40000"/>
          </a:schemeClr>
        </a:solidFill>
      </dgm:spPr>
      <dgm:t>
        <a:bodyPr/>
        <a:lstStyle/>
        <a:p>
          <a:r>
            <a:rPr lang="en-US" sz="2000" dirty="0">
              <a:solidFill>
                <a:schemeClr val="tx1"/>
              </a:solidFill>
            </a:rPr>
            <a:t>Exo-Kernel Structure</a:t>
          </a:r>
        </a:p>
      </dgm:t>
    </dgm:pt>
    <dgm:pt modelId="{701E21A1-4953-4A71-930A-E114066486AF}" type="parTrans" cxnId="{DD69DAF6-3276-493A-8404-7DD5A2FA87A1}">
      <dgm:prSet/>
      <dgm:spPr/>
      <dgm:t>
        <a:bodyPr/>
        <a:lstStyle/>
        <a:p>
          <a:endParaRPr lang="en-US" sz="2000">
            <a:solidFill>
              <a:schemeClr val="tx1"/>
            </a:solidFill>
          </a:endParaRPr>
        </a:p>
      </dgm:t>
    </dgm:pt>
    <dgm:pt modelId="{548D2769-D205-4361-B1E5-90FCB38F6654}" type="sibTrans" cxnId="{DD69DAF6-3276-493A-8404-7DD5A2FA87A1}">
      <dgm:prSet/>
      <dgm:spPr/>
      <dgm:t>
        <a:bodyPr/>
        <a:lstStyle/>
        <a:p>
          <a:endParaRPr lang="en-US" sz="2000">
            <a:solidFill>
              <a:schemeClr val="tx1"/>
            </a:solidFill>
          </a:endParaRPr>
        </a:p>
      </dgm:t>
    </dgm:pt>
    <dgm:pt modelId="{61F90B3B-42A4-4E63-AD0C-C65EF8D351A8}">
      <dgm:prSet custT="1"/>
      <dgm:spPr>
        <a:solidFill>
          <a:schemeClr val="accent5">
            <a:lumMod val="60000"/>
            <a:lumOff val="40000"/>
          </a:schemeClr>
        </a:solidFill>
      </dgm:spPr>
      <dgm:t>
        <a:bodyPr/>
        <a:lstStyle/>
        <a:p>
          <a:r>
            <a:rPr lang="en-US" sz="2000">
              <a:solidFill>
                <a:schemeClr val="tx1"/>
              </a:solidFill>
            </a:rPr>
            <a:t>Layered Structure</a:t>
          </a:r>
        </a:p>
      </dgm:t>
    </dgm:pt>
    <dgm:pt modelId="{7BA49443-1080-4487-966B-28DFC015E0D1}" type="parTrans" cxnId="{3BB7FF28-1328-4472-9A74-EDF90A9886D9}">
      <dgm:prSet/>
      <dgm:spPr/>
      <dgm:t>
        <a:bodyPr/>
        <a:lstStyle/>
        <a:p>
          <a:endParaRPr lang="en-US" sz="2000">
            <a:solidFill>
              <a:schemeClr val="tx1"/>
            </a:solidFill>
          </a:endParaRPr>
        </a:p>
      </dgm:t>
    </dgm:pt>
    <dgm:pt modelId="{73CD81F8-05BF-46AC-8B27-7EB02CBF7BE2}" type="sibTrans" cxnId="{3BB7FF28-1328-4472-9A74-EDF90A9886D9}">
      <dgm:prSet/>
      <dgm:spPr/>
      <dgm:t>
        <a:bodyPr/>
        <a:lstStyle/>
        <a:p>
          <a:endParaRPr lang="en-US" sz="2000">
            <a:solidFill>
              <a:schemeClr val="tx1"/>
            </a:solidFill>
          </a:endParaRPr>
        </a:p>
      </dgm:t>
    </dgm:pt>
    <dgm:pt modelId="{8704721D-9C50-4B9C-9DC3-B8B3A6384D87}">
      <dgm:prSet custT="1"/>
      <dgm:spPr>
        <a:solidFill>
          <a:schemeClr val="accent5">
            <a:lumMod val="60000"/>
            <a:lumOff val="40000"/>
          </a:schemeClr>
        </a:solidFill>
      </dgm:spPr>
      <dgm:t>
        <a:bodyPr/>
        <a:lstStyle/>
        <a:p>
          <a:r>
            <a:rPr lang="en-US" sz="2000" dirty="0">
              <a:solidFill>
                <a:schemeClr val="tx1"/>
              </a:solidFill>
            </a:rPr>
            <a:t>Client Server Model</a:t>
          </a:r>
        </a:p>
      </dgm:t>
    </dgm:pt>
    <dgm:pt modelId="{44842D7F-B54F-47A3-99B8-4420BD94FC69}" type="parTrans" cxnId="{AAF17A21-935B-4BFE-9ED3-F0C914F75D59}">
      <dgm:prSet/>
      <dgm:spPr/>
      <dgm:t>
        <a:bodyPr/>
        <a:lstStyle/>
        <a:p>
          <a:endParaRPr lang="en-US" sz="2000">
            <a:solidFill>
              <a:schemeClr val="tx1"/>
            </a:solidFill>
          </a:endParaRPr>
        </a:p>
      </dgm:t>
    </dgm:pt>
    <dgm:pt modelId="{D0C281F3-F0FB-4B29-9F0D-2212BC9A0DE6}" type="sibTrans" cxnId="{AAF17A21-935B-4BFE-9ED3-F0C914F75D59}">
      <dgm:prSet/>
      <dgm:spPr/>
      <dgm:t>
        <a:bodyPr/>
        <a:lstStyle/>
        <a:p>
          <a:endParaRPr lang="en-US" sz="2000">
            <a:solidFill>
              <a:schemeClr val="tx1"/>
            </a:solidFill>
          </a:endParaRPr>
        </a:p>
      </dgm:t>
    </dgm:pt>
    <dgm:pt modelId="{53B7349F-2D8D-44EF-9B55-AE9BCD7A2DA5}">
      <dgm:prSet custT="1"/>
      <dgm:spPr>
        <a:solidFill>
          <a:schemeClr val="accent5">
            <a:lumMod val="60000"/>
            <a:lumOff val="40000"/>
          </a:schemeClr>
        </a:solidFill>
      </dgm:spPr>
      <dgm:t>
        <a:bodyPr/>
        <a:lstStyle/>
        <a:p>
          <a:r>
            <a:rPr lang="en-US" sz="2000">
              <a:solidFill>
                <a:schemeClr val="tx1"/>
              </a:solidFill>
            </a:rPr>
            <a:t>Virtual Machines</a:t>
          </a:r>
        </a:p>
      </dgm:t>
    </dgm:pt>
    <dgm:pt modelId="{EB7A5E92-6BEB-41C7-AD92-85F6F690362C}" type="parTrans" cxnId="{33831CEF-C0F0-470A-8192-37CBA04E81E2}">
      <dgm:prSet/>
      <dgm:spPr/>
      <dgm:t>
        <a:bodyPr/>
        <a:lstStyle/>
        <a:p>
          <a:endParaRPr lang="en-US" sz="2000">
            <a:solidFill>
              <a:schemeClr val="tx1"/>
            </a:solidFill>
          </a:endParaRPr>
        </a:p>
      </dgm:t>
    </dgm:pt>
    <dgm:pt modelId="{2F6EE4C6-D4C7-4BFD-83EE-B4BDA28B093A}" type="sibTrans" cxnId="{33831CEF-C0F0-470A-8192-37CBA04E81E2}">
      <dgm:prSet/>
      <dgm:spPr/>
      <dgm:t>
        <a:bodyPr/>
        <a:lstStyle/>
        <a:p>
          <a:endParaRPr lang="en-US" sz="2000">
            <a:solidFill>
              <a:schemeClr val="tx1"/>
            </a:solidFill>
          </a:endParaRPr>
        </a:p>
      </dgm:t>
    </dgm:pt>
    <dgm:pt modelId="{69B1895C-F257-49FE-AED2-412684D495B5}" type="pres">
      <dgm:prSet presAssocID="{DBC0A39A-0A2E-44BF-8E98-6CDE0F851566}" presName="linear" presStyleCnt="0">
        <dgm:presLayoutVars>
          <dgm:animLvl val="lvl"/>
          <dgm:resizeHandles val="exact"/>
        </dgm:presLayoutVars>
      </dgm:prSet>
      <dgm:spPr/>
    </dgm:pt>
    <dgm:pt modelId="{8A2A8E47-60C0-4F37-9DC9-59EC0F197DBE}" type="pres">
      <dgm:prSet presAssocID="{BCBDBC4A-B512-445A-9D7A-3686392B0B76}" presName="parentText" presStyleLbl="node1" presStyleIdx="0" presStyleCnt="7">
        <dgm:presLayoutVars>
          <dgm:chMax val="0"/>
          <dgm:bulletEnabled val="1"/>
        </dgm:presLayoutVars>
      </dgm:prSet>
      <dgm:spPr/>
    </dgm:pt>
    <dgm:pt modelId="{43DB0E73-E6D0-4117-B85B-BE8FCF24F70F}" type="pres">
      <dgm:prSet presAssocID="{03E660C6-A104-4B8C-A987-8154C021333E}" presName="spacer" presStyleCnt="0"/>
      <dgm:spPr/>
    </dgm:pt>
    <dgm:pt modelId="{FE4E842F-5135-4384-876B-8F3A5952EE76}" type="pres">
      <dgm:prSet presAssocID="{5EBD3C8D-C96E-4DF5-A271-A9C9AADED958}" presName="parentText" presStyleLbl="node1" presStyleIdx="1" presStyleCnt="7">
        <dgm:presLayoutVars>
          <dgm:chMax val="0"/>
          <dgm:bulletEnabled val="1"/>
        </dgm:presLayoutVars>
      </dgm:prSet>
      <dgm:spPr/>
    </dgm:pt>
    <dgm:pt modelId="{3B1D75DE-A8AA-4BA2-8359-0020BC7EEB4B}" type="pres">
      <dgm:prSet presAssocID="{DBEA3126-A2F9-4F43-B820-8A808DE82D71}" presName="spacer" presStyleCnt="0"/>
      <dgm:spPr/>
    </dgm:pt>
    <dgm:pt modelId="{2B40BD35-8508-4D93-B13B-3668647785AB}" type="pres">
      <dgm:prSet presAssocID="{38B0E2BF-1F49-4982-935E-88159C674A2D}" presName="parentText" presStyleLbl="node1" presStyleIdx="2" presStyleCnt="7">
        <dgm:presLayoutVars>
          <dgm:chMax val="0"/>
          <dgm:bulletEnabled val="1"/>
        </dgm:presLayoutVars>
      </dgm:prSet>
      <dgm:spPr/>
    </dgm:pt>
    <dgm:pt modelId="{564F9635-F34C-49B0-B760-2163031D1F1B}" type="pres">
      <dgm:prSet presAssocID="{ECE6940C-A761-4B3C-AD0D-DD0B4B901C3B}" presName="spacer" presStyleCnt="0"/>
      <dgm:spPr/>
    </dgm:pt>
    <dgm:pt modelId="{A933A091-810D-436E-8438-751A14362257}" type="pres">
      <dgm:prSet presAssocID="{76D00005-5430-43C9-81D6-6FC440522F1E}" presName="parentText" presStyleLbl="node1" presStyleIdx="3" presStyleCnt="7">
        <dgm:presLayoutVars>
          <dgm:chMax val="0"/>
          <dgm:bulletEnabled val="1"/>
        </dgm:presLayoutVars>
      </dgm:prSet>
      <dgm:spPr/>
    </dgm:pt>
    <dgm:pt modelId="{7CD1D62D-512C-4B58-8142-0F40B7B3413E}" type="pres">
      <dgm:prSet presAssocID="{548D2769-D205-4361-B1E5-90FCB38F6654}" presName="spacer" presStyleCnt="0"/>
      <dgm:spPr/>
    </dgm:pt>
    <dgm:pt modelId="{CB80C416-0421-4F87-A284-203A53D183BB}" type="pres">
      <dgm:prSet presAssocID="{61F90B3B-42A4-4E63-AD0C-C65EF8D351A8}" presName="parentText" presStyleLbl="node1" presStyleIdx="4" presStyleCnt="7">
        <dgm:presLayoutVars>
          <dgm:chMax val="0"/>
          <dgm:bulletEnabled val="1"/>
        </dgm:presLayoutVars>
      </dgm:prSet>
      <dgm:spPr/>
    </dgm:pt>
    <dgm:pt modelId="{CEC17ABB-A253-442F-A1CE-E89FC40F6E5A}" type="pres">
      <dgm:prSet presAssocID="{73CD81F8-05BF-46AC-8B27-7EB02CBF7BE2}" presName="spacer" presStyleCnt="0"/>
      <dgm:spPr/>
    </dgm:pt>
    <dgm:pt modelId="{CCEA720E-6F8B-42A5-B880-F4F54EF651E6}" type="pres">
      <dgm:prSet presAssocID="{8704721D-9C50-4B9C-9DC3-B8B3A6384D87}" presName="parentText" presStyleLbl="node1" presStyleIdx="5" presStyleCnt="7">
        <dgm:presLayoutVars>
          <dgm:chMax val="0"/>
          <dgm:bulletEnabled val="1"/>
        </dgm:presLayoutVars>
      </dgm:prSet>
      <dgm:spPr/>
    </dgm:pt>
    <dgm:pt modelId="{B6D25B8C-7B50-4411-9657-5B0A16915ABC}" type="pres">
      <dgm:prSet presAssocID="{D0C281F3-F0FB-4B29-9F0D-2212BC9A0DE6}" presName="spacer" presStyleCnt="0"/>
      <dgm:spPr/>
    </dgm:pt>
    <dgm:pt modelId="{02D2314E-EB71-4F4F-87B4-43E4C967CDA5}" type="pres">
      <dgm:prSet presAssocID="{53B7349F-2D8D-44EF-9B55-AE9BCD7A2DA5}" presName="parentText" presStyleLbl="node1" presStyleIdx="6" presStyleCnt="7">
        <dgm:presLayoutVars>
          <dgm:chMax val="0"/>
          <dgm:bulletEnabled val="1"/>
        </dgm:presLayoutVars>
      </dgm:prSet>
      <dgm:spPr/>
    </dgm:pt>
  </dgm:ptLst>
  <dgm:cxnLst>
    <dgm:cxn modelId="{AAF17A21-935B-4BFE-9ED3-F0C914F75D59}" srcId="{DBC0A39A-0A2E-44BF-8E98-6CDE0F851566}" destId="{8704721D-9C50-4B9C-9DC3-B8B3A6384D87}" srcOrd="5" destOrd="0" parTransId="{44842D7F-B54F-47A3-99B8-4420BD94FC69}" sibTransId="{D0C281F3-F0FB-4B29-9F0D-2212BC9A0DE6}"/>
    <dgm:cxn modelId="{3BB7FF28-1328-4472-9A74-EDF90A9886D9}" srcId="{DBC0A39A-0A2E-44BF-8E98-6CDE0F851566}" destId="{61F90B3B-42A4-4E63-AD0C-C65EF8D351A8}" srcOrd="4" destOrd="0" parTransId="{7BA49443-1080-4487-966B-28DFC015E0D1}" sibTransId="{73CD81F8-05BF-46AC-8B27-7EB02CBF7BE2}"/>
    <dgm:cxn modelId="{A93EC235-9AE1-4D7C-89D4-DD23F3696357}" srcId="{DBC0A39A-0A2E-44BF-8E98-6CDE0F851566}" destId="{38B0E2BF-1F49-4982-935E-88159C674A2D}" srcOrd="2" destOrd="0" parTransId="{7EE14448-87F4-4247-9928-8F473343DA32}" sibTransId="{ECE6940C-A761-4B3C-AD0D-DD0B4B901C3B}"/>
    <dgm:cxn modelId="{1D792361-EE57-4652-A028-963575DC5E04}" type="presOf" srcId="{8704721D-9C50-4B9C-9DC3-B8B3A6384D87}" destId="{CCEA720E-6F8B-42A5-B880-F4F54EF651E6}" srcOrd="0" destOrd="0" presId="urn:microsoft.com/office/officeart/2005/8/layout/vList2"/>
    <dgm:cxn modelId="{62605651-3F68-41D5-83BF-3F21BCF2BEB5}" type="presOf" srcId="{BCBDBC4A-B512-445A-9D7A-3686392B0B76}" destId="{8A2A8E47-60C0-4F37-9DC9-59EC0F197DBE}" srcOrd="0" destOrd="0" presId="urn:microsoft.com/office/officeart/2005/8/layout/vList2"/>
    <dgm:cxn modelId="{C3EDF97C-F138-480A-8C34-BACF2E4E19CC}" type="presOf" srcId="{38B0E2BF-1F49-4982-935E-88159C674A2D}" destId="{2B40BD35-8508-4D93-B13B-3668647785AB}" srcOrd="0" destOrd="0" presId="urn:microsoft.com/office/officeart/2005/8/layout/vList2"/>
    <dgm:cxn modelId="{1925C0A9-BD00-49AC-B0BD-D85535F6BC9B}" type="presOf" srcId="{53B7349F-2D8D-44EF-9B55-AE9BCD7A2DA5}" destId="{02D2314E-EB71-4F4F-87B4-43E4C967CDA5}" srcOrd="0" destOrd="0" presId="urn:microsoft.com/office/officeart/2005/8/layout/vList2"/>
    <dgm:cxn modelId="{06A406AA-55B0-4DDA-B1E3-73E9E43A2E20}" type="presOf" srcId="{76D00005-5430-43C9-81D6-6FC440522F1E}" destId="{A933A091-810D-436E-8438-751A14362257}" srcOrd="0" destOrd="0" presId="urn:microsoft.com/office/officeart/2005/8/layout/vList2"/>
    <dgm:cxn modelId="{2210F4B8-6294-48BA-A5D1-94D04C5CFB9F}" type="presOf" srcId="{61F90B3B-42A4-4E63-AD0C-C65EF8D351A8}" destId="{CB80C416-0421-4F87-A284-203A53D183BB}" srcOrd="0" destOrd="0" presId="urn:microsoft.com/office/officeart/2005/8/layout/vList2"/>
    <dgm:cxn modelId="{D3CBB6C3-8537-48C4-8828-1CEDF942C71B}" type="presOf" srcId="{DBC0A39A-0A2E-44BF-8E98-6CDE0F851566}" destId="{69B1895C-F257-49FE-AED2-412684D495B5}" srcOrd="0" destOrd="0" presId="urn:microsoft.com/office/officeart/2005/8/layout/vList2"/>
    <dgm:cxn modelId="{5B87EFD6-77DF-43C8-B980-11EAD4014420}" type="presOf" srcId="{5EBD3C8D-C96E-4DF5-A271-A9C9AADED958}" destId="{FE4E842F-5135-4384-876B-8F3A5952EE76}" srcOrd="0" destOrd="0" presId="urn:microsoft.com/office/officeart/2005/8/layout/vList2"/>
    <dgm:cxn modelId="{BABC78EB-8993-4CCB-A348-5A925B4371B9}" srcId="{DBC0A39A-0A2E-44BF-8E98-6CDE0F851566}" destId="{5EBD3C8D-C96E-4DF5-A271-A9C9AADED958}" srcOrd="1" destOrd="0" parTransId="{3BABD9FB-03D7-4206-83BB-1046EB0EA9DF}" sibTransId="{DBEA3126-A2F9-4F43-B820-8A808DE82D71}"/>
    <dgm:cxn modelId="{33831CEF-C0F0-470A-8192-37CBA04E81E2}" srcId="{DBC0A39A-0A2E-44BF-8E98-6CDE0F851566}" destId="{53B7349F-2D8D-44EF-9B55-AE9BCD7A2DA5}" srcOrd="6" destOrd="0" parTransId="{EB7A5E92-6BEB-41C7-AD92-85F6F690362C}" sibTransId="{2F6EE4C6-D4C7-4BFD-83EE-B4BDA28B093A}"/>
    <dgm:cxn modelId="{BC4071F6-9C3D-416C-B8E7-20E3DD8DF1A4}" srcId="{DBC0A39A-0A2E-44BF-8E98-6CDE0F851566}" destId="{BCBDBC4A-B512-445A-9D7A-3686392B0B76}" srcOrd="0" destOrd="0" parTransId="{48FADF97-75E9-4BB5-B8FD-EBA23BD704CF}" sibTransId="{03E660C6-A104-4B8C-A987-8154C021333E}"/>
    <dgm:cxn modelId="{DD69DAF6-3276-493A-8404-7DD5A2FA87A1}" srcId="{DBC0A39A-0A2E-44BF-8E98-6CDE0F851566}" destId="{76D00005-5430-43C9-81D6-6FC440522F1E}" srcOrd="3" destOrd="0" parTransId="{701E21A1-4953-4A71-930A-E114066486AF}" sibTransId="{548D2769-D205-4361-B1E5-90FCB38F6654}"/>
    <dgm:cxn modelId="{42165CD7-1EA6-4D78-804A-24A1AB8DB806}" type="presParOf" srcId="{69B1895C-F257-49FE-AED2-412684D495B5}" destId="{8A2A8E47-60C0-4F37-9DC9-59EC0F197DBE}" srcOrd="0" destOrd="0" presId="urn:microsoft.com/office/officeart/2005/8/layout/vList2"/>
    <dgm:cxn modelId="{0AF70CE8-BC26-4B30-A0AE-11D0F5C536A5}" type="presParOf" srcId="{69B1895C-F257-49FE-AED2-412684D495B5}" destId="{43DB0E73-E6D0-4117-B85B-BE8FCF24F70F}" srcOrd="1" destOrd="0" presId="urn:microsoft.com/office/officeart/2005/8/layout/vList2"/>
    <dgm:cxn modelId="{2D4359C6-0019-4E23-9697-D06780ED7EAE}" type="presParOf" srcId="{69B1895C-F257-49FE-AED2-412684D495B5}" destId="{FE4E842F-5135-4384-876B-8F3A5952EE76}" srcOrd="2" destOrd="0" presId="urn:microsoft.com/office/officeart/2005/8/layout/vList2"/>
    <dgm:cxn modelId="{BF1ABE68-724F-4B77-AEBC-6E666864D6E9}" type="presParOf" srcId="{69B1895C-F257-49FE-AED2-412684D495B5}" destId="{3B1D75DE-A8AA-4BA2-8359-0020BC7EEB4B}" srcOrd="3" destOrd="0" presId="urn:microsoft.com/office/officeart/2005/8/layout/vList2"/>
    <dgm:cxn modelId="{FAC5151F-DD60-49BA-8516-07A1DAFBF695}" type="presParOf" srcId="{69B1895C-F257-49FE-AED2-412684D495B5}" destId="{2B40BD35-8508-4D93-B13B-3668647785AB}" srcOrd="4" destOrd="0" presId="urn:microsoft.com/office/officeart/2005/8/layout/vList2"/>
    <dgm:cxn modelId="{5CBD8C0F-F2AC-48DC-9B0A-C3B4874E7F06}" type="presParOf" srcId="{69B1895C-F257-49FE-AED2-412684D495B5}" destId="{564F9635-F34C-49B0-B760-2163031D1F1B}" srcOrd="5" destOrd="0" presId="urn:microsoft.com/office/officeart/2005/8/layout/vList2"/>
    <dgm:cxn modelId="{750671E3-ED3F-44BD-9AF9-175A6848C1E4}" type="presParOf" srcId="{69B1895C-F257-49FE-AED2-412684D495B5}" destId="{A933A091-810D-436E-8438-751A14362257}" srcOrd="6" destOrd="0" presId="urn:microsoft.com/office/officeart/2005/8/layout/vList2"/>
    <dgm:cxn modelId="{818A9D85-5DFF-480F-B8CE-EFA4BD7D7A0B}" type="presParOf" srcId="{69B1895C-F257-49FE-AED2-412684D495B5}" destId="{7CD1D62D-512C-4B58-8142-0F40B7B3413E}" srcOrd="7" destOrd="0" presId="urn:microsoft.com/office/officeart/2005/8/layout/vList2"/>
    <dgm:cxn modelId="{6AFFF673-DE49-4023-AB1E-B338935B56D6}" type="presParOf" srcId="{69B1895C-F257-49FE-AED2-412684D495B5}" destId="{CB80C416-0421-4F87-A284-203A53D183BB}" srcOrd="8" destOrd="0" presId="urn:microsoft.com/office/officeart/2005/8/layout/vList2"/>
    <dgm:cxn modelId="{F92F11A1-25A9-4339-B80B-4463847E039B}" type="presParOf" srcId="{69B1895C-F257-49FE-AED2-412684D495B5}" destId="{CEC17ABB-A253-442F-A1CE-E89FC40F6E5A}" srcOrd="9" destOrd="0" presId="urn:microsoft.com/office/officeart/2005/8/layout/vList2"/>
    <dgm:cxn modelId="{5563E9F2-A888-4261-AAA1-F524B0A57918}" type="presParOf" srcId="{69B1895C-F257-49FE-AED2-412684D495B5}" destId="{CCEA720E-6F8B-42A5-B880-F4F54EF651E6}" srcOrd="10" destOrd="0" presId="urn:microsoft.com/office/officeart/2005/8/layout/vList2"/>
    <dgm:cxn modelId="{48452BF0-D392-42A2-908C-D0C8389842A6}" type="presParOf" srcId="{69B1895C-F257-49FE-AED2-412684D495B5}" destId="{B6D25B8C-7B50-4411-9657-5B0A16915ABC}" srcOrd="11" destOrd="0" presId="urn:microsoft.com/office/officeart/2005/8/layout/vList2"/>
    <dgm:cxn modelId="{650EC5F2-DD0D-4871-A9A5-0E04357E7F14}" type="presParOf" srcId="{69B1895C-F257-49FE-AED2-412684D495B5}" destId="{02D2314E-EB71-4F4F-87B4-43E4C967CDA5}" srcOrd="12" destOrd="0" presId="urn:microsoft.com/office/officeart/2005/8/layout/vList2"/>
  </dgm:cxnLst>
  <dgm:bg>
    <a:solidFill>
      <a:schemeClr val="accent1">
        <a:lumMod val="60000"/>
        <a:lumOff val="4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A8E47-60C0-4F37-9DC9-59EC0F197DBE}">
      <dsp:nvSpPr>
        <dsp:cNvPr id="0" name=""/>
        <dsp:cNvSpPr/>
      </dsp:nvSpPr>
      <dsp:spPr>
        <a:xfrm>
          <a:off x="0" y="1259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Simple/Monolithic Structure</a:t>
          </a:r>
        </a:p>
      </dsp:txBody>
      <dsp:txXfrm>
        <a:off x="23588" y="36185"/>
        <a:ext cx="3452898" cy="436034"/>
      </dsp:txXfrm>
    </dsp:sp>
    <dsp:sp modelId="{FE4E842F-5135-4384-876B-8F3A5952EE76}">
      <dsp:nvSpPr>
        <dsp:cNvPr id="0" name=""/>
        <dsp:cNvSpPr/>
      </dsp:nvSpPr>
      <dsp:spPr>
        <a:xfrm>
          <a:off x="0" y="51596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Micro-Kernel Structure</a:t>
          </a:r>
        </a:p>
      </dsp:txBody>
      <dsp:txXfrm>
        <a:off x="23588" y="539555"/>
        <a:ext cx="3452898" cy="436034"/>
      </dsp:txXfrm>
    </dsp:sp>
    <dsp:sp modelId="{2B40BD35-8508-4D93-B13B-3668647785AB}">
      <dsp:nvSpPr>
        <dsp:cNvPr id="0" name=""/>
        <dsp:cNvSpPr/>
      </dsp:nvSpPr>
      <dsp:spPr>
        <a:xfrm>
          <a:off x="0" y="101933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Hybrid-Kernel Structure</a:t>
          </a:r>
        </a:p>
      </dsp:txBody>
      <dsp:txXfrm>
        <a:off x="23588" y="1042925"/>
        <a:ext cx="3452898" cy="436034"/>
      </dsp:txXfrm>
    </dsp:sp>
    <dsp:sp modelId="{A933A091-810D-436E-8438-751A14362257}">
      <dsp:nvSpPr>
        <dsp:cNvPr id="0" name=""/>
        <dsp:cNvSpPr/>
      </dsp:nvSpPr>
      <dsp:spPr>
        <a:xfrm>
          <a:off x="0" y="152270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Exo-Kernel Structure</a:t>
          </a:r>
        </a:p>
      </dsp:txBody>
      <dsp:txXfrm>
        <a:off x="23588" y="1546295"/>
        <a:ext cx="3452898" cy="436034"/>
      </dsp:txXfrm>
    </dsp:sp>
    <dsp:sp modelId="{CB80C416-0421-4F87-A284-203A53D183BB}">
      <dsp:nvSpPr>
        <dsp:cNvPr id="0" name=""/>
        <dsp:cNvSpPr/>
      </dsp:nvSpPr>
      <dsp:spPr>
        <a:xfrm>
          <a:off x="0" y="202607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Layered Structure</a:t>
          </a:r>
        </a:p>
      </dsp:txBody>
      <dsp:txXfrm>
        <a:off x="23588" y="2049665"/>
        <a:ext cx="3452898" cy="436034"/>
      </dsp:txXfrm>
    </dsp:sp>
    <dsp:sp modelId="{CCEA720E-6F8B-42A5-B880-F4F54EF651E6}">
      <dsp:nvSpPr>
        <dsp:cNvPr id="0" name=""/>
        <dsp:cNvSpPr/>
      </dsp:nvSpPr>
      <dsp:spPr>
        <a:xfrm>
          <a:off x="0" y="252944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Client Server Model</a:t>
          </a:r>
        </a:p>
      </dsp:txBody>
      <dsp:txXfrm>
        <a:off x="23588" y="2553035"/>
        <a:ext cx="3452898" cy="436034"/>
      </dsp:txXfrm>
    </dsp:sp>
    <dsp:sp modelId="{02D2314E-EB71-4F4F-87B4-43E4C967CDA5}">
      <dsp:nvSpPr>
        <dsp:cNvPr id="0" name=""/>
        <dsp:cNvSpPr/>
      </dsp:nvSpPr>
      <dsp:spPr>
        <a:xfrm>
          <a:off x="0" y="3032817"/>
          <a:ext cx="3500074" cy="48321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Virtual Machines</a:t>
          </a:r>
        </a:p>
      </dsp:txBody>
      <dsp:txXfrm>
        <a:off x="23588" y="3056405"/>
        <a:ext cx="3452898" cy="43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Types</a:t>
            </a:r>
          </a:p>
        </p:txBody>
      </p:sp>
      <p:sp>
        <p:nvSpPr>
          <p:cNvPr id="6" name="TextBox 5">
            <a:extLst>
              <a:ext uri="{FF2B5EF4-FFF2-40B4-BE49-F238E27FC236}">
                <a16:creationId xmlns:a16="http://schemas.microsoft.com/office/drawing/2014/main" id="{0244244F-8718-024A-2409-8189BBD27345}"/>
              </a:ext>
            </a:extLst>
          </p:cNvPr>
          <p:cNvSpPr txBox="1"/>
          <p:nvPr/>
        </p:nvSpPr>
        <p:spPr>
          <a:xfrm>
            <a:off x="3733629" y="993328"/>
            <a:ext cx="9074568" cy="830997"/>
          </a:xfrm>
          <a:prstGeom prst="rect">
            <a:avLst/>
          </a:prstGeom>
          <a:noFill/>
        </p:spPr>
        <p:txBody>
          <a:bodyPr wrap="square">
            <a:spAutoFit/>
          </a:bodyPr>
          <a:lstStyle/>
          <a:p>
            <a:pPr algn="just">
              <a:spcBef>
                <a:spcPts val="200"/>
              </a:spcBef>
              <a:spcAft>
                <a:spcPts val="200"/>
              </a:spcAft>
            </a:pPr>
            <a:r>
              <a:rPr lang="en-US" sz="2400" dirty="0"/>
              <a:t>It Abstracts physical storage resources to create a single storage pool that can be managed and allocated efficiently.</a:t>
            </a:r>
          </a:p>
        </p:txBody>
      </p:sp>
      <p:sp>
        <p:nvSpPr>
          <p:cNvPr id="7" name="Rectangle 6">
            <a:extLst>
              <a:ext uri="{FF2B5EF4-FFF2-40B4-BE49-F238E27FC236}">
                <a16:creationId xmlns:a16="http://schemas.microsoft.com/office/drawing/2014/main" id="{7F4A93DF-7D68-517E-92FB-905EF3E18139}"/>
              </a:ext>
            </a:extLst>
          </p:cNvPr>
          <p:cNvSpPr/>
          <p:nvPr/>
        </p:nvSpPr>
        <p:spPr>
          <a:xfrm>
            <a:off x="504578" y="1135047"/>
            <a:ext cx="3101685" cy="5155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Storage Virtualization</a:t>
            </a:r>
          </a:p>
        </p:txBody>
      </p:sp>
      <p:pic>
        <p:nvPicPr>
          <p:cNvPr id="12" name="Picture 11">
            <a:extLst>
              <a:ext uri="{FF2B5EF4-FFF2-40B4-BE49-F238E27FC236}">
                <a16:creationId xmlns:a16="http://schemas.microsoft.com/office/drawing/2014/main" id="{69D68026-3BB6-2B47-78CA-5E03A680B3ED}"/>
              </a:ext>
            </a:extLst>
          </p:cNvPr>
          <p:cNvPicPr>
            <a:picLocks noChangeAspect="1"/>
          </p:cNvPicPr>
          <p:nvPr/>
        </p:nvPicPr>
        <p:blipFill>
          <a:blip r:embed="rId3"/>
          <a:stretch>
            <a:fillRect/>
          </a:stretch>
        </p:blipFill>
        <p:spPr>
          <a:xfrm>
            <a:off x="1563849" y="2332307"/>
            <a:ext cx="10012172" cy="3067478"/>
          </a:xfrm>
          <a:prstGeom prst="rect">
            <a:avLst/>
          </a:prstGeom>
        </p:spPr>
      </p:pic>
      <p:sp>
        <p:nvSpPr>
          <p:cNvPr id="13" name="TextBox 12">
            <a:extLst>
              <a:ext uri="{FF2B5EF4-FFF2-40B4-BE49-F238E27FC236}">
                <a16:creationId xmlns:a16="http://schemas.microsoft.com/office/drawing/2014/main" id="{C5A5BC23-A86D-5C7B-AB3F-8EED808B43AA}"/>
              </a:ext>
            </a:extLst>
          </p:cNvPr>
          <p:cNvSpPr txBox="1"/>
          <p:nvPr/>
        </p:nvSpPr>
        <p:spPr>
          <a:xfrm>
            <a:off x="4959207" y="5572315"/>
            <a:ext cx="3308342" cy="430887"/>
          </a:xfrm>
          <a:prstGeom prst="rect">
            <a:avLst/>
          </a:prstGeom>
          <a:noFill/>
        </p:spPr>
        <p:txBody>
          <a:bodyPr wrap="none" rtlCol="0">
            <a:spAutoFit/>
          </a:bodyPr>
          <a:lstStyle/>
          <a:p>
            <a:r>
              <a:rPr lang="en-US" sz="2200" dirty="0"/>
              <a:t>Fig 4. Storage Virtualization</a:t>
            </a:r>
            <a:endParaRPr lang="en-IN" sz="2200" dirty="0"/>
          </a:p>
        </p:txBody>
      </p:sp>
    </p:spTree>
    <p:extLst>
      <p:ext uri="{BB962C8B-B14F-4D97-AF65-F5344CB8AC3E}">
        <p14:creationId xmlns:p14="http://schemas.microsoft.com/office/powerpoint/2010/main" val="304066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Types</a:t>
            </a:r>
          </a:p>
        </p:txBody>
      </p:sp>
      <p:sp>
        <p:nvSpPr>
          <p:cNvPr id="6" name="TextBox 5">
            <a:extLst>
              <a:ext uri="{FF2B5EF4-FFF2-40B4-BE49-F238E27FC236}">
                <a16:creationId xmlns:a16="http://schemas.microsoft.com/office/drawing/2014/main" id="{0244244F-8718-024A-2409-8189BBD27345}"/>
              </a:ext>
            </a:extLst>
          </p:cNvPr>
          <p:cNvSpPr txBox="1"/>
          <p:nvPr/>
        </p:nvSpPr>
        <p:spPr>
          <a:xfrm>
            <a:off x="3709781" y="956918"/>
            <a:ext cx="9316106" cy="830997"/>
          </a:xfrm>
          <a:prstGeom prst="rect">
            <a:avLst/>
          </a:prstGeom>
          <a:noFill/>
        </p:spPr>
        <p:txBody>
          <a:bodyPr wrap="square">
            <a:spAutoFit/>
          </a:bodyPr>
          <a:lstStyle/>
          <a:p>
            <a:pPr algn="just">
              <a:spcBef>
                <a:spcPts val="200"/>
              </a:spcBef>
              <a:spcAft>
                <a:spcPts val="200"/>
              </a:spcAft>
            </a:pPr>
            <a:r>
              <a:rPr lang="en-US" sz="2400" dirty="0"/>
              <a:t>It Combines hardware and software network resources into a single, software-based administrative entity.</a:t>
            </a:r>
          </a:p>
        </p:txBody>
      </p:sp>
      <p:sp>
        <p:nvSpPr>
          <p:cNvPr id="9" name="Rectangle 8">
            <a:extLst>
              <a:ext uri="{FF2B5EF4-FFF2-40B4-BE49-F238E27FC236}">
                <a16:creationId xmlns:a16="http://schemas.microsoft.com/office/drawing/2014/main" id="{5D774D05-34AD-1003-F528-6F2361F6ECB5}"/>
              </a:ext>
            </a:extLst>
          </p:cNvPr>
          <p:cNvSpPr/>
          <p:nvPr/>
        </p:nvSpPr>
        <p:spPr>
          <a:xfrm>
            <a:off x="521831" y="1078450"/>
            <a:ext cx="3101685" cy="5155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Network Virtualization</a:t>
            </a:r>
          </a:p>
        </p:txBody>
      </p:sp>
      <p:sp>
        <p:nvSpPr>
          <p:cNvPr id="13" name="TextBox 12">
            <a:extLst>
              <a:ext uri="{FF2B5EF4-FFF2-40B4-BE49-F238E27FC236}">
                <a16:creationId xmlns:a16="http://schemas.microsoft.com/office/drawing/2014/main" id="{A189134A-2E17-48A2-10E7-983162D13459}"/>
              </a:ext>
            </a:extLst>
          </p:cNvPr>
          <p:cNvSpPr txBox="1"/>
          <p:nvPr/>
        </p:nvSpPr>
        <p:spPr>
          <a:xfrm>
            <a:off x="5140363" y="6126664"/>
            <a:ext cx="3430491" cy="430887"/>
          </a:xfrm>
          <a:prstGeom prst="rect">
            <a:avLst/>
          </a:prstGeom>
          <a:noFill/>
        </p:spPr>
        <p:txBody>
          <a:bodyPr wrap="none" rtlCol="0">
            <a:spAutoFit/>
          </a:bodyPr>
          <a:lstStyle/>
          <a:p>
            <a:r>
              <a:rPr lang="en-US" sz="2200" dirty="0"/>
              <a:t>Fig 5. Network Virtualization</a:t>
            </a:r>
            <a:endParaRPr lang="en-IN" sz="2200" dirty="0"/>
          </a:p>
        </p:txBody>
      </p:sp>
      <p:pic>
        <p:nvPicPr>
          <p:cNvPr id="15" name="Picture 14">
            <a:extLst>
              <a:ext uri="{FF2B5EF4-FFF2-40B4-BE49-F238E27FC236}">
                <a16:creationId xmlns:a16="http://schemas.microsoft.com/office/drawing/2014/main" id="{7B1E1EE9-EDBA-67FA-22C6-260E6AE8FE7D}"/>
              </a:ext>
            </a:extLst>
          </p:cNvPr>
          <p:cNvPicPr>
            <a:picLocks noChangeAspect="1"/>
          </p:cNvPicPr>
          <p:nvPr/>
        </p:nvPicPr>
        <p:blipFill>
          <a:blip r:embed="rId3"/>
          <a:stretch>
            <a:fillRect/>
          </a:stretch>
        </p:blipFill>
        <p:spPr>
          <a:xfrm>
            <a:off x="3565062" y="2004203"/>
            <a:ext cx="5930806" cy="4125778"/>
          </a:xfrm>
          <a:prstGeom prst="rect">
            <a:avLst/>
          </a:prstGeom>
        </p:spPr>
      </p:pic>
    </p:spTree>
    <p:extLst>
      <p:ext uri="{BB962C8B-B14F-4D97-AF65-F5344CB8AC3E}">
        <p14:creationId xmlns:p14="http://schemas.microsoft.com/office/powerpoint/2010/main" val="268555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Containerization</a:t>
            </a: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830997"/>
          </a:xfrm>
          <a:prstGeom prst="rect">
            <a:avLst/>
          </a:prstGeom>
          <a:noFill/>
        </p:spPr>
        <p:txBody>
          <a:bodyPr wrap="square">
            <a:spAutoFit/>
          </a:bodyPr>
          <a:lstStyle/>
          <a:p>
            <a:pPr algn="just"/>
            <a:r>
              <a:rPr lang="en-US" sz="2400" b="1" dirty="0"/>
              <a:t>Containerization</a:t>
            </a:r>
          </a:p>
          <a:p>
            <a:pPr algn="just"/>
            <a:endParaRPr lang="en-IN" sz="2400" dirty="0">
              <a:cs typeface="Arial" panose="020B0604020202020204" pitchFamily="34" charset="0"/>
            </a:endParaRPr>
          </a:p>
        </p:txBody>
      </p:sp>
      <p:sp>
        <p:nvSpPr>
          <p:cNvPr id="5" name="TextBox 4">
            <a:extLst>
              <a:ext uri="{FF2B5EF4-FFF2-40B4-BE49-F238E27FC236}">
                <a16:creationId xmlns:a16="http://schemas.microsoft.com/office/drawing/2014/main" id="{91AA3E1F-A8B8-F3F9-CB82-AE1C8E653C77}"/>
              </a:ext>
            </a:extLst>
          </p:cNvPr>
          <p:cNvSpPr txBox="1"/>
          <p:nvPr/>
        </p:nvSpPr>
        <p:spPr>
          <a:xfrm>
            <a:off x="725601" y="1507750"/>
            <a:ext cx="8577226" cy="1200329"/>
          </a:xfrm>
          <a:prstGeom prst="rect">
            <a:avLst/>
          </a:prstGeom>
          <a:noFill/>
        </p:spPr>
        <p:txBody>
          <a:bodyPr wrap="square">
            <a:spAutoFit/>
          </a:bodyPr>
          <a:lstStyle/>
          <a:p>
            <a:pPr algn="just"/>
            <a:r>
              <a:rPr lang="en-US" sz="2400" dirty="0"/>
              <a:t>Containerization in operating systems (OS) involves encapsulating an application and its dependencies into a container, ensuring it runs consistently across different environments. </a:t>
            </a:r>
          </a:p>
        </p:txBody>
      </p:sp>
      <p:sp>
        <p:nvSpPr>
          <p:cNvPr id="9" name="TextBox 8">
            <a:extLst>
              <a:ext uri="{FF2B5EF4-FFF2-40B4-BE49-F238E27FC236}">
                <a16:creationId xmlns:a16="http://schemas.microsoft.com/office/drawing/2014/main" id="{BBEC4BBD-9832-9A7E-F028-AABCCFFEEA21}"/>
              </a:ext>
            </a:extLst>
          </p:cNvPr>
          <p:cNvSpPr txBox="1"/>
          <p:nvPr/>
        </p:nvSpPr>
        <p:spPr>
          <a:xfrm>
            <a:off x="725601" y="2777908"/>
            <a:ext cx="8432286" cy="2677656"/>
          </a:xfrm>
          <a:prstGeom prst="rect">
            <a:avLst/>
          </a:prstGeom>
          <a:noFill/>
        </p:spPr>
        <p:txBody>
          <a:bodyPr wrap="square">
            <a:spAutoFit/>
          </a:bodyPr>
          <a:lstStyle/>
          <a:p>
            <a:pPr algn="just"/>
            <a:r>
              <a:rPr lang="en-US" sz="2400" dirty="0"/>
              <a:t>Containerization was introduced to address certain limitations and inefficiencies associated with traditional virtualization. While virtualization provided significant benefits over physical hardware by allowing multiple operating systems to run on a single physical machine, containerization introduced a more efficient and streamlined approach to application deployment and management</a:t>
            </a:r>
            <a:endParaRPr lang="en-IN" sz="2400" dirty="0"/>
          </a:p>
        </p:txBody>
      </p:sp>
      <p:pic>
        <p:nvPicPr>
          <p:cNvPr id="6" name="Picture 5">
            <a:extLst>
              <a:ext uri="{FF2B5EF4-FFF2-40B4-BE49-F238E27FC236}">
                <a16:creationId xmlns:a16="http://schemas.microsoft.com/office/drawing/2014/main" id="{40ECC639-E1AD-C4F1-7BD1-F817AC40FF59}"/>
              </a:ext>
            </a:extLst>
          </p:cNvPr>
          <p:cNvPicPr>
            <a:picLocks noChangeAspect="1"/>
          </p:cNvPicPr>
          <p:nvPr/>
        </p:nvPicPr>
        <p:blipFill>
          <a:blip r:embed="rId3"/>
          <a:stretch>
            <a:fillRect/>
          </a:stretch>
        </p:blipFill>
        <p:spPr>
          <a:xfrm>
            <a:off x="9259546" y="1223492"/>
            <a:ext cx="3846195" cy="4326969"/>
          </a:xfrm>
          <a:prstGeom prst="rect">
            <a:avLst/>
          </a:prstGeom>
        </p:spPr>
      </p:pic>
      <p:sp>
        <p:nvSpPr>
          <p:cNvPr id="7" name="TextBox 6">
            <a:extLst>
              <a:ext uri="{FF2B5EF4-FFF2-40B4-BE49-F238E27FC236}">
                <a16:creationId xmlns:a16="http://schemas.microsoft.com/office/drawing/2014/main" id="{2410F9D1-FD72-A4BF-2BD2-A2E31C4C1286}"/>
              </a:ext>
            </a:extLst>
          </p:cNvPr>
          <p:cNvSpPr txBox="1"/>
          <p:nvPr/>
        </p:nvSpPr>
        <p:spPr>
          <a:xfrm>
            <a:off x="10055353" y="5607087"/>
            <a:ext cx="2732864" cy="430887"/>
          </a:xfrm>
          <a:prstGeom prst="rect">
            <a:avLst/>
          </a:prstGeom>
          <a:noFill/>
        </p:spPr>
        <p:txBody>
          <a:bodyPr wrap="none" rtlCol="0">
            <a:spAutoFit/>
          </a:bodyPr>
          <a:lstStyle/>
          <a:p>
            <a:r>
              <a:rPr lang="en-US" sz="2200" dirty="0"/>
              <a:t>Fig 6. Containerization</a:t>
            </a:r>
            <a:endParaRPr lang="en-IN" sz="2200" dirty="0"/>
          </a:p>
        </p:txBody>
      </p:sp>
    </p:spTree>
    <p:extLst>
      <p:ext uri="{BB962C8B-B14F-4D97-AF65-F5344CB8AC3E}">
        <p14:creationId xmlns:p14="http://schemas.microsoft.com/office/powerpoint/2010/main" val="3764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DC4CFE47-44DC-9992-AE9C-51784B10D760}"/>
              </a:ext>
            </a:extLst>
          </p:cNvPr>
          <p:cNvSpPr txBox="1"/>
          <p:nvPr/>
        </p:nvSpPr>
        <p:spPr>
          <a:xfrm>
            <a:off x="1102290" y="6444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vs Containerization</a:t>
            </a:r>
          </a:p>
        </p:txBody>
      </p:sp>
      <p:pic>
        <p:nvPicPr>
          <p:cNvPr id="5" name="Picture 4">
            <a:extLst>
              <a:ext uri="{FF2B5EF4-FFF2-40B4-BE49-F238E27FC236}">
                <a16:creationId xmlns:a16="http://schemas.microsoft.com/office/drawing/2014/main" id="{FF19C411-3E52-22C1-094C-BDED1A49B308}"/>
              </a:ext>
            </a:extLst>
          </p:cNvPr>
          <p:cNvPicPr>
            <a:picLocks noChangeAspect="1"/>
          </p:cNvPicPr>
          <p:nvPr/>
        </p:nvPicPr>
        <p:blipFill>
          <a:blip r:embed="rId3"/>
          <a:stretch>
            <a:fillRect/>
          </a:stretch>
        </p:blipFill>
        <p:spPr>
          <a:xfrm>
            <a:off x="840564" y="1352684"/>
            <a:ext cx="5439466" cy="3865546"/>
          </a:xfrm>
          <a:prstGeom prst="rect">
            <a:avLst/>
          </a:prstGeom>
        </p:spPr>
      </p:pic>
      <p:pic>
        <p:nvPicPr>
          <p:cNvPr id="10" name="Picture 9">
            <a:extLst>
              <a:ext uri="{FF2B5EF4-FFF2-40B4-BE49-F238E27FC236}">
                <a16:creationId xmlns:a16="http://schemas.microsoft.com/office/drawing/2014/main" id="{32F23183-BAAC-825D-7E02-EBC96F750706}"/>
              </a:ext>
            </a:extLst>
          </p:cNvPr>
          <p:cNvPicPr>
            <a:picLocks noChangeAspect="1"/>
          </p:cNvPicPr>
          <p:nvPr/>
        </p:nvPicPr>
        <p:blipFill>
          <a:blip r:embed="rId4"/>
          <a:stretch>
            <a:fillRect/>
          </a:stretch>
        </p:blipFill>
        <p:spPr>
          <a:xfrm>
            <a:off x="7631574" y="959813"/>
            <a:ext cx="4962992" cy="4172152"/>
          </a:xfrm>
          <a:prstGeom prst="rect">
            <a:avLst/>
          </a:prstGeom>
        </p:spPr>
      </p:pic>
      <p:sp>
        <p:nvSpPr>
          <p:cNvPr id="11" name="TextBox 10">
            <a:extLst>
              <a:ext uri="{FF2B5EF4-FFF2-40B4-BE49-F238E27FC236}">
                <a16:creationId xmlns:a16="http://schemas.microsoft.com/office/drawing/2014/main" id="{FDE9B067-EBB0-809E-235F-B9157272A02B}"/>
              </a:ext>
            </a:extLst>
          </p:cNvPr>
          <p:cNvSpPr txBox="1"/>
          <p:nvPr/>
        </p:nvSpPr>
        <p:spPr>
          <a:xfrm>
            <a:off x="6761117" y="2838596"/>
            <a:ext cx="563359" cy="523220"/>
          </a:xfrm>
          <a:prstGeom prst="rect">
            <a:avLst/>
          </a:prstGeom>
          <a:noFill/>
        </p:spPr>
        <p:txBody>
          <a:bodyPr wrap="none" rtlCol="0">
            <a:spAutoFit/>
          </a:bodyPr>
          <a:lstStyle/>
          <a:p>
            <a:r>
              <a:rPr lang="en-US" sz="2800" b="1" dirty="0"/>
              <a:t>VS</a:t>
            </a:r>
            <a:endParaRPr lang="en-IN" sz="2800" b="1" dirty="0"/>
          </a:p>
        </p:txBody>
      </p:sp>
      <p:sp>
        <p:nvSpPr>
          <p:cNvPr id="12" name="TextBox 11">
            <a:extLst>
              <a:ext uri="{FF2B5EF4-FFF2-40B4-BE49-F238E27FC236}">
                <a16:creationId xmlns:a16="http://schemas.microsoft.com/office/drawing/2014/main" id="{1E09A456-F642-3CE4-D92E-38676846892A}"/>
              </a:ext>
            </a:extLst>
          </p:cNvPr>
          <p:cNvSpPr txBox="1"/>
          <p:nvPr/>
        </p:nvSpPr>
        <p:spPr>
          <a:xfrm>
            <a:off x="2522076" y="5499755"/>
            <a:ext cx="8671092" cy="430887"/>
          </a:xfrm>
          <a:prstGeom prst="rect">
            <a:avLst/>
          </a:prstGeom>
          <a:noFill/>
        </p:spPr>
        <p:txBody>
          <a:bodyPr wrap="none" rtlCol="0">
            <a:spAutoFit/>
          </a:bodyPr>
          <a:lstStyle/>
          <a:p>
            <a:r>
              <a:rPr lang="en-US" sz="2200" dirty="0"/>
              <a:t>Fig 7. Architectural Difference between Virtualization and Containerization</a:t>
            </a:r>
            <a:endParaRPr lang="en-IN" sz="2200" dirty="0"/>
          </a:p>
        </p:txBody>
      </p:sp>
    </p:spTree>
    <p:extLst>
      <p:ext uri="{BB962C8B-B14F-4D97-AF65-F5344CB8AC3E}">
        <p14:creationId xmlns:p14="http://schemas.microsoft.com/office/powerpoint/2010/main" val="117790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graphicFrame>
        <p:nvGraphicFramePr>
          <p:cNvPr id="7" name="Table 6">
            <a:extLst>
              <a:ext uri="{FF2B5EF4-FFF2-40B4-BE49-F238E27FC236}">
                <a16:creationId xmlns:a16="http://schemas.microsoft.com/office/drawing/2014/main" id="{B2AD7A51-73FD-1AEF-442E-E55E4DB63F30}"/>
              </a:ext>
            </a:extLst>
          </p:cNvPr>
          <p:cNvGraphicFramePr>
            <a:graphicFrameLocks noGrp="1"/>
          </p:cNvGraphicFramePr>
          <p:nvPr>
            <p:extLst>
              <p:ext uri="{D42A27DB-BD31-4B8C-83A1-F6EECF244321}">
                <p14:modId xmlns:p14="http://schemas.microsoft.com/office/powerpoint/2010/main" val="544852658"/>
              </p:ext>
            </p:extLst>
          </p:nvPr>
        </p:nvGraphicFramePr>
        <p:xfrm>
          <a:off x="534839" y="714850"/>
          <a:ext cx="12616902" cy="5592111"/>
        </p:xfrm>
        <a:graphic>
          <a:graphicData uri="http://schemas.openxmlformats.org/drawingml/2006/table">
            <a:tbl>
              <a:tblPr firstRow="1" bandRow="1">
                <a:tableStyleId>{5C22544A-7EE6-4342-B048-85BDC9FD1C3A}</a:tableStyleId>
              </a:tblPr>
              <a:tblGrid>
                <a:gridCol w="1621765">
                  <a:extLst>
                    <a:ext uri="{9D8B030D-6E8A-4147-A177-3AD203B41FA5}">
                      <a16:colId xmlns:a16="http://schemas.microsoft.com/office/drawing/2014/main" val="2744902320"/>
                    </a:ext>
                  </a:extLst>
                </a:gridCol>
                <a:gridCol w="4813539">
                  <a:extLst>
                    <a:ext uri="{9D8B030D-6E8A-4147-A177-3AD203B41FA5}">
                      <a16:colId xmlns:a16="http://schemas.microsoft.com/office/drawing/2014/main" val="3861893936"/>
                    </a:ext>
                  </a:extLst>
                </a:gridCol>
                <a:gridCol w="6181598">
                  <a:extLst>
                    <a:ext uri="{9D8B030D-6E8A-4147-A177-3AD203B41FA5}">
                      <a16:colId xmlns:a16="http://schemas.microsoft.com/office/drawing/2014/main" val="172378485"/>
                    </a:ext>
                  </a:extLst>
                </a:gridCol>
              </a:tblGrid>
              <a:tr h="379838">
                <a:tc>
                  <a:txBody>
                    <a:bodyPr/>
                    <a:lstStyle/>
                    <a:p>
                      <a:pPr fontAlgn="b"/>
                      <a:r>
                        <a:rPr lang="en-IN" sz="2400" b="1" dirty="0">
                          <a:ln>
                            <a:noFill/>
                          </a:ln>
                          <a:solidFill>
                            <a:schemeClr val="bg1"/>
                          </a:solidFill>
                          <a:effectLst/>
                        </a:rPr>
                        <a:t>Feature</a:t>
                      </a:r>
                    </a:p>
                  </a:txBody>
                  <a:tcPr marL="24036" marR="24036" marT="12018" marB="12018">
                    <a:solidFill>
                      <a:srgbClr val="0070C0"/>
                    </a:solidFill>
                  </a:tcPr>
                </a:tc>
                <a:tc>
                  <a:txBody>
                    <a:bodyPr/>
                    <a:lstStyle/>
                    <a:p>
                      <a:pPr fontAlgn="b"/>
                      <a:r>
                        <a:rPr lang="en-IN" sz="2400" b="1" dirty="0">
                          <a:ln>
                            <a:noFill/>
                          </a:ln>
                          <a:solidFill>
                            <a:schemeClr val="bg1"/>
                          </a:solidFill>
                          <a:effectLst/>
                        </a:rPr>
                        <a:t> Virtualization</a:t>
                      </a:r>
                    </a:p>
                  </a:txBody>
                  <a:tcPr marL="24036" marR="24036" marT="12018" marB="12018">
                    <a:solidFill>
                      <a:srgbClr val="0070C0"/>
                    </a:solidFill>
                  </a:tcPr>
                </a:tc>
                <a:tc>
                  <a:txBody>
                    <a:bodyPr/>
                    <a:lstStyle/>
                    <a:p>
                      <a:pPr fontAlgn="b"/>
                      <a:r>
                        <a:rPr lang="en-IN" sz="2400" b="1" dirty="0">
                          <a:ln>
                            <a:noFill/>
                          </a:ln>
                          <a:solidFill>
                            <a:schemeClr val="bg1"/>
                          </a:solidFill>
                          <a:effectLst/>
                        </a:rPr>
                        <a:t> Containerization</a:t>
                      </a:r>
                    </a:p>
                  </a:txBody>
                  <a:tcPr marL="24036" marR="24036" marT="12018" marB="12018">
                    <a:solidFill>
                      <a:srgbClr val="0070C0"/>
                    </a:solidFill>
                  </a:tcPr>
                </a:tc>
                <a:extLst>
                  <a:ext uri="{0D108BD9-81ED-4DB2-BD59-A6C34878D82A}">
                    <a16:rowId xmlns:a16="http://schemas.microsoft.com/office/drawing/2014/main" val="4230767959"/>
                  </a:ext>
                </a:extLst>
              </a:tr>
              <a:tr h="617448">
                <a:tc>
                  <a:txBody>
                    <a:bodyPr/>
                    <a:lstStyle/>
                    <a:p>
                      <a:pPr fontAlgn="base"/>
                      <a:r>
                        <a:rPr lang="en-IN" sz="2000" b="1" dirty="0">
                          <a:ln>
                            <a:noFill/>
                          </a:ln>
                          <a:solidFill>
                            <a:schemeClr val="tx1"/>
                          </a:solidFill>
                          <a:effectLst/>
                        </a:rPr>
                        <a:t>Isolation</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Each VM runs its own OS, providing strong isolation from the host and other VMs.</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Containers share the host OS kernel, providing lightweight isolation, but not as strong as VMs.</a:t>
                      </a:r>
                    </a:p>
                  </a:txBody>
                  <a:tcPr marL="108000" marR="180000" marT="12018" marB="12018" anchor="ctr">
                    <a:solidFill>
                      <a:schemeClr val="bg1">
                        <a:lumMod val="85000"/>
                      </a:schemeClr>
                    </a:solidFill>
                  </a:tcPr>
                </a:tc>
                <a:extLst>
                  <a:ext uri="{0D108BD9-81ED-4DB2-BD59-A6C34878D82A}">
                    <a16:rowId xmlns:a16="http://schemas.microsoft.com/office/drawing/2014/main" val="250051736"/>
                  </a:ext>
                </a:extLst>
              </a:tr>
              <a:tr h="914461">
                <a:tc>
                  <a:txBody>
                    <a:bodyPr/>
                    <a:lstStyle/>
                    <a:p>
                      <a:pPr fontAlgn="base"/>
                      <a:r>
                        <a:rPr lang="en-IN" sz="2000" b="1" dirty="0">
                          <a:ln>
                            <a:noFill/>
                          </a:ln>
                          <a:solidFill>
                            <a:schemeClr val="tx1"/>
                          </a:solidFill>
                          <a:effectLst/>
                        </a:rPr>
                        <a:t>Resource Usage</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VMs require a separate OS instance and consume more resources (CPU, memory, storage).</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Containers share the host OS kernel, resulting in more efficient resource utilization.</a:t>
                      </a:r>
                    </a:p>
                  </a:txBody>
                  <a:tcPr marL="108000" marR="180000" marT="12018" marB="12018" anchor="ctr">
                    <a:solidFill>
                      <a:schemeClr val="bg1">
                        <a:lumMod val="85000"/>
                      </a:schemeClr>
                    </a:solidFill>
                  </a:tcPr>
                </a:tc>
                <a:extLst>
                  <a:ext uri="{0D108BD9-81ED-4DB2-BD59-A6C34878D82A}">
                    <a16:rowId xmlns:a16="http://schemas.microsoft.com/office/drawing/2014/main" val="1492803043"/>
                  </a:ext>
                </a:extLst>
              </a:tr>
              <a:tr h="914461">
                <a:tc>
                  <a:txBody>
                    <a:bodyPr/>
                    <a:lstStyle/>
                    <a:p>
                      <a:pPr fontAlgn="base"/>
                      <a:r>
                        <a:rPr lang="en-IN" sz="2000" b="1" dirty="0">
                          <a:ln>
                            <a:noFill/>
                          </a:ln>
                          <a:solidFill>
                            <a:schemeClr val="tx1"/>
                          </a:solidFill>
                          <a:effectLst/>
                        </a:rPr>
                        <a:t>Performance</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Slightly slower performance due to overhead of hypervisor and separate OS instances.</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Generally faster performance due to less overhead, as containers leverage the host OS directly.</a:t>
                      </a:r>
                    </a:p>
                  </a:txBody>
                  <a:tcPr marL="108000" marR="180000" marT="12018" marB="12018" anchor="ctr">
                    <a:solidFill>
                      <a:schemeClr val="bg1">
                        <a:lumMod val="85000"/>
                      </a:schemeClr>
                    </a:solidFill>
                  </a:tcPr>
                </a:tc>
                <a:extLst>
                  <a:ext uri="{0D108BD9-81ED-4DB2-BD59-A6C34878D82A}">
                    <a16:rowId xmlns:a16="http://schemas.microsoft.com/office/drawing/2014/main" val="623478834"/>
                  </a:ext>
                </a:extLst>
              </a:tr>
              <a:tr h="914461">
                <a:tc>
                  <a:txBody>
                    <a:bodyPr/>
                    <a:lstStyle/>
                    <a:p>
                      <a:pPr fontAlgn="base"/>
                      <a:r>
                        <a:rPr lang="en-IN" sz="2000" b="1" dirty="0">
                          <a:ln>
                            <a:noFill/>
                          </a:ln>
                          <a:solidFill>
                            <a:schemeClr val="tx1"/>
                          </a:solidFill>
                          <a:effectLst/>
                        </a:rPr>
                        <a:t>Portability</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VMs can be migrated between different hypervisors and platforms, but with some effort.</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Containers are highly portable and can run consistently across different environments (development, testing, production).</a:t>
                      </a:r>
                    </a:p>
                  </a:txBody>
                  <a:tcPr marL="108000" marR="180000" marT="12018" marB="12018" anchor="ctr">
                    <a:solidFill>
                      <a:schemeClr val="bg1">
                        <a:lumMod val="85000"/>
                      </a:schemeClr>
                    </a:solidFill>
                  </a:tcPr>
                </a:tc>
                <a:extLst>
                  <a:ext uri="{0D108BD9-81ED-4DB2-BD59-A6C34878D82A}">
                    <a16:rowId xmlns:a16="http://schemas.microsoft.com/office/drawing/2014/main" val="4055730565"/>
                  </a:ext>
                </a:extLst>
              </a:tr>
              <a:tr h="617448">
                <a:tc>
                  <a:txBody>
                    <a:bodyPr/>
                    <a:lstStyle/>
                    <a:p>
                      <a:pPr fontAlgn="base"/>
                      <a:r>
                        <a:rPr lang="en-IN" sz="2000" b="1" dirty="0">
                          <a:ln>
                            <a:noFill/>
                          </a:ln>
                          <a:solidFill>
                            <a:schemeClr val="tx1"/>
                          </a:solidFill>
                          <a:effectLst/>
                        </a:rPr>
                        <a:t>Scalability</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Scalability is limited by the available resources on the host machine.</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Highly scalable as containers are lightweight and can be spun up or down quickly to match demand.</a:t>
                      </a:r>
                    </a:p>
                  </a:txBody>
                  <a:tcPr marL="108000" marR="180000" marT="12018" marB="12018" anchor="ctr">
                    <a:solidFill>
                      <a:schemeClr val="bg1">
                        <a:lumMod val="85000"/>
                      </a:schemeClr>
                    </a:solidFill>
                  </a:tcPr>
                </a:tc>
                <a:extLst>
                  <a:ext uri="{0D108BD9-81ED-4DB2-BD59-A6C34878D82A}">
                    <a16:rowId xmlns:a16="http://schemas.microsoft.com/office/drawing/2014/main" val="526679384"/>
                  </a:ext>
                </a:extLst>
              </a:tr>
              <a:tr h="617448">
                <a:tc>
                  <a:txBody>
                    <a:bodyPr/>
                    <a:lstStyle/>
                    <a:p>
                      <a:pPr fontAlgn="base"/>
                      <a:r>
                        <a:rPr lang="en-IN" sz="2000" b="1" dirty="0">
                          <a:ln>
                            <a:noFill/>
                          </a:ln>
                          <a:solidFill>
                            <a:schemeClr val="tx1"/>
                          </a:solidFill>
                          <a:effectLst/>
                        </a:rPr>
                        <a:t>Overhead</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US" sz="2000" dirty="0">
                          <a:ln>
                            <a:noFill/>
                          </a:ln>
                          <a:solidFill>
                            <a:schemeClr val="tx1"/>
                          </a:solidFill>
                          <a:effectLst/>
                        </a:rPr>
                        <a:t>Higher overhead due to running multiple OS instances.</a:t>
                      </a:r>
                    </a:p>
                  </a:txBody>
                  <a:tcPr marL="108000" marR="180000" marT="12018" marB="12018" anchor="ctr">
                    <a:solidFill>
                      <a:schemeClr val="bg1">
                        <a:lumMod val="85000"/>
                      </a:schemeClr>
                    </a:solidFill>
                  </a:tcPr>
                </a:tc>
                <a:tc>
                  <a:txBody>
                    <a:bodyPr/>
                    <a:lstStyle/>
                    <a:p>
                      <a:pPr algn="just" fontAlgn="base"/>
                      <a:r>
                        <a:rPr lang="en-US" sz="2000" dirty="0">
                          <a:ln>
                            <a:noFill/>
                          </a:ln>
                          <a:solidFill>
                            <a:schemeClr val="tx1"/>
                          </a:solidFill>
                          <a:effectLst/>
                        </a:rPr>
                        <a:t>Lower overhead as containers share the host OS kernel.</a:t>
                      </a:r>
                    </a:p>
                  </a:txBody>
                  <a:tcPr marL="108000" marR="180000" marT="12018" marB="12018" anchor="ctr">
                    <a:solidFill>
                      <a:schemeClr val="bg1">
                        <a:lumMod val="85000"/>
                      </a:schemeClr>
                    </a:solidFill>
                  </a:tcPr>
                </a:tc>
                <a:extLst>
                  <a:ext uri="{0D108BD9-81ED-4DB2-BD59-A6C34878D82A}">
                    <a16:rowId xmlns:a16="http://schemas.microsoft.com/office/drawing/2014/main" val="1763867666"/>
                  </a:ext>
                </a:extLst>
              </a:tr>
              <a:tr h="486099">
                <a:tc>
                  <a:txBody>
                    <a:bodyPr/>
                    <a:lstStyle/>
                    <a:p>
                      <a:pPr fontAlgn="base"/>
                      <a:r>
                        <a:rPr lang="en-IN" sz="2000" b="1" dirty="0">
                          <a:ln>
                            <a:noFill/>
                          </a:ln>
                          <a:solidFill>
                            <a:schemeClr val="tx1"/>
                          </a:solidFill>
                          <a:effectLst/>
                        </a:rPr>
                        <a:t>Examples</a:t>
                      </a:r>
                      <a:endParaRPr lang="en-IN" sz="2000" dirty="0">
                        <a:ln>
                          <a:noFill/>
                        </a:ln>
                        <a:solidFill>
                          <a:schemeClr val="tx1"/>
                        </a:solidFill>
                        <a:effectLst/>
                      </a:endParaRPr>
                    </a:p>
                  </a:txBody>
                  <a:tcPr marL="108000" marR="72000" marT="12018" marB="12018">
                    <a:solidFill>
                      <a:schemeClr val="bg1">
                        <a:lumMod val="85000"/>
                      </a:schemeClr>
                    </a:solidFill>
                  </a:tcPr>
                </a:tc>
                <a:tc>
                  <a:txBody>
                    <a:bodyPr/>
                    <a:lstStyle/>
                    <a:p>
                      <a:pPr algn="just" fontAlgn="base"/>
                      <a:r>
                        <a:rPr lang="en-IN" sz="2000">
                          <a:ln>
                            <a:noFill/>
                          </a:ln>
                          <a:solidFill>
                            <a:schemeClr val="tx1"/>
                          </a:solidFill>
                          <a:effectLst/>
                        </a:rPr>
                        <a:t>VMware, VirtualBox, Hyper-V.</a:t>
                      </a:r>
                    </a:p>
                  </a:txBody>
                  <a:tcPr marL="108000" marR="180000" marT="12018" marB="12018" anchor="ctr">
                    <a:solidFill>
                      <a:schemeClr val="bg1">
                        <a:lumMod val="85000"/>
                      </a:schemeClr>
                    </a:solidFill>
                  </a:tcPr>
                </a:tc>
                <a:tc>
                  <a:txBody>
                    <a:bodyPr/>
                    <a:lstStyle/>
                    <a:p>
                      <a:pPr algn="just" fontAlgn="base"/>
                      <a:r>
                        <a:rPr lang="en-IN" sz="2000" dirty="0">
                          <a:ln>
                            <a:noFill/>
                          </a:ln>
                          <a:solidFill>
                            <a:schemeClr val="tx1"/>
                          </a:solidFill>
                          <a:effectLst/>
                        </a:rPr>
                        <a:t>Docker, </a:t>
                      </a:r>
                      <a:r>
                        <a:rPr lang="en-IN" sz="2000" dirty="0" err="1">
                          <a:ln>
                            <a:noFill/>
                          </a:ln>
                          <a:solidFill>
                            <a:schemeClr val="tx1"/>
                          </a:solidFill>
                          <a:effectLst/>
                        </a:rPr>
                        <a:t>Podman</a:t>
                      </a:r>
                      <a:r>
                        <a:rPr lang="en-IN" sz="2000" dirty="0">
                          <a:ln>
                            <a:noFill/>
                          </a:ln>
                          <a:solidFill>
                            <a:schemeClr val="tx1"/>
                          </a:solidFill>
                          <a:effectLst/>
                        </a:rPr>
                        <a:t>.</a:t>
                      </a:r>
                    </a:p>
                  </a:txBody>
                  <a:tcPr marL="108000" marR="180000" marT="12018" marB="12018" anchor="ctr">
                    <a:solidFill>
                      <a:schemeClr val="bg1">
                        <a:lumMod val="85000"/>
                      </a:schemeClr>
                    </a:solidFill>
                  </a:tcPr>
                </a:tc>
                <a:extLst>
                  <a:ext uri="{0D108BD9-81ED-4DB2-BD59-A6C34878D82A}">
                    <a16:rowId xmlns:a16="http://schemas.microsoft.com/office/drawing/2014/main" val="565654811"/>
                  </a:ext>
                </a:extLst>
              </a:tr>
            </a:tbl>
          </a:graphicData>
        </a:graphic>
      </p:graphicFrame>
      <p:sp>
        <p:nvSpPr>
          <p:cNvPr id="9" name="TextBox 8">
            <a:extLst>
              <a:ext uri="{FF2B5EF4-FFF2-40B4-BE49-F238E27FC236}">
                <a16:creationId xmlns:a16="http://schemas.microsoft.com/office/drawing/2014/main" id="{DC4CFE47-44DC-9992-AE9C-51784B10D760}"/>
              </a:ext>
            </a:extLst>
          </p:cNvPr>
          <p:cNvSpPr txBox="1"/>
          <p:nvPr/>
        </p:nvSpPr>
        <p:spPr>
          <a:xfrm>
            <a:off x="1102290" y="6444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vs Containerization</a:t>
            </a:r>
          </a:p>
        </p:txBody>
      </p:sp>
    </p:spTree>
    <p:extLst>
      <p:ext uri="{BB962C8B-B14F-4D97-AF65-F5344CB8AC3E}">
        <p14:creationId xmlns:p14="http://schemas.microsoft.com/office/powerpoint/2010/main" val="150689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DC4CFE47-44DC-9992-AE9C-51784B10D760}"/>
              </a:ext>
            </a:extLst>
          </p:cNvPr>
          <p:cNvSpPr txBox="1"/>
          <p:nvPr/>
        </p:nvSpPr>
        <p:spPr>
          <a:xfrm>
            <a:off x="1102290" y="6444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vs Containerization</a:t>
            </a:r>
          </a:p>
        </p:txBody>
      </p:sp>
      <p:sp>
        <p:nvSpPr>
          <p:cNvPr id="5" name="TextBox 4">
            <a:extLst>
              <a:ext uri="{FF2B5EF4-FFF2-40B4-BE49-F238E27FC236}">
                <a16:creationId xmlns:a16="http://schemas.microsoft.com/office/drawing/2014/main" id="{6CAD0AF7-8766-D348-81FC-05B895C120E6}"/>
              </a:ext>
            </a:extLst>
          </p:cNvPr>
          <p:cNvSpPr txBox="1"/>
          <p:nvPr/>
        </p:nvSpPr>
        <p:spPr>
          <a:xfrm>
            <a:off x="905773" y="975017"/>
            <a:ext cx="8100203" cy="461665"/>
          </a:xfrm>
          <a:prstGeom prst="rect">
            <a:avLst/>
          </a:prstGeom>
          <a:noFill/>
        </p:spPr>
        <p:txBody>
          <a:bodyPr wrap="square">
            <a:spAutoFit/>
          </a:bodyPr>
          <a:lstStyle/>
          <a:p>
            <a:pPr algn="l" fontAlgn="base"/>
            <a:r>
              <a:rPr lang="en-US" sz="2400" b="1" i="0" dirty="0">
                <a:solidFill>
                  <a:srgbClr val="273239"/>
                </a:solidFill>
                <a:effectLst/>
                <a:highlight>
                  <a:srgbClr val="FFFFFF"/>
                </a:highlight>
              </a:rPr>
              <a:t>Best Scenarios for Virtualization and Containerization</a:t>
            </a:r>
          </a:p>
        </p:txBody>
      </p:sp>
      <p:pic>
        <p:nvPicPr>
          <p:cNvPr id="10" name="Picture 9">
            <a:extLst>
              <a:ext uri="{FF2B5EF4-FFF2-40B4-BE49-F238E27FC236}">
                <a16:creationId xmlns:a16="http://schemas.microsoft.com/office/drawing/2014/main" id="{65B74010-7EAC-516D-5004-401FBBC55815}"/>
              </a:ext>
            </a:extLst>
          </p:cNvPr>
          <p:cNvPicPr>
            <a:picLocks noChangeAspect="1"/>
          </p:cNvPicPr>
          <p:nvPr/>
        </p:nvPicPr>
        <p:blipFill>
          <a:blip r:embed="rId3"/>
          <a:stretch>
            <a:fillRect/>
          </a:stretch>
        </p:blipFill>
        <p:spPr>
          <a:xfrm>
            <a:off x="2338661" y="1642996"/>
            <a:ext cx="9082714" cy="3769705"/>
          </a:xfrm>
          <a:prstGeom prst="rect">
            <a:avLst/>
          </a:prstGeom>
        </p:spPr>
      </p:pic>
      <p:sp>
        <p:nvSpPr>
          <p:cNvPr id="11" name="TextBox 10">
            <a:extLst>
              <a:ext uri="{FF2B5EF4-FFF2-40B4-BE49-F238E27FC236}">
                <a16:creationId xmlns:a16="http://schemas.microsoft.com/office/drawing/2014/main" id="{60A97596-F49E-55E0-7ADF-6B450C1A047D}"/>
              </a:ext>
            </a:extLst>
          </p:cNvPr>
          <p:cNvSpPr txBox="1"/>
          <p:nvPr/>
        </p:nvSpPr>
        <p:spPr>
          <a:xfrm>
            <a:off x="3896728" y="5602225"/>
            <a:ext cx="6401753" cy="430887"/>
          </a:xfrm>
          <a:prstGeom prst="rect">
            <a:avLst/>
          </a:prstGeom>
          <a:noFill/>
        </p:spPr>
        <p:txBody>
          <a:bodyPr wrap="none" rtlCol="0">
            <a:spAutoFit/>
          </a:bodyPr>
          <a:lstStyle/>
          <a:p>
            <a:r>
              <a:rPr lang="en-US" sz="2200" dirty="0"/>
              <a:t>Fig 8. Scenarios for Containerization and Virtualization </a:t>
            </a:r>
            <a:endParaRPr lang="en-IN" sz="2200" dirty="0"/>
          </a:p>
        </p:txBody>
      </p:sp>
    </p:spTree>
    <p:extLst>
      <p:ext uri="{BB962C8B-B14F-4D97-AF65-F5344CB8AC3E}">
        <p14:creationId xmlns:p14="http://schemas.microsoft.com/office/powerpoint/2010/main" val="304699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8653"/>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a:t>
            </a:r>
          </a:p>
        </p:txBody>
      </p:sp>
      <p:sp>
        <p:nvSpPr>
          <p:cNvPr id="6" name="TextBox 5">
            <a:extLst>
              <a:ext uri="{FF2B5EF4-FFF2-40B4-BE49-F238E27FC236}">
                <a16:creationId xmlns:a16="http://schemas.microsoft.com/office/drawing/2014/main" id="{5A11F9D0-9D7C-9C23-C7D4-C39D3ED7BE88}"/>
              </a:ext>
            </a:extLst>
          </p:cNvPr>
          <p:cNvSpPr txBox="1"/>
          <p:nvPr/>
        </p:nvSpPr>
        <p:spPr>
          <a:xfrm>
            <a:off x="664230" y="979715"/>
            <a:ext cx="11895829"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operating system can be implemented with the help of various structures. </a:t>
            </a:r>
          </a:p>
          <a:p>
            <a:pPr marL="342900" indent="-342900" algn="just">
              <a:buFont typeface="Arial" panose="020B0604020202020204" pitchFamily="34" charset="0"/>
              <a:buChar char="•"/>
            </a:pPr>
            <a:r>
              <a:rPr lang="en-US" sz="2400" dirty="0"/>
              <a:t>The structure of the OS depends mainly on how the various standard components of the operating system are interconnected and melded into the kernel.</a:t>
            </a:r>
          </a:p>
          <a:p>
            <a:pPr marL="342900" indent="-342900" algn="just">
              <a:buFont typeface="Arial" panose="020B0604020202020204" pitchFamily="34" charset="0"/>
              <a:buChar char="•"/>
            </a:pPr>
            <a:r>
              <a:rPr lang="en-US" sz="2400" dirty="0"/>
              <a:t>A design known as an operating system enables user application programs to communicate with the machine’s hardware.</a:t>
            </a:r>
          </a:p>
          <a:p>
            <a:pPr algn="just"/>
            <a:endParaRPr lang="en-US" sz="2400" dirty="0"/>
          </a:p>
          <a:p>
            <a:pPr algn="just"/>
            <a:r>
              <a:rPr lang="en-US" sz="2400" b="1" dirty="0"/>
              <a:t>Types of structures </a:t>
            </a:r>
            <a:r>
              <a:rPr lang="en-US" sz="2400" dirty="0"/>
              <a:t>in Operating systems</a:t>
            </a:r>
          </a:p>
        </p:txBody>
      </p:sp>
      <p:graphicFrame>
        <p:nvGraphicFramePr>
          <p:cNvPr id="7" name="Content Placeholder 2">
            <a:extLst>
              <a:ext uri="{FF2B5EF4-FFF2-40B4-BE49-F238E27FC236}">
                <a16:creationId xmlns:a16="http://schemas.microsoft.com/office/drawing/2014/main" id="{50EE1F49-DECF-3409-5064-AC0F48339035}"/>
              </a:ext>
            </a:extLst>
          </p:cNvPr>
          <p:cNvGraphicFramePr>
            <a:graphicFrameLocks/>
          </p:cNvGraphicFramePr>
          <p:nvPr>
            <p:extLst>
              <p:ext uri="{D42A27DB-BD31-4B8C-83A1-F6EECF244321}">
                <p14:modId xmlns:p14="http://schemas.microsoft.com/office/powerpoint/2010/main" val="139304255"/>
              </p:ext>
            </p:extLst>
          </p:nvPr>
        </p:nvGraphicFramePr>
        <p:xfrm>
          <a:off x="5952984" y="2994347"/>
          <a:ext cx="3500074" cy="3528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19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5" name="TextBox 4">
            <a:extLst>
              <a:ext uri="{FF2B5EF4-FFF2-40B4-BE49-F238E27FC236}">
                <a16:creationId xmlns:a16="http://schemas.microsoft.com/office/drawing/2014/main" id="{C32801F5-BAD1-6D3D-1F10-B2E99C3999D9}"/>
              </a:ext>
            </a:extLst>
          </p:cNvPr>
          <p:cNvSpPr txBox="1"/>
          <p:nvPr/>
        </p:nvSpPr>
        <p:spPr>
          <a:xfrm>
            <a:off x="3102060" y="957475"/>
            <a:ext cx="9902286" cy="769441"/>
          </a:xfrm>
          <a:prstGeom prst="rect">
            <a:avLst/>
          </a:prstGeom>
          <a:noFill/>
        </p:spPr>
        <p:txBody>
          <a:bodyPr wrap="square">
            <a:spAutoFit/>
          </a:bodyPr>
          <a:lstStyle/>
          <a:p>
            <a:pPr algn="just"/>
            <a:r>
              <a:rPr lang="en-US" sz="2200" dirty="0"/>
              <a:t>A unified operating system architecture where the kernel provides all essential services directly to user applications</a:t>
            </a:r>
            <a:endParaRPr lang="en-IN" sz="2200" dirty="0"/>
          </a:p>
        </p:txBody>
      </p:sp>
      <p:sp>
        <p:nvSpPr>
          <p:cNvPr id="23" name="Rectangle 22">
            <a:extLst>
              <a:ext uri="{FF2B5EF4-FFF2-40B4-BE49-F238E27FC236}">
                <a16:creationId xmlns:a16="http://schemas.microsoft.com/office/drawing/2014/main" id="{73E535B6-8644-984E-1262-65DC81951394}"/>
              </a:ext>
            </a:extLst>
          </p:cNvPr>
          <p:cNvSpPr/>
          <p:nvPr/>
        </p:nvSpPr>
        <p:spPr>
          <a:xfrm>
            <a:off x="120770" y="1047993"/>
            <a:ext cx="2843267" cy="6738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Simple/Monolithic Structure</a:t>
            </a:r>
          </a:p>
        </p:txBody>
      </p:sp>
      <p:pic>
        <p:nvPicPr>
          <p:cNvPr id="9" name="Picture 8">
            <a:extLst>
              <a:ext uri="{FF2B5EF4-FFF2-40B4-BE49-F238E27FC236}">
                <a16:creationId xmlns:a16="http://schemas.microsoft.com/office/drawing/2014/main" id="{1D8F657C-552D-F0E1-1C7C-A6FF4F9AD646}"/>
              </a:ext>
            </a:extLst>
          </p:cNvPr>
          <p:cNvPicPr>
            <a:picLocks noChangeAspect="1"/>
          </p:cNvPicPr>
          <p:nvPr/>
        </p:nvPicPr>
        <p:blipFill>
          <a:blip r:embed="rId2"/>
          <a:stretch>
            <a:fillRect/>
          </a:stretch>
        </p:blipFill>
        <p:spPr>
          <a:xfrm>
            <a:off x="3604000" y="1891368"/>
            <a:ext cx="7059159" cy="4686578"/>
          </a:xfrm>
          <a:prstGeom prst="rect">
            <a:avLst/>
          </a:prstGeom>
        </p:spPr>
      </p:pic>
      <p:sp>
        <p:nvSpPr>
          <p:cNvPr id="12" name="TextBox 11">
            <a:extLst>
              <a:ext uri="{FF2B5EF4-FFF2-40B4-BE49-F238E27FC236}">
                <a16:creationId xmlns:a16="http://schemas.microsoft.com/office/drawing/2014/main" id="{9535EECC-66DA-815A-6F24-6F3525A9681C}"/>
              </a:ext>
            </a:extLst>
          </p:cNvPr>
          <p:cNvSpPr txBox="1"/>
          <p:nvPr/>
        </p:nvSpPr>
        <p:spPr>
          <a:xfrm>
            <a:off x="4526205" y="6653586"/>
            <a:ext cx="4485010" cy="430887"/>
          </a:xfrm>
          <a:prstGeom prst="rect">
            <a:avLst/>
          </a:prstGeom>
          <a:noFill/>
        </p:spPr>
        <p:txBody>
          <a:bodyPr wrap="none" rtlCol="0">
            <a:spAutoFit/>
          </a:bodyPr>
          <a:lstStyle/>
          <a:p>
            <a:r>
              <a:rPr lang="en-US" sz="2200" dirty="0"/>
              <a:t>Fig 9. Simple/Monolithic OS Structure</a:t>
            </a:r>
            <a:endParaRPr lang="en-IN" sz="2200" dirty="0"/>
          </a:p>
        </p:txBody>
      </p:sp>
    </p:spTree>
    <p:extLst>
      <p:ext uri="{BB962C8B-B14F-4D97-AF65-F5344CB8AC3E}">
        <p14:creationId xmlns:p14="http://schemas.microsoft.com/office/powerpoint/2010/main" val="246860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11" name="TextBox 10">
            <a:extLst>
              <a:ext uri="{FF2B5EF4-FFF2-40B4-BE49-F238E27FC236}">
                <a16:creationId xmlns:a16="http://schemas.microsoft.com/office/drawing/2014/main" id="{8BEC5922-083C-4049-E798-592245145CFF}"/>
              </a:ext>
            </a:extLst>
          </p:cNvPr>
          <p:cNvSpPr txBox="1"/>
          <p:nvPr/>
        </p:nvSpPr>
        <p:spPr>
          <a:xfrm>
            <a:off x="3102060" y="1012969"/>
            <a:ext cx="9902289" cy="707886"/>
          </a:xfrm>
          <a:prstGeom prst="rect">
            <a:avLst/>
          </a:prstGeom>
          <a:noFill/>
        </p:spPr>
        <p:txBody>
          <a:bodyPr wrap="square">
            <a:spAutoFit/>
          </a:bodyPr>
          <a:lstStyle/>
          <a:p>
            <a:pPr algn="just"/>
            <a:r>
              <a:rPr lang="en-US" sz="2000" dirty="0"/>
              <a:t>A minimalistic operating system architecture where the kernel provides only essential services, and additional functionalities are implemented as user-space processes.</a:t>
            </a:r>
          </a:p>
        </p:txBody>
      </p:sp>
      <p:sp>
        <p:nvSpPr>
          <p:cNvPr id="24" name="Rectangle 23">
            <a:extLst>
              <a:ext uri="{FF2B5EF4-FFF2-40B4-BE49-F238E27FC236}">
                <a16:creationId xmlns:a16="http://schemas.microsoft.com/office/drawing/2014/main" id="{D8E1D056-474D-B674-45BD-12CF9615603B}"/>
              </a:ext>
            </a:extLst>
          </p:cNvPr>
          <p:cNvSpPr/>
          <p:nvPr/>
        </p:nvSpPr>
        <p:spPr>
          <a:xfrm>
            <a:off x="619205" y="1079620"/>
            <a:ext cx="2324701"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Micro-Kernel Structure</a:t>
            </a:r>
          </a:p>
        </p:txBody>
      </p:sp>
      <p:pic>
        <p:nvPicPr>
          <p:cNvPr id="6" name="Picture 5">
            <a:extLst>
              <a:ext uri="{FF2B5EF4-FFF2-40B4-BE49-F238E27FC236}">
                <a16:creationId xmlns:a16="http://schemas.microsoft.com/office/drawing/2014/main" id="{5824D656-F2D1-CA44-C22A-AE91F5E36FC0}"/>
              </a:ext>
            </a:extLst>
          </p:cNvPr>
          <p:cNvPicPr>
            <a:picLocks noChangeAspect="1"/>
          </p:cNvPicPr>
          <p:nvPr/>
        </p:nvPicPr>
        <p:blipFill>
          <a:blip r:embed="rId3"/>
          <a:stretch>
            <a:fillRect/>
          </a:stretch>
        </p:blipFill>
        <p:spPr>
          <a:xfrm>
            <a:off x="3870534" y="1883815"/>
            <a:ext cx="5571705" cy="4060734"/>
          </a:xfrm>
          <a:prstGeom prst="rect">
            <a:avLst/>
          </a:prstGeom>
        </p:spPr>
      </p:pic>
      <p:sp>
        <p:nvSpPr>
          <p:cNvPr id="7" name="TextBox 6">
            <a:extLst>
              <a:ext uri="{FF2B5EF4-FFF2-40B4-BE49-F238E27FC236}">
                <a16:creationId xmlns:a16="http://schemas.microsoft.com/office/drawing/2014/main" id="{3FA9EAA0-B7DA-8A0B-6A5B-9D328B396AF0}"/>
              </a:ext>
            </a:extLst>
          </p:cNvPr>
          <p:cNvSpPr txBox="1"/>
          <p:nvPr/>
        </p:nvSpPr>
        <p:spPr>
          <a:xfrm>
            <a:off x="4925348" y="6013561"/>
            <a:ext cx="4063375" cy="430887"/>
          </a:xfrm>
          <a:prstGeom prst="rect">
            <a:avLst/>
          </a:prstGeom>
          <a:noFill/>
        </p:spPr>
        <p:txBody>
          <a:bodyPr wrap="square" rtlCol="0">
            <a:spAutoFit/>
          </a:bodyPr>
          <a:lstStyle/>
          <a:p>
            <a:r>
              <a:rPr lang="en-US" sz="2200" dirty="0"/>
              <a:t>Fig 10. Micro-Kernal Structure</a:t>
            </a:r>
            <a:endParaRPr lang="en-IN" sz="2200" dirty="0"/>
          </a:p>
        </p:txBody>
      </p:sp>
    </p:spTree>
    <p:extLst>
      <p:ext uri="{BB962C8B-B14F-4D97-AF65-F5344CB8AC3E}">
        <p14:creationId xmlns:p14="http://schemas.microsoft.com/office/powerpoint/2010/main" val="325653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13" name="TextBox 12">
            <a:extLst>
              <a:ext uri="{FF2B5EF4-FFF2-40B4-BE49-F238E27FC236}">
                <a16:creationId xmlns:a16="http://schemas.microsoft.com/office/drawing/2014/main" id="{1CB7211D-3208-92F8-312C-028F9FBD7199}"/>
              </a:ext>
            </a:extLst>
          </p:cNvPr>
          <p:cNvSpPr txBox="1"/>
          <p:nvPr/>
        </p:nvSpPr>
        <p:spPr>
          <a:xfrm>
            <a:off x="3102059" y="1046125"/>
            <a:ext cx="9902289" cy="769441"/>
          </a:xfrm>
          <a:prstGeom prst="rect">
            <a:avLst/>
          </a:prstGeom>
          <a:noFill/>
        </p:spPr>
        <p:txBody>
          <a:bodyPr wrap="square">
            <a:spAutoFit/>
          </a:bodyPr>
          <a:lstStyle/>
          <a:p>
            <a:pPr algn="just"/>
            <a:r>
              <a:rPr lang="en-US" sz="2200" dirty="0"/>
              <a:t>An operating system architecture combining aspects of both monolithic and microkernel designs, offering a balance between performance and flexibility.</a:t>
            </a:r>
            <a:endParaRPr lang="en-IN" sz="2200" dirty="0"/>
          </a:p>
        </p:txBody>
      </p:sp>
      <p:sp>
        <p:nvSpPr>
          <p:cNvPr id="25" name="Rectangle 24">
            <a:extLst>
              <a:ext uri="{FF2B5EF4-FFF2-40B4-BE49-F238E27FC236}">
                <a16:creationId xmlns:a16="http://schemas.microsoft.com/office/drawing/2014/main" id="{9A930778-3193-27B4-3B40-AA4EFF862DDD}"/>
              </a:ext>
            </a:extLst>
          </p:cNvPr>
          <p:cNvSpPr/>
          <p:nvPr/>
        </p:nvSpPr>
        <p:spPr>
          <a:xfrm>
            <a:off x="626918" y="1114129"/>
            <a:ext cx="2324701"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Hybrid-Kernel</a:t>
            </a:r>
          </a:p>
          <a:p>
            <a:pPr lvl="0" algn="ctr"/>
            <a:r>
              <a:rPr lang="en-US" sz="2000" b="1" dirty="0">
                <a:solidFill>
                  <a:schemeClr val="bg1"/>
                </a:solidFill>
              </a:rPr>
              <a:t>Structure</a:t>
            </a:r>
          </a:p>
        </p:txBody>
      </p:sp>
      <p:pic>
        <p:nvPicPr>
          <p:cNvPr id="6" name="Picture 5">
            <a:extLst>
              <a:ext uri="{FF2B5EF4-FFF2-40B4-BE49-F238E27FC236}">
                <a16:creationId xmlns:a16="http://schemas.microsoft.com/office/drawing/2014/main" id="{69F6AD9B-3D97-C9A2-0F4E-258E56204BE3}"/>
              </a:ext>
            </a:extLst>
          </p:cNvPr>
          <p:cNvPicPr>
            <a:picLocks noChangeAspect="1"/>
          </p:cNvPicPr>
          <p:nvPr/>
        </p:nvPicPr>
        <p:blipFill>
          <a:blip r:embed="rId3"/>
          <a:stretch>
            <a:fillRect/>
          </a:stretch>
        </p:blipFill>
        <p:spPr>
          <a:xfrm>
            <a:off x="465826" y="2300879"/>
            <a:ext cx="12846574" cy="3214295"/>
          </a:xfrm>
          <a:prstGeom prst="rect">
            <a:avLst/>
          </a:prstGeom>
        </p:spPr>
      </p:pic>
      <p:sp>
        <p:nvSpPr>
          <p:cNvPr id="7" name="TextBox 6">
            <a:extLst>
              <a:ext uri="{FF2B5EF4-FFF2-40B4-BE49-F238E27FC236}">
                <a16:creationId xmlns:a16="http://schemas.microsoft.com/office/drawing/2014/main" id="{56B5E5B9-ADC1-9CD6-D8A7-381A3A674B34}"/>
              </a:ext>
            </a:extLst>
          </p:cNvPr>
          <p:cNvSpPr txBox="1"/>
          <p:nvPr/>
        </p:nvSpPr>
        <p:spPr>
          <a:xfrm>
            <a:off x="5132382" y="5754766"/>
            <a:ext cx="3701066" cy="430887"/>
          </a:xfrm>
          <a:prstGeom prst="rect">
            <a:avLst/>
          </a:prstGeom>
          <a:noFill/>
        </p:spPr>
        <p:txBody>
          <a:bodyPr wrap="square" rtlCol="0">
            <a:spAutoFit/>
          </a:bodyPr>
          <a:lstStyle/>
          <a:p>
            <a:r>
              <a:rPr lang="en-US" sz="2200" dirty="0"/>
              <a:t>Fig 11. Hybrid-Kernal Structure</a:t>
            </a:r>
            <a:endParaRPr lang="en-IN" sz="2200" dirty="0"/>
          </a:p>
        </p:txBody>
      </p:sp>
    </p:spTree>
    <p:extLst>
      <p:ext uri="{BB962C8B-B14F-4D97-AF65-F5344CB8AC3E}">
        <p14:creationId xmlns:p14="http://schemas.microsoft.com/office/powerpoint/2010/main" val="66990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572725"/>
            <a:ext cx="10454766" cy="5333021"/>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4 </a:t>
            </a:r>
          </a:p>
          <a:p>
            <a:pPr algn="ctr"/>
            <a:r>
              <a:rPr lang="en-US" sz="4000" b="1" dirty="0">
                <a:solidFill>
                  <a:srgbClr val="46B0FA"/>
                </a:solidFill>
                <a:latin typeface="Times" panose="02020603050405020304" pitchFamily="18" charset="0"/>
                <a:cs typeface="Times" panose="02020603050405020304" pitchFamily="18" charset="0"/>
              </a:rPr>
              <a:t>Dr. Hemant Petwal</a:t>
            </a: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15" name="TextBox 14">
            <a:extLst>
              <a:ext uri="{FF2B5EF4-FFF2-40B4-BE49-F238E27FC236}">
                <a16:creationId xmlns:a16="http://schemas.microsoft.com/office/drawing/2014/main" id="{CA216F5B-CF8E-408A-12AB-A2C0B3B2E70E}"/>
              </a:ext>
            </a:extLst>
          </p:cNvPr>
          <p:cNvSpPr txBox="1"/>
          <p:nvPr/>
        </p:nvSpPr>
        <p:spPr>
          <a:xfrm>
            <a:off x="3102060" y="1189746"/>
            <a:ext cx="9902289" cy="1107996"/>
          </a:xfrm>
          <a:prstGeom prst="rect">
            <a:avLst/>
          </a:prstGeom>
          <a:noFill/>
        </p:spPr>
        <p:txBody>
          <a:bodyPr wrap="square">
            <a:spAutoFit/>
          </a:bodyPr>
          <a:lstStyle/>
          <a:p>
            <a:pPr algn="just"/>
            <a:r>
              <a:rPr lang="en-US" sz="2200" dirty="0"/>
              <a:t>An operating system architecture that exposes hardware resources directly to applications, allowing greater flexibility but requiring applications to manage resources explicitly.</a:t>
            </a:r>
            <a:endParaRPr lang="en-IN" sz="2200" dirty="0"/>
          </a:p>
        </p:txBody>
      </p:sp>
      <p:sp>
        <p:nvSpPr>
          <p:cNvPr id="26" name="Rectangle 25">
            <a:extLst>
              <a:ext uri="{FF2B5EF4-FFF2-40B4-BE49-F238E27FC236}">
                <a16:creationId xmlns:a16="http://schemas.microsoft.com/office/drawing/2014/main" id="{2B16D6C5-0598-8AB8-6424-08ECE54EE36E}"/>
              </a:ext>
            </a:extLst>
          </p:cNvPr>
          <p:cNvSpPr/>
          <p:nvPr/>
        </p:nvSpPr>
        <p:spPr>
          <a:xfrm>
            <a:off x="619209" y="1279099"/>
            <a:ext cx="2307447"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Exo-Kernel Structure</a:t>
            </a:r>
          </a:p>
        </p:txBody>
      </p:sp>
      <p:pic>
        <p:nvPicPr>
          <p:cNvPr id="6" name="Picture 5">
            <a:extLst>
              <a:ext uri="{FF2B5EF4-FFF2-40B4-BE49-F238E27FC236}">
                <a16:creationId xmlns:a16="http://schemas.microsoft.com/office/drawing/2014/main" id="{B9535E4C-BCAF-4930-E79E-3B28DE871FB5}"/>
              </a:ext>
            </a:extLst>
          </p:cNvPr>
          <p:cNvPicPr>
            <a:picLocks noChangeAspect="1"/>
          </p:cNvPicPr>
          <p:nvPr/>
        </p:nvPicPr>
        <p:blipFill>
          <a:blip r:embed="rId3"/>
          <a:stretch>
            <a:fillRect/>
          </a:stretch>
        </p:blipFill>
        <p:spPr>
          <a:xfrm>
            <a:off x="3843931" y="2395037"/>
            <a:ext cx="5955676" cy="3428741"/>
          </a:xfrm>
          <a:prstGeom prst="rect">
            <a:avLst/>
          </a:prstGeom>
        </p:spPr>
      </p:pic>
      <p:sp>
        <p:nvSpPr>
          <p:cNvPr id="7" name="TextBox 6">
            <a:extLst>
              <a:ext uri="{FF2B5EF4-FFF2-40B4-BE49-F238E27FC236}">
                <a16:creationId xmlns:a16="http://schemas.microsoft.com/office/drawing/2014/main" id="{90EB324B-42B5-10ED-0459-A7F829C83766}"/>
              </a:ext>
            </a:extLst>
          </p:cNvPr>
          <p:cNvSpPr txBox="1"/>
          <p:nvPr/>
        </p:nvSpPr>
        <p:spPr>
          <a:xfrm>
            <a:off x="5013762" y="5944549"/>
            <a:ext cx="3353888" cy="430887"/>
          </a:xfrm>
          <a:prstGeom prst="rect">
            <a:avLst/>
          </a:prstGeom>
          <a:noFill/>
        </p:spPr>
        <p:txBody>
          <a:bodyPr wrap="square" rtlCol="0">
            <a:spAutoFit/>
          </a:bodyPr>
          <a:lstStyle/>
          <a:p>
            <a:r>
              <a:rPr lang="en-US" sz="2200" dirty="0"/>
              <a:t>Fig 12. Exo-Kernal Structure</a:t>
            </a:r>
            <a:endParaRPr lang="en-IN" sz="2200" dirty="0"/>
          </a:p>
        </p:txBody>
      </p:sp>
    </p:spTree>
    <p:extLst>
      <p:ext uri="{BB962C8B-B14F-4D97-AF65-F5344CB8AC3E}">
        <p14:creationId xmlns:p14="http://schemas.microsoft.com/office/powerpoint/2010/main" val="426225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17" name="TextBox 16">
            <a:extLst>
              <a:ext uri="{FF2B5EF4-FFF2-40B4-BE49-F238E27FC236}">
                <a16:creationId xmlns:a16="http://schemas.microsoft.com/office/drawing/2014/main" id="{D33346BF-201A-1C69-115A-B0E30B515B62}"/>
              </a:ext>
            </a:extLst>
          </p:cNvPr>
          <p:cNvSpPr txBox="1"/>
          <p:nvPr/>
        </p:nvSpPr>
        <p:spPr>
          <a:xfrm>
            <a:off x="2705242" y="1013958"/>
            <a:ext cx="9902289" cy="769441"/>
          </a:xfrm>
          <a:prstGeom prst="rect">
            <a:avLst/>
          </a:prstGeom>
          <a:noFill/>
        </p:spPr>
        <p:txBody>
          <a:bodyPr wrap="square">
            <a:spAutoFit/>
          </a:bodyPr>
          <a:lstStyle/>
          <a:p>
            <a:pPr algn="just"/>
            <a:r>
              <a:rPr lang="en-US" sz="2200" dirty="0"/>
              <a:t>An operating system structure organized into layers, with each layer providing a set of services to the layer above, facilitating modular design and ease of maintenance.</a:t>
            </a:r>
            <a:endParaRPr lang="en-IN" sz="2200" dirty="0"/>
          </a:p>
        </p:txBody>
      </p:sp>
      <p:sp>
        <p:nvSpPr>
          <p:cNvPr id="27" name="Rectangle 26">
            <a:extLst>
              <a:ext uri="{FF2B5EF4-FFF2-40B4-BE49-F238E27FC236}">
                <a16:creationId xmlns:a16="http://schemas.microsoft.com/office/drawing/2014/main" id="{2C34C855-36E5-4750-944F-C1FEE4B6861E}"/>
              </a:ext>
            </a:extLst>
          </p:cNvPr>
          <p:cNvSpPr/>
          <p:nvPr/>
        </p:nvSpPr>
        <p:spPr>
          <a:xfrm>
            <a:off x="222391" y="1131374"/>
            <a:ext cx="2307447"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000" b="1" dirty="0">
                <a:solidFill>
                  <a:schemeClr val="bg1"/>
                </a:solidFill>
              </a:rPr>
              <a:t>Layered Structure</a:t>
            </a:r>
          </a:p>
        </p:txBody>
      </p:sp>
      <p:pic>
        <p:nvPicPr>
          <p:cNvPr id="9" name="Picture 8">
            <a:extLst>
              <a:ext uri="{FF2B5EF4-FFF2-40B4-BE49-F238E27FC236}">
                <a16:creationId xmlns:a16="http://schemas.microsoft.com/office/drawing/2014/main" id="{5AE4F046-2D6A-49CD-8A7C-48761D2CBC1F}"/>
              </a:ext>
            </a:extLst>
          </p:cNvPr>
          <p:cNvPicPr>
            <a:picLocks noChangeAspect="1"/>
          </p:cNvPicPr>
          <p:nvPr/>
        </p:nvPicPr>
        <p:blipFill>
          <a:blip r:embed="rId2"/>
          <a:stretch>
            <a:fillRect/>
          </a:stretch>
        </p:blipFill>
        <p:spPr>
          <a:xfrm>
            <a:off x="3796046" y="1952577"/>
            <a:ext cx="6601942" cy="4625477"/>
          </a:xfrm>
          <a:prstGeom prst="rect">
            <a:avLst/>
          </a:prstGeom>
        </p:spPr>
      </p:pic>
      <p:sp>
        <p:nvSpPr>
          <p:cNvPr id="12" name="TextBox 11">
            <a:extLst>
              <a:ext uri="{FF2B5EF4-FFF2-40B4-BE49-F238E27FC236}">
                <a16:creationId xmlns:a16="http://schemas.microsoft.com/office/drawing/2014/main" id="{73BEB891-724A-2E2A-276F-0B97395C44EB}"/>
              </a:ext>
            </a:extLst>
          </p:cNvPr>
          <p:cNvSpPr txBox="1"/>
          <p:nvPr/>
        </p:nvSpPr>
        <p:spPr>
          <a:xfrm>
            <a:off x="4583638" y="6552184"/>
            <a:ext cx="3420872" cy="430887"/>
          </a:xfrm>
          <a:prstGeom prst="rect">
            <a:avLst/>
          </a:prstGeom>
          <a:noFill/>
        </p:spPr>
        <p:txBody>
          <a:bodyPr wrap="square" rtlCol="0">
            <a:spAutoFit/>
          </a:bodyPr>
          <a:lstStyle/>
          <a:p>
            <a:pPr algn="ctr"/>
            <a:r>
              <a:rPr lang="en-US" sz="2200" dirty="0"/>
              <a:t>Fig 13. Layered Structure</a:t>
            </a:r>
            <a:endParaRPr lang="en-IN" sz="2200" dirty="0"/>
          </a:p>
        </p:txBody>
      </p:sp>
    </p:spTree>
    <p:extLst>
      <p:ext uri="{BB962C8B-B14F-4D97-AF65-F5344CB8AC3E}">
        <p14:creationId xmlns:p14="http://schemas.microsoft.com/office/powerpoint/2010/main" val="664691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3310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19" name="TextBox 18">
            <a:extLst>
              <a:ext uri="{FF2B5EF4-FFF2-40B4-BE49-F238E27FC236}">
                <a16:creationId xmlns:a16="http://schemas.microsoft.com/office/drawing/2014/main" id="{88BF59A5-ACB2-6D3B-0D54-5E68272ECCEC}"/>
              </a:ext>
            </a:extLst>
          </p:cNvPr>
          <p:cNvSpPr txBox="1"/>
          <p:nvPr/>
        </p:nvSpPr>
        <p:spPr>
          <a:xfrm>
            <a:off x="3102060" y="1034469"/>
            <a:ext cx="9902293" cy="1107996"/>
          </a:xfrm>
          <a:prstGeom prst="rect">
            <a:avLst/>
          </a:prstGeom>
          <a:noFill/>
        </p:spPr>
        <p:txBody>
          <a:bodyPr wrap="square">
            <a:spAutoFit/>
          </a:bodyPr>
          <a:lstStyle/>
          <a:p>
            <a:pPr algn="just"/>
            <a:r>
              <a:rPr lang="en-US" sz="2200" dirty="0"/>
              <a:t>An operating system structure where services are divided into client and server components, with servers providing specific functionalities to client applications upon request.</a:t>
            </a:r>
            <a:endParaRPr lang="en-IN" sz="2200" dirty="0"/>
          </a:p>
        </p:txBody>
      </p:sp>
      <p:sp>
        <p:nvSpPr>
          <p:cNvPr id="28" name="Rectangle 27">
            <a:extLst>
              <a:ext uri="{FF2B5EF4-FFF2-40B4-BE49-F238E27FC236}">
                <a16:creationId xmlns:a16="http://schemas.microsoft.com/office/drawing/2014/main" id="{20629492-046E-5516-B3E3-2A0D43D51C9D}"/>
              </a:ext>
            </a:extLst>
          </p:cNvPr>
          <p:cNvSpPr/>
          <p:nvPr/>
        </p:nvSpPr>
        <p:spPr>
          <a:xfrm>
            <a:off x="636462" y="1130692"/>
            <a:ext cx="2307447"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IN" sz="2000" b="1" i="0" dirty="0">
                <a:solidFill>
                  <a:schemeClr val="bg1"/>
                </a:solidFill>
              </a:rPr>
              <a:t>Client-Server Model</a:t>
            </a:r>
            <a:endParaRPr lang="en-US" sz="2000" b="1" dirty="0">
              <a:solidFill>
                <a:schemeClr val="bg1"/>
              </a:solidFill>
            </a:endParaRPr>
          </a:p>
        </p:txBody>
      </p:sp>
      <p:sp>
        <p:nvSpPr>
          <p:cNvPr id="7" name="TextBox 6">
            <a:extLst>
              <a:ext uri="{FF2B5EF4-FFF2-40B4-BE49-F238E27FC236}">
                <a16:creationId xmlns:a16="http://schemas.microsoft.com/office/drawing/2014/main" id="{90707B03-AC7F-FB58-2EE6-09A88C72BADB}"/>
              </a:ext>
            </a:extLst>
          </p:cNvPr>
          <p:cNvSpPr txBox="1"/>
          <p:nvPr/>
        </p:nvSpPr>
        <p:spPr>
          <a:xfrm>
            <a:off x="4794639" y="5744306"/>
            <a:ext cx="3935292" cy="430887"/>
          </a:xfrm>
          <a:prstGeom prst="rect">
            <a:avLst/>
          </a:prstGeom>
          <a:noFill/>
        </p:spPr>
        <p:txBody>
          <a:bodyPr wrap="square" rtlCol="0">
            <a:spAutoFit/>
          </a:bodyPr>
          <a:lstStyle/>
          <a:p>
            <a:pPr algn="ctr"/>
            <a:r>
              <a:rPr lang="en-US" sz="2200" dirty="0"/>
              <a:t>Fig 14. Client-Server Structure</a:t>
            </a:r>
            <a:endParaRPr lang="en-IN" sz="2200" dirty="0"/>
          </a:p>
        </p:txBody>
      </p:sp>
      <p:pic>
        <p:nvPicPr>
          <p:cNvPr id="12" name="Picture 11">
            <a:extLst>
              <a:ext uri="{FF2B5EF4-FFF2-40B4-BE49-F238E27FC236}">
                <a16:creationId xmlns:a16="http://schemas.microsoft.com/office/drawing/2014/main" id="{163E46CC-717E-E892-7824-8AF1C8C9ECEC}"/>
              </a:ext>
            </a:extLst>
          </p:cNvPr>
          <p:cNvPicPr>
            <a:picLocks noChangeAspect="1"/>
          </p:cNvPicPr>
          <p:nvPr/>
        </p:nvPicPr>
        <p:blipFill>
          <a:blip r:embed="rId3"/>
          <a:stretch>
            <a:fillRect/>
          </a:stretch>
        </p:blipFill>
        <p:spPr>
          <a:xfrm>
            <a:off x="2811460" y="2491757"/>
            <a:ext cx="8172564" cy="3168736"/>
          </a:xfrm>
          <a:prstGeom prst="rect">
            <a:avLst/>
          </a:prstGeom>
        </p:spPr>
      </p:pic>
    </p:spTree>
    <p:extLst>
      <p:ext uri="{BB962C8B-B14F-4D97-AF65-F5344CB8AC3E}">
        <p14:creationId xmlns:p14="http://schemas.microsoft.com/office/powerpoint/2010/main" val="1133742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Structures: Types</a:t>
            </a:r>
          </a:p>
        </p:txBody>
      </p:sp>
      <p:sp>
        <p:nvSpPr>
          <p:cNvPr id="21" name="TextBox 20">
            <a:extLst>
              <a:ext uri="{FF2B5EF4-FFF2-40B4-BE49-F238E27FC236}">
                <a16:creationId xmlns:a16="http://schemas.microsoft.com/office/drawing/2014/main" id="{4C30DA15-7252-DA35-D089-36B58980BC8C}"/>
              </a:ext>
            </a:extLst>
          </p:cNvPr>
          <p:cNvSpPr txBox="1"/>
          <p:nvPr/>
        </p:nvSpPr>
        <p:spPr>
          <a:xfrm>
            <a:off x="3102060" y="1034469"/>
            <a:ext cx="9885036" cy="1107996"/>
          </a:xfrm>
          <a:prstGeom prst="rect">
            <a:avLst/>
          </a:prstGeom>
          <a:noFill/>
        </p:spPr>
        <p:txBody>
          <a:bodyPr wrap="square">
            <a:spAutoFit/>
          </a:bodyPr>
          <a:lstStyle/>
          <a:p>
            <a:r>
              <a:rPr lang="en-US" sz="2200" dirty="0"/>
              <a:t>A layer of software that enables multiple operating systems to run concurrently on the same hardware by virtualizing resources and providing isolation between guest operating systems.</a:t>
            </a:r>
            <a:endParaRPr lang="en-IN" sz="2200" dirty="0"/>
          </a:p>
        </p:txBody>
      </p:sp>
      <p:sp>
        <p:nvSpPr>
          <p:cNvPr id="29" name="Rectangle 28">
            <a:extLst>
              <a:ext uri="{FF2B5EF4-FFF2-40B4-BE49-F238E27FC236}">
                <a16:creationId xmlns:a16="http://schemas.microsoft.com/office/drawing/2014/main" id="{9310E406-63E2-382D-B3EA-C2AA53D5C029}"/>
              </a:ext>
            </a:extLst>
          </p:cNvPr>
          <p:cNvSpPr/>
          <p:nvPr/>
        </p:nvSpPr>
        <p:spPr>
          <a:xfrm>
            <a:off x="609668" y="1133006"/>
            <a:ext cx="2324700" cy="667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000" b="1" dirty="0">
                <a:solidFill>
                  <a:schemeClr val="bg1"/>
                </a:solidFill>
              </a:rPr>
              <a:t>Virtual Machines</a:t>
            </a:r>
          </a:p>
        </p:txBody>
      </p:sp>
      <p:pic>
        <p:nvPicPr>
          <p:cNvPr id="6" name="Picture 5">
            <a:extLst>
              <a:ext uri="{FF2B5EF4-FFF2-40B4-BE49-F238E27FC236}">
                <a16:creationId xmlns:a16="http://schemas.microsoft.com/office/drawing/2014/main" id="{8D627DF9-5D18-5E46-9939-C6C6E03CC683}"/>
              </a:ext>
            </a:extLst>
          </p:cNvPr>
          <p:cNvPicPr>
            <a:picLocks noChangeAspect="1"/>
          </p:cNvPicPr>
          <p:nvPr/>
        </p:nvPicPr>
        <p:blipFill>
          <a:blip r:embed="rId3"/>
          <a:stretch>
            <a:fillRect/>
          </a:stretch>
        </p:blipFill>
        <p:spPr>
          <a:xfrm>
            <a:off x="2142002" y="2309337"/>
            <a:ext cx="9485461" cy="3360856"/>
          </a:xfrm>
          <a:prstGeom prst="rect">
            <a:avLst/>
          </a:prstGeom>
        </p:spPr>
      </p:pic>
      <p:sp>
        <p:nvSpPr>
          <p:cNvPr id="7" name="TextBox 6">
            <a:extLst>
              <a:ext uri="{FF2B5EF4-FFF2-40B4-BE49-F238E27FC236}">
                <a16:creationId xmlns:a16="http://schemas.microsoft.com/office/drawing/2014/main" id="{BAA64D30-6261-64B5-473F-D0C102D2DBB6}"/>
              </a:ext>
            </a:extLst>
          </p:cNvPr>
          <p:cNvSpPr txBox="1"/>
          <p:nvPr/>
        </p:nvSpPr>
        <p:spPr>
          <a:xfrm>
            <a:off x="4550530" y="5750800"/>
            <a:ext cx="4176834" cy="430887"/>
          </a:xfrm>
          <a:prstGeom prst="rect">
            <a:avLst/>
          </a:prstGeom>
          <a:noFill/>
        </p:spPr>
        <p:txBody>
          <a:bodyPr wrap="square" rtlCol="0">
            <a:spAutoFit/>
          </a:bodyPr>
          <a:lstStyle/>
          <a:p>
            <a:pPr algn="ctr"/>
            <a:r>
              <a:rPr lang="en-US" sz="2200" dirty="0"/>
              <a:t>Fig 15. Virtual Machine Structure</a:t>
            </a:r>
            <a:endParaRPr lang="en-IN" sz="2200" dirty="0"/>
          </a:p>
        </p:txBody>
      </p:sp>
    </p:spTree>
    <p:extLst>
      <p:ext uri="{BB962C8B-B14F-4D97-AF65-F5344CB8AC3E}">
        <p14:creationId xmlns:p14="http://schemas.microsoft.com/office/powerpoint/2010/main" val="351188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sp>
        <p:nvSpPr>
          <p:cNvPr id="5" name="TextBox 4">
            <a:extLst>
              <a:ext uri="{FF2B5EF4-FFF2-40B4-BE49-F238E27FC236}">
                <a16:creationId xmlns:a16="http://schemas.microsoft.com/office/drawing/2014/main" id="{023F3AE1-5FE1-D2E8-7D6D-67E9A988A3E7}"/>
              </a:ext>
            </a:extLst>
          </p:cNvPr>
          <p:cNvSpPr txBox="1"/>
          <p:nvPr/>
        </p:nvSpPr>
        <p:spPr>
          <a:xfrm>
            <a:off x="1111537" y="807191"/>
            <a:ext cx="12201238" cy="5909310"/>
          </a:xfrm>
          <a:prstGeom prst="rect">
            <a:avLst/>
          </a:prstGeom>
          <a:noFill/>
        </p:spPr>
        <p:txBody>
          <a:bodyPr wrap="square">
            <a:spAutoFit/>
          </a:bodyPr>
          <a:lstStyle/>
          <a:p>
            <a:pPr algn="just"/>
            <a:r>
              <a:rPr lang="en-IN" sz="2400" dirty="0"/>
              <a:t>Q1. What role does the hypervisor play in virtualization?</a:t>
            </a:r>
          </a:p>
          <a:p>
            <a:pPr algn="just"/>
            <a:r>
              <a:rPr lang="en-IN" sz="2400" dirty="0"/>
              <a:t>A. Managing network connections		B. Controlling user access</a:t>
            </a:r>
          </a:p>
          <a:p>
            <a:pPr algn="just"/>
            <a:r>
              <a:rPr lang="en-IN" sz="2400" dirty="0"/>
              <a:t>C. Enabling and managing virtual machines	D. Monitoring internet traffic</a:t>
            </a:r>
          </a:p>
          <a:p>
            <a:pPr algn="just"/>
            <a:endParaRPr lang="en-IN" sz="1400" dirty="0"/>
          </a:p>
          <a:p>
            <a:pPr algn="just"/>
            <a:r>
              <a:rPr lang="en-US" sz="2400" dirty="0"/>
              <a:t>Q2. Which type of hypervisor runs directly on the physical hardware?</a:t>
            </a:r>
          </a:p>
          <a:p>
            <a:pPr algn="just"/>
            <a:r>
              <a:rPr lang="en-US" sz="2400" dirty="0"/>
              <a:t>A. Type 1 (Bare-metal)			B. Type 2 (Hosted)</a:t>
            </a:r>
          </a:p>
          <a:p>
            <a:pPr algn="just"/>
            <a:r>
              <a:rPr lang="en-US" sz="2400" dirty="0"/>
              <a:t>C. Type 3 (Network-based)			D. Type 4 (Cloud-based)</a:t>
            </a:r>
          </a:p>
          <a:p>
            <a:pPr algn="just"/>
            <a:endParaRPr lang="en-US" sz="1400" dirty="0"/>
          </a:p>
          <a:p>
            <a:pPr algn="just"/>
            <a:r>
              <a:rPr lang="en-US" sz="2400" dirty="0"/>
              <a:t>Q3. What is the primary purpose of server virtualization?</a:t>
            </a:r>
          </a:p>
          <a:p>
            <a:pPr algn="just"/>
            <a:r>
              <a:rPr lang="en-US" sz="2400" dirty="0"/>
              <a:t>A. Divide a physical server into multiple 	B. To provide virtual desktops to end-users</a:t>
            </a:r>
          </a:p>
          <a:p>
            <a:pPr algn="just"/>
            <a:r>
              <a:rPr lang="en-US" sz="2400" dirty="0"/>
              <a:t>     virtual servers</a:t>
            </a:r>
          </a:p>
          <a:p>
            <a:pPr algn="just"/>
            <a:r>
              <a:rPr lang="en-US" sz="2400" dirty="0"/>
              <a:t>C. To abstract physical storage resources	D. To combine hardware software network resources</a:t>
            </a:r>
          </a:p>
          <a:p>
            <a:pPr algn="just"/>
            <a:endParaRPr lang="en-US" sz="1400" dirty="0"/>
          </a:p>
          <a:p>
            <a:pPr algn="just"/>
            <a:r>
              <a:rPr lang="en-US" sz="2400" dirty="0"/>
              <a:t>Q4. Which offers better performance due to less overhead?</a:t>
            </a:r>
          </a:p>
          <a:p>
            <a:pPr algn="just"/>
            <a:r>
              <a:rPr lang="en-US" sz="2400" dirty="0"/>
              <a:t>A. Virtualization				B. Containerization</a:t>
            </a:r>
          </a:p>
          <a:p>
            <a:pPr algn="just"/>
            <a:r>
              <a:rPr lang="en-US" sz="2400" dirty="0"/>
              <a:t>C. Both have equal performance		D. Depends on the hardware</a:t>
            </a:r>
          </a:p>
          <a:p>
            <a:pPr algn="just"/>
            <a:endParaRPr lang="en-IN" sz="2400" dirty="0"/>
          </a:p>
        </p:txBody>
      </p:sp>
    </p:spTree>
    <p:extLst>
      <p:ext uri="{BB962C8B-B14F-4D97-AF65-F5344CB8AC3E}">
        <p14:creationId xmlns:p14="http://schemas.microsoft.com/office/powerpoint/2010/main" val="199744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sp>
        <p:nvSpPr>
          <p:cNvPr id="5" name="TextBox 4">
            <a:extLst>
              <a:ext uri="{FF2B5EF4-FFF2-40B4-BE49-F238E27FC236}">
                <a16:creationId xmlns:a16="http://schemas.microsoft.com/office/drawing/2014/main" id="{023F3AE1-5FE1-D2E8-7D6D-67E9A988A3E7}"/>
              </a:ext>
            </a:extLst>
          </p:cNvPr>
          <p:cNvSpPr txBox="1"/>
          <p:nvPr/>
        </p:nvSpPr>
        <p:spPr>
          <a:xfrm>
            <a:off x="1111537" y="807191"/>
            <a:ext cx="12201238" cy="4893647"/>
          </a:xfrm>
          <a:prstGeom prst="rect">
            <a:avLst/>
          </a:prstGeom>
          <a:noFill/>
        </p:spPr>
        <p:txBody>
          <a:bodyPr wrap="square">
            <a:spAutoFit/>
          </a:bodyPr>
          <a:lstStyle/>
          <a:p>
            <a:pPr algn="just"/>
            <a:r>
              <a:rPr lang="en-US" sz="2400" dirty="0"/>
              <a:t>Q5. What is containerization in operating systems?</a:t>
            </a:r>
          </a:p>
          <a:p>
            <a:pPr algn="just"/>
            <a:r>
              <a:rPr lang="en-US" sz="2400" dirty="0"/>
              <a:t>A. Creating virtual networks			      B. Encapsulating an application and 								           dependencies into a container</a:t>
            </a:r>
          </a:p>
          <a:p>
            <a:pPr algn="just"/>
            <a:r>
              <a:rPr lang="en-US" sz="2400" dirty="0"/>
              <a:t>C. Dividing physical storage into virtual pools      D. Combining multiple virtual machines into one</a:t>
            </a:r>
          </a:p>
          <a:p>
            <a:pPr algn="just"/>
            <a:endParaRPr lang="en-US" sz="2400" dirty="0"/>
          </a:p>
          <a:p>
            <a:pPr algn="just"/>
            <a:r>
              <a:rPr lang="en-US" sz="2400" dirty="0"/>
              <a:t>Q6. Which has higher overhead due to running multiple OS instances?</a:t>
            </a:r>
          </a:p>
          <a:p>
            <a:pPr algn="just"/>
            <a:r>
              <a:rPr lang="en-US" sz="2400" dirty="0"/>
              <a:t>A. Virtualization			B. Containerization</a:t>
            </a:r>
          </a:p>
          <a:p>
            <a:pPr algn="just"/>
            <a:r>
              <a:rPr lang="en-US" sz="2400" dirty="0"/>
              <a:t>C. Both have equal overhead		D. Neither has overhead</a:t>
            </a:r>
          </a:p>
          <a:p>
            <a:pPr algn="just"/>
            <a:endParaRPr lang="en-US" sz="2400" dirty="0"/>
          </a:p>
          <a:p>
            <a:pPr algn="just"/>
            <a:r>
              <a:rPr lang="en-US" sz="2400" dirty="0"/>
              <a:t>Q7.  What does the structure of an operating system depend on?</a:t>
            </a:r>
          </a:p>
          <a:p>
            <a:pPr algn="just"/>
            <a:r>
              <a:rPr lang="en-US" sz="2400" dirty="0"/>
              <a:t>A. The type of applications it runs		B. How its components are interconnected and 							     integrated into the kernel</a:t>
            </a:r>
          </a:p>
          <a:p>
            <a:pPr algn="just"/>
            <a:r>
              <a:rPr lang="en-US" sz="2400" dirty="0"/>
              <a:t>C. The speed of the underlying hardware	D. The number of users it supports</a:t>
            </a:r>
          </a:p>
        </p:txBody>
      </p:sp>
    </p:spTree>
    <p:extLst>
      <p:ext uri="{BB962C8B-B14F-4D97-AF65-F5344CB8AC3E}">
        <p14:creationId xmlns:p14="http://schemas.microsoft.com/office/powerpoint/2010/main" val="343295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graphicFrame>
        <p:nvGraphicFramePr>
          <p:cNvPr id="2" name="Table 1">
            <a:extLst>
              <a:ext uri="{FF2B5EF4-FFF2-40B4-BE49-F238E27FC236}">
                <a16:creationId xmlns:a16="http://schemas.microsoft.com/office/drawing/2014/main" id="{037F391D-8FF0-5AC2-7CA7-97678D31D70E}"/>
              </a:ext>
            </a:extLst>
          </p:cNvPr>
          <p:cNvGraphicFramePr>
            <a:graphicFrameLocks noGrp="1"/>
          </p:cNvGraphicFramePr>
          <p:nvPr>
            <p:extLst>
              <p:ext uri="{D42A27DB-BD31-4B8C-83A1-F6EECF244321}">
                <p14:modId xmlns:p14="http://schemas.microsoft.com/office/powerpoint/2010/main" val="2480480573"/>
              </p:ext>
            </p:extLst>
          </p:nvPr>
        </p:nvGraphicFramePr>
        <p:xfrm>
          <a:off x="1141112" y="979108"/>
          <a:ext cx="11482993" cy="4389120"/>
        </p:xfrm>
        <a:graphic>
          <a:graphicData uri="http://schemas.openxmlformats.org/drawingml/2006/table">
            <a:tbl>
              <a:tblPr firstRow="1" bandRow="1">
                <a:tableStyleId>{5940675A-B579-460E-94D1-54222C63F5DA}</a:tableStyleId>
              </a:tblPr>
              <a:tblGrid>
                <a:gridCol w="2915728">
                  <a:extLst>
                    <a:ext uri="{9D8B030D-6E8A-4147-A177-3AD203B41FA5}">
                      <a16:colId xmlns:a16="http://schemas.microsoft.com/office/drawing/2014/main" val="3833981974"/>
                    </a:ext>
                  </a:extLst>
                </a:gridCol>
                <a:gridCol w="1207699">
                  <a:extLst>
                    <a:ext uri="{9D8B030D-6E8A-4147-A177-3AD203B41FA5}">
                      <a16:colId xmlns:a16="http://schemas.microsoft.com/office/drawing/2014/main" val="3843227722"/>
                    </a:ext>
                  </a:extLst>
                </a:gridCol>
                <a:gridCol w="7359566">
                  <a:extLst>
                    <a:ext uri="{9D8B030D-6E8A-4147-A177-3AD203B41FA5}">
                      <a16:colId xmlns:a16="http://schemas.microsoft.com/office/drawing/2014/main" val="1829153639"/>
                    </a:ext>
                  </a:extLst>
                </a:gridCol>
              </a:tblGrid>
              <a:tr h="370840">
                <a:tc>
                  <a:txBody>
                    <a:bodyPr/>
                    <a:lstStyle/>
                    <a:p>
                      <a:r>
                        <a:rPr lang="en-IN" sz="2400" b="1" dirty="0"/>
                        <a:t>Question No-Answer</a:t>
                      </a:r>
                    </a:p>
                  </a:txBody>
                  <a:tcPr/>
                </a:tc>
                <a:tc>
                  <a:txBody>
                    <a:bodyPr/>
                    <a:lstStyle/>
                    <a:p>
                      <a:pPr algn="ctr"/>
                      <a:r>
                        <a:rPr lang="en-IN" sz="2400" b="1" dirty="0"/>
                        <a:t>Option </a:t>
                      </a:r>
                    </a:p>
                  </a:txBody>
                  <a:tcPr/>
                </a:tc>
                <a:tc>
                  <a:txBody>
                    <a:bodyPr/>
                    <a:lstStyle/>
                    <a:p>
                      <a:r>
                        <a:rPr lang="en-IN" sz="2400" b="1" dirty="0"/>
                        <a:t>Description</a:t>
                      </a:r>
                    </a:p>
                  </a:txBody>
                  <a:tcPr/>
                </a:tc>
                <a:extLst>
                  <a:ext uri="{0D108BD9-81ED-4DB2-BD59-A6C34878D82A}">
                    <a16:rowId xmlns:a16="http://schemas.microsoft.com/office/drawing/2014/main" val="1563532383"/>
                  </a:ext>
                </a:extLst>
              </a:tr>
              <a:tr h="370840">
                <a:tc>
                  <a:txBody>
                    <a:bodyPr/>
                    <a:lstStyle/>
                    <a:p>
                      <a:r>
                        <a:rPr lang="en-IN" sz="2400" dirty="0"/>
                        <a:t>Q1- Answer</a:t>
                      </a:r>
                    </a:p>
                  </a:txBody>
                  <a:tcPr/>
                </a:tc>
                <a:tc>
                  <a:txBody>
                    <a:bodyPr/>
                    <a:lstStyle/>
                    <a:p>
                      <a:pPr algn="ctr"/>
                      <a:r>
                        <a:rPr lang="en-IN" sz="2400" dirty="0"/>
                        <a:t>C</a:t>
                      </a:r>
                    </a:p>
                  </a:txBody>
                  <a:tcPr/>
                </a:tc>
                <a:tc>
                  <a:txBody>
                    <a:bodyPr/>
                    <a:lstStyle/>
                    <a:p>
                      <a:r>
                        <a:rPr lang="en-IN" sz="2400" dirty="0"/>
                        <a:t>Enabling and managing virtual machines</a:t>
                      </a:r>
                    </a:p>
                  </a:txBody>
                  <a:tcPr/>
                </a:tc>
                <a:extLst>
                  <a:ext uri="{0D108BD9-81ED-4DB2-BD59-A6C34878D82A}">
                    <a16:rowId xmlns:a16="http://schemas.microsoft.com/office/drawing/2014/main" val="3974591662"/>
                  </a:ext>
                </a:extLst>
              </a:tr>
              <a:tr h="370840">
                <a:tc>
                  <a:txBody>
                    <a:bodyPr/>
                    <a:lstStyle/>
                    <a:p>
                      <a:r>
                        <a:rPr lang="en-IN" sz="2400" dirty="0"/>
                        <a:t>Q2- Answer</a:t>
                      </a:r>
                    </a:p>
                  </a:txBody>
                  <a:tcPr/>
                </a:tc>
                <a:tc>
                  <a:txBody>
                    <a:bodyPr/>
                    <a:lstStyle/>
                    <a:p>
                      <a:pPr algn="ctr"/>
                      <a:r>
                        <a:rPr lang="en-IN" sz="2400" dirty="0"/>
                        <a:t>A</a:t>
                      </a:r>
                    </a:p>
                  </a:txBody>
                  <a:tcPr/>
                </a:tc>
                <a:tc>
                  <a:txBody>
                    <a:bodyPr/>
                    <a:lstStyle/>
                    <a:p>
                      <a:r>
                        <a:rPr lang="en-US" sz="2400" dirty="0"/>
                        <a:t>Type 1 (Bare-metal)</a:t>
                      </a:r>
                      <a:endParaRPr lang="en-IN" sz="2400" dirty="0"/>
                    </a:p>
                  </a:txBody>
                  <a:tcPr/>
                </a:tc>
                <a:extLst>
                  <a:ext uri="{0D108BD9-81ED-4DB2-BD59-A6C34878D82A}">
                    <a16:rowId xmlns:a16="http://schemas.microsoft.com/office/drawing/2014/main" val="3156651396"/>
                  </a:ext>
                </a:extLst>
              </a:tr>
              <a:tr h="370840">
                <a:tc>
                  <a:txBody>
                    <a:bodyPr/>
                    <a:lstStyle/>
                    <a:p>
                      <a:r>
                        <a:rPr lang="en-IN" sz="2400" dirty="0"/>
                        <a:t>Q3- Answer</a:t>
                      </a:r>
                    </a:p>
                  </a:txBody>
                  <a:tcPr/>
                </a:tc>
                <a:tc>
                  <a:txBody>
                    <a:bodyPr/>
                    <a:lstStyle/>
                    <a:p>
                      <a:pPr algn="ctr"/>
                      <a:r>
                        <a:rPr lang="en-IN" sz="2400" dirty="0"/>
                        <a:t>A</a:t>
                      </a:r>
                    </a:p>
                  </a:txBody>
                  <a:tcPr/>
                </a:tc>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US" sz="2400" dirty="0"/>
                        <a:t>Divide a physical server into multiple virtual servers </a:t>
                      </a:r>
                      <a:endParaRPr lang="en-IN" sz="2400" dirty="0"/>
                    </a:p>
                  </a:txBody>
                  <a:tcPr/>
                </a:tc>
                <a:extLst>
                  <a:ext uri="{0D108BD9-81ED-4DB2-BD59-A6C34878D82A}">
                    <a16:rowId xmlns:a16="http://schemas.microsoft.com/office/drawing/2014/main" val="77180259"/>
                  </a:ext>
                </a:extLst>
              </a:tr>
              <a:tr h="370840">
                <a:tc>
                  <a:txBody>
                    <a:bodyPr/>
                    <a:lstStyle/>
                    <a:p>
                      <a:r>
                        <a:rPr lang="en-IN" sz="2400" dirty="0"/>
                        <a:t>Q4- Answer</a:t>
                      </a:r>
                    </a:p>
                  </a:txBody>
                  <a:tcPr/>
                </a:tc>
                <a:tc>
                  <a:txBody>
                    <a:bodyPr/>
                    <a:lstStyle/>
                    <a:p>
                      <a:pPr algn="ctr"/>
                      <a:r>
                        <a:rPr lang="en-IN" sz="2400" dirty="0"/>
                        <a:t>B</a:t>
                      </a:r>
                    </a:p>
                  </a:txBody>
                  <a:tcPr/>
                </a:tc>
                <a:tc>
                  <a:txBody>
                    <a:bodyPr/>
                    <a:lstStyle/>
                    <a:p>
                      <a:r>
                        <a:rPr lang="en-US" sz="2400" dirty="0"/>
                        <a:t>Containerization</a:t>
                      </a:r>
                      <a:endParaRPr lang="en-IN" sz="2400" dirty="0"/>
                    </a:p>
                  </a:txBody>
                  <a:tcPr/>
                </a:tc>
                <a:extLst>
                  <a:ext uri="{0D108BD9-81ED-4DB2-BD59-A6C34878D82A}">
                    <a16:rowId xmlns:a16="http://schemas.microsoft.com/office/drawing/2014/main" val="1319303812"/>
                  </a:ext>
                </a:extLst>
              </a:tr>
              <a:tr h="370840">
                <a:tc>
                  <a:txBody>
                    <a:bodyPr/>
                    <a:lstStyle/>
                    <a:p>
                      <a:r>
                        <a:rPr lang="en-IN" sz="2400" dirty="0"/>
                        <a:t>Q5- Answer</a:t>
                      </a:r>
                    </a:p>
                  </a:txBody>
                  <a:tcPr/>
                </a:tc>
                <a:tc>
                  <a:txBody>
                    <a:bodyPr/>
                    <a:lstStyle/>
                    <a:p>
                      <a:pPr algn="ctr"/>
                      <a:r>
                        <a:rPr lang="en-IN" sz="2400" dirty="0"/>
                        <a:t>B</a:t>
                      </a:r>
                    </a:p>
                  </a:txBody>
                  <a:tcPr/>
                </a:tc>
                <a:tc>
                  <a:txBody>
                    <a:bodyPr/>
                    <a:lstStyle/>
                    <a:p>
                      <a:r>
                        <a:rPr lang="en-US" sz="2400" dirty="0"/>
                        <a:t>Encapsulating an application and dependencies into a container</a:t>
                      </a:r>
                      <a:endParaRPr lang="en-IN" sz="2400" dirty="0"/>
                    </a:p>
                  </a:txBody>
                  <a:tcPr/>
                </a:tc>
                <a:extLst>
                  <a:ext uri="{0D108BD9-81ED-4DB2-BD59-A6C34878D82A}">
                    <a16:rowId xmlns:a16="http://schemas.microsoft.com/office/drawing/2014/main" val="289985916"/>
                  </a:ext>
                </a:extLst>
              </a:tr>
              <a:tr h="370840">
                <a:tc>
                  <a:txBody>
                    <a:bodyPr/>
                    <a:lstStyle/>
                    <a:p>
                      <a:r>
                        <a:rPr lang="en-IN" sz="2400" dirty="0"/>
                        <a:t>Q6- Answer</a:t>
                      </a:r>
                    </a:p>
                  </a:txBody>
                  <a:tcPr/>
                </a:tc>
                <a:tc>
                  <a:txBody>
                    <a:bodyPr/>
                    <a:lstStyle/>
                    <a:p>
                      <a:pPr algn="ctr"/>
                      <a:r>
                        <a:rPr lang="en-IN" sz="2400" dirty="0"/>
                        <a:t>A</a:t>
                      </a:r>
                    </a:p>
                  </a:txBody>
                  <a:tcPr/>
                </a:tc>
                <a:tc>
                  <a:txBody>
                    <a:bodyPr/>
                    <a:lstStyle/>
                    <a:p>
                      <a:r>
                        <a:rPr lang="en-US" sz="2400" dirty="0"/>
                        <a:t>Virtualization</a:t>
                      </a:r>
                      <a:endParaRPr lang="en-IN" sz="2400" dirty="0"/>
                    </a:p>
                  </a:txBody>
                  <a:tcPr/>
                </a:tc>
                <a:extLst>
                  <a:ext uri="{0D108BD9-81ED-4DB2-BD59-A6C34878D82A}">
                    <a16:rowId xmlns:a16="http://schemas.microsoft.com/office/drawing/2014/main" val="2902042843"/>
                  </a:ext>
                </a:extLst>
              </a:tr>
              <a:tr h="370840">
                <a:tc>
                  <a:txBody>
                    <a:bodyPr/>
                    <a:lstStyle/>
                    <a:p>
                      <a:r>
                        <a:rPr lang="en-IN" sz="2400"/>
                        <a:t>Q7- </a:t>
                      </a:r>
                      <a:r>
                        <a:rPr lang="en-IN" sz="2400" dirty="0"/>
                        <a:t>Answer</a:t>
                      </a:r>
                    </a:p>
                  </a:txBody>
                  <a:tcPr/>
                </a:tc>
                <a:tc>
                  <a:txBody>
                    <a:bodyPr/>
                    <a:lstStyle/>
                    <a:p>
                      <a:pPr algn="ctr"/>
                      <a:r>
                        <a:rPr lang="en-IN" sz="2400" dirty="0"/>
                        <a:t>B</a:t>
                      </a:r>
                    </a:p>
                  </a:txBody>
                  <a:tcPr/>
                </a:tc>
                <a:tc>
                  <a:txBody>
                    <a:bodyPr/>
                    <a:lstStyle/>
                    <a:p>
                      <a:r>
                        <a:rPr lang="en-US" sz="2400" dirty="0"/>
                        <a:t>How its components are interconnected and integrated into the kernel</a:t>
                      </a:r>
                      <a:endParaRPr lang="en-IN" sz="2400" dirty="0"/>
                    </a:p>
                  </a:txBody>
                  <a:tcPr/>
                </a:tc>
                <a:extLst>
                  <a:ext uri="{0D108BD9-81ED-4DB2-BD59-A6C34878D82A}">
                    <a16:rowId xmlns:a16="http://schemas.microsoft.com/office/drawing/2014/main" val="3984464004"/>
                  </a:ext>
                </a:extLst>
              </a:tr>
            </a:tbl>
          </a:graphicData>
        </a:graphic>
      </p:graphicFrame>
    </p:spTree>
    <p:extLst>
      <p:ext uri="{BB962C8B-B14F-4D97-AF65-F5344CB8AC3E}">
        <p14:creationId xmlns:p14="http://schemas.microsoft.com/office/powerpoint/2010/main" val="198821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BBFDF4CB-6A6A-27EE-18E5-779F8EF9547F}"/>
              </a:ext>
            </a:extLst>
          </p:cNvPr>
          <p:cNvSpPr txBox="1"/>
          <p:nvPr/>
        </p:nvSpPr>
        <p:spPr>
          <a:xfrm>
            <a:off x="1009289" y="1135949"/>
            <a:ext cx="11447253" cy="6740307"/>
          </a:xfrm>
          <a:prstGeom prst="rect">
            <a:avLst/>
          </a:prstGeom>
          <a:noFill/>
        </p:spPr>
        <p:txBody>
          <a:bodyPr wrap="square">
            <a:spAutoFit/>
          </a:bodyPr>
          <a:lstStyle/>
          <a:p>
            <a:pPr marL="342900" indent="-342900" algn="just">
              <a:buFont typeface="Arial" panose="020B0604020202020204" pitchFamily="34" charset="0"/>
              <a:buChar char="•"/>
            </a:pPr>
            <a:r>
              <a:rPr lang="en-US" sz="2400" dirty="0"/>
              <a:t>Virtualization is the process of creating a virtual version of a physical machine or resource, such as a computer, server, storage device, or network. </a:t>
            </a:r>
          </a:p>
          <a:p>
            <a:pPr marL="342900" indent="-342900" algn="just">
              <a:buFont typeface="Arial" panose="020B0604020202020204" pitchFamily="34" charset="0"/>
              <a:buChar char="•"/>
            </a:pPr>
            <a:r>
              <a:rPr lang="en-US" sz="2400" dirty="0"/>
              <a:t>The major components associated with virtualization are virtual machines and hypervisor</a:t>
            </a:r>
          </a:p>
          <a:p>
            <a:pPr marL="342900" indent="-342900" algn="just">
              <a:buFont typeface="Arial" panose="020B0604020202020204" pitchFamily="34" charset="0"/>
              <a:buChar char="•"/>
            </a:pPr>
            <a:r>
              <a:rPr lang="en-US" sz="2400" dirty="0"/>
              <a:t>Hypervisor is of two types: Type 1 (Bare-Metal hypervisor), Type 2 (Hosted hypervisor) </a:t>
            </a:r>
          </a:p>
          <a:p>
            <a:pPr marL="342900" indent="-342900" algn="just">
              <a:buFont typeface="Arial" panose="020B0604020202020204" pitchFamily="34" charset="0"/>
              <a:buChar char="•"/>
            </a:pPr>
            <a:r>
              <a:rPr lang="en-US" sz="2400" dirty="0"/>
              <a:t>Virtualization is categorized into following categories (types): Sever, Desktop, Network, Storage virtualization</a:t>
            </a:r>
          </a:p>
          <a:p>
            <a:pPr marL="342900" indent="-342900" algn="just">
              <a:buFont typeface="Arial" panose="020B0604020202020204" pitchFamily="34" charset="0"/>
              <a:buChar char="•"/>
            </a:pPr>
            <a:r>
              <a:rPr lang="en-US" sz="2400" dirty="0"/>
              <a:t>Containerization was introduced to address certain limitations and inefficiencies associated with traditional virtualization</a:t>
            </a:r>
          </a:p>
          <a:p>
            <a:pPr marL="342900" indent="-342900" algn="just">
              <a:buFont typeface="Arial" panose="020B0604020202020204" pitchFamily="34" charset="0"/>
              <a:buChar char="•"/>
            </a:pPr>
            <a:r>
              <a:rPr lang="en-US" sz="2400" dirty="0"/>
              <a:t>The operating system can be implemented with the help of various structures e.g. Simple/Monolithic Structure, Micro-Kernel Structure, Hybrid-Kernel Structure, Exo-Kernel Structure, Layered Structure, Client-Server Model, Virtual Machines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IN" sz="2400" dirty="0"/>
          </a:p>
        </p:txBody>
      </p:sp>
    </p:spTree>
    <p:extLst>
      <p:ext uri="{BB962C8B-B14F-4D97-AF65-F5344CB8AC3E}">
        <p14:creationId xmlns:p14="http://schemas.microsoft.com/office/powerpoint/2010/main" val="492371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DDB1851C-B89F-1DE5-FD45-56E610DCF423}"/>
              </a:ext>
            </a:extLst>
          </p:cNvPr>
          <p:cNvSpPr txBox="1"/>
          <p:nvPr/>
        </p:nvSpPr>
        <p:spPr>
          <a:xfrm>
            <a:off x="875056" y="924783"/>
            <a:ext cx="11426211" cy="3621504"/>
          </a:xfrm>
          <a:prstGeom prst="rect">
            <a:avLst/>
          </a:prstGeom>
          <a:noFill/>
        </p:spPr>
        <p:txBody>
          <a:bodyPr wrap="square">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algn="just">
              <a:spcBef>
                <a:spcPts val="200"/>
              </a:spcBef>
              <a:spcAft>
                <a:spcPts val="200"/>
              </a:spcAft>
            </a:pPr>
            <a:r>
              <a:rPr lang="en-US" sz="2400" dirty="0">
                <a:cs typeface="Arial" panose="020B0604020202020204" pitchFamily="34" charset="0"/>
              </a:rPr>
              <a:t>     Topics:</a:t>
            </a:r>
          </a:p>
          <a:p>
            <a:pPr marL="800100" lvl="1" indent="-342900" algn="just">
              <a:buFont typeface="Arial" panose="020B0604020202020204" pitchFamily="34" charset="0"/>
              <a:buChar char="•"/>
            </a:pPr>
            <a:r>
              <a:rPr lang="en-US" sz="2400" dirty="0">
                <a:cs typeface="Times" panose="02020603050405020304" pitchFamily="18" charset="0"/>
              </a:rPr>
              <a:t>Virtualization and Containerization, Page No: 34  </a:t>
            </a:r>
          </a:p>
          <a:p>
            <a:pPr marL="800100" lvl="1" indent="-342900" algn="just">
              <a:buFont typeface="Arial" panose="020B0604020202020204" pitchFamily="34" charset="0"/>
              <a:buChar char="•"/>
            </a:pPr>
            <a:r>
              <a:rPr lang="en-US" sz="2400" dirty="0">
                <a:cs typeface="Times" panose="02020603050405020304" pitchFamily="18" charset="0"/>
              </a:rPr>
              <a:t>Operating System Structures, Page No: 81-91</a:t>
            </a:r>
          </a:p>
          <a:p>
            <a:pPr algn="just">
              <a:spcBef>
                <a:spcPts val="200"/>
              </a:spcBef>
              <a:spcAft>
                <a:spcPts val="200"/>
              </a:spcAft>
            </a:pPr>
            <a:r>
              <a:rPr lang="en-US" sz="2400" dirty="0">
                <a:cs typeface="Arial" panose="020B0604020202020204" pitchFamily="34" charset="0"/>
              </a:rPr>
              <a:t> </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E7BC85CE-0E30-FB55-CFC2-F823F9694AA7}"/>
              </a:ext>
            </a:extLst>
          </p:cNvPr>
          <p:cNvSpPr txBox="1"/>
          <p:nvPr/>
        </p:nvSpPr>
        <p:spPr>
          <a:xfrm>
            <a:off x="1315528" y="1174357"/>
            <a:ext cx="6771736" cy="461665"/>
          </a:xfrm>
          <a:prstGeom prst="rect">
            <a:avLst/>
          </a:prstGeom>
          <a:noFill/>
        </p:spPr>
        <p:txBody>
          <a:bodyPr wrap="square">
            <a:spAutoFit/>
          </a:bodyPr>
          <a:lstStyle/>
          <a:p>
            <a:pPr marL="342900" indent="-342900">
              <a:buFont typeface="Arial" panose="020B0604020202020204" pitchFamily="34" charset="0"/>
              <a:buChar char="•"/>
            </a:pPr>
            <a:r>
              <a:rPr lang="en-IN" sz="2400" dirty="0"/>
              <a:t>Various operations of Operating System</a:t>
            </a:r>
          </a:p>
        </p:txBody>
      </p:sp>
    </p:spTree>
    <p:extLst>
      <p:ext uri="{BB962C8B-B14F-4D97-AF65-F5344CB8AC3E}">
        <p14:creationId xmlns:p14="http://schemas.microsoft.com/office/powerpoint/2010/main" val="327270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304798"/>
            <a:ext cx="11943797" cy="993371"/>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Virtualization and Containerization </a:t>
            </a:r>
          </a:p>
          <a:p>
            <a:pPr marL="342900" indent="-342900" algn="just">
              <a:buAutoNum type="arabicPeriod"/>
            </a:pPr>
            <a:r>
              <a:rPr lang="en-US" sz="2900" dirty="0">
                <a:latin typeface="Times" panose="02020603050405020304" pitchFamily="18" charset="0"/>
                <a:cs typeface="Times" panose="02020603050405020304" pitchFamily="18" charset="0"/>
              </a:rPr>
              <a:t>Operating System Structures</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30</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870789"/>
            <a:ext cx="11943797" cy="1947478"/>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 </a:t>
            </a:r>
            <a:r>
              <a:rPr lang="en-US" sz="3000" b="1" dirty="0">
                <a:solidFill>
                  <a:srgbClr val="C00000"/>
                </a:solidFill>
                <a:latin typeface="Arial"/>
                <a:cs typeface="Arial"/>
              </a:rPr>
              <a:t>Understand the concept of virtualization and </a:t>
            </a:r>
            <a:r>
              <a:rPr lang="en-US" sz="3000" b="1">
                <a:solidFill>
                  <a:srgbClr val="C00000"/>
                </a:solidFill>
                <a:latin typeface="Arial"/>
                <a:cs typeface="Arial"/>
              </a:rPr>
              <a:t>Containerization</a:t>
            </a:r>
            <a:r>
              <a:rPr lang="en-US" sz="3000" b="1" dirty="0">
                <a:solidFill>
                  <a:srgbClr val="C00000"/>
                </a:solidFill>
                <a:latin typeface="Arial"/>
                <a:cs typeface="Arial"/>
              </a:rPr>
              <a:t> in Operating System</a:t>
            </a:r>
          </a:p>
          <a:p>
            <a:pPr algn="just"/>
            <a:r>
              <a:rPr lang="en-US" sz="3000" b="1" dirty="0">
                <a:solidFill>
                  <a:srgbClr val="C00000"/>
                </a:solidFill>
                <a:latin typeface="Arial"/>
                <a:cs typeface="Arial"/>
              </a:rPr>
              <a:t>LO2: Understand Operating system structures</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3975682"/>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p>
        </p:txBody>
      </p:sp>
    </p:spTree>
    <p:extLst>
      <p:ext uri="{BB962C8B-B14F-4D97-AF65-F5344CB8AC3E}">
        <p14:creationId xmlns:p14="http://schemas.microsoft.com/office/powerpoint/2010/main" val="324079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and Containerization</a:t>
            </a: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830997"/>
          </a:xfrm>
          <a:prstGeom prst="rect">
            <a:avLst/>
          </a:prstGeom>
          <a:noFill/>
        </p:spPr>
        <p:txBody>
          <a:bodyPr wrap="square">
            <a:spAutoFit/>
          </a:bodyPr>
          <a:lstStyle/>
          <a:p>
            <a:pPr algn="just"/>
            <a:r>
              <a:rPr lang="en-US" sz="2400" b="1" dirty="0"/>
              <a:t>Virtualization</a:t>
            </a:r>
          </a:p>
          <a:p>
            <a:pPr algn="just"/>
            <a:endParaRPr lang="en-IN" sz="2400" dirty="0">
              <a:cs typeface="Arial" panose="020B0604020202020204" pitchFamily="34" charset="0"/>
            </a:endParaRPr>
          </a:p>
        </p:txBody>
      </p:sp>
      <p:sp>
        <p:nvSpPr>
          <p:cNvPr id="5" name="TextBox 4">
            <a:extLst>
              <a:ext uri="{FF2B5EF4-FFF2-40B4-BE49-F238E27FC236}">
                <a16:creationId xmlns:a16="http://schemas.microsoft.com/office/drawing/2014/main" id="{91AA3E1F-A8B8-F3F9-CB82-AE1C8E653C77}"/>
              </a:ext>
            </a:extLst>
          </p:cNvPr>
          <p:cNvSpPr txBox="1"/>
          <p:nvPr/>
        </p:nvSpPr>
        <p:spPr>
          <a:xfrm>
            <a:off x="725601" y="1507750"/>
            <a:ext cx="11937976" cy="1200329"/>
          </a:xfrm>
          <a:prstGeom prst="rect">
            <a:avLst/>
          </a:prstGeom>
          <a:noFill/>
        </p:spPr>
        <p:txBody>
          <a:bodyPr wrap="square">
            <a:spAutoFit/>
          </a:bodyPr>
          <a:lstStyle/>
          <a:p>
            <a:pPr algn="just"/>
            <a:r>
              <a:rPr lang="en-US" sz="2400" dirty="0"/>
              <a:t>Virtualization is the process of creating a virtual version of a physical machine or resource, such as a computer, server, storage device, or network. It allows multiple virtual instances to run on a single physical system, enabling better resource utilization, flexibility, and isolation</a:t>
            </a:r>
          </a:p>
        </p:txBody>
      </p:sp>
      <p:sp>
        <p:nvSpPr>
          <p:cNvPr id="9" name="TextBox 8">
            <a:extLst>
              <a:ext uri="{FF2B5EF4-FFF2-40B4-BE49-F238E27FC236}">
                <a16:creationId xmlns:a16="http://schemas.microsoft.com/office/drawing/2014/main" id="{BBEC4BBD-9832-9A7E-F028-AABCCFFEEA21}"/>
              </a:ext>
            </a:extLst>
          </p:cNvPr>
          <p:cNvSpPr txBox="1"/>
          <p:nvPr/>
        </p:nvSpPr>
        <p:spPr>
          <a:xfrm>
            <a:off x="725602" y="2970220"/>
            <a:ext cx="11937976" cy="2554545"/>
          </a:xfrm>
          <a:prstGeom prst="rect">
            <a:avLst/>
          </a:prstGeom>
          <a:noFill/>
        </p:spPr>
        <p:txBody>
          <a:bodyPr wrap="square">
            <a:spAutoFit/>
          </a:bodyPr>
          <a:lstStyle/>
          <a:p>
            <a:pPr algn="just"/>
            <a:r>
              <a:rPr lang="en-US" sz="2400" b="1" dirty="0"/>
              <a:t>In other words:</a:t>
            </a:r>
          </a:p>
          <a:p>
            <a:pPr algn="just"/>
            <a:endParaRPr lang="en-US" sz="1050" b="1" dirty="0"/>
          </a:p>
          <a:p>
            <a:pPr algn="just"/>
            <a:r>
              <a:rPr lang="en-US" sz="2400" dirty="0"/>
              <a:t>Virtualization in operating systems (OS) is a technology that creates a virtual version of a computing resource, such as hardware platforms, storage devices, or network resources. It enables the creation of multiple simulated environments or dedicated resources from a single physical hardware system. </a:t>
            </a:r>
          </a:p>
          <a:p>
            <a:pPr algn="just"/>
            <a:endParaRPr lang="en-IN" sz="2400" dirty="0"/>
          </a:p>
        </p:txBody>
      </p:sp>
    </p:spTree>
    <p:extLst>
      <p:ext uri="{BB962C8B-B14F-4D97-AF65-F5344CB8AC3E}">
        <p14:creationId xmlns:p14="http://schemas.microsoft.com/office/powerpoint/2010/main" val="13019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Key Concepts</a:t>
            </a:r>
          </a:p>
        </p:txBody>
      </p:sp>
      <p:sp>
        <p:nvSpPr>
          <p:cNvPr id="6" name="TextBox 5">
            <a:extLst>
              <a:ext uri="{FF2B5EF4-FFF2-40B4-BE49-F238E27FC236}">
                <a16:creationId xmlns:a16="http://schemas.microsoft.com/office/drawing/2014/main" id="{0244244F-8718-024A-2409-8189BBD27345}"/>
              </a:ext>
            </a:extLst>
          </p:cNvPr>
          <p:cNvSpPr txBox="1"/>
          <p:nvPr/>
        </p:nvSpPr>
        <p:spPr>
          <a:xfrm>
            <a:off x="4917058" y="926080"/>
            <a:ext cx="8122560" cy="4154984"/>
          </a:xfrm>
          <a:prstGeom prst="rect">
            <a:avLst/>
          </a:prstGeom>
          <a:noFill/>
        </p:spPr>
        <p:txBody>
          <a:bodyPr wrap="square">
            <a:spAutoFit/>
          </a:bodyPr>
          <a:lstStyle/>
          <a:p>
            <a:pPr algn="just"/>
            <a:r>
              <a:rPr lang="en-US" sz="2400" b="1" dirty="0"/>
              <a:t>1. Virtual Machines (VMs)</a:t>
            </a:r>
            <a:endParaRPr lang="en-US" sz="2400" dirty="0"/>
          </a:p>
          <a:p>
            <a:pPr algn="just"/>
            <a:r>
              <a:rPr lang="en-US" sz="2400" dirty="0"/>
              <a:t>A virtual machine is an emulation of a computer system. Each VM runs its own operating system and applications, functioning as if it were a separate physical machine.</a:t>
            </a:r>
          </a:p>
          <a:p>
            <a:pPr algn="just"/>
            <a:endParaRPr lang="en-US" sz="1400" b="1" dirty="0"/>
          </a:p>
          <a:p>
            <a:pPr algn="just"/>
            <a:r>
              <a:rPr lang="en-US" sz="2400" b="1" dirty="0"/>
              <a:t>2. Hypervisor</a:t>
            </a:r>
          </a:p>
          <a:p>
            <a:pPr algn="just"/>
            <a:r>
              <a:rPr lang="en-US" sz="2400" dirty="0"/>
              <a:t>The hypervisor, also known as a virtual machine monitor (VMM), is the software layer that enables virtualization. It manages the hardware resources and ensures that VMs are isolated from each other while sharing the same physical hardware.</a:t>
            </a:r>
          </a:p>
        </p:txBody>
      </p:sp>
      <p:sp>
        <p:nvSpPr>
          <p:cNvPr id="14" name="TextBox 13">
            <a:extLst>
              <a:ext uri="{FF2B5EF4-FFF2-40B4-BE49-F238E27FC236}">
                <a16:creationId xmlns:a16="http://schemas.microsoft.com/office/drawing/2014/main" id="{BF2044E3-2E22-60BC-F9FF-AA436D3C5CFC}"/>
              </a:ext>
            </a:extLst>
          </p:cNvPr>
          <p:cNvSpPr txBox="1"/>
          <p:nvPr/>
        </p:nvSpPr>
        <p:spPr>
          <a:xfrm>
            <a:off x="452820" y="5021586"/>
            <a:ext cx="12859579" cy="1569660"/>
          </a:xfrm>
          <a:prstGeom prst="rect">
            <a:avLst/>
          </a:prstGeom>
          <a:noFill/>
        </p:spPr>
        <p:txBody>
          <a:bodyPr wrap="square">
            <a:spAutoFit/>
          </a:bodyPr>
          <a:lstStyle/>
          <a:p>
            <a:pPr algn="just"/>
            <a:r>
              <a:rPr lang="en-US" sz="2400" dirty="0"/>
              <a:t>There are two types of hypervisors:</a:t>
            </a:r>
          </a:p>
          <a:p>
            <a:pPr algn="just"/>
            <a:r>
              <a:rPr lang="en-US" sz="2400" b="1" dirty="0"/>
              <a:t>Type 1 (Bare-metal): </a:t>
            </a:r>
            <a:r>
              <a:rPr lang="en-US" sz="2400" dirty="0"/>
              <a:t>Runs directly on the physical hardware (e.g., </a:t>
            </a:r>
            <a:r>
              <a:rPr lang="en-US" sz="2400" b="1" dirty="0"/>
              <a:t>VMware </a:t>
            </a:r>
            <a:r>
              <a:rPr lang="en-US" sz="2400" b="1" dirty="0" err="1"/>
              <a:t>ESXi</a:t>
            </a:r>
            <a:r>
              <a:rPr lang="en-US" sz="2400" dirty="0"/>
              <a:t>, </a:t>
            </a:r>
            <a:r>
              <a:rPr lang="en-US" sz="2400" b="1" dirty="0"/>
              <a:t>Microsoft Hyper-V</a:t>
            </a:r>
            <a:r>
              <a:rPr lang="en-US" sz="2400" dirty="0"/>
              <a:t>).</a:t>
            </a:r>
          </a:p>
          <a:p>
            <a:pPr algn="just"/>
            <a:r>
              <a:rPr lang="en-US" sz="2400" b="1" dirty="0"/>
              <a:t>Type 2 (Hosted): </a:t>
            </a:r>
            <a:r>
              <a:rPr lang="en-US" sz="2400" dirty="0"/>
              <a:t>Runs on top of a host operating system (e.g., </a:t>
            </a:r>
            <a:r>
              <a:rPr lang="en-US" sz="2400" b="1" dirty="0"/>
              <a:t>VMware Workstation</a:t>
            </a:r>
            <a:r>
              <a:rPr lang="en-US" sz="2400" dirty="0"/>
              <a:t>, </a:t>
            </a:r>
            <a:r>
              <a:rPr lang="en-US" sz="2400" b="1" dirty="0"/>
              <a:t>Oracle VM VirtualBox</a:t>
            </a:r>
            <a:r>
              <a:rPr lang="en-US" sz="2400" dirty="0"/>
              <a:t>).</a:t>
            </a:r>
            <a:endParaRPr lang="en-IN" sz="2400" dirty="0"/>
          </a:p>
        </p:txBody>
      </p:sp>
      <p:sp>
        <p:nvSpPr>
          <p:cNvPr id="7" name="TextBox 6">
            <a:extLst>
              <a:ext uri="{FF2B5EF4-FFF2-40B4-BE49-F238E27FC236}">
                <a16:creationId xmlns:a16="http://schemas.microsoft.com/office/drawing/2014/main" id="{6FC47F7B-D0AB-0E5C-465D-97253FCDA071}"/>
              </a:ext>
            </a:extLst>
          </p:cNvPr>
          <p:cNvSpPr txBox="1"/>
          <p:nvPr/>
        </p:nvSpPr>
        <p:spPr>
          <a:xfrm>
            <a:off x="1738820" y="4605467"/>
            <a:ext cx="2375074" cy="430887"/>
          </a:xfrm>
          <a:prstGeom prst="rect">
            <a:avLst/>
          </a:prstGeom>
          <a:noFill/>
        </p:spPr>
        <p:txBody>
          <a:bodyPr wrap="none" rtlCol="0">
            <a:spAutoFit/>
          </a:bodyPr>
          <a:lstStyle/>
          <a:p>
            <a:r>
              <a:rPr lang="en-US" sz="2200" dirty="0"/>
              <a:t>Fig 1. Virtualization</a:t>
            </a:r>
            <a:endParaRPr lang="en-IN" sz="2200" dirty="0"/>
          </a:p>
        </p:txBody>
      </p:sp>
      <p:pic>
        <p:nvPicPr>
          <p:cNvPr id="12" name="Picture 11">
            <a:extLst>
              <a:ext uri="{FF2B5EF4-FFF2-40B4-BE49-F238E27FC236}">
                <a16:creationId xmlns:a16="http://schemas.microsoft.com/office/drawing/2014/main" id="{F7038A15-E702-1A80-422B-85057445E662}"/>
              </a:ext>
            </a:extLst>
          </p:cNvPr>
          <p:cNvPicPr>
            <a:picLocks noChangeAspect="1"/>
          </p:cNvPicPr>
          <p:nvPr/>
        </p:nvPicPr>
        <p:blipFill>
          <a:blip r:embed="rId3"/>
          <a:stretch>
            <a:fillRect/>
          </a:stretch>
        </p:blipFill>
        <p:spPr>
          <a:xfrm>
            <a:off x="649010" y="982985"/>
            <a:ext cx="4026114" cy="3624532"/>
          </a:xfrm>
          <a:prstGeom prst="rect">
            <a:avLst/>
          </a:prstGeom>
        </p:spPr>
      </p:pic>
    </p:spTree>
    <p:extLst>
      <p:ext uri="{BB962C8B-B14F-4D97-AF65-F5344CB8AC3E}">
        <p14:creationId xmlns:p14="http://schemas.microsoft.com/office/powerpoint/2010/main" val="190480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Key Concepts</a:t>
            </a:r>
          </a:p>
        </p:txBody>
      </p:sp>
      <p:sp>
        <p:nvSpPr>
          <p:cNvPr id="6" name="TextBox 5">
            <a:extLst>
              <a:ext uri="{FF2B5EF4-FFF2-40B4-BE49-F238E27FC236}">
                <a16:creationId xmlns:a16="http://schemas.microsoft.com/office/drawing/2014/main" id="{0244244F-8718-024A-2409-8189BBD27345}"/>
              </a:ext>
            </a:extLst>
          </p:cNvPr>
          <p:cNvSpPr txBox="1"/>
          <p:nvPr/>
        </p:nvSpPr>
        <p:spPr>
          <a:xfrm>
            <a:off x="452819" y="1064104"/>
            <a:ext cx="12586799" cy="3293209"/>
          </a:xfrm>
          <a:prstGeom prst="rect">
            <a:avLst/>
          </a:prstGeom>
          <a:noFill/>
        </p:spPr>
        <p:txBody>
          <a:bodyPr wrap="square">
            <a:spAutoFit/>
          </a:bodyPr>
          <a:lstStyle/>
          <a:p>
            <a:pPr algn="just">
              <a:lnSpc>
                <a:spcPct val="150000"/>
              </a:lnSpc>
            </a:pPr>
            <a:r>
              <a:rPr lang="en-US" sz="2400" b="1" dirty="0"/>
              <a:t>Isolation</a:t>
            </a:r>
          </a:p>
          <a:p>
            <a:pPr algn="just"/>
            <a:r>
              <a:rPr lang="en-US" sz="2400" dirty="0"/>
              <a:t>Virtualization provides strong isolation between VMs. Each VM operates independently and securely, ensuring that issues in one VM do not affect others.</a:t>
            </a:r>
          </a:p>
          <a:p>
            <a:pPr algn="just"/>
            <a:endParaRPr lang="en-US" sz="1600" dirty="0"/>
          </a:p>
          <a:p>
            <a:pPr algn="just">
              <a:lnSpc>
                <a:spcPct val="150000"/>
              </a:lnSpc>
            </a:pPr>
            <a:r>
              <a:rPr lang="en-US" sz="2400" b="1" dirty="0"/>
              <a:t>Resource Management</a:t>
            </a:r>
          </a:p>
          <a:p>
            <a:pPr algn="just"/>
            <a:r>
              <a:rPr lang="en-US" sz="2400" dirty="0"/>
              <a:t>Virtualization allows for efficient resource allocation and management. Resources such as CPU, memory, and storage can be dynamically allocated to different VMs based on demand.</a:t>
            </a:r>
          </a:p>
          <a:p>
            <a:pPr algn="just"/>
            <a:endParaRPr lang="en-US" sz="2400" b="1" dirty="0"/>
          </a:p>
        </p:txBody>
      </p:sp>
    </p:spTree>
    <p:extLst>
      <p:ext uri="{BB962C8B-B14F-4D97-AF65-F5344CB8AC3E}">
        <p14:creationId xmlns:p14="http://schemas.microsoft.com/office/powerpoint/2010/main" val="417666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Types</a:t>
            </a:r>
          </a:p>
        </p:txBody>
      </p:sp>
      <p:sp>
        <p:nvSpPr>
          <p:cNvPr id="6" name="TextBox 5">
            <a:extLst>
              <a:ext uri="{FF2B5EF4-FFF2-40B4-BE49-F238E27FC236}">
                <a16:creationId xmlns:a16="http://schemas.microsoft.com/office/drawing/2014/main" id="{0244244F-8718-024A-2409-8189BBD27345}"/>
              </a:ext>
            </a:extLst>
          </p:cNvPr>
          <p:cNvSpPr txBox="1"/>
          <p:nvPr/>
        </p:nvSpPr>
        <p:spPr>
          <a:xfrm>
            <a:off x="452819" y="1064104"/>
            <a:ext cx="12176253" cy="1225977"/>
          </a:xfrm>
          <a:prstGeom prst="rect">
            <a:avLst/>
          </a:prstGeom>
          <a:noFill/>
        </p:spPr>
        <p:txBody>
          <a:bodyPr wrap="square">
            <a:spAutoFit/>
          </a:bodyPr>
          <a:lstStyle/>
          <a:p>
            <a:pPr algn="just">
              <a:spcBef>
                <a:spcPts val="200"/>
              </a:spcBef>
              <a:spcAft>
                <a:spcPts val="200"/>
              </a:spcAft>
            </a:pPr>
            <a:r>
              <a:rPr lang="en-US" sz="2400" b="1" dirty="0"/>
              <a:t>			        </a:t>
            </a:r>
            <a:r>
              <a:rPr lang="en-US" sz="2400" dirty="0"/>
              <a:t>It</a:t>
            </a:r>
            <a:r>
              <a:rPr lang="en-US" sz="2400" b="1" dirty="0"/>
              <a:t> </a:t>
            </a:r>
            <a:r>
              <a:rPr lang="en-US" sz="2400" dirty="0"/>
              <a:t>Divides a physical server into multiple virtual servers, each running 				        its own operating system and applications.</a:t>
            </a:r>
          </a:p>
          <a:p>
            <a:pPr algn="just"/>
            <a:endParaRPr lang="en-US" sz="2400" dirty="0"/>
          </a:p>
        </p:txBody>
      </p:sp>
      <p:sp>
        <p:nvSpPr>
          <p:cNvPr id="2" name="Rectangle 1">
            <a:extLst>
              <a:ext uri="{FF2B5EF4-FFF2-40B4-BE49-F238E27FC236}">
                <a16:creationId xmlns:a16="http://schemas.microsoft.com/office/drawing/2014/main" id="{C430EBAF-AABB-1AC4-CBD2-37ED57EFA562}"/>
              </a:ext>
            </a:extLst>
          </p:cNvPr>
          <p:cNvSpPr/>
          <p:nvPr/>
        </p:nvSpPr>
        <p:spPr>
          <a:xfrm>
            <a:off x="573590" y="1150369"/>
            <a:ext cx="3101685" cy="5155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Server Virtualization</a:t>
            </a:r>
          </a:p>
        </p:txBody>
      </p:sp>
      <p:pic>
        <p:nvPicPr>
          <p:cNvPr id="18" name="Picture 17">
            <a:extLst>
              <a:ext uri="{FF2B5EF4-FFF2-40B4-BE49-F238E27FC236}">
                <a16:creationId xmlns:a16="http://schemas.microsoft.com/office/drawing/2014/main" id="{AAA28138-76DC-7AFB-858D-91AC504E33A0}"/>
              </a:ext>
            </a:extLst>
          </p:cNvPr>
          <p:cNvPicPr>
            <a:picLocks noChangeAspect="1"/>
          </p:cNvPicPr>
          <p:nvPr/>
        </p:nvPicPr>
        <p:blipFill>
          <a:blip r:embed="rId3"/>
          <a:stretch>
            <a:fillRect/>
          </a:stretch>
        </p:blipFill>
        <p:spPr>
          <a:xfrm>
            <a:off x="2392634" y="1801739"/>
            <a:ext cx="9356543" cy="4216631"/>
          </a:xfrm>
          <a:prstGeom prst="rect">
            <a:avLst/>
          </a:prstGeom>
        </p:spPr>
      </p:pic>
      <p:sp>
        <p:nvSpPr>
          <p:cNvPr id="19" name="TextBox 18">
            <a:extLst>
              <a:ext uri="{FF2B5EF4-FFF2-40B4-BE49-F238E27FC236}">
                <a16:creationId xmlns:a16="http://schemas.microsoft.com/office/drawing/2014/main" id="{EB4B1CFC-B261-F404-C5AA-308AFA0CF50E}"/>
              </a:ext>
            </a:extLst>
          </p:cNvPr>
          <p:cNvSpPr txBox="1"/>
          <p:nvPr/>
        </p:nvSpPr>
        <p:spPr>
          <a:xfrm>
            <a:off x="5168526" y="6080028"/>
            <a:ext cx="3173241" cy="430887"/>
          </a:xfrm>
          <a:prstGeom prst="rect">
            <a:avLst/>
          </a:prstGeom>
          <a:noFill/>
        </p:spPr>
        <p:txBody>
          <a:bodyPr wrap="none" rtlCol="0">
            <a:spAutoFit/>
          </a:bodyPr>
          <a:lstStyle/>
          <a:p>
            <a:r>
              <a:rPr lang="en-US" sz="2200" dirty="0"/>
              <a:t>Fig 2. Server Virtualization</a:t>
            </a:r>
            <a:endParaRPr lang="en-IN" sz="2200" dirty="0"/>
          </a:p>
        </p:txBody>
      </p:sp>
    </p:spTree>
    <p:extLst>
      <p:ext uri="{BB962C8B-B14F-4D97-AF65-F5344CB8AC3E}">
        <p14:creationId xmlns:p14="http://schemas.microsoft.com/office/powerpoint/2010/main" val="205955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Virtualization: Types</a:t>
            </a:r>
          </a:p>
        </p:txBody>
      </p:sp>
      <p:sp>
        <p:nvSpPr>
          <p:cNvPr id="6" name="TextBox 5">
            <a:extLst>
              <a:ext uri="{FF2B5EF4-FFF2-40B4-BE49-F238E27FC236}">
                <a16:creationId xmlns:a16="http://schemas.microsoft.com/office/drawing/2014/main" id="{0244244F-8718-024A-2409-8189BBD27345}"/>
              </a:ext>
            </a:extLst>
          </p:cNvPr>
          <p:cNvSpPr txBox="1"/>
          <p:nvPr/>
        </p:nvSpPr>
        <p:spPr>
          <a:xfrm>
            <a:off x="3622787" y="913136"/>
            <a:ext cx="9741371" cy="830997"/>
          </a:xfrm>
          <a:prstGeom prst="rect">
            <a:avLst/>
          </a:prstGeom>
          <a:noFill/>
        </p:spPr>
        <p:txBody>
          <a:bodyPr wrap="square">
            <a:spAutoFit/>
          </a:bodyPr>
          <a:lstStyle/>
          <a:p>
            <a:pPr algn="just"/>
            <a:r>
              <a:rPr lang="en-US" sz="2400" dirty="0"/>
              <a:t>It Provides virtual desktops to end-users, which they can access from various devices. Examples include Virtual Desktop Infrastructure (VDI) solutions.</a:t>
            </a:r>
          </a:p>
        </p:txBody>
      </p:sp>
      <p:sp>
        <p:nvSpPr>
          <p:cNvPr id="5" name="Rectangle 4">
            <a:extLst>
              <a:ext uri="{FF2B5EF4-FFF2-40B4-BE49-F238E27FC236}">
                <a16:creationId xmlns:a16="http://schemas.microsoft.com/office/drawing/2014/main" id="{A54C0657-EC81-0AFE-84D6-3D3A51B05B51}"/>
              </a:ext>
            </a:extLst>
          </p:cNvPr>
          <p:cNvSpPr/>
          <p:nvPr/>
        </p:nvSpPr>
        <p:spPr>
          <a:xfrm>
            <a:off x="452090" y="1050360"/>
            <a:ext cx="3101685" cy="5155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Desktop Virtualization</a:t>
            </a:r>
          </a:p>
        </p:txBody>
      </p:sp>
      <p:pic>
        <p:nvPicPr>
          <p:cNvPr id="12" name="Picture 11">
            <a:extLst>
              <a:ext uri="{FF2B5EF4-FFF2-40B4-BE49-F238E27FC236}">
                <a16:creationId xmlns:a16="http://schemas.microsoft.com/office/drawing/2014/main" id="{1DF5FB68-4E82-24E7-367C-C3D2264F6A96}"/>
              </a:ext>
            </a:extLst>
          </p:cNvPr>
          <p:cNvPicPr>
            <a:picLocks noChangeAspect="1"/>
          </p:cNvPicPr>
          <p:nvPr/>
        </p:nvPicPr>
        <p:blipFill>
          <a:blip r:embed="rId3"/>
          <a:stretch>
            <a:fillRect/>
          </a:stretch>
        </p:blipFill>
        <p:spPr>
          <a:xfrm>
            <a:off x="3727036" y="1692374"/>
            <a:ext cx="6055321" cy="4419204"/>
          </a:xfrm>
          <a:prstGeom prst="rect">
            <a:avLst/>
          </a:prstGeom>
        </p:spPr>
      </p:pic>
      <p:sp>
        <p:nvSpPr>
          <p:cNvPr id="13" name="TextBox 12">
            <a:extLst>
              <a:ext uri="{FF2B5EF4-FFF2-40B4-BE49-F238E27FC236}">
                <a16:creationId xmlns:a16="http://schemas.microsoft.com/office/drawing/2014/main" id="{43F27B9C-FBDB-9951-4143-CE55E48C6F85}"/>
              </a:ext>
            </a:extLst>
          </p:cNvPr>
          <p:cNvSpPr txBox="1"/>
          <p:nvPr/>
        </p:nvSpPr>
        <p:spPr>
          <a:xfrm>
            <a:off x="5138976" y="6120403"/>
            <a:ext cx="3379258" cy="430887"/>
          </a:xfrm>
          <a:prstGeom prst="rect">
            <a:avLst/>
          </a:prstGeom>
          <a:noFill/>
        </p:spPr>
        <p:txBody>
          <a:bodyPr wrap="none" rtlCol="0">
            <a:spAutoFit/>
          </a:bodyPr>
          <a:lstStyle/>
          <a:p>
            <a:r>
              <a:rPr lang="en-US" sz="2200" dirty="0"/>
              <a:t>Fig 3. Desktop Virtualization</a:t>
            </a:r>
            <a:endParaRPr lang="en-IN" sz="2200" dirty="0"/>
          </a:p>
        </p:txBody>
      </p:sp>
    </p:spTree>
    <p:extLst>
      <p:ext uri="{BB962C8B-B14F-4D97-AF65-F5344CB8AC3E}">
        <p14:creationId xmlns:p14="http://schemas.microsoft.com/office/powerpoint/2010/main" val="1175707484"/>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12661</TotalTime>
  <Words>1838</Words>
  <Application>Microsoft Office PowerPoint</Application>
  <PresentationFormat>Custom</PresentationFormat>
  <Paragraphs>267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452</cp:revision>
  <dcterms:created xsi:type="dcterms:W3CDTF">2023-06-27T05:32:28Z</dcterms:created>
  <dcterms:modified xsi:type="dcterms:W3CDTF">2024-07-04T10:15:14Z</dcterms:modified>
</cp:coreProperties>
</file>