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1"/>
  </p:notesMasterIdLst>
  <p:handoutMasterIdLst>
    <p:handoutMasterId r:id="rId62"/>
  </p:handoutMasterIdLst>
  <p:sldIdLst>
    <p:sldId id="331" r:id="rId2"/>
    <p:sldId id="332" r:id="rId3"/>
    <p:sldId id="333" r:id="rId4"/>
    <p:sldId id="420" r:id="rId5"/>
    <p:sldId id="424" r:id="rId6"/>
    <p:sldId id="338" r:id="rId7"/>
    <p:sldId id="339" r:id="rId8"/>
    <p:sldId id="480" r:id="rId9"/>
    <p:sldId id="446" r:id="rId10"/>
    <p:sldId id="453" r:id="rId11"/>
    <p:sldId id="459" r:id="rId12"/>
    <p:sldId id="460" r:id="rId13"/>
    <p:sldId id="458" r:id="rId14"/>
    <p:sldId id="457" r:id="rId15"/>
    <p:sldId id="407" r:id="rId16"/>
    <p:sldId id="427" r:id="rId17"/>
    <p:sldId id="447" r:id="rId18"/>
    <p:sldId id="429" r:id="rId19"/>
    <p:sldId id="456" r:id="rId20"/>
    <p:sldId id="462" r:id="rId21"/>
    <p:sldId id="463" r:id="rId22"/>
    <p:sldId id="464" r:id="rId23"/>
    <p:sldId id="343"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354" r:id="rId38"/>
    <p:sldId id="355" r:id="rId39"/>
    <p:sldId id="452" r:id="rId40"/>
    <p:sldId id="356" r:id="rId41"/>
    <p:sldId id="418" r:id="rId42"/>
    <p:sldId id="369" r:id="rId43"/>
    <p:sldId id="370" r:id="rId44"/>
    <p:sldId id="476" r:id="rId45"/>
    <p:sldId id="371" r:id="rId46"/>
    <p:sldId id="372" r:id="rId47"/>
    <p:sldId id="481" r:id="rId48"/>
    <p:sldId id="377" r:id="rId49"/>
    <p:sldId id="378" r:id="rId50"/>
    <p:sldId id="379" r:id="rId51"/>
    <p:sldId id="380" r:id="rId52"/>
    <p:sldId id="419" r:id="rId53"/>
    <p:sldId id="479" r:id="rId54"/>
    <p:sldId id="381" r:id="rId55"/>
    <p:sldId id="475" r:id="rId56"/>
    <p:sldId id="438" r:id="rId57"/>
    <p:sldId id="437" r:id="rId58"/>
    <p:sldId id="439" r:id="rId59"/>
    <p:sldId id="404" r:id="rId60"/>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75" d="100"/>
          <a:sy n="75" d="100"/>
        </p:scale>
        <p:origin x="952" y="3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smtClean="0"/>
              <a:t> </a:t>
            </a:r>
            <a:r>
              <a:rPr lang="en-US" altLang="en-US"/>
              <a:t>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r>
              <a:rPr lang="en-US" altLang="en-US" dirty="0">
                <a:solidFill>
                  <a:srgbClr val="000000"/>
                </a:solidFill>
              </a:rPr>
              <a:t>initially, the value of </a:t>
            </a:r>
            <a:r>
              <a:rPr lang="en-US" altLang="en-US" sz="2000" b="1" dirty="0">
                <a:latin typeface="Courier New" panose="02070309020205020404" pitchFamily="49" charset="0"/>
              </a:rPr>
              <a:t>turn </a:t>
            </a:r>
            <a:r>
              <a:rPr lang="en-US" altLang="en-US" dirty="0">
                <a:solidFill>
                  <a:srgbClr val="000000"/>
                </a:solidFill>
              </a:rPr>
              <a:t>is set to </a:t>
            </a:r>
            <a:r>
              <a:rPr lang="en-US" altLang="en-US" i="1" dirty="0">
                <a:solidFill>
                  <a:srgbClr val="000000"/>
                </a:solidFill>
              </a:rPr>
              <a:t>i </a:t>
            </a: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a:t>
            </a:r>
            <a:r>
              <a:rPr lang="en-US" altLang="en-US" b="1" dirty="0" err="1">
                <a:solidFill>
                  <a:srgbClr val="000000"/>
                </a:solidFill>
                <a:latin typeface="Courier New" panose="02070309020205020404" pitchFamily="49" charset="0"/>
              </a:rPr>
              <a:t>i</a:t>
            </a: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233488"/>
            <a:ext cx="7275666" cy="4385647"/>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8"/>
            <a:ext cx="5905702" cy="4222237"/>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r>
              <a:rPr lang="en-US" altLang="en-US" dirty="0"/>
              <a:t/>
            </a: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r>
              <a:rPr lang="en-US" altLang="en-US" dirty="0"/>
              <a:t/>
            </a: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dirty="0"/>
              <a:t>Mutual exclusion locks (</a:t>
            </a:r>
            <a:r>
              <a:rPr lang="en-US" dirty="0" err="1"/>
              <a:t>mutexes</a:t>
            </a:r>
            <a:r>
              <a:rPr lang="en-US" dirty="0"/>
              <a:t>) prevent multiple threads from simultaneously executing critical sections of code which access shared data (that is, </a:t>
            </a:r>
            <a:r>
              <a:rPr lang="en-US" dirty="0" err="1"/>
              <a:t>mutexes</a:t>
            </a:r>
            <a:r>
              <a:rPr lang="en-US" dirty="0"/>
              <a:t> are used to serialize the execution of threads).</a:t>
            </a:r>
            <a:endParaRPr lang="en-US" altLang="en-US" dirty="0" smtClean="0"/>
          </a:p>
          <a:p>
            <a:pPr>
              <a:lnSpc>
                <a:spcPct val="90000"/>
              </a:lnSpc>
            </a:pPr>
            <a:r>
              <a:rPr lang="en-US" altLang="en-US" dirty="0" smtClean="0"/>
              <a:t>Previous </a:t>
            </a:r>
            <a:r>
              <a:rPr lang="en-US" altLang="en-US" dirty="0"/>
              <a:t>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759352" y="867299"/>
            <a:ext cx="7859711" cy="4970462"/>
          </a:xfrm>
        </p:spPr>
        <p:txBody>
          <a:bodyPr/>
          <a:lstStyle/>
          <a:p>
            <a:pPr>
              <a:lnSpc>
                <a:spcPct val="90000"/>
              </a:lnSpc>
            </a:pPr>
            <a:r>
              <a:rPr lang="en-US" sz="1600" dirty="0" smtClean="0"/>
              <a:t>A </a:t>
            </a:r>
            <a:r>
              <a:rPr lang="en-US" sz="1600" dirty="0"/>
              <a:t>semaphore is a variable or abstract data type that controls access to a shared resource by multiple threads in an operating system. It's a type of synchronization primitive that helps prevent critical section problems and race conditions. </a:t>
            </a:r>
            <a:r>
              <a:rPr lang="en-US" altLang="en-US" sz="1600" dirty="0" smtClean="0"/>
              <a:t>Synchronization </a:t>
            </a:r>
            <a:r>
              <a:rPr lang="en-US" altLang="en-US" sz="1600" dirty="0"/>
              <a:t>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a:t>
            </a:r>
            <a:r>
              <a:rPr lang="en-US" altLang="en-US" dirty="0" smtClean="0"/>
              <a:t>time</a:t>
            </a:r>
          </a:p>
          <a:p>
            <a:pPr>
              <a:lnSpc>
                <a:spcPct val="80000"/>
              </a:lnSpc>
            </a:pPr>
            <a:r>
              <a:rPr lang="en-US" dirty="0"/>
              <a:t>Monitors </a:t>
            </a:r>
            <a:r>
              <a:rPr lang="en-US" dirty="0" smtClean="0"/>
              <a:t>comprise </a:t>
            </a:r>
            <a:r>
              <a:rPr lang="en-US" dirty="0"/>
              <a:t>a </a:t>
            </a:r>
            <a:r>
              <a:rPr lang="en-US" dirty="0" err="1"/>
              <a:t>mutex</a:t>
            </a:r>
            <a:r>
              <a:rPr lang="en-US" dirty="0"/>
              <a:t> (lock) and at least one condition variable</a:t>
            </a:r>
            <a:r>
              <a:rPr lang="en-US" dirty="0" smtClean="0"/>
              <a:t>.</a:t>
            </a:r>
          </a:p>
          <a:p>
            <a:pPr>
              <a:lnSpc>
                <a:spcPct val="80000"/>
              </a:lnSpc>
            </a:pPr>
            <a:r>
              <a:rPr lang="en-US" dirty="0"/>
              <a:t>Monitors ensure that only one process can use a resource at a time, preventing conflicts and data corruption.</a:t>
            </a:r>
            <a:endParaRPr lang="en-US" altLang="en-US" dirty="0"/>
          </a:p>
          <a:p>
            <a:pPr>
              <a:lnSpc>
                <a:spcPct val="80000"/>
              </a:lnSpc>
            </a:pPr>
            <a:r>
              <a:rPr lang="en-US" altLang="en-US" dirty="0"/>
              <a:t>Pseudocode syntax of a monitor</a:t>
            </a:r>
            <a:r>
              <a:rPr lang="en-US" altLang="en-US" dirty="0" smtClean="0"/>
              <a:t>:</a:t>
            </a: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r>
              <a:rPr lang="en-US" altLang="en-US" sz="1600" b="1" dirty="0" smtClean="0">
                <a:solidFill>
                  <a:srgbClr val="000000"/>
                </a:solidFill>
                <a:latin typeface="Courier New" panose="02070309020205020404" pitchFamily="49" charset="0"/>
              </a:rPr>
              <a:t>}</a:t>
            </a: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r>
              <a:rPr lang="en-US" altLang="en-US" sz="1600" b="1" dirty="0" smtClean="0">
                <a:solidFill>
                  <a:srgbClr val="000000"/>
                </a:solidFill>
                <a:latin typeface="Courier New" panose="02070309020205020404" pitchFamily="49" charset="0"/>
              </a:rPr>
              <a:t>}</a:t>
            </a: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r>
              <a:rPr lang="en-US" altLang="en-US" sz="1600" b="1" dirty="0" smtClean="0">
                <a:solidFill>
                  <a:srgbClr val="000000"/>
                </a:solidFill>
                <a:latin typeface="Courier New" panose="02070309020205020404" pitchFamily="49" charset="0"/>
              </a:rPr>
              <a:t>{……}</a:t>
            </a: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R is an instance of  type </a:t>
            </a:r>
            <a:r>
              <a:rPr lang="en-US" altLang="en-US" sz="2000" b="1" dirty="0" err="1">
                <a:solidFill>
                  <a:srgbClr val="000000"/>
                </a:solidFill>
                <a:latin typeface="Courier New" panose="02070309020205020404" pitchFamily="49" charset="0"/>
              </a:rPr>
              <a:t>ResourceAllocator</a:t>
            </a: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Allocate a single resource among competing processes using priority numbers that specifies  the maximum time a process  plans to use the resource</a:t>
            </a:r>
          </a:p>
          <a:p>
            <a:pPr>
              <a:lnSpc>
                <a:spcPct val="80000"/>
              </a:lnSpc>
            </a:pPr>
            <a:r>
              <a:rPr lang="en-US" altLang="en-US" dirty="0"/>
              <a:t>The process with the shortest time is allocated the resource first</a:t>
            </a:r>
          </a:p>
          <a:p>
            <a:pPr>
              <a:lnSpc>
                <a:spcPct val="80000"/>
              </a:lnSpc>
            </a:pPr>
            <a:r>
              <a:rPr lang="en-US" altLang="en-US" dirty="0"/>
              <a:t>Let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(next slide)</a:t>
            </a:r>
          </a:p>
          <a:p>
            <a:pPr>
              <a:lnSpc>
                <a:spcPct val="80000"/>
              </a:lnSpc>
            </a:pPr>
            <a:r>
              <a:rPr lang="en-US" altLang="en-US" dirty="0"/>
              <a:t>Access to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dirty="0"/>
              <a:t>is done via:</a:t>
            </a:r>
          </a:p>
          <a:p>
            <a:pPr>
              <a:lnSpc>
                <a:spcPct val="80000"/>
              </a:lnSpc>
              <a:buFont typeface="Monotype Sorts" pitchFamily="-84" charset="2"/>
              <a:buNone/>
            </a:pPr>
            <a:endParaRPr lang="en-US" altLang="en-US" dirty="0"/>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Where </a:t>
            </a:r>
            <a:r>
              <a:rPr lang="en-US" altLang="en-US" sz="2000" b="1" dirty="0">
                <a:solidFill>
                  <a:srgbClr val="000000"/>
                </a:solidFill>
                <a:latin typeface="Courier New" panose="02070309020205020404" pitchFamily="49" charset="0"/>
              </a:rPr>
              <a:t>t</a:t>
            </a:r>
            <a:r>
              <a:rPr lang="en-US" altLang="en-US"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Omitting  of </a:t>
            </a:r>
            <a:r>
              <a:rPr lang="en-US" altLang="en-US" b="1" dirty="0">
                <a:latin typeface="Courier New" panose="02070309020205020404" pitchFamily="49" charset="0"/>
                <a:cs typeface="Courier New" panose="02070309020205020404" pitchFamily="49" charset="0"/>
              </a:rPr>
              <a:t>acquire() </a:t>
            </a:r>
            <a:r>
              <a:rPr lang="en-US" altLang="en-US"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dirty="0" smtClean="0"/>
              <a:t>Q/A</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16789</TotalTime>
  <Words>2465</Words>
  <Application>Microsoft Office PowerPoint</Application>
  <PresentationFormat>On-screen Show (4:3)</PresentationFormat>
  <Paragraphs>578</Paragraphs>
  <Slides>59</Slides>
  <Notes>40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MS PGothic</vt:lpstr>
      <vt:lpstr>MS PGothic</vt:lpstr>
      <vt:lpstr>Arial</vt:lpstr>
      <vt:lpstr>Courier New</vt:lpstr>
      <vt:lpstr>Helvetica</vt:lpstr>
      <vt:lpstr>Monotype Sorts</vt:lpstr>
      <vt:lpstr>MT Extra</vt:lpstr>
      <vt:lpstr>Symbol</vt:lpstr>
      <vt:lpstr>Times New Roman</vt:lpstr>
      <vt:lpstr>Verdana</vt:lpstr>
      <vt:lpstr>Webdings</vt:lpstr>
      <vt:lpstr>Wingdings</vt:lpstr>
      <vt:lpstr>os-8</vt:lpstr>
      <vt:lpstr>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Presentation</vt:lpstr>
      <vt:lpstr>PowerPoint Presentation</vt:lpstr>
      <vt:lpstr>A Monitor to Allocate Single Resource</vt:lpstr>
      <vt:lpstr>Single Resource Monitor (Cont.)</vt:lpstr>
      <vt:lpstr>Liveness</vt:lpstr>
      <vt:lpstr>Liveness</vt:lpstr>
      <vt:lpstr>Liveness</vt:lpstr>
      <vt:lpstr>Q/A</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MK</cp:lastModifiedBy>
  <cp:revision>370</cp:revision>
  <cp:lastPrinted>2020-11-04T14:30:39Z</cp:lastPrinted>
  <dcterms:created xsi:type="dcterms:W3CDTF">2011-01-13T23:43:38Z</dcterms:created>
  <dcterms:modified xsi:type="dcterms:W3CDTF">2024-10-10T04:51:56Z</dcterms:modified>
</cp:coreProperties>
</file>