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87" r:id="rId14"/>
    <p:sldId id="288" r:id="rId15"/>
    <p:sldId id="289" r:id="rId16"/>
    <p:sldId id="290" r:id="rId17"/>
    <p:sldId id="291" r:id="rId18"/>
    <p:sldId id="292" r:id="rId19"/>
    <p:sldId id="293" r:id="rId20"/>
    <p:sldId id="294" r:id="rId21"/>
    <p:sldId id="295"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5" r:id="rId40"/>
    <p:sldId id="296" r:id="rId41"/>
    <p:sldId id="381" r:id="rId42"/>
    <p:sldId id="382" r:id="rId43"/>
    <p:sldId id="383" r:id="rId44"/>
    <p:sldId id="384" r:id="rId45"/>
    <p:sldId id="385" r:id="rId46"/>
    <p:sldId id="408" r:id="rId47"/>
    <p:sldId id="410" r:id="rId48"/>
    <p:sldId id="352" r:id="rId49"/>
    <p:sldId id="353" r:id="rId50"/>
    <p:sldId id="354" r:id="rId51"/>
    <p:sldId id="355" r:id="rId52"/>
    <p:sldId id="356" r:id="rId53"/>
    <p:sldId id="357" r:id="rId54"/>
    <p:sldId id="358" r:id="rId55"/>
    <p:sldId id="359" r:id="rId56"/>
    <p:sldId id="361" r:id="rId57"/>
    <p:sldId id="350" r:id="rId58"/>
    <p:sldId id="362" r:id="rId59"/>
    <p:sldId id="363" r:id="rId60"/>
    <p:sldId id="407" r:id="rId61"/>
    <p:sldId id="374" r:id="rId62"/>
    <p:sldId id="415" r:id="rId63"/>
    <p:sldId id="414" r:id="rId64"/>
    <p:sldId id="416" r:id="rId65"/>
    <p:sldId id="417" r:id="rId66"/>
    <p:sldId id="418" r:id="rId67"/>
    <p:sldId id="419" r:id="rId68"/>
    <p:sldId id="420" r:id="rId69"/>
    <p:sldId id="379" r:id="rId70"/>
    <p:sldId id="380" r:id="rId71"/>
    <p:sldId id="412" r:id="rId72"/>
    <p:sldId id="413"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5155A-1916-4925-874F-1ECF9A5FE44F}"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C0178-B971-449F-BE65-188D32BC5846}" type="slidenum">
              <a:rPr lang="en-US" smtClean="0"/>
              <a:t>‹#›</a:t>
            </a:fld>
            <a:endParaRPr lang="en-US"/>
          </a:p>
        </p:txBody>
      </p:sp>
    </p:spTree>
    <p:extLst>
      <p:ext uri="{BB962C8B-B14F-4D97-AF65-F5344CB8AC3E}">
        <p14:creationId xmlns:p14="http://schemas.microsoft.com/office/powerpoint/2010/main" val="117612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80BB51A-6759-87C2-06B9-EEE6D9666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160E5CC-059B-44D8-A7DC-794887D21510}"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123907" name="Rectangle 2">
            <a:extLst>
              <a:ext uri="{FF2B5EF4-FFF2-40B4-BE49-F238E27FC236}">
                <a16:creationId xmlns:a16="http://schemas.microsoft.com/office/drawing/2014/main" id="{C9A678D6-BB70-52CD-0E46-44B08632E46E}"/>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C45FF372-38C0-6BD2-FACC-4C5209182A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9F46C5D1-73A8-4345-9D11-CD31CDA6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1621B90-8240-4D94-BC47-5AC3772EE93E}"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124931" name="Rectangle 2">
            <a:extLst>
              <a:ext uri="{FF2B5EF4-FFF2-40B4-BE49-F238E27FC236}">
                <a16:creationId xmlns:a16="http://schemas.microsoft.com/office/drawing/2014/main" id="{72E4A188-3558-35F1-0495-7773DAEE7FB5}"/>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567A7AB6-A45B-12D2-FEE5-F720A179CB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81B8D5E-65DD-5380-8C4F-9AA9D0CBA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6DFA77-C643-4827-845A-D1C73D3F36CB}"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125955" name="Rectangle 2">
            <a:extLst>
              <a:ext uri="{FF2B5EF4-FFF2-40B4-BE49-F238E27FC236}">
                <a16:creationId xmlns:a16="http://schemas.microsoft.com/office/drawing/2014/main" id="{8514476F-3246-EE7E-2B91-8C97D55F2438}"/>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C6286AC-78C6-D297-509E-A1C5C2CEF4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1A0CF891-1C3F-A3E1-7773-F03676C0B7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95FB97-6092-44C2-B65C-77A31DA84601}"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126979" name="Rectangle 2">
            <a:extLst>
              <a:ext uri="{FF2B5EF4-FFF2-40B4-BE49-F238E27FC236}">
                <a16:creationId xmlns:a16="http://schemas.microsoft.com/office/drawing/2014/main" id="{87667499-0540-60DE-F1CC-BBEAA41A3DBB}"/>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C9A55DB-A319-96B7-AD7B-F767235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AB8B358C-5B95-64DA-0EC8-002769A398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F1F0D2-E230-4AA4-8B10-FB68A9D2BD31}"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128003" name="Rectangle 2">
            <a:extLst>
              <a:ext uri="{FF2B5EF4-FFF2-40B4-BE49-F238E27FC236}">
                <a16:creationId xmlns:a16="http://schemas.microsoft.com/office/drawing/2014/main" id="{50138ED1-91CA-6197-FC7D-F6B9C26978A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948C8B87-F97C-8B7C-403A-4CD3BE939B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5E65-FE20-EE6D-A6EC-18E91B894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B2DF8-1100-313A-7692-D16A9D901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2D4362-6346-EFDA-474F-9958BC1A905E}"/>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065A9254-612B-1A21-3CAF-9226E7717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6159-6FD8-CDF6-0F4D-09B62C28322F}"/>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106185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07E8-B581-DFCC-D165-73DFF69B7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6DC40-5FBB-9F5B-1A2B-D333B41D1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E877E-CD1E-D0AF-550B-B40FD8661F8B}"/>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39AC7871-4E88-CDA6-23F1-990B179E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C280E-B64B-EA96-9E26-72C7B43E1ED8}"/>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369979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88D3B-7E27-502E-0AA5-7744AC57AE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BD4A45-B6C3-2D57-5935-1C8B067EBA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4D04A-0789-C47E-6D2B-C6470F0F9A64}"/>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8027A45F-0727-ABBD-F4A5-087592266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12202-4EB8-1095-11EA-40C08FA996AE}"/>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54621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1871-5719-1013-9E4B-6FD3FE54D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43EC8D-22AB-D271-10E0-B4E494ADD8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26B2C-EF3D-0238-47BA-99AD3AF2E31A}"/>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37D31EB8-4F8C-F4FB-181D-EFBABCBD1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1CCBC-8CD5-9086-30BD-FA44BF6B3FB2}"/>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70109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51E8B-1D30-1DCC-360C-51A53A2A9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CE41E8-EBED-80CA-F93B-9A0EEFACBB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F8F3E-5F0A-C498-1EC8-4EBB802ED753}"/>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1E518669-59CC-C03B-F4CB-18DFB3399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B3369-BA1A-5F5B-2CFF-2689AB824F5E}"/>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183728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EB28-E2BE-A3AE-05C4-41BC2672E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6AFAAD-125C-C2EB-0363-1A9043102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113D2-5D2C-7FDD-D91F-8836FD3FC3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AAF445-36B1-C1F3-5E51-C502EE8B72C3}"/>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6" name="Footer Placeholder 5">
            <a:extLst>
              <a:ext uri="{FF2B5EF4-FFF2-40B4-BE49-F238E27FC236}">
                <a16:creationId xmlns:a16="http://schemas.microsoft.com/office/drawing/2014/main" id="{7E0DA73E-4172-C21D-5FBB-B661068E8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BBE81-7393-032A-D8D7-2D7B78464086}"/>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197532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A24C-6153-1D2C-F662-2B12B901E0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E5ECF-EE1A-3703-BF32-FFEE0D5E0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F0A6C-F1E0-0F72-84E0-1816EDA563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89F8CB-CDE7-6A94-BFBD-632C9CA28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B5DC2-E3FE-B5FE-684B-F8013AD04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D0E4BA-5569-51C6-2391-880D5F330839}"/>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8" name="Footer Placeholder 7">
            <a:extLst>
              <a:ext uri="{FF2B5EF4-FFF2-40B4-BE49-F238E27FC236}">
                <a16:creationId xmlns:a16="http://schemas.microsoft.com/office/drawing/2014/main" id="{6516CD79-F44A-F686-AC38-B62C38539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8631DB-3AF8-A040-4B8A-117D3ACEE187}"/>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244870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CC48-FF2E-D476-2C8C-FAA36F0AE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0C0365-AA34-9D99-5E67-4029D2AC9274}"/>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4" name="Footer Placeholder 3">
            <a:extLst>
              <a:ext uri="{FF2B5EF4-FFF2-40B4-BE49-F238E27FC236}">
                <a16:creationId xmlns:a16="http://schemas.microsoft.com/office/drawing/2014/main" id="{A0836690-97AC-A2C2-B883-4E12E029D6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F2F135-3D6D-90AD-1211-4435A2CAD7EE}"/>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357226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E45D1-CC8A-951E-015E-3D6639668250}"/>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3" name="Footer Placeholder 2">
            <a:extLst>
              <a:ext uri="{FF2B5EF4-FFF2-40B4-BE49-F238E27FC236}">
                <a16:creationId xmlns:a16="http://schemas.microsoft.com/office/drawing/2014/main" id="{B4F138DB-FA09-4BCF-88BC-987DC5BE17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92E66D-D503-38D0-2DB9-0986FDAE0DAB}"/>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239127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E1B-08FA-CF66-6013-E0F52842A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F13E8F-2FA2-8676-3E3A-354C48DBF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022D02-CD91-3AE0-C080-7756E8D14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042E-A7FC-51D1-9EF6-430059C8A59D}"/>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6" name="Footer Placeholder 5">
            <a:extLst>
              <a:ext uri="{FF2B5EF4-FFF2-40B4-BE49-F238E27FC236}">
                <a16:creationId xmlns:a16="http://schemas.microsoft.com/office/drawing/2014/main" id="{9BD811EC-ABE7-2396-C5F3-639A6991AB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50374-FD17-E641-5F75-049F07FA2712}"/>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1320391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C797-38F9-CB01-8A41-DFC22998B1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FC398-F41B-E013-52F8-1A8B0B478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8D721A-9240-234B-80EE-B38B32F11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902C7-FC97-714F-9D6D-20C81A779AAA}"/>
              </a:ext>
            </a:extLst>
          </p:cNvPr>
          <p:cNvSpPr>
            <a:spLocks noGrp="1"/>
          </p:cNvSpPr>
          <p:nvPr>
            <p:ph type="dt" sz="half" idx="10"/>
          </p:nvPr>
        </p:nvSpPr>
        <p:spPr/>
        <p:txBody>
          <a:bodyPr/>
          <a:lstStyle/>
          <a:p>
            <a:fld id="{377E165E-B3DD-4BAD-B315-1149DDA7DAAC}" type="datetimeFigureOut">
              <a:rPr lang="en-US" smtClean="0"/>
              <a:t>11/20/2024</a:t>
            </a:fld>
            <a:endParaRPr lang="en-US"/>
          </a:p>
        </p:txBody>
      </p:sp>
      <p:sp>
        <p:nvSpPr>
          <p:cNvPr id="6" name="Footer Placeholder 5">
            <a:extLst>
              <a:ext uri="{FF2B5EF4-FFF2-40B4-BE49-F238E27FC236}">
                <a16:creationId xmlns:a16="http://schemas.microsoft.com/office/drawing/2014/main" id="{61F687A1-8C4B-8FC0-F280-07185B20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ED45E-A283-057F-692D-8186990412F3}"/>
              </a:ext>
            </a:extLst>
          </p:cNvPr>
          <p:cNvSpPr>
            <a:spLocks noGrp="1"/>
          </p:cNvSpPr>
          <p:nvPr>
            <p:ph type="sldNum" sz="quarter" idx="12"/>
          </p:nvPr>
        </p:nvSpPr>
        <p:spPr/>
        <p:txBody>
          <a:bodyPr/>
          <a:lstStyle/>
          <a:p>
            <a:fld id="{7C989C6C-325E-4962-A2AB-3D02FD708AE9}" type="slidenum">
              <a:rPr lang="en-US" smtClean="0"/>
              <a:t>‹#›</a:t>
            </a:fld>
            <a:endParaRPr lang="en-US"/>
          </a:p>
        </p:txBody>
      </p:sp>
    </p:spTree>
    <p:extLst>
      <p:ext uri="{BB962C8B-B14F-4D97-AF65-F5344CB8AC3E}">
        <p14:creationId xmlns:p14="http://schemas.microsoft.com/office/powerpoint/2010/main" val="284184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C2384-745D-2E53-6961-4F12EB37E3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7EA29C-6E40-2BBC-8045-549D1F428C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B001C-0DFF-7A5D-5AA4-3B060BEE5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7E165E-B3DD-4BAD-B315-1149DDA7DAAC}" type="datetimeFigureOut">
              <a:rPr lang="en-US" smtClean="0"/>
              <a:t>11/20/2024</a:t>
            </a:fld>
            <a:endParaRPr lang="en-US"/>
          </a:p>
        </p:txBody>
      </p:sp>
      <p:sp>
        <p:nvSpPr>
          <p:cNvPr id="5" name="Footer Placeholder 4">
            <a:extLst>
              <a:ext uri="{FF2B5EF4-FFF2-40B4-BE49-F238E27FC236}">
                <a16:creationId xmlns:a16="http://schemas.microsoft.com/office/drawing/2014/main" id="{E4D201C9-79FF-7A1E-01C2-55F4D4112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127D68-E334-275D-46F1-64AAF05B5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989C6C-325E-4962-A2AB-3D02FD708AE9}" type="slidenum">
              <a:rPr lang="en-US" smtClean="0"/>
              <a:t>‹#›</a:t>
            </a:fld>
            <a:endParaRPr lang="en-US"/>
          </a:p>
        </p:txBody>
      </p:sp>
    </p:spTree>
    <p:extLst>
      <p:ext uri="{BB962C8B-B14F-4D97-AF65-F5344CB8AC3E}">
        <p14:creationId xmlns:p14="http://schemas.microsoft.com/office/powerpoint/2010/main" val="32966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0221-0CD0-4C6A-A794-0B291FA03E48}"/>
              </a:ext>
            </a:extLst>
          </p:cNvPr>
          <p:cNvSpPr>
            <a:spLocks noGrp="1"/>
          </p:cNvSpPr>
          <p:nvPr>
            <p:ph type="ctrTitle"/>
          </p:nvPr>
        </p:nvSpPr>
        <p:spPr/>
        <p:txBody>
          <a:bodyPr/>
          <a:lstStyle/>
          <a:p>
            <a:r>
              <a:rPr lang="en-US" dirty="0"/>
              <a:t>UNIT-5</a:t>
            </a:r>
          </a:p>
        </p:txBody>
      </p:sp>
      <p:sp>
        <p:nvSpPr>
          <p:cNvPr id="3" name="Subtitle 2">
            <a:extLst>
              <a:ext uri="{FF2B5EF4-FFF2-40B4-BE49-F238E27FC236}">
                <a16:creationId xmlns:a16="http://schemas.microsoft.com/office/drawing/2014/main" id="{00651E87-FC37-CFAE-3635-F14978F87C12}"/>
              </a:ext>
            </a:extLst>
          </p:cNvPr>
          <p:cNvSpPr>
            <a:spLocks noGrp="1"/>
          </p:cNvSpPr>
          <p:nvPr>
            <p:ph type="subTitle" idx="1"/>
          </p:nvPr>
        </p:nvSpPr>
        <p:spPr/>
        <p:txBody>
          <a:bodyPr/>
          <a:lstStyle/>
          <a:p>
            <a:r>
              <a:rPr lang="en-US" sz="2400" b="1" dirty="0">
                <a:solidFill>
                  <a:srgbClr val="46B0FA"/>
                </a:solidFill>
                <a:latin typeface="Times" panose="02020603050405020304" pitchFamily="18" charset="0"/>
                <a:cs typeface="Times" panose="02020603050405020304" pitchFamily="18" charset="0"/>
              </a:rPr>
              <a:t>Unit 5 </a:t>
            </a:r>
            <a:r>
              <a:rPr lang="en-IN" sz="2400" b="1" dirty="0">
                <a:solidFill>
                  <a:srgbClr val="46B0FA"/>
                </a:solidFill>
                <a:latin typeface="Times" panose="02020603050405020304" pitchFamily="18" charset="0"/>
                <a:cs typeface="Times" panose="02020603050405020304" pitchFamily="18" charset="0"/>
              </a:rPr>
              <a:t>: </a:t>
            </a:r>
            <a:r>
              <a:rPr lang="en-US" sz="2400" b="1" dirty="0">
                <a:solidFill>
                  <a:srgbClr val="46B0FA"/>
                </a:solidFill>
                <a:latin typeface="Times" panose="02020603050405020304" pitchFamily="18" charset="0"/>
                <a:cs typeface="Times" panose="02020603050405020304" pitchFamily="18" charset="0"/>
              </a:rPr>
              <a:t>Memory Management</a:t>
            </a:r>
          </a:p>
          <a:p>
            <a:endParaRPr lang="en-US" dirty="0"/>
          </a:p>
        </p:txBody>
      </p:sp>
    </p:spTree>
    <p:extLst>
      <p:ext uri="{BB962C8B-B14F-4D97-AF65-F5344CB8AC3E}">
        <p14:creationId xmlns:p14="http://schemas.microsoft.com/office/powerpoint/2010/main" val="71385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7056-1D31-2EB5-7751-08DB470DC12A}"/>
              </a:ext>
            </a:extLst>
          </p:cNvPr>
          <p:cNvSpPr>
            <a:spLocks noGrp="1"/>
          </p:cNvSpPr>
          <p:nvPr>
            <p:ph type="title"/>
          </p:nvPr>
        </p:nvSpPr>
        <p:spPr/>
        <p:txBody>
          <a:bodyPr/>
          <a:lstStyle/>
          <a:p>
            <a:r>
              <a:rPr lang="en-US" altLang="en-US" sz="4400" dirty="0">
                <a:solidFill>
                  <a:srgbClr val="00B0F0"/>
                </a:solidFill>
              </a:rPr>
              <a:t>Dynamic relocation using a relocation register</a:t>
            </a:r>
            <a:endParaRPr lang="en-US" dirty="0"/>
          </a:p>
        </p:txBody>
      </p:sp>
      <p:sp>
        <p:nvSpPr>
          <p:cNvPr id="3" name="Content Placeholder 2">
            <a:extLst>
              <a:ext uri="{FF2B5EF4-FFF2-40B4-BE49-F238E27FC236}">
                <a16:creationId xmlns:a16="http://schemas.microsoft.com/office/drawing/2014/main" id="{5BCDFDD3-011C-DCBE-F0E9-EC907B941D8F}"/>
              </a:ext>
            </a:extLst>
          </p:cNvPr>
          <p:cNvSpPr>
            <a:spLocks noGrp="1"/>
          </p:cNvSpPr>
          <p:nvPr>
            <p:ph idx="1"/>
          </p:nvPr>
        </p:nvSpPr>
        <p:spPr/>
        <p:txBody>
          <a:bodyPr/>
          <a:lstStyle/>
          <a:p>
            <a:pPr>
              <a:spcBef>
                <a:spcPct val="35000"/>
              </a:spcBef>
              <a:buClr>
                <a:srgbClr val="993300"/>
              </a:buClr>
              <a:buSzPct val="90000"/>
              <a:buFont typeface="Monotype Sorts" pitchFamily="-84" charset="2"/>
              <a:buChar char="n"/>
            </a:pPr>
            <a:r>
              <a:rPr kumimoji="1" lang="en-US" altLang="en-US" sz="1965" dirty="0">
                <a:latin typeface="Helvetica" panose="020B0604020202020204" pitchFamily="34" charset="0"/>
              </a:rPr>
              <a:t>Routine is not loaded until it is called</a:t>
            </a:r>
          </a:p>
          <a:p>
            <a:pPr>
              <a:spcBef>
                <a:spcPct val="35000"/>
              </a:spcBef>
              <a:buClr>
                <a:srgbClr val="993300"/>
              </a:buClr>
              <a:buSzPct val="90000"/>
              <a:buFont typeface="Monotype Sorts" pitchFamily="-84" charset="2"/>
              <a:buChar char="n"/>
            </a:pPr>
            <a:r>
              <a:rPr kumimoji="1" lang="en-US" altLang="en-US" sz="1965" dirty="0">
                <a:latin typeface="Helvetica" panose="020B0604020202020204" pitchFamily="34" charset="0"/>
              </a:rPr>
              <a:t>Better memory-space utilization; unused routine is never loaded</a:t>
            </a:r>
          </a:p>
          <a:p>
            <a:pPr>
              <a:spcBef>
                <a:spcPct val="35000"/>
              </a:spcBef>
              <a:buClr>
                <a:srgbClr val="993300"/>
              </a:buClr>
              <a:buSzPct val="90000"/>
              <a:buFont typeface="Monotype Sorts" pitchFamily="-84" charset="2"/>
              <a:buChar char="n"/>
            </a:pPr>
            <a:r>
              <a:rPr kumimoji="1" lang="en-US" altLang="en-US" sz="1965" dirty="0">
                <a:latin typeface="Helvetica" panose="020B0604020202020204" pitchFamily="34" charset="0"/>
              </a:rPr>
              <a:t>All routines kept on disk in relocatable load format</a:t>
            </a:r>
          </a:p>
          <a:p>
            <a:pPr>
              <a:spcBef>
                <a:spcPct val="35000"/>
              </a:spcBef>
              <a:buClr>
                <a:srgbClr val="993300"/>
              </a:buClr>
              <a:buSzPct val="90000"/>
              <a:buFont typeface="Monotype Sorts" pitchFamily="-84" charset="2"/>
              <a:buChar char="n"/>
            </a:pPr>
            <a:r>
              <a:rPr kumimoji="1" lang="en-US" altLang="en-US" sz="1965" dirty="0">
                <a:latin typeface="Helvetica" panose="020B0604020202020204" pitchFamily="34" charset="0"/>
              </a:rPr>
              <a:t>Useful when large amounts of code are needed to handle infrequently occurring cases</a:t>
            </a:r>
          </a:p>
          <a:p>
            <a:pPr>
              <a:spcBef>
                <a:spcPct val="35000"/>
              </a:spcBef>
              <a:buClr>
                <a:srgbClr val="993300"/>
              </a:buClr>
              <a:buSzPct val="90000"/>
              <a:buFont typeface="Monotype Sorts" pitchFamily="-84" charset="2"/>
              <a:buChar char="n"/>
            </a:pPr>
            <a:r>
              <a:rPr kumimoji="1" lang="en-US" altLang="en-US" sz="1965" dirty="0">
                <a:latin typeface="Helvetica" panose="020B0604020202020204" pitchFamily="34" charset="0"/>
              </a:rPr>
              <a:t>No special support from the operating system is required</a:t>
            </a:r>
          </a:p>
          <a:p>
            <a:pPr lvl="1">
              <a:spcBef>
                <a:spcPct val="35000"/>
              </a:spcBef>
              <a:buClr>
                <a:srgbClr val="CC6600"/>
              </a:buClr>
              <a:buSzPct val="80000"/>
              <a:buFont typeface="Monotype Sorts" pitchFamily="-84" charset="2"/>
              <a:buChar char="l"/>
            </a:pPr>
            <a:r>
              <a:rPr kumimoji="1" lang="en-US" altLang="en-US" sz="1529" dirty="0">
                <a:latin typeface="Helvetica" panose="020B0604020202020204" pitchFamily="34" charset="0"/>
              </a:rPr>
              <a:t>Implemented through program design</a:t>
            </a:r>
          </a:p>
          <a:p>
            <a:pPr lvl="1">
              <a:spcBef>
                <a:spcPct val="35000"/>
              </a:spcBef>
              <a:buClr>
                <a:srgbClr val="CC6600"/>
              </a:buClr>
              <a:buSzPct val="80000"/>
              <a:buFont typeface="Monotype Sorts" pitchFamily="-84" charset="2"/>
              <a:buChar char="l"/>
            </a:pPr>
            <a:r>
              <a:rPr kumimoji="1" lang="en-US" altLang="en-US" sz="1529" dirty="0">
                <a:latin typeface="Helvetica" panose="020B0604020202020204" pitchFamily="34" charset="0"/>
              </a:rPr>
              <a:t>OS can help by providing libraries to implement dynamic loading</a:t>
            </a:r>
          </a:p>
          <a:p>
            <a:endParaRPr lang="en-US" dirty="0"/>
          </a:p>
        </p:txBody>
      </p:sp>
      <p:pic>
        <p:nvPicPr>
          <p:cNvPr id="4" name="Picture 5">
            <a:extLst>
              <a:ext uri="{FF2B5EF4-FFF2-40B4-BE49-F238E27FC236}">
                <a16:creationId xmlns:a16="http://schemas.microsoft.com/office/drawing/2014/main" id="{E2629C36-3E19-33C2-DF28-7E7807A9C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971" y="3556515"/>
            <a:ext cx="4056129" cy="293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20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BB9E-8647-3CC0-5814-B6B4A66B7B6A}"/>
              </a:ext>
            </a:extLst>
          </p:cNvPr>
          <p:cNvSpPr>
            <a:spLocks noGrp="1"/>
          </p:cNvSpPr>
          <p:nvPr>
            <p:ph type="title"/>
          </p:nvPr>
        </p:nvSpPr>
        <p:spPr/>
        <p:txBody>
          <a:bodyPr/>
          <a:lstStyle/>
          <a:p>
            <a:r>
              <a:rPr lang="en-US" altLang="en-US" dirty="0">
                <a:solidFill>
                  <a:srgbClr val="00B0F0"/>
                </a:solidFill>
              </a:rPr>
              <a:t>Dynamic Linking</a:t>
            </a:r>
            <a:endParaRPr lang="en-US" dirty="0"/>
          </a:p>
        </p:txBody>
      </p:sp>
      <p:sp>
        <p:nvSpPr>
          <p:cNvPr id="3" name="Content Placeholder 2">
            <a:extLst>
              <a:ext uri="{FF2B5EF4-FFF2-40B4-BE49-F238E27FC236}">
                <a16:creationId xmlns:a16="http://schemas.microsoft.com/office/drawing/2014/main" id="{A837AE69-AD65-2D68-7685-8F6C0CD48597}"/>
              </a:ext>
            </a:extLst>
          </p:cNvPr>
          <p:cNvSpPr>
            <a:spLocks noGrp="1"/>
          </p:cNvSpPr>
          <p:nvPr>
            <p:ph idx="1"/>
          </p:nvPr>
        </p:nvSpPr>
        <p:spPr/>
        <p:txBody>
          <a:bodyPr>
            <a:normAutofit fontScale="85000" lnSpcReduction="20000"/>
          </a:bodyPr>
          <a:lstStyle/>
          <a:p>
            <a:r>
              <a:rPr lang="en-US" altLang="en-US" b="1" dirty="0">
                <a:solidFill>
                  <a:srgbClr val="3366FF"/>
                </a:solidFill>
              </a:rPr>
              <a:t>Static linking </a:t>
            </a:r>
            <a:r>
              <a:rPr lang="en-US" altLang="en-US" dirty="0"/>
              <a:t>– system libraries and program code combined by the loader into the binary program image</a:t>
            </a:r>
          </a:p>
          <a:p>
            <a:r>
              <a:rPr lang="en-US" altLang="en-US" dirty="0"/>
              <a:t>Dynamic linking –linking postponed until execution time</a:t>
            </a:r>
            <a:endParaRPr lang="en-US" altLang="en-US" sz="874" dirty="0"/>
          </a:p>
          <a:p>
            <a:r>
              <a:rPr lang="en-US" altLang="en-US" dirty="0"/>
              <a:t>Small piece of code, </a:t>
            </a:r>
            <a:r>
              <a:rPr lang="en-US" altLang="en-US" b="1" dirty="0">
                <a:solidFill>
                  <a:srgbClr val="3366FF"/>
                </a:solidFill>
              </a:rPr>
              <a:t>stub</a:t>
            </a:r>
            <a:r>
              <a:rPr lang="en-US" altLang="en-US" dirty="0"/>
              <a:t>, used to locate the appropriate memory-resident library routine</a:t>
            </a:r>
            <a:endParaRPr lang="en-US" altLang="en-US" sz="874" dirty="0"/>
          </a:p>
          <a:p>
            <a:r>
              <a:rPr lang="en-US" altLang="en-US" dirty="0"/>
              <a:t>Stub replaces itself with the address of the routine, and executes the routine</a:t>
            </a:r>
            <a:endParaRPr lang="en-US" altLang="en-US" sz="874" dirty="0"/>
          </a:p>
          <a:p>
            <a:r>
              <a:rPr lang="en-US" altLang="en-US" dirty="0"/>
              <a:t>Operating system checks if routine is in processes</a:t>
            </a:r>
            <a:r>
              <a:rPr lang="ja-JP" altLang="en-US" dirty="0"/>
              <a:t>’</a:t>
            </a:r>
            <a:r>
              <a:rPr lang="en-US" altLang="ja-JP" dirty="0"/>
              <a:t> memory address</a:t>
            </a:r>
          </a:p>
          <a:p>
            <a:pPr lvl="1"/>
            <a:r>
              <a:rPr lang="en-US" altLang="en-US" dirty="0"/>
              <a:t>If not in address space, add to address space</a:t>
            </a:r>
            <a:endParaRPr lang="en-US" altLang="en-US" sz="874" dirty="0"/>
          </a:p>
          <a:p>
            <a:r>
              <a:rPr lang="en-US" altLang="en-US" dirty="0"/>
              <a:t>Dynamic linking is particularly useful for libraries</a:t>
            </a:r>
            <a:endParaRPr lang="en-US" altLang="en-US" sz="874" dirty="0"/>
          </a:p>
          <a:p>
            <a:r>
              <a:rPr lang="en-US" altLang="en-US" dirty="0"/>
              <a:t>System also known as </a:t>
            </a:r>
            <a:r>
              <a:rPr lang="en-US" altLang="en-US" b="1" dirty="0">
                <a:solidFill>
                  <a:srgbClr val="3366FF"/>
                </a:solidFill>
              </a:rPr>
              <a:t>shared libraries</a:t>
            </a:r>
          </a:p>
          <a:p>
            <a:r>
              <a:rPr lang="en-US" altLang="en-US" dirty="0">
                <a:solidFill>
                  <a:srgbClr val="000000"/>
                </a:solidFill>
              </a:rPr>
              <a:t>Consider applicability to patching system libraries</a:t>
            </a:r>
          </a:p>
          <a:p>
            <a:pPr lvl="1"/>
            <a:r>
              <a:rPr lang="en-US" altLang="en-US" dirty="0">
                <a:solidFill>
                  <a:srgbClr val="000000"/>
                </a:solidFill>
              </a:rPr>
              <a:t>Versioning may be needed</a:t>
            </a:r>
          </a:p>
          <a:p>
            <a:endParaRPr lang="en-US" dirty="0"/>
          </a:p>
        </p:txBody>
      </p:sp>
    </p:spTree>
    <p:extLst>
      <p:ext uri="{BB962C8B-B14F-4D97-AF65-F5344CB8AC3E}">
        <p14:creationId xmlns:p14="http://schemas.microsoft.com/office/powerpoint/2010/main" val="3356771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72DB9-7F60-AFF1-249B-D57117680B37}"/>
              </a:ext>
            </a:extLst>
          </p:cNvPr>
          <p:cNvSpPr>
            <a:spLocks noGrp="1"/>
          </p:cNvSpPr>
          <p:nvPr>
            <p:ph type="title"/>
          </p:nvPr>
        </p:nvSpPr>
        <p:spPr/>
        <p:txBody>
          <a:bodyPr>
            <a:normAutofit fontScale="90000"/>
          </a:bodyPr>
          <a:lstStyle/>
          <a:p>
            <a:r>
              <a:rPr lang="en-US" sz="4400" dirty="0">
                <a:latin typeface="Times New Roman" panose="02020603050405020304" pitchFamily="18" charset="0"/>
                <a:cs typeface="Times New Roman" panose="02020603050405020304" pitchFamily="18" charset="0"/>
              </a:rPr>
              <a:t>Multiprogramming with fixed partition. Multiprogramming with variable partition.</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262A29D-1004-0B19-FE46-2808BA44EFEA}"/>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Difference between Fixed Partitioning and Variable Partitioning : </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69065BE4-F36A-A1E8-9B17-8E0616CF4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066" y="2353456"/>
            <a:ext cx="9929733" cy="3958443"/>
          </a:xfrm>
          <a:prstGeom prst="rect">
            <a:avLst/>
          </a:prstGeom>
        </p:spPr>
      </p:pic>
    </p:spTree>
    <p:extLst>
      <p:ext uri="{BB962C8B-B14F-4D97-AF65-F5344CB8AC3E}">
        <p14:creationId xmlns:p14="http://schemas.microsoft.com/office/powerpoint/2010/main" val="401653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5CB6-1AA8-D97A-6ED5-8A8D6D392B52}"/>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Buddy system- allocation of swap space</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18C3D10-D3D4-DF9C-C8E9-2BA25823E72C}"/>
              </a:ext>
            </a:extLst>
          </p:cNvPr>
          <p:cNvSpPr>
            <a:spLocks noGrp="1"/>
          </p:cNvSpPr>
          <p:nvPr>
            <p:ph idx="1"/>
          </p:nvPr>
        </p:nvSpPr>
        <p:spPr/>
        <p:txBody>
          <a:bodyPr>
            <a:normAutofit fontScale="70000" lnSpcReduction="20000"/>
          </a:bodyPr>
          <a:lstStyle/>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buddy system is a memory allocation and management algorithm that manages memory in power of two increments. Assume the memory size is 2U, suppose a size of S is required.</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Buddy System is a memory allocation technique used in computer operating systems to efficiently allocate and manage memory. </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technique is based on dividing the memory into fixed-size blocks, and whenever a process requests memory, the system finds the smallest available block that can accommodate the requested memory size.</a:t>
            </a:r>
          </a:p>
          <a:p>
            <a:endParaRPr lang="en-US" dirty="0"/>
          </a:p>
        </p:txBody>
      </p:sp>
    </p:spTree>
    <p:extLst>
      <p:ext uri="{BB962C8B-B14F-4D97-AF65-F5344CB8AC3E}">
        <p14:creationId xmlns:p14="http://schemas.microsoft.com/office/powerpoint/2010/main" val="709915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6EE4-E62E-5159-A8C8-E4CBB6275E2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6F562F2-4A4E-DDC5-77E0-B3240EF469D5}"/>
              </a:ext>
            </a:extLst>
          </p:cNvPr>
          <p:cNvSpPr>
            <a:spLocks noGrp="1"/>
          </p:cNvSpPr>
          <p:nvPr>
            <p:ph idx="1"/>
          </p:nvPr>
        </p:nvSpPr>
        <p:spPr/>
        <p:txBody>
          <a:bodyPr>
            <a:normAutofit fontScale="625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Here are the basic steps in the Buddy System memory allocation technique:</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memory is divided into fixed-size blocks that are a power of 2 in size (such as 2, 4, 8, 16, 32, etc. bytes).</a:t>
            </a: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Each block is labeled with its size and a unique identifier, such as a binary number.</a:t>
            </a: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Initially, all the memory blocks are free and are linked together in a binary tree structure, with each node representing a block and the tree’s leaves representing the smallest available blocks.</a:t>
            </a: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process requests memory, the system finds the smallest available block that can accommodate the requested size. If the block is larger than the requested size, the system splits the block into two equal-sized “buddy” blocks.</a:t>
            </a:r>
          </a:p>
          <a:p>
            <a:endParaRPr lang="en-US" dirty="0"/>
          </a:p>
        </p:txBody>
      </p:sp>
    </p:spTree>
    <p:extLst>
      <p:ext uri="{BB962C8B-B14F-4D97-AF65-F5344CB8AC3E}">
        <p14:creationId xmlns:p14="http://schemas.microsoft.com/office/powerpoint/2010/main" val="128669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6B8B-F116-E85B-2E28-E45D6B43F6C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2A7412E-CB03-F181-C517-1DF362B0CA99}"/>
              </a:ext>
            </a:extLst>
          </p:cNvPr>
          <p:cNvSpPr>
            <a:spLocks noGrp="1"/>
          </p:cNvSpPr>
          <p:nvPr>
            <p:ph idx="1"/>
          </p:nvPr>
        </p:nvSpPr>
        <p:spPr/>
        <p:txBody>
          <a:bodyPr>
            <a:normAutofit fontScale="700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Here are the basic steps in the Buddy System memory allocation technique:</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marks one of the buddy blocks as allocated and adds it to the process’s memory allocation table, while the other buddy block is returned to the free memory pool and linked back into the binary tree structure.</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a process releases memory, the system marks the corresponding block as free and looks for its buddy block. If the buddy block is also free, the system merges the two blocks into a larger block and links it back into the binary tree structure.</a:t>
            </a:r>
          </a:p>
          <a:p>
            <a:endParaRPr lang="en-US" dirty="0"/>
          </a:p>
        </p:txBody>
      </p:sp>
    </p:spTree>
    <p:extLst>
      <p:ext uri="{BB962C8B-B14F-4D97-AF65-F5344CB8AC3E}">
        <p14:creationId xmlns:p14="http://schemas.microsoft.com/office/powerpoint/2010/main" val="3325607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E867-2486-B4A1-BBEE-D3E3FF9DEAD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Buddy system- Numerical</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6B78F6E-F06B-6A53-AE1D-8B975924424D}"/>
              </a:ext>
            </a:extLst>
          </p:cNvPr>
          <p:cNvSpPr>
            <a:spLocks noGrp="1"/>
          </p:cNvSpPr>
          <p:nvPr>
            <p:ph idx="1"/>
          </p:nvPr>
        </p:nvSpPr>
        <p:spPr/>
        <p:txBody>
          <a:bodyPr>
            <a:normAutofit fontScale="55000" lnSpcReduction="20000"/>
          </a:bodyPr>
          <a:lstStyle/>
          <a:p>
            <a:pPr algn="just">
              <a:lnSpc>
                <a:spcPct val="150000"/>
              </a:lnSpc>
            </a:pPr>
            <a:r>
              <a:rPr lang="en-US" sz="2800" b="1" dirty="0">
                <a:latin typeface="Times New Roman" panose="02020603050405020304" pitchFamily="18" charset="0"/>
                <a:cs typeface="Times New Roman" panose="02020603050405020304" pitchFamily="18" charset="0"/>
              </a:rPr>
              <a:t>Example – </a:t>
            </a:r>
            <a:r>
              <a:rPr lang="en-US" sz="2800" dirty="0">
                <a:latin typeface="Times New Roman" panose="02020603050405020304" pitchFamily="18" charset="0"/>
                <a:cs typeface="Times New Roman" panose="02020603050405020304" pitchFamily="18" charset="0"/>
              </a:rPr>
              <a:t>Consider a system having buddy system with physical address space 128 </a:t>
            </a:r>
            <a:r>
              <a:rPr lang="en-US" sz="2800" dirty="0" err="1">
                <a:latin typeface="Times New Roman" panose="02020603050405020304" pitchFamily="18" charset="0"/>
                <a:cs typeface="Times New Roman" panose="02020603050405020304" pitchFamily="18" charset="0"/>
              </a:rPr>
              <a:t>KB.Calculate</a:t>
            </a:r>
            <a:r>
              <a:rPr lang="en-US" sz="2800" dirty="0">
                <a:latin typeface="Times New Roman" panose="02020603050405020304" pitchFamily="18" charset="0"/>
                <a:cs typeface="Times New Roman" panose="02020603050405020304" pitchFamily="18" charset="0"/>
              </a:rPr>
              <a:t> the size of partition for 18 KB process.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b="1" dirty="0">
                <a:latin typeface="Times New Roman" panose="02020603050405020304" pitchFamily="18" charset="0"/>
                <a:cs typeface="Times New Roman" panose="02020603050405020304" pitchFamily="18" charset="0"/>
              </a:rPr>
              <a:t>Solution –  </a:t>
            </a:r>
            <a:r>
              <a:rPr lang="en-US" sz="2800" dirty="0">
                <a:latin typeface="Times New Roman" panose="02020603050405020304" pitchFamily="18" charset="0"/>
                <a:cs typeface="Times New Roman" panose="02020603050405020304" pitchFamily="18" charset="0"/>
              </a:rPr>
              <a:t>So, size of partition for 18 KB process = 32 KB. It divides by 2, till possible to get minimum block to fit 18 KB.</a:t>
            </a:r>
          </a:p>
          <a:p>
            <a:endParaRPr lang="en-US" dirty="0"/>
          </a:p>
        </p:txBody>
      </p:sp>
      <p:pic>
        <p:nvPicPr>
          <p:cNvPr id="4" name="Picture 3">
            <a:extLst>
              <a:ext uri="{FF2B5EF4-FFF2-40B4-BE49-F238E27FC236}">
                <a16:creationId xmlns:a16="http://schemas.microsoft.com/office/drawing/2014/main" id="{CF9CC96F-09A3-902D-4F10-094723132DBF}"/>
              </a:ext>
            </a:extLst>
          </p:cNvPr>
          <p:cNvPicPr>
            <a:picLocks noChangeAspect="1"/>
          </p:cNvPicPr>
          <p:nvPr/>
        </p:nvPicPr>
        <p:blipFill>
          <a:blip r:embed="rId2"/>
          <a:stretch>
            <a:fillRect/>
          </a:stretch>
        </p:blipFill>
        <p:spPr>
          <a:xfrm>
            <a:off x="4962078" y="2863570"/>
            <a:ext cx="4656038" cy="2068194"/>
          </a:xfrm>
          <a:prstGeom prst="rect">
            <a:avLst/>
          </a:prstGeom>
        </p:spPr>
      </p:pic>
    </p:spTree>
    <p:extLst>
      <p:ext uri="{BB962C8B-B14F-4D97-AF65-F5344CB8AC3E}">
        <p14:creationId xmlns:p14="http://schemas.microsoft.com/office/powerpoint/2010/main" val="386514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8894-4360-5963-F1AC-3E79799D1C0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Memory management with bit maps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CD144E6-7471-E7D5-D24C-78672ED2423D}"/>
              </a:ext>
            </a:extLst>
          </p:cNvPr>
          <p:cNvSpPr>
            <a:spLocks noGrp="1"/>
          </p:cNvSpPr>
          <p:nvPr>
            <p:ph idx="1"/>
          </p:nvPr>
        </p:nvSpPr>
        <p:spPr/>
        <p:txBody>
          <a:bodyPr>
            <a:normAutofit fontScale="775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Free space management is a critical aspect of operating systems as it involves managing the available storage space on the hard disk or other secondary storage devices.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The operating system uses various techniques to manage free space and optimize the use of storage devices.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Overall, free space management is a crucial function of operating systems, as it ensures that storage devices are utilized efficiently and effectively.</a:t>
            </a:r>
          </a:p>
          <a:p>
            <a:endParaRPr lang="en-US" dirty="0"/>
          </a:p>
        </p:txBody>
      </p:sp>
    </p:spTree>
    <p:extLst>
      <p:ext uri="{BB962C8B-B14F-4D97-AF65-F5344CB8AC3E}">
        <p14:creationId xmlns:p14="http://schemas.microsoft.com/office/powerpoint/2010/main" val="2143920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EAD6-4511-A4D2-6EE2-9DCB2C046DB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Memory management with bit maps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C858D66-88C6-062F-AA40-1C6C44733B7B}"/>
              </a:ext>
            </a:extLst>
          </p:cNvPr>
          <p:cNvSpPr>
            <a:spLocks noGrp="1"/>
          </p:cNvSpPr>
          <p:nvPr>
            <p:ph idx="1"/>
          </p:nvPr>
        </p:nvSpPr>
        <p:spPr/>
        <p:txBody>
          <a:bodyPr>
            <a:normAutofit fontScale="70000" lnSpcReduction="20000"/>
          </a:bodyPr>
          <a:lstStyle/>
          <a:p>
            <a:pPr algn="just">
              <a:lnSpc>
                <a:spcPct val="150000"/>
              </a:lnSpc>
            </a:pPr>
            <a:r>
              <a:rPr lang="en-US" sz="2800" dirty="0">
                <a:highlight>
                  <a:srgbClr val="FFFF00"/>
                </a:highlight>
                <a:latin typeface="Times New Roman" panose="02020603050405020304" pitchFamily="18" charset="0"/>
                <a:cs typeface="Times New Roman" panose="02020603050405020304" pitchFamily="18" charset="0"/>
              </a:rPr>
              <a:t>The system keeps tracks of the free disk blocks for allocating space to files when they are created.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Also, to reuse the space released from deleting the files, free space management becomes crucial.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highlight>
                  <a:srgbClr val="00FFFF"/>
                </a:highlight>
                <a:latin typeface="Times New Roman" panose="02020603050405020304" pitchFamily="18" charset="0"/>
                <a:cs typeface="Times New Roman" panose="02020603050405020304" pitchFamily="18" charset="0"/>
              </a:rPr>
              <a:t>The system maintains a free space list which keeps track of the disk blocks that are not allocated to some file or directory.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algn="just">
              <a:lnSpc>
                <a:spcPct val="150000"/>
              </a:lnSpc>
            </a:pPr>
            <a:r>
              <a:rPr lang="en-US" sz="2800" dirty="0">
                <a:latin typeface="Times New Roman" panose="02020603050405020304" pitchFamily="18" charset="0"/>
                <a:cs typeface="Times New Roman" panose="02020603050405020304" pitchFamily="18" charset="0"/>
              </a:rPr>
              <a:t>The free space list can be implemented mainly as:</a:t>
            </a:r>
          </a:p>
          <a:p>
            <a:endParaRPr lang="en-US" dirty="0"/>
          </a:p>
        </p:txBody>
      </p:sp>
    </p:spTree>
    <p:extLst>
      <p:ext uri="{BB962C8B-B14F-4D97-AF65-F5344CB8AC3E}">
        <p14:creationId xmlns:p14="http://schemas.microsoft.com/office/powerpoint/2010/main" val="3915699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694A-7ED3-D7AB-ACE3-E4F0ED3CF59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Memory management with bit maps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43919D6-635B-B0D5-020A-F4AA1F8698FE}"/>
              </a:ext>
            </a:extLst>
          </p:cNvPr>
          <p:cNvSpPr>
            <a:spLocks noGrp="1"/>
          </p:cNvSpPr>
          <p:nvPr>
            <p:ph idx="1"/>
          </p:nvPr>
        </p:nvSpPr>
        <p:spPr/>
        <p:txBody>
          <a:bodyPr>
            <a:normAutofit fontScale="62500" lnSpcReduction="20000"/>
          </a:bodyPr>
          <a:lstStyle/>
          <a:p>
            <a:pPr algn="just">
              <a:lnSpc>
                <a:spcPct val="150000"/>
              </a:lnSpc>
            </a:pPr>
            <a:r>
              <a:rPr lang="en-US" sz="2800" b="1" dirty="0">
                <a:latin typeface="Times New Roman" panose="02020603050405020304" pitchFamily="18" charset="0"/>
                <a:cs typeface="Times New Roman" panose="02020603050405020304" pitchFamily="18" charset="0"/>
              </a:rPr>
              <a:t>Bitmap or Bit vector –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Bitmap or Bit Vector is series or collection of bits where each bit corresponds to a disk block. </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highlight>
                  <a:srgbClr val="00FFFF"/>
                </a:highlight>
                <a:latin typeface="Times New Roman" panose="02020603050405020304" pitchFamily="18" charset="0"/>
                <a:cs typeface="Times New Roman" panose="02020603050405020304" pitchFamily="18" charset="0"/>
              </a:rPr>
              <a:t>The bit can take two values: 0 and 1: 0 indicates that the block is allocated and 1 indicates a free block. </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given instance of disk blocks on the disk in Figure 1 (where green blocks are allocated) can be represented by a bitmap of 16 bits as: 0000111000000110.</a:t>
            </a:r>
          </a:p>
          <a:p>
            <a:endParaRPr lang="en-US" dirty="0"/>
          </a:p>
        </p:txBody>
      </p:sp>
    </p:spTree>
    <p:extLst>
      <p:ext uri="{BB962C8B-B14F-4D97-AF65-F5344CB8AC3E}">
        <p14:creationId xmlns:p14="http://schemas.microsoft.com/office/powerpoint/2010/main" val="30698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45C-2E7B-FFB5-84A6-2EA0EC6C346E}"/>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12558C36-4081-D04D-3A0F-C144B3B7C9C6}"/>
              </a:ext>
            </a:extLst>
          </p:cNvPr>
          <p:cNvSpPr>
            <a:spLocks noGrp="1"/>
          </p:cNvSpPr>
          <p:nvPr>
            <p:ph idx="1"/>
          </p:nvPr>
        </p:nvSpPr>
        <p:spPr/>
        <p:txBody>
          <a:bodyPr>
            <a:normAutofit/>
          </a:bodyPr>
          <a:lstStyle/>
          <a:p>
            <a:r>
              <a:rPr lang="en-US" altLang="en-US" sz="2800" dirty="0">
                <a:latin typeface="Times New Roman" panose="02020603050405020304" pitchFamily="18" charset="0"/>
                <a:cs typeface="Times New Roman" panose="02020603050405020304" pitchFamily="18" charset="0"/>
              </a:rPr>
              <a:t>Program must be brought (from disk)  into memory and placed within a process for it to be run</a:t>
            </a:r>
          </a:p>
          <a:p>
            <a:r>
              <a:rPr lang="en-US" altLang="en-US" sz="2800" dirty="0">
                <a:latin typeface="Times New Roman" panose="02020603050405020304" pitchFamily="18" charset="0"/>
                <a:cs typeface="Times New Roman" panose="02020603050405020304" pitchFamily="18" charset="0"/>
              </a:rPr>
              <a:t>Main memory and registers are only storage CPU can access directly</a:t>
            </a:r>
          </a:p>
          <a:p>
            <a:r>
              <a:rPr lang="en-US" altLang="en-US" sz="2800" dirty="0">
                <a:latin typeface="Times New Roman" panose="02020603050405020304" pitchFamily="18" charset="0"/>
                <a:cs typeface="Times New Roman" panose="02020603050405020304" pitchFamily="18" charset="0"/>
              </a:rPr>
              <a:t>Memory unit only sees a stream of addresses + read requests, or address + data and write requests</a:t>
            </a:r>
          </a:p>
          <a:p>
            <a:r>
              <a:rPr lang="en-US" altLang="en-US" sz="2800" dirty="0">
                <a:latin typeface="Times New Roman" panose="02020603050405020304" pitchFamily="18" charset="0"/>
                <a:cs typeface="Times New Roman" panose="02020603050405020304" pitchFamily="18" charset="0"/>
              </a:rPr>
              <a:t>Register access in one CPU clock (or less)</a:t>
            </a:r>
          </a:p>
          <a:p>
            <a:r>
              <a:rPr lang="en-US" altLang="en-US" sz="2800" dirty="0">
                <a:latin typeface="Times New Roman" panose="02020603050405020304" pitchFamily="18" charset="0"/>
                <a:cs typeface="Times New Roman" panose="02020603050405020304" pitchFamily="18" charset="0"/>
              </a:rPr>
              <a:t>Main memory can take many cycles, causing a </a:t>
            </a:r>
            <a:r>
              <a:rPr lang="en-US" altLang="en-US" sz="2800" b="1" dirty="0">
                <a:solidFill>
                  <a:srgbClr val="3366FF"/>
                </a:solidFill>
                <a:latin typeface="Times New Roman" panose="02020603050405020304" pitchFamily="18" charset="0"/>
                <a:cs typeface="Times New Roman" panose="02020603050405020304" pitchFamily="18" charset="0"/>
              </a:rPr>
              <a:t>stall</a:t>
            </a:r>
            <a:endParaRPr lang="en-US" altLang="en-US" sz="2800" dirty="0">
              <a:latin typeface="Times New Roman" panose="02020603050405020304" pitchFamily="18" charset="0"/>
              <a:cs typeface="Times New Roman" panose="02020603050405020304" pitchFamily="18" charset="0"/>
            </a:endParaRPr>
          </a:p>
          <a:p>
            <a:r>
              <a:rPr lang="en-US" altLang="en-US" sz="2800" b="1" dirty="0">
                <a:solidFill>
                  <a:srgbClr val="3366FF"/>
                </a:solidFill>
                <a:latin typeface="Times New Roman" panose="02020603050405020304" pitchFamily="18" charset="0"/>
                <a:cs typeface="Times New Roman" panose="02020603050405020304" pitchFamily="18" charset="0"/>
              </a:rPr>
              <a:t>Cache</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sits between main memory and CPU registers</a:t>
            </a:r>
          </a:p>
          <a:p>
            <a:r>
              <a:rPr lang="en-US" altLang="en-US" sz="2800" dirty="0">
                <a:latin typeface="Times New Roman" panose="02020603050405020304" pitchFamily="18" charset="0"/>
                <a:cs typeface="Times New Roman" panose="02020603050405020304" pitchFamily="18" charset="0"/>
              </a:rPr>
              <a:t>Protection of memory required to ensure correct operation</a:t>
            </a:r>
          </a:p>
          <a:p>
            <a:endParaRPr lang="en-US" dirty="0"/>
          </a:p>
        </p:txBody>
      </p:sp>
    </p:spTree>
    <p:extLst>
      <p:ext uri="{BB962C8B-B14F-4D97-AF65-F5344CB8AC3E}">
        <p14:creationId xmlns:p14="http://schemas.microsoft.com/office/powerpoint/2010/main" val="405054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EF5-4767-D64F-A6EE-211A97977966}"/>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Memory management with bit maps</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9C103D0-7FB4-7950-1AD4-61AEF7906DE5}"/>
              </a:ext>
            </a:extLst>
          </p:cNvPr>
          <p:cNvSpPr>
            <a:spLocks noGrp="1"/>
          </p:cNvSpPr>
          <p:nvPr>
            <p:ph idx="1"/>
          </p:nvPr>
        </p:nvSpPr>
        <p:spPr/>
        <p:txBody>
          <a:bodyPr>
            <a:normAutofit fontScale="85000" lnSpcReduction="10000"/>
          </a:bodyPr>
          <a:lstStyle/>
          <a:p>
            <a:pPr algn="just">
              <a:lnSpc>
                <a:spcPct val="150000"/>
              </a:lnSpc>
            </a:pPr>
            <a:r>
              <a:rPr lang="en-US" sz="2800" b="1" dirty="0">
                <a:latin typeface="Times New Roman" panose="02020603050405020304" pitchFamily="18" charset="0"/>
                <a:cs typeface="Times New Roman" panose="02020603050405020304" pitchFamily="18" charset="0"/>
              </a:rPr>
              <a:t>Bitmap or Bit vector (</a:t>
            </a:r>
            <a:r>
              <a:rPr lang="en-US" sz="2800" dirty="0">
                <a:latin typeface="Times New Roman" panose="02020603050405020304" pitchFamily="18" charset="0"/>
                <a:cs typeface="Times New Roman" panose="02020603050405020304" pitchFamily="18" charset="0"/>
              </a:rPr>
              <a:t>0000111000000110</a:t>
            </a:r>
            <a:r>
              <a:rPr lang="en-US" sz="2800" b="1" dirty="0">
                <a:latin typeface="Times New Roman" panose="02020603050405020304" pitchFamily="18" charset="0"/>
                <a:cs typeface="Times New Roman" panose="02020603050405020304" pitchFamily="18" charset="0"/>
              </a:rPr>
              <a:t>) – </a:t>
            </a:r>
          </a:p>
          <a:p>
            <a:pPr algn="just">
              <a:lnSpc>
                <a:spcPct val="150000"/>
              </a:lnSpc>
            </a:pPr>
            <a:r>
              <a:rPr lang="en-US" sz="2800" dirty="0">
                <a:latin typeface="Times New Roman" panose="02020603050405020304" pitchFamily="18" charset="0"/>
                <a:cs typeface="Times New Roman" panose="02020603050405020304" pitchFamily="18" charset="0"/>
              </a:rPr>
              <a:t>Advantages –</a:t>
            </a: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Simple to understand.</a:t>
            </a:r>
          </a:p>
          <a:p>
            <a:pPr marL="312010" indent="-31201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12010" indent="-31201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Finding the first free block is efficient. It requires scanning the words (a group of 8 bits) in a bitmap for a non-zero word. (A 0-valued word has all bits 0). The first free block is then found by scanning for the first 1 bit in the non-zero word.</a:t>
            </a:r>
          </a:p>
          <a:p>
            <a:endParaRPr lang="en-US" dirty="0"/>
          </a:p>
        </p:txBody>
      </p:sp>
      <p:pic>
        <p:nvPicPr>
          <p:cNvPr id="4" name="Picture 3">
            <a:extLst>
              <a:ext uri="{FF2B5EF4-FFF2-40B4-BE49-F238E27FC236}">
                <a16:creationId xmlns:a16="http://schemas.microsoft.com/office/drawing/2014/main" id="{D760A1A8-D924-9D9A-11B4-17CA62F45CDB}"/>
              </a:ext>
            </a:extLst>
          </p:cNvPr>
          <p:cNvPicPr>
            <a:picLocks noChangeAspect="1"/>
          </p:cNvPicPr>
          <p:nvPr/>
        </p:nvPicPr>
        <p:blipFill>
          <a:blip r:embed="rId2"/>
          <a:stretch>
            <a:fillRect/>
          </a:stretch>
        </p:blipFill>
        <p:spPr>
          <a:xfrm>
            <a:off x="8229600" y="2009230"/>
            <a:ext cx="2308485" cy="2150995"/>
          </a:xfrm>
          <a:prstGeom prst="rect">
            <a:avLst/>
          </a:prstGeom>
        </p:spPr>
      </p:pic>
    </p:spTree>
    <p:extLst>
      <p:ext uri="{BB962C8B-B14F-4D97-AF65-F5344CB8AC3E}">
        <p14:creationId xmlns:p14="http://schemas.microsoft.com/office/powerpoint/2010/main" val="2882653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9D38-EF3B-6261-2566-ACC6E70ADC51}"/>
              </a:ext>
            </a:extLst>
          </p:cNvPr>
          <p:cNvSpPr>
            <a:spLocks noGrp="1"/>
          </p:cNvSpPr>
          <p:nvPr>
            <p:ph type="title"/>
          </p:nvPr>
        </p:nvSpPr>
        <p:spPr/>
        <p:txBody>
          <a:bodyPr/>
          <a:lstStyle/>
          <a:p>
            <a:r>
              <a:rPr lang="en-US" altLang="en-US" dirty="0">
                <a:solidFill>
                  <a:srgbClr val="00B0F0"/>
                </a:solidFill>
              </a:rPr>
              <a:t>Dynamic Storage-Allocation Problem</a:t>
            </a:r>
            <a:endParaRPr lang="en-US" dirty="0"/>
          </a:p>
        </p:txBody>
      </p:sp>
      <p:sp>
        <p:nvSpPr>
          <p:cNvPr id="3" name="Content Placeholder 2">
            <a:extLst>
              <a:ext uri="{FF2B5EF4-FFF2-40B4-BE49-F238E27FC236}">
                <a16:creationId xmlns:a16="http://schemas.microsoft.com/office/drawing/2014/main" id="{9A949B9B-F300-0C1E-F761-2CFD5FEA62DC}"/>
              </a:ext>
            </a:extLst>
          </p:cNvPr>
          <p:cNvSpPr>
            <a:spLocks noGrp="1"/>
          </p:cNvSpPr>
          <p:nvPr>
            <p:ph idx="1"/>
          </p:nvPr>
        </p:nvSpPr>
        <p:spPr/>
        <p:txBody>
          <a:bodyPr>
            <a:normAutofit lnSpcReduction="10000"/>
          </a:bodyPr>
          <a:lstStyle/>
          <a:p>
            <a:pPr>
              <a:lnSpc>
                <a:spcPct val="90000"/>
              </a:lnSpc>
            </a:pPr>
            <a:r>
              <a:rPr lang="en-US" altLang="en-US" b="1" dirty="0">
                <a:solidFill>
                  <a:srgbClr val="3366FF"/>
                </a:solidFill>
              </a:rPr>
              <a:t>First-fit</a:t>
            </a:r>
            <a:r>
              <a:rPr lang="en-US" altLang="en-US" dirty="0"/>
              <a:t>:  Allocate the </a:t>
            </a:r>
            <a:r>
              <a:rPr lang="en-US" altLang="en-US" b="1" i="1" dirty="0"/>
              <a:t>first</a:t>
            </a:r>
            <a:r>
              <a:rPr lang="en-US" altLang="en-US" dirty="0"/>
              <a:t> hole that is big enough</a:t>
            </a:r>
          </a:p>
          <a:p>
            <a:pPr>
              <a:lnSpc>
                <a:spcPct val="90000"/>
              </a:lnSpc>
              <a:buFont typeface="Monotype Sorts" pitchFamily="-84" charset="2"/>
              <a:buNone/>
            </a:pPr>
            <a:endParaRPr lang="en-US" altLang="en-US" dirty="0"/>
          </a:p>
          <a:p>
            <a:pPr>
              <a:lnSpc>
                <a:spcPct val="90000"/>
              </a:lnSpc>
            </a:pPr>
            <a:r>
              <a:rPr lang="en-US" altLang="en-US" b="1" dirty="0">
                <a:solidFill>
                  <a:srgbClr val="3366FF"/>
                </a:solidFill>
              </a:rPr>
              <a:t>Best-fit</a:t>
            </a:r>
            <a:r>
              <a:rPr lang="en-US" altLang="en-US" dirty="0"/>
              <a:t>:  Allocate the </a:t>
            </a:r>
            <a:r>
              <a:rPr lang="en-US" altLang="en-US" b="1" i="1" dirty="0"/>
              <a:t>smallest</a:t>
            </a:r>
            <a:r>
              <a:rPr lang="en-US" altLang="en-US" dirty="0"/>
              <a:t> hole that is big enough; must search entire list, unless ordered by size  </a:t>
            </a:r>
          </a:p>
          <a:p>
            <a:pPr lvl="1">
              <a:lnSpc>
                <a:spcPct val="90000"/>
              </a:lnSpc>
            </a:pPr>
            <a:r>
              <a:rPr lang="en-US" altLang="en-US" dirty="0"/>
              <a:t>Produces the smallest leftover hole</a:t>
            </a:r>
          </a:p>
          <a:p>
            <a:pPr lvl="1">
              <a:lnSpc>
                <a:spcPct val="90000"/>
              </a:lnSpc>
              <a:buFont typeface="Monotype Sorts" pitchFamily="-84" charset="2"/>
              <a:buNone/>
            </a:pPr>
            <a:endParaRPr lang="en-US" altLang="en-US" dirty="0"/>
          </a:p>
          <a:p>
            <a:pPr>
              <a:lnSpc>
                <a:spcPct val="90000"/>
              </a:lnSpc>
            </a:pPr>
            <a:r>
              <a:rPr lang="en-US" altLang="en-US" b="1" dirty="0">
                <a:solidFill>
                  <a:srgbClr val="3366FF"/>
                </a:solidFill>
              </a:rPr>
              <a:t>Worst-fit</a:t>
            </a:r>
            <a:r>
              <a:rPr lang="en-US" altLang="en-US" dirty="0"/>
              <a:t>:  Allocate the </a:t>
            </a:r>
            <a:r>
              <a:rPr lang="en-US" altLang="en-US" b="1" i="1" dirty="0"/>
              <a:t>largest</a:t>
            </a:r>
            <a:r>
              <a:rPr lang="en-US" altLang="en-US" dirty="0"/>
              <a:t> hole; must also search entire list  </a:t>
            </a:r>
          </a:p>
          <a:p>
            <a:pPr lvl="1">
              <a:lnSpc>
                <a:spcPct val="90000"/>
              </a:lnSpc>
            </a:pPr>
            <a:r>
              <a:rPr lang="en-US" altLang="en-US" dirty="0"/>
              <a:t>Produces the largest leftover hole</a:t>
            </a:r>
          </a:p>
          <a:p>
            <a:r>
              <a:rPr lang="en-US" altLang="en-US" sz="2800" dirty="0">
                <a:latin typeface="Helvetica" panose="020B0604020202020204" pitchFamily="34" charset="0"/>
              </a:rPr>
              <a:t>First-fit and best-fit better than worst-fit in terms of speed and storage utilization</a:t>
            </a:r>
          </a:p>
          <a:p>
            <a:endParaRPr lang="en-US" dirty="0"/>
          </a:p>
        </p:txBody>
      </p:sp>
    </p:spTree>
    <p:extLst>
      <p:ext uri="{BB962C8B-B14F-4D97-AF65-F5344CB8AC3E}">
        <p14:creationId xmlns:p14="http://schemas.microsoft.com/office/powerpoint/2010/main" val="295653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C88D7-C505-502D-731E-753E3B929B18}"/>
              </a:ext>
            </a:extLst>
          </p:cNvPr>
          <p:cNvSpPr>
            <a:spLocks noGrp="1"/>
          </p:cNvSpPr>
          <p:nvPr>
            <p:ph type="title"/>
          </p:nvPr>
        </p:nvSpPr>
        <p:spPr/>
        <p:txBody>
          <a:bodyPr/>
          <a:lstStyle/>
          <a:p>
            <a:r>
              <a:rPr lang="en-US" altLang="en-US" dirty="0"/>
              <a:t>Paging</a:t>
            </a:r>
            <a:endParaRPr lang="en-US" dirty="0"/>
          </a:p>
        </p:txBody>
      </p:sp>
      <p:sp>
        <p:nvSpPr>
          <p:cNvPr id="3" name="Content Placeholder 2">
            <a:extLst>
              <a:ext uri="{FF2B5EF4-FFF2-40B4-BE49-F238E27FC236}">
                <a16:creationId xmlns:a16="http://schemas.microsoft.com/office/drawing/2014/main" id="{1C1B9AAB-744F-5090-A903-C7200729ADD6}"/>
              </a:ext>
            </a:extLst>
          </p:cNvPr>
          <p:cNvSpPr>
            <a:spLocks noGrp="1"/>
          </p:cNvSpPr>
          <p:nvPr>
            <p:ph idx="1"/>
          </p:nvPr>
        </p:nvSpPr>
        <p:spPr/>
        <p:txBody>
          <a:bodyPr>
            <a:normAutofit fontScale="85000" lnSpcReduction="20000"/>
          </a:bodyPr>
          <a:lstStyle/>
          <a:p>
            <a:r>
              <a:rPr lang="en-US" altLang="en-US" dirty="0"/>
              <a:t>Physical  address space of a process can be noncontiguous; process is allocated physical memory whenever the latter is available</a:t>
            </a:r>
          </a:p>
          <a:p>
            <a:pPr lvl="1"/>
            <a:r>
              <a:rPr lang="en-US" altLang="en-US" dirty="0"/>
              <a:t>Avoids external fragmentation</a:t>
            </a:r>
          </a:p>
          <a:p>
            <a:pPr lvl="1"/>
            <a:r>
              <a:rPr lang="en-US" altLang="en-US" dirty="0"/>
              <a:t>Avoids problem of varying sized memory chunks</a:t>
            </a:r>
            <a:endParaRPr lang="en-US" altLang="en-US" sz="874" dirty="0"/>
          </a:p>
          <a:p>
            <a:r>
              <a:rPr lang="en-US" altLang="en-US" dirty="0"/>
              <a:t>Divide physical memory into fixed-sized blocks called </a:t>
            </a:r>
            <a:r>
              <a:rPr lang="en-US" altLang="en-US" b="1" dirty="0">
                <a:solidFill>
                  <a:srgbClr val="3366FF"/>
                </a:solidFill>
              </a:rPr>
              <a:t>frames</a:t>
            </a:r>
            <a:endParaRPr lang="en-US" altLang="en-US" dirty="0">
              <a:solidFill>
                <a:srgbClr val="3366FF"/>
              </a:solidFill>
            </a:endParaRPr>
          </a:p>
          <a:p>
            <a:pPr lvl="1"/>
            <a:r>
              <a:rPr lang="en-US" altLang="en-US" dirty="0">
                <a:solidFill>
                  <a:srgbClr val="000000"/>
                </a:solidFill>
              </a:rPr>
              <a:t>Size </a:t>
            </a:r>
            <a:r>
              <a:rPr lang="en-US" altLang="en-US" dirty="0"/>
              <a:t>is power of 2, between 512 bytes and 16 Mbytes</a:t>
            </a:r>
            <a:endParaRPr lang="en-US" altLang="en-US" sz="874" dirty="0"/>
          </a:p>
          <a:p>
            <a:r>
              <a:rPr lang="en-US" altLang="en-US" dirty="0"/>
              <a:t>Divide logical memory into blocks of same size called </a:t>
            </a:r>
            <a:r>
              <a:rPr lang="en-US" altLang="en-US" b="1" dirty="0">
                <a:solidFill>
                  <a:srgbClr val="3366FF"/>
                </a:solidFill>
              </a:rPr>
              <a:t>pages</a:t>
            </a:r>
            <a:endParaRPr lang="en-US" altLang="en-US" sz="874" b="1" dirty="0">
              <a:solidFill>
                <a:srgbClr val="3366FF"/>
              </a:solidFill>
            </a:endParaRPr>
          </a:p>
          <a:p>
            <a:r>
              <a:rPr lang="en-US" altLang="en-US" dirty="0"/>
              <a:t>Keep track of all free frames</a:t>
            </a:r>
            <a:endParaRPr lang="en-US" altLang="en-US" sz="874" dirty="0"/>
          </a:p>
          <a:p>
            <a:r>
              <a:rPr lang="en-US" altLang="en-US" dirty="0"/>
              <a:t>To run a program of size </a:t>
            </a:r>
            <a:r>
              <a:rPr lang="en-US" altLang="en-US" b="1" i="1" dirty="0"/>
              <a:t>N</a:t>
            </a:r>
            <a:r>
              <a:rPr lang="en-US" altLang="en-US" i="1" dirty="0"/>
              <a:t> </a:t>
            </a:r>
            <a:r>
              <a:rPr lang="en-US" altLang="en-US" dirty="0"/>
              <a:t>pages, need to find </a:t>
            </a:r>
            <a:r>
              <a:rPr lang="en-US" altLang="en-US" b="1" i="1" dirty="0"/>
              <a:t>N</a:t>
            </a:r>
            <a:r>
              <a:rPr lang="en-US" altLang="en-US" dirty="0"/>
              <a:t> free frames and load program</a:t>
            </a:r>
            <a:endParaRPr lang="en-US" altLang="en-US" sz="874" dirty="0"/>
          </a:p>
          <a:p>
            <a:r>
              <a:rPr lang="en-US" altLang="en-US" dirty="0"/>
              <a:t>Set up a </a:t>
            </a:r>
            <a:r>
              <a:rPr lang="en-US" altLang="en-US" b="1" dirty="0">
                <a:solidFill>
                  <a:srgbClr val="3366FF"/>
                </a:solidFill>
              </a:rPr>
              <a:t>page table</a:t>
            </a:r>
            <a:r>
              <a:rPr lang="en-US" altLang="en-US" dirty="0"/>
              <a:t> to translate logical to physical addresses</a:t>
            </a:r>
            <a:endParaRPr lang="en-US" altLang="en-US" sz="874" dirty="0"/>
          </a:p>
          <a:p>
            <a:r>
              <a:rPr lang="en-US" altLang="en-US" dirty="0"/>
              <a:t>Backing store likewise split into pages</a:t>
            </a:r>
          </a:p>
          <a:p>
            <a:r>
              <a:rPr lang="en-US" altLang="en-US" dirty="0"/>
              <a:t>Still have Internal fragmentation</a:t>
            </a:r>
          </a:p>
          <a:p>
            <a:endParaRPr lang="en-US" dirty="0"/>
          </a:p>
        </p:txBody>
      </p:sp>
    </p:spTree>
    <p:extLst>
      <p:ext uri="{BB962C8B-B14F-4D97-AF65-F5344CB8AC3E}">
        <p14:creationId xmlns:p14="http://schemas.microsoft.com/office/powerpoint/2010/main" val="2352905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7397-36B9-1CF3-3CF3-2DC65A4995E5}"/>
              </a:ext>
            </a:extLst>
          </p:cNvPr>
          <p:cNvSpPr>
            <a:spLocks noGrp="1"/>
          </p:cNvSpPr>
          <p:nvPr>
            <p:ph type="title"/>
          </p:nvPr>
        </p:nvSpPr>
        <p:spPr/>
        <p:txBody>
          <a:bodyPr/>
          <a:lstStyle/>
          <a:p>
            <a:r>
              <a:rPr lang="en-US" altLang="en-US" dirty="0"/>
              <a:t>Paging Hardware</a:t>
            </a:r>
            <a:endParaRPr lang="en-US" dirty="0"/>
          </a:p>
        </p:txBody>
      </p:sp>
      <p:pic>
        <p:nvPicPr>
          <p:cNvPr id="4" name="Picture 4" descr="8">
            <a:extLst>
              <a:ext uri="{FF2B5EF4-FFF2-40B4-BE49-F238E27FC236}">
                <a16:creationId xmlns:a16="http://schemas.microsoft.com/office/drawing/2014/main" id="{7C4BF480-DC6C-3AAB-5DD9-4A7243362E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8662" y="2588546"/>
            <a:ext cx="6425634" cy="383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087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8E59-F6D8-E62A-D5FC-78647A93D370}"/>
              </a:ext>
            </a:extLst>
          </p:cNvPr>
          <p:cNvSpPr>
            <a:spLocks noGrp="1"/>
          </p:cNvSpPr>
          <p:nvPr>
            <p:ph type="title"/>
          </p:nvPr>
        </p:nvSpPr>
        <p:spPr/>
        <p:txBody>
          <a:bodyPr/>
          <a:lstStyle/>
          <a:p>
            <a:r>
              <a:rPr lang="en-US" altLang="en-US" sz="4400" dirty="0"/>
              <a:t>Paging Model of Logical and  Physical Memory</a:t>
            </a:r>
            <a:endParaRPr lang="en-US" dirty="0"/>
          </a:p>
        </p:txBody>
      </p:sp>
      <p:pic>
        <p:nvPicPr>
          <p:cNvPr id="4" name="Picture 1030">
            <a:extLst>
              <a:ext uri="{FF2B5EF4-FFF2-40B4-BE49-F238E27FC236}">
                <a16:creationId xmlns:a16="http://schemas.microsoft.com/office/drawing/2014/main" id="{4F14101C-9D27-A82F-2ACE-78B26FBDE0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7755" y="1690688"/>
            <a:ext cx="5417835" cy="506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370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B5C7-D3D8-DF8D-CC39-E7C3C265FEE8}"/>
              </a:ext>
            </a:extLst>
          </p:cNvPr>
          <p:cNvSpPr>
            <a:spLocks noGrp="1"/>
          </p:cNvSpPr>
          <p:nvPr>
            <p:ph type="title"/>
          </p:nvPr>
        </p:nvSpPr>
        <p:spPr/>
        <p:txBody>
          <a:bodyPr/>
          <a:lstStyle/>
          <a:p>
            <a:r>
              <a:rPr lang="en-US" altLang="en-US" dirty="0"/>
              <a:t>Address Translation Scheme</a:t>
            </a:r>
            <a:endParaRPr lang="en-US" dirty="0"/>
          </a:p>
        </p:txBody>
      </p:sp>
      <p:sp>
        <p:nvSpPr>
          <p:cNvPr id="3" name="Content Placeholder 2">
            <a:extLst>
              <a:ext uri="{FF2B5EF4-FFF2-40B4-BE49-F238E27FC236}">
                <a16:creationId xmlns:a16="http://schemas.microsoft.com/office/drawing/2014/main" id="{1118F7D4-EA00-2B05-AB4F-B71654B0CEA6}"/>
              </a:ext>
            </a:extLst>
          </p:cNvPr>
          <p:cNvSpPr>
            <a:spLocks noGrp="1"/>
          </p:cNvSpPr>
          <p:nvPr>
            <p:ph idx="1"/>
          </p:nvPr>
        </p:nvSpPr>
        <p:spPr/>
        <p:txBody>
          <a:bodyPr/>
          <a:lstStyle/>
          <a:p>
            <a:pPr>
              <a:defRPr/>
            </a:pPr>
            <a:r>
              <a:rPr lang="en-US" altLang="en-US" dirty="0"/>
              <a:t>Address generated by CPU is divided into:</a:t>
            </a:r>
          </a:p>
          <a:p>
            <a:pPr lvl="1">
              <a:defRPr/>
            </a:pPr>
            <a:r>
              <a:rPr lang="en-US" altLang="en-US" b="1" dirty="0">
                <a:solidFill>
                  <a:srgbClr val="3366FF"/>
                </a:solidFill>
              </a:rPr>
              <a:t>Page number </a:t>
            </a:r>
            <a:r>
              <a:rPr lang="en-US" altLang="en-US" dirty="0"/>
              <a:t>(</a:t>
            </a:r>
            <a:r>
              <a:rPr lang="en-US" altLang="en-US" b="1" i="1" dirty="0">
                <a:solidFill>
                  <a:srgbClr val="3366FF"/>
                </a:solidFill>
              </a:rPr>
              <a:t>p</a:t>
            </a:r>
            <a:r>
              <a:rPr lang="en-US" altLang="en-US" dirty="0"/>
              <a:t>)</a:t>
            </a:r>
            <a:r>
              <a:rPr lang="en-US" altLang="en-US" dirty="0">
                <a:solidFill>
                  <a:srgbClr val="3366FF"/>
                </a:solidFill>
              </a:rPr>
              <a:t> </a:t>
            </a:r>
            <a:r>
              <a:rPr lang="en-US" altLang="en-US" dirty="0"/>
              <a:t>– used as an index into a </a:t>
            </a:r>
            <a:r>
              <a:rPr lang="en-US" altLang="en-US" b="1" dirty="0">
                <a:solidFill>
                  <a:srgbClr val="3366FF"/>
                </a:solidFill>
              </a:rPr>
              <a:t>page table </a:t>
            </a:r>
            <a:r>
              <a:rPr lang="en-US" altLang="en-US" dirty="0"/>
              <a:t>which contains base address of each page in physical memory</a:t>
            </a:r>
          </a:p>
          <a:p>
            <a:pPr lvl="1">
              <a:defRPr/>
            </a:pPr>
            <a:r>
              <a:rPr lang="en-US" altLang="en-US" b="1" dirty="0">
                <a:solidFill>
                  <a:srgbClr val="3366FF"/>
                </a:solidFill>
              </a:rPr>
              <a:t>Page offset </a:t>
            </a:r>
            <a:r>
              <a:rPr lang="en-US" altLang="en-US" dirty="0"/>
              <a:t>(</a:t>
            </a:r>
            <a:r>
              <a:rPr lang="en-US" altLang="en-US" b="1" i="1" dirty="0">
                <a:solidFill>
                  <a:srgbClr val="3366FF"/>
                </a:solidFill>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a:p>
          <a:p>
            <a:pPr marL="499217" lvl="1" indent="0">
              <a:buNone/>
              <a:defRPr/>
            </a:pPr>
            <a:endParaRPr lang="en-US" altLang="en-US" dirty="0"/>
          </a:p>
          <a:p>
            <a:pPr lvl="1">
              <a:defRPr/>
            </a:pPr>
            <a:endParaRPr lang="en-US" altLang="en-US" dirty="0"/>
          </a:p>
          <a:p>
            <a:pPr lvl="1">
              <a:defRPr/>
            </a:pPr>
            <a:r>
              <a:rPr lang="en-US" altLang="en-US" dirty="0"/>
              <a:t>For given logical address space 2</a:t>
            </a:r>
            <a:r>
              <a:rPr lang="en-US" altLang="en-US" i="1" baseline="30000" dirty="0"/>
              <a:t>m </a:t>
            </a:r>
            <a:r>
              <a:rPr lang="en-US" altLang="en-US" dirty="0"/>
              <a:t>and page size</a:t>
            </a:r>
            <a:r>
              <a:rPr lang="en-US" altLang="en-US" baseline="30000" dirty="0"/>
              <a:t> </a:t>
            </a:r>
            <a:r>
              <a:rPr lang="en-US" altLang="en-US" i="1" dirty="0"/>
              <a:t>2</a:t>
            </a:r>
            <a:r>
              <a:rPr lang="en-US" altLang="en-US" baseline="30000" dirty="0"/>
              <a:t>n</a:t>
            </a:r>
          </a:p>
          <a:p>
            <a:endParaRPr lang="en-US" dirty="0"/>
          </a:p>
        </p:txBody>
      </p:sp>
      <p:pic>
        <p:nvPicPr>
          <p:cNvPr id="4" name="Picture 3">
            <a:extLst>
              <a:ext uri="{FF2B5EF4-FFF2-40B4-BE49-F238E27FC236}">
                <a16:creationId xmlns:a16="http://schemas.microsoft.com/office/drawing/2014/main" id="{173B25E8-CFE7-419B-CF01-0E04B2D20C53}"/>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4617770" y="3925074"/>
            <a:ext cx="3650516" cy="134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120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6942-87B5-9CD9-DA9D-EFE54734C207}"/>
              </a:ext>
            </a:extLst>
          </p:cNvPr>
          <p:cNvSpPr>
            <a:spLocks noGrp="1"/>
          </p:cNvSpPr>
          <p:nvPr>
            <p:ph type="title"/>
          </p:nvPr>
        </p:nvSpPr>
        <p:spPr/>
        <p:txBody>
          <a:bodyPr/>
          <a:lstStyle/>
          <a:p>
            <a:r>
              <a:rPr lang="en-US" altLang="en-US" dirty="0"/>
              <a:t>Free Frames</a:t>
            </a:r>
            <a:endParaRPr lang="en-US" dirty="0"/>
          </a:p>
        </p:txBody>
      </p:sp>
      <p:pic>
        <p:nvPicPr>
          <p:cNvPr id="4" name="Picture 7">
            <a:extLst>
              <a:ext uri="{FF2B5EF4-FFF2-40B4-BE49-F238E27FC236}">
                <a16:creationId xmlns:a16="http://schemas.microsoft.com/office/drawing/2014/main" id="{01FE5D18-D6D5-BFF8-69D4-11C0351128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3155" y="1825625"/>
            <a:ext cx="606569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110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23A8-5AF3-00C7-AEEC-68D81C2621D1}"/>
              </a:ext>
            </a:extLst>
          </p:cNvPr>
          <p:cNvSpPr>
            <a:spLocks noGrp="1"/>
          </p:cNvSpPr>
          <p:nvPr>
            <p:ph type="title"/>
          </p:nvPr>
        </p:nvSpPr>
        <p:spPr/>
        <p:txBody>
          <a:bodyPr/>
          <a:lstStyle/>
          <a:p>
            <a:r>
              <a:rPr lang="en-US" altLang="en-US" dirty="0"/>
              <a:t>Implementation of Page Table</a:t>
            </a:r>
            <a:endParaRPr lang="en-US" dirty="0"/>
          </a:p>
        </p:txBody>
      </p:sp>
      <p:sp>
        <p:nvSpPr>
          <p:cNvPr id="3" name="Content Placeholder 2">
            <a:extLst>
              <a:ext uri="{FF2B5EF4-FFF2-40B4-BE49-F238E27FC236}">
                <a16:creationId xmlns:a16="http://schemas.microsoft.com/office/drawing/2014/main" id="{D2C82953-D644-1073-7861-7E4E6B113CC6}"/>
              </a:ext>
            </a:extLst>
          </p:cNvPr>
          <p:cNvSpPr>
            <a:spLocks noGrp="1"/>
          </p:cNvSpPr>
          <p:nvPr>
            <p:ph idx="1"/>
          </p:nvPr>
        </p:nvSpPr>
        <p:spPr/>
        <p:txBody>
          <a:bodyPr/>
          <a:lstStyle/>
          <a:p>
            <a:r>
              <a:rPr lang="en-US" altLang="en-US" dirty="0"/>
              <a:t>Page table is kept in main memory</a:t>
            </a:r>
          </a:p>
          <a:p>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p>
          <a:p>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r>
              <a:rPr lang="en-US" altLang="en-US" dirty="0">
                <a:solidFill>
                  <a:srgbClr val="3366FF"/>
                </a:solidFill>
              </a:rPr>
              <a:t> </a:t>
            </a:r>
            <a:r>
              <a:rPr lang="en-US" altLang="en-US" dirty="0"/>
              <a:t>indicates size of the page table</a:t>
            </a:r>
          </a:p>
          <a:p>
            <a:r>
              <a:rPr lang="en-US" altLang="en-US" dirty="0"/>
              <a:t>In this scheme every data/instruction access requires two memory accesses</a:t>
            </a:r>
          </a:p>
          <a:p>
            <a:pPr lvl="1"/>
            <a:r>
              <a:rPr lang="en-US" altLang="en-US" dirty="0"/>
              <a:t>One for the page table and one for the data / instruction</a:t>
            </a:r>
          </a:p>
          <a:p>
            <a:r>
              <a:rPr lang="en-US" altLang="en-US" dirty="0"/>
              <a:t>The two memory access problem can be solved by the 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endParaRPr lang="en-US" altLang="en-US" b="1" dirty="0">
              <a:solidFill>
                <a:srgbClr val="3366FF"/>
              </a:solidFill>
            </a:endParaRPr>
          </a:p>
          <a:p>
            <a:endParaRPr lang="en-US" dirty="0"/>
          </a:p>
        </p:txBody>
      </p:sp>
    </p:spTree>
    <p:extLst>
      <p:ext uri="{BB962C8B-B14F-4D97-AF65-F5344CB8AC3E}">
        <p14:creationId xmlns:p14="http://schemas.microsoft.com/office/powerpoint/2010/main" val="154439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201-B6E0-8791-CBC7-851A48E15D4B}"/>
              </a:ext>
            </a:extLst>
          </p:cNvPr>
          <p:cNvSpPr>
            <a:spLocks noGrp="1"/>
          </p:cNvSpPr>
          <p:nvPr>
            <p:ph type="title"/>
          </p:nvPr>
        </p:nvSpPr>
        <p:spPr/>
        <p:txBody>
          <a:bodyPr/>
          <a:lstStyle/>
          <a:p>
            <a:r>
              <a:rPr lang="en-US" altLang="en-US" dirty="0"/>
              <a:t>Implementation of Page Table (Cont.)</a:t>
            </a:r>
            <a:endParaRPr lang="en-US" dirty="0"/>
          </a:p>
        </p:txBody>
      </p:sp>
      <p:sp>
        <p:nvSpPr>
          <p:cNvPr id="3" name="Content Placeholder 2">
            <a:extLst>
              <a:ext uri="{FF2B5EF4-FFF2-40B4-BE49-F238E27FC236}">
                <a16:creationId xmlns:a16="http://schemas.microsoft.com/office/drawing/2014/main" id="{569E4156-462B-1E59-E10E-D36DD215F5D3}"/>
              </a:ext>
            </a:extLst>
          </p:cNvPr>
          <p:cNvSpPr>
            <a:spLocks noGrp="1"/>
          </p:cNvSpPr>
          <p:nvPr>
            <p:ph idx="1"/>
          </p:nvPr>
        </p:nvSpPr>
        <p:spPr/>
        <p:txBody>
          <a:bodyPr/>
          <a:lstStyle/>
          <a:p>
            <a:r>
              <a:rPr lang="en-US" altLang="en-US" dirty="0"/>
              <a:t>Some TLBs store</a:t>
            </a:r>
            <a:r>
              <a:rPr lang="en-US" altLang="en-US" b="1" dirty="0"/>
              <a:t> </a:t>
            </a:r>
            <a:r>
              <a:rPr lang="en-US" altLang="en-US" b="1" dirty="0">
                <a:solidFill>
                  <a:srgbClr val="3366FF"/>
                </a:solidFill>
              </a:rPr>
              <a:t>address-space identifiers </a:t>
            </a:r>
            <a:r>
              <a:rPr lang="en-US" altLang="en-US" dirty="0"/>
              <a:t>(</a:t>
            </a:r>
            <a:r>
              <a:rPr lang="en-US" altLang="en-US" b="1" dirty="0">
                <a:solidFill>
                  <a:srgbClr val="3366FF"/>
                </a:solidFill>
              </a:rPr>
              <a:t>ASIDs</a:t>
            </a:r>
            <a:r>
              <a:rPr lang="en-US" altLang="en-US" dirty="0"/>
              <a:t>)</a:t>
            </a:r>
            <a:r>
              <a:rPr lang="en-US" altLang="en-US" b="1" dirty="0">
                <a:solidFill>
                  <a:srgbClr val="3366FF"/>
                </a:solidFill>
              </a:rPr>
              <a:t> </a:t>
            </a:r>
            <a:r>
              <a:rPr lang="en-US" altLang="en-US" dirty="0"/>
              <a:t>in each TLB entry – uniquely identifies each process to provide address-space protection for that process</a:t>
            </a:r>
          </a:p>
          <a:p>
            <a:pPr lvl="1"/>
            <a:r>
              <a:rPr lang="en-US" altLang="en-US" dirty="0"/>
              <a:t>Otherwise need to flush at every context switch</a:t>
            </a:r>
          </a:p>
          <a:p>
            <a:r>
              <a:rPr lang="en-US" altLang="en-US" dirty="0"/>
              <a:t>TLBs typically small (64 to 1,024 entries)</a:t>
            </a:r>
          </a:p>
          <a:p>
            <a:r>
              <a:rPr lang="en-US" altLang="en-US" dirty="0"/>
              <a:t>On a TLB miss, value is loaded into the TLB for faster access next time</a:t>
            </a:r>
          </a:p>
          <a:p>
            <a:pPr lvl="1"/>
            <a:r>
              <a:rPr lang="en-US" altLang="en-US" dirty="0"/>
              <a:t>Replacement policies must be considered</a:t>
            </a:r>
          </a:p>
          <a:p>
            <a:pPr lvl="1"/>
            <a:r>
              <a:rPr lang="en-US" altLang="en-US" dirty="0"/>
              <a:t>Some entries can be</a:t>
            </a:r>
            <a:r>
              <a:rPr lang="en-US" altLang="en-US" b="1" dirty="0">
                <a:solidFill>
                  <a:srgbClr val="3366FF"/>
                </a:solidFill>
              </a:rPr>
              <a:t> wired down </a:t>
            </a:r>
            <a:r>
              <a:rPr lang="en-US" altLang="en-US" dirty="0"/>
              <a:t>for permanent fast access</a:t>
            </a:r>
          </a:p>
          <a:p>
            <a:endParaRPr lang="en-US" dirty="0"/>
          </a:p>
        </p:txBody>
      </p:sp>
    </p:spTree>
    <p:extLst>
      <p:ext uri="{BB962C8B-B14F-4D97-AF65-F5344CB8AC3E}">
        <p14:creationId xmlns:p14="http://schemas.microsoft.com/office/powerpoint/2010/main" val="3691021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F72D-C9C1-C5CD-4E41-A1F6C46DA666}"/>
              </a:ext>
            </a:extLst>
          </p:cNvPr>
          <p:cNvSpPr>
            <a:spLocks noGrp="1"/>
          </p:cNvSpPr>
          <p:nvPr>
            <p:ph type="title"/>
          </p:nvPr>
        </p:nvSpPr>
        <p:spPr/>
        <p:txBody>
          <a:bodyPr/>
          <a:lstStyle/>
          <a:p>
            <a:r>
              <a:rPr lang="en-US" altLang="en-US" dirty="0"/>
              <a:t>Associative Memory</a:t>
            </a:r>
            <a:endParaRPr lang="en-US" dirty="0"/>
          </a:p>
        </p:txBody>
      </p:sp>
      <p:sp>
        <p:nvSpPr>
          <p:cNvPr id="3" name="Content Placeholder 2">
            <a:extLst>
              <a:ext uri="{FF2B5EF4-FFF2-40B4-BE49-F238E27FC236}">
                <a16:creationId xmlns:a16="http://schemas.microsoft.com/office/drawing/2014/main" id="{909DE51C-DEBE-0AEF-EDEE-F6832D7F12DD}"/>
              </a:ext>
            </a:extLst>
          </p:cNvPr>
          <p:cNvSpPr>
            <a:spLocks noGrp="1"/>
          </p:cNvSpPr>
          <p:nvPr>
            <p:ph idx="1"/>
          </p:nvPr>
        </p:nvSpPr>
        <p:spPr/>
        <p:txBody>
          <a:bodyPr/>
          <a:lstStyle/>
          <a:p>
            <a:r>
              <a:rPr lang="en-US" altLang="en-US" dirty="0"/>
              <a:t>Associative memory – parallel search </a:t>
            </a:r>
          </a:p>
          <a:p>
            <a:endParaRPr lang="en-US" altLang="en-US" dirty="0"/>
          </a:p>
          <a:p>
            <a:endParaRPr lang="en-US" altLang="en-US" dirty="0"/>
          </a:p>
          <a:p>
            <a:endParaRPr lang="en-US" altLang="en-US" dirty="0"/>
          </a:p>
          <a:p>
            <a:endParaRPr lang="en-US" altLang="en-US" dirty="0"/>
          </a:p>
          <a:p>
            <a:pPr>
              <a:buFont typeface="Monotype Sorts" pitchFamily="-84" charset="2"/>
              <a:buNone/>
            </a:pPr>
            <a:endParaRPr lang="en-US" altLang="en-US" dirty="0"/>
          </a:p>
          <a:p>
            <a:r>
              <a:rPr lang="en-US" altLang="en-US" dirty="0"/>
              <a:t>Address translation (p, d)</a:t>
            </a:r>
          </a:p>
          <a:p>
            <a:pPr marL="684690" lvl="1"/>
            <a:r>
              <a:rPr lang="en-US" altLang="en-US" dirty="0"/>
              <a:t>If p is in associative register, get frame # out</a:t>
            </a:r>
          </a:p>
          <a:p>
            <a:pPr marL="684690" lvl="1"/>
            <a:r>
              <a:rPr lang="en-US" altLang="en-US" dirty="0"/>
              <a:t>Otherwise get frame # from page table in memory</a:t>
            </a:r>
          </a:p>
          <a:p>
            <a:pPr marL="684690" lvl="1"/>
            <a:endParaRPr lang="en-US" altLang="en-US" dirty="0"/>
          </a:p>
          <a:p>
            <a:endParaRPr lang="en-US" dirty="0"/>
          </a:p>
        </p:txBody>
      </p:sp>
      <p:pic>
        <p:nvPicPr>
          <p:cNvPr id="4" name="Picture 1">
            <a:extLst>
              <a:ext uri="{FF2B5EF4-FFF2-40B4-BE49-F238E27FC236}">
                <a16:creationId xmlns:a16="http://schemas.microsoft.com/office/drawing/2014/main" id="{A3EE96C5-C204-EBB9-DE3A-FCB88DC931DB}"/>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882298" y="2560572"/>
            <a:ext cx="3213702" cy="173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918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0130-B24A-7689-69EB-FDADC80AD077}"/>
              </a:ext>
            </a:extLst>
          </p:cNvPr>
          <p:cNvSpPr>
            <a:spLocks noGrp="1"/>
          </p:cNvSpPr>
          <p:nvPr>
            <p:ph type="title"/>
          </p:nvPr>
        </p:nvSpPr>
        <p:spPr/>
        <p:txBody>
          <a:bodyPr/>
          <a:lstStyle/>
          <a:p>
            <a:r>
              <a:rPr lang="en-US" altLang="en-US" dirty="0">
                <a:solidFill>
                  <a:srgbClr val="00B0F0"/>
                </a:solidFill>
              </a:rPr>
              <a:t>Base and Limit Registers</a:t>
            </a:r>
            <a:endParaRPr lang="en-US" dirty="0"/>
          </a:p>
        </p:txBody>
      </p:sp>
      <p:sp>
        <p:nvSpPr>
          <p:cNvPr id="3" name="Content Placeholder 2">
            <a:extLst>
              <a:ext uri="{FF2B5EF4-FFF2-40B4-BE49-F238E27FC236}">
                <a16:creationId xmlns:a16="http://schemas.microsoft.com/office/drawing/2014/main" id="{E2769E3E-B3FE-F133-2772-C311DFDDABBA}"/>
              </a:ext>
            </a:extLst>
          </p:cNvPr>
          <p:cNvSpPr>
            <a:spLocks noGrp="1"/>
          </p:cNvSpPr>
          <p:nvPr>
            <p:ph idx="1"/>
          </p:nvPr>
        </p:nvSpPr>
        <p:spPr/>
        <p:txBody>
          <a:bodyPr/>
          <a:lstStyle/>
          <a:p>
            <a:r>
              <a:rPr lang="en-US" altLang="en-US" sz="2800" dirty="0">
                <a:latin typeface="Times New Roman" panose="02020603050405020304" pitchFamily="18" charset="0"/>
                <a:cs typeface="Times New Roman" panose="02020603050405020304" pitchFamily="18" charset="0"/>
              </a:rPr>
              <a:t>A pair of </a:t>
            </a:r>
            <a:r>
              <a:rPr lang="en-US" altLang="en-US" sz="2800" b="1" dirty="0">
                <a:solidFill>
                  <a:srgbClr val="3366FF"/>
                </a:solidFill>
                <a:latin typeface="Times New Roman" panose="02020603050405020304" pitchFamily="18" charset="0"/>
                <a:cs typeface="Times New Roman" panose="02020603050405020304" pitchFamily="18" charset="0"/>
              </a:rPr>
              <a:t>base</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and</a:t>
            </a:r>
            <a:r>
              <a:rPr lang="en-US" altLang="en-US" sz="2800" b="1" dirty="0">
                <a:solidFill>
                  <a:srgbClr val="FF0000"/>
                </a:solidFill>
                <a:latin typeface="Times New Roman" panose="02020603050405020304" pitchFamily="18" charset="0"/>
                <a:cs typeface="Times New Roman" panose="02020603050405020304" pitchFamily="18" charset="0"/>
              </a:rPr>
              <a:t> </a:t>
            </a:r>
            <a:r>
              <a:rPr lang="en-US" altLang="en-US" sz="2800" b="1" dirty="0">
                <a:solidFill>
                  <a:srgbClr val="3366FF"/>
                </a:solidFill>
                <a:latin typeface="Times New Roman" panose="02020603050405020304" pitchFamily="18" charset="0"/>
                <a:cs typeface="Times New Roman" panose="02020603050405020304" pitchFamily="18" charset="0"/>
              </a:rPr>
              <a:t>limit</a:t>
            </a:r>
            <a:r>
              <a:rPr lang="en-US" altLang="en-US" sz="2800" dirty="0">
                <a:solidFill>
                  <a:srgbClr val="3366FF"/>
                </a:solidFill>
                <a:latin typeface="Times New Roman" panose="02020603050405020304" pitchFamily="18" charset="0"/>
                <a:cs typeface="Times New Roman" panose="02020603050405020304" pitchFamily="18" charset="0"/>
              </a:rPr>
              <a:t> </a:t>
            </a:r>
            <a:r>
              <a:rPr lang="en-US" altLang="en-US" sz="2800" b="1" dirty="0">
                <a:solidFill>
                  <a:srgbClr val="3366FF"/>
                </a:solidFill>
                <a:latin typeface="Times New Roman" panose="02020603050405020304" pitchFamily="18" charset="0"/>
                <a:cs typeface="Times New Roman" panose="02020603050405020304" pitchFamily="18" charset="0"/>
              </a:rPr>
              <a:t>registers</a:t>
            </a:r>
            <a:r>
              <a:rPr lang="en-US" altLang="en-US" sz="2800" dirty="0">
                <a:latin typeface="Times New Roman" panose="02020603050405020304" pitchFamily="18" charset="0"/>
                <a:cs typeface="Times New Roman" panose="02020603050405020304" pitchFamily="18" charset="0"/>
              </a:rPr>
              <a:t> define the logical address space</a:t>
            </a:r>
          </a:p>
          <a:p>
            <a:r>
              <a:rPr lang="en-US" altLang="en-US" sz="2800" dirty="0">
                <a:latin typeface="Times New Roman" panose="02020603050405020304" pitchFamily="18" charset="0"/>
                <a:cs typeface="Times New Roman" panose="02020603050405020304" pitchFamily="18" charset="0"/>
              </a:rPr>
              <a:t>CPU must check every memory access generated in user mode to be sure it is between base and limit for that user</a:t>
            </a:r>
          </a:p>
          <a:p>
            <a:endParaRPr lang="en-US" dirty="0"/>
          </a:p>
        </p:txBody>
      </p:sp>
      <p:pic>
        <p:nvPicPr>
          <p:cNvPr id="4" name="Picture 5">
            <a:extLst>
              <a:ext uri="{FF2B5EF4-FFF2-40B4-BE49-F238E27FC236}">
                <a16:creationId xmlns:a16="http://schemas.microsoft.com/office/drawing/2014/main" id="{2C94E830-528D-0142-E3DC-D2A8135EF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441" y="3591613"/>
            <a:ext cx="2999118" cy="272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66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B8D0-5D83-13B2-F51D-64DFECDA5AEB}"/>
              </a:ext>
            </a:extLst>
          </p:cNvPr>
          <p:cNvSpPr>
            <a:spLocks noGrp="1"/>
          </p:cNvSpPr>
          <p:nvPr>
            <p:ph type="title"/>
          </p:nvPr>
        </p:nvSpPr>
        <p:spPr/>
        <p:txBody>
          <a:bodyPr/>
          <a:lstStyle/>
          <a:p>
            <a:r>
              <a:rPr lang="en-US" altLang="en-US" dirty="0"/>
              <a:t>Paging Hardware With TLB</a:t>
            </a:r>
            <a:endParaRPr lang="en-US" dirty="0"/>
          </a:p>
        </p:txBody>
      </p:sp>
      <p:pic>
        <p:nvPicPr>
          <p:cNvPr id="4" name="Picture 5">
            <a:extLst>
              <a:ext uri="{FF2B5EF4-FFF2-40B4-BE49-F238E27FC236}">
                <a16:creationId xmlns:a16="http://schemas.microsoft.com/office/drawing/2014/main" id="{A13C8D8F-8F96-F6B5-BD77-A76874C5AB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18404" y="1825625"/>
            <a:ext cx="5755191"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3730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A741-1192-F9CC-298A-2B8A626F7215}"/>
              </a:ext>
            </a:extLst>
          </p:cNvPr>
          <p:cNvSpPr>
            <a:spLocks noGrp="1"/>
          </p:cNvSpPr>
          <p:nvPr>
            <p:ph type="title"/>
          </p:nvPr>
        </p:nvSpPr>
        <p:spPr/>
        <p:txBody>
          <a:bodyPr/>
          <a:lstStyle/>
          <a:p>
            <a:r>
              <a:rPr lang="en-US" altLang="en-US" dirty="0"/>
              <a:t>Effective Access Time</a:t>
            </a:r>
            <a:endParaRPr lang="en-US" dirty="0"/>
          </a:p>
        </p:txBody>
      </p:sp>
      <p:sp>
        <p:nvSpPr>
          <p:cNvPr id="3" name="Content Placeholder 2">
            <a:extLst>
              <a:ext uri="{FF2B5EF4-FFF2-40B4-BE49-F238E27FC236}">
                <a16:creationId xmlns:a16="http://schemas.microsoft.com/office/drawing/2014/main" id="{70D8BE95-66E4-02F9-436C-FD503BF5B4E9}"/>
              </a:ext>
            </a:extLst>
          </p:cNvPr>
          <p:cNvSpPr>
            <a:spLocks noGrp="1"/>
          </p:cNvSpPr>
          <p:nvPr>
            <p:ph idx="1"/>
          </p:nvPr>
        </p:nvSpPr>
        <p:spPr/>
        <p:txBody>
          <a:bodyPr>
            <a:normAutofit fontScale="70000" lnSpcReduction="20000"/>
          </a:bodyPr>
          <a:lstStyle/>
          <a:p>
            <a:pPr>
              <a:tabLst>
                <a:tab pos="2251676" algn="l"/>
                <a:tab pos="2802894" algn="l"/>
              </a:tabLst>
            </a:pPr>
            <a:r>
              <a:rPr lang="en-US" altLang="en-US" dirty="0"/>
              <a:t>Associative Lookup = </a:t>
            </a:r>
            <a:r>
              <a:rPr lang="en-US" altLang="en-US" dirty="0">
                <a:sym typeface="Symbol" panose="05050102010706020507" pitchFamily="18" charset="2"/>
              </a:rPr>
              <a:t> time unit</a:t>
            </a:r>
          </a:p>
          <a:p>
            <a:pPr lvl="1">
              <a:tabLst>
                <a:tab pos="2251676" algn="l"/>
                <a:tab pos="2802894" algn="l"/>
              </a:tabLst>
            </a:pPr>
            <a:r>
              <a:rPr lang="en-US" altLang="en-US" dirty="0">
                <a:sym typeface="Symbol" panose="05050102010706020507" pitchFamily="18" charset="2"/>
              </a:rPr>
              <a:t>Can be &lt; 10% of memory access time</a:t>
            </a:r>
          </a:p>
          <a:p>
            <a:pPr>
              <a:tabLst>
                <a:tab pos="2251676" algn="l"/>
                <a:tab pos="2802894" algn="l"/>
              </a:tabLst>
            </a:pPr>
            <a:r>
              <a:rPr lang="en-US" altLang="en-US" dirty="0">
                <a:sym typeface="Symbol" panose="05050102010706020507" pitchFamily="18" charset="2"/>
              </a:rPr>
              <a:t>Hit ratio = </a:t>
            </a:r>
          </a:p>
          <a:p>
            <a:pPr lvl="1">
              <a:tabLst>
                <a:tab pos="2251676" algn="l"/>
                <a:tab pos="2802894" algn="l"/>
              </a:tabLst>
            </a:pPr>
            <a:r>
              <a:rPr lang="en-US" altLang="en-US" dirty="0">
                <a:sym typeface="Symbol" panose="05050102010706020507" pitchFamily="18" charset="2"/>
              </a:rPr>
              <a:t>Hit ratio – percentage of times that a page number is found in the associative registers; ratio related to number of associative registers</a:t>
            </a:r>
          </a:p>
          <a:p>
            <a:pPr>
              <a:tabLst>
                <a:tab pos="2251676" algn="l"/>
                <a:tab pos="2802894" algn="l"/>
              </a:tabLst>
            </a:pPr>
            <a:r>
              <a:rPr lang="en-US" altLang="en-US" dirty="0">
                <a:sym typeface="Symbol" panose="05050102010706020507" pitchFamily="18" charset="2"/>
              </a:rPr>
              <a:t>Consider  = 80%,  = 20ns for TLB search, 100ns for memory access</a:t>
            </a:r>
          </a:p>
          <a:p>
            <a:pPr>
              <a:tabLst>
                <a:tab pos="2251676" algn="l"/>
                <a:tab pos="2802894" algn="l"/>
              </a:tabLst>
            </a:pPr>
            <a:r>
              <a:rPr lang="en-US" altLang="en-US" b="1" dirty="0">
                <a:solidFill>
                  <a:srgbClr val="3366FF"/>
                </a:solidFill>
                <a:sym typeface="Symbol" panose="05050102010706020507" pitchFamily="18" charset="2"/>
              </a:rPr>
              <a:t>Effective Access Time</a:t>
            </a:r>
            <a:r>
              <a:rPr lang="en-US" altLang="en-US" dirty="0">
                <a:solidFill>
                  <a:srgbClr val="3366FF"/>
                </a:solidFill>
                <a:sym typeface="Symbol" panose="05050102010706020507" pitchFamily="18" charset="2"/>
              </a:rPr>
              <a:t> </a:t>
            </a:r>
            <a:r>
              <a:rPr lang="en-US" altLang="en-US" dirty="0">
                <a:sym typeface="Symbol" panose="05050102010706020507" pitchFamily="18" charset="2"/>
              </a:rPr>
              <a:t>(</a:t>
            </a:r>
            <a:r>
              <a:rPr lang="en-US" altLang="en-US" b="1" dirty="0">
                <a:solidFill>
                  <a:srgbClr val="3366FF"/>
                </a:solidFill>
                <a:sym typeface="Symbol" panose="05050102010706020507" pitchFamily="18" charset="2"/>
              </a:rPr>
              <a:t>EAT</a:t>
            </a:r>
            <a:r>
              <a:rPr lang="en-US" altLang="en-US" dirty="0">
                <a:sym typeface="Symbol" panose="05050102010706020507" pitchFamily="18" charset="2"/>
              </a:rPr>
              <a:t>)</a:t>
            </a:r>
          </a:p>
          <a:p>
            <a:pPr>
              <a:buNone/>
              <a:tabLst>
                <a:tab pos="2251676" algn="l"/>
                <a:tab pos="2802894" algn="l"/>
              </a:tabLst>
            </a:pPr>
            <a:r>
              <a:rPr lang="en-US" altLang="en-US" dirty="0"/>
              <a:t>		EAT = (1 + </a:t>
            </a:r>
            <a:r>
              <a:rPr lang="en-US" altLang="en-US" dirty="0">
                <a:sym typeface="Symbol" panose="05050102010706020507" pitchFamily="18" charset="2"/>
              </a:rPr>
              <a:t>)  + (2 + )(1 – )</a:t>
            </a:r>
          </a:p>
          <a:p>
            <a:pPr>
              <a:buNone/>
              <a:tabLst>
                <a:tab pos="2251676" algn="l"/>
                <a:tab pos="2802894" algn="l"/>
              </a:tabLst>
            </a:pPr>
            <a:r>
              <a:rPr lang="en-US" altLang="en-US" dirty="0">
                <a:sym typeface="Symbol" panose="05050102010706020507" pitchFamily="18" charset="2"/>
              </a:rPr>
              <a:t>			= 2 +  – </a:t>
            </a:r>
            <a:endParaRPr lang="en-US" altLang="en-US" dirty="0"/>
          </a:p>
          <a:p>
            <a:pPr>
              <a:tabLst>
                <a:tab pos="2251676" algn="l"/>
                <a:tab pos="2802894" algn="l"/>
              </a:tabLst>
            </a:pPr>
            <a:r>
              <a:rPr lang="en-US" altLang="en-US" dirty="0"/>
              <a:t> </a:t>
            </a:r>
            <a:r>
              <a:rPr lang="en-US" altLang="en-US" dirty="0">
                <a:sym typeface="Symbol" panose="05050102010706020507" pitchFamily="18" charset="2"/>
              </a:rPr>
              <a:t>Consider  = 80%,  = 20ns for TLB search, 100ns for memory access</a:t>
            </a:r>
          </a:p>
          <a:p>
            <a:pPr lvl="1">
              <a:tabLst>
                <a:tab pos="2251676" algn="l"/>
                <a:tab pos="2802894" algn="l"/>
              </a:tabLst>
            </a:pPr>
            <a:r>
              <a:rPr lang="en-US" altLang="en-US" dirty="0">
                <a:sym typeface="Symbol" panose="05050102010706020507" pitchFamily="18" charset="2"/>
              </a:rPr>
              <a:t>EAT = 0.80 x 100 + 0.20 x 200 = 120ns</a:t>
            </a:r>
          </a:p>
          <a:p>
            <a:pPr>
              <a:tabLst>
                <a:tab pos="2251676" algn="l"/>
                <a:tab pos="2802894" algn="l"/>
              </a:tabLst>
            </a:pPr>
            <a:r>
              <a:rPr lang="en-US" altLang="en-US" dirty="0">
                <a:sym typeface="Symbol" panose="05050102010706020507" pitchFamily="18" charset="2"/>
              </a:rPr>
              <a:t>Consider more realistic hit ratio -&gt;   = 99%,  = 20ns for TLB search, 100ns for memory access</a:t>
            </a:r>
          </a:p>
          <a:p>
            <a:pPr lvl="1">
              <a:tabLst>
                <a:tab pos="2251676" algn="l"/>
                <a:tab pos="2802894" algn="l"/>
              </a:tabLst>
            </a:pPr>
            <a:r>
              <a:rPr lang="en-US" altLang="en-US" dirty="0">
                <a:sym typeface="Symbol" panose="05050102010706020507" pitchFamily="18" charset="2"/>
              </a:rPr>
              <a:t>EAT = 0.99 x 100 + 0.01 x 200 = 101ns</a:t>
            </a:r>
          </a:p>
          <a:p>
            <a:pPr lvl="1">
              <a:tabLst>
                <a:tab pos="2251676" algn="l"/>
                <a:tab pos="2802894" algn="l"/>
              </a:tabLst>
            </a:pPr>
            <a:endParaRPr lang="en-US" altLang="en-US" dirty="0">
              <a:sym typeface="Symbol" panose="05050102010706020507" pitchFamily="18" charset="2"/>
            </a:endParaRPr>
          </a:p>
          <a:p>
            <a:pPr>
              <a:buNone/>
              <a:tabLst>
                <a:tab pos="2251676" algn="l"/>
                <a:tab pos="2802894" algn="l"/>
              </a:tabLst>
            </a:pPr>
            <a:endParaRPr lang="en-US" altLang="en-US" dirty="0"/>
          </a:p>
          <a:p>
            <a:endParaRPr lang="en-US" dirty="0"/>
          </a:p>
        </p:txBody>
      </p:sp>
    </p:spTree>
    <p:extLst>
      <p:ext uri="{BB962C8B-B14F-4D97-AF65-F5344CB8AC3E}">
        <p14:creationId xmlns:p14="http://schemas.microsoft.com/office/powerpoint/2010/main" val="4179490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33EB-CEA1-D8AB-CC4B-D9451AD01979}"/>
              </a:ext>
            </a:extLst>
          </p:cNvPr>
          <p:cNvSpPr>
            <a:spLocks noGrp="1"/>
          </p:cNvSpPr>
          <p:nvPr>
            <p:ph type="title"/>
          </p:nvPr>
        </p:nvSpPr>
        <p:spPr/>
        <p:txBody>
          <a:bodyPr/>
          <a:lstStyle/>
          <a:p>
            <a:r>
              <a:rPr lang="en-US" altLang="en-US" dirty="0"/>
              <a:t>Memory Protection</a:t>
            </a:r>
            <a:endParaRPr lang="en-US" dirty="0"/>
          </a:p>
        </p:txBody>
      </p:sp>
      <p:sp>
        <p:nvSpPr>
          <p:cNvPr id="3" name="Content Placeholder 2">
            <a:extLst>
              <a:ext uri="{FF2B5EF4-FFF2-40B4-BE49-F238E27FC236}">
                <a16:creationId xmlns:a16="http://schemas.microsoft.com/office/drawing/2014/main" id="{B0BCA967-83AF-497D-BF73-07EC6ED68598}"/>
              </a:ext>
            </a:extLst>
          </p:cNvPr>
          <p:cNvSpPr>
            <a:spLocks noGrp="1"/>
          </p:cNvSpPr>
          <p:nvPr>
            <p:ph idx="1"/>
          </p:nvPr>
        </p:nvSpPr>
        <p:spPr/>
        <p:txBody>
          <a:bodyPr>
            <a:normAutofit lnSpcReduction="10000"/>
          </a:bodyPr>
          <a:lstStyle/>
          <a:p>
            <a:r>
              <a:rPr lang="en-US" altLang="en-US" dirty="0"/>
              <a:t>Memory protection implemented by associating protection bit with each frame to indicate if read-only or read-write access is allowed</a:t>
            </a:r>
          </a:p>
          <a:p>
            <a:pPr lvl="1"/>
            <a:r>
              <a:rPr lang="en-US" altLang="en-US" dirty="0"/>
              <a:t>Can also add more bits to indicate page execute-only, and so on</a:t>
            </a:r>
          </a:p>
          <a:p>
            <a:r>
              <a:rPr lang="en-US" altLang="en-US" b="1" dirty="0">
                <a:solidFill>
                  <a:srgbClr val="3366FF"/>
                </a:solidFill>
              </a:rPr>
              <a:t>Valid-invalid</a:t>
            </a:r>
            <a:r>
              <a:rPr lang="en-US" altLang="en-US" dirty="0">
                <a:solidFill>
                  <a:srgbClr val="3366FF"/>
                </a:solidFill>
              </a:rPr>
              <a:t> </a:t>
            </a:r>
            <a:r>
              <a:rPr lang="en-US" altLang="en-US" dirty="0"/>
              <a:t>bit attached to each entry in the page table:</a:t>
            </a:r>
          </a:p>
          <a:p>
            <a:pPr lvl="1"/>
            <a:r>
              <a:rPr lang="ja-JP" altLang="en-US" dirty="0"/>
              <a:t>“</a:t>
            </a:r>
            <a:r>
              <a:rPr lang="en-US" altLang="ja-JP" dirty="0"/>
              <a:t>valid</a:t>
            </a:r>
            <a:r>
              <a:rPr lang="ja-JP" altLang="en-US" dirty="0"/>
              <a:t>”</a:t>
            </a:r>
            <a:r>
              <a:rPr lang="en-US" altLang="ja-JP" dirty="0"/>
              <a:t> indicates that the associated page is in the process</a:t>
            </a:r>
            <a:r>
              <a:rPr lang="ja-JP" altLang="en-US" dirty="0"/>
              <a:t>’</a:t>
            </a:r>
            <a:r>
              <a:rPr lang="en-US" altLang="ja-JP" dirty="0"/>
              <a:t> logical address space, and is thus a legal page</a:t>
            </a:r>
          </a:p>
          <a:p>
            <a:pPr lvl="1"/>
            <a:r>
              <a:rPr lang="ja-JP" altLang="en-US" dirty="0"/>
              <a:t>“</a:t>
            </a:r>
            <a:r>
              <a:rPr lang="en-US" altLang="ja-JP" dirty="0"/>
              <a:t>invalid</a:t>
            </a:r>
            <a:r>
              <a:rPr lang="ja-JP" altLang="en-US" dirty="0"/>
              <a:t>”</a:t>
            </a:r>
            <a:r>
              <a:rPr lang="en-US" altLang="ja-JP" dirty="0"/>
              <a:t> indicates that the page is not in the process</a:t>
            </a:r>
            <a:r>
              <a:rPr lang="ja-JP" altLang="en-US" dirty="0"/>
              <a:t>’</a:t>
            </a:r>
            <a:r>
              <a:rPr lang="en-US" altLang="ja-JP" dirty="0"/>
              <a:t> logical address space</a:t>
            </a:r>
          </a:p>
          <a:p>
            <a:pPr lvl="1"/>
            <a:r>
              <a:rPr lang="en-US" altLang="en-US" dirty="0"/>
              <a:t>Or use </a:t>
            </a:r>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p>
          <a:p>
            <a:r>
              <a:rPr lang="en-US" altLang="en-US" dirty="0"/>
              <a:t>Any violations result in a trap to the kernel</a:t>
            </a:r>
          </a:p>
          <a:p>
            <a:endParaRPr lang="en-US" dirty="0"/>
          </a:p>
        </p:txBody>
      </p:sp>
    </p:spTree>
    <p:extLst>
      <p:ext uri="{BB962C8B-B14F-4D97-AF65-F5344CB8AC3E}">
        <p14:creationId xmlns:p14="http://schemas.microsoft.com/office/powerpoint/2010/main" val="2225547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0611-0FF9-71D9-1C0A-397EA91DDDF9}"/>
              </a:ext>
            </a:extLst>
          </p:cNvPr>
          <p:cNvSpPr>
            <a:spLocks noGrp="1"/>
          </p:cNvSpPr>
          <p:nvPr>
            <p:ph type="title"/>
          </p:nvPr>
        </p:nvSpPr>
        <p:spPr/>
        <p:txBody>
          <a:bodyPr/>
          <a:lstStyle/>
          <a:p>
            <a:r>
              <a:rPr lang="en-US" altLang="en-US" sz="4400" dirty="0"/>
              <a:t>Valid (v) or Invalid (</a:t>
            </a:r>
            <a:r>
              <a:rPr lang="en-US" altLang="en-US" sz="4400" dirty="0" err="1"/>
              <a:t>i</a:t>
            </a:r>
            <a:r>
              <a:rPr lang="en-US" altLang="en-US" sz="4400" dirty="0"/>
              <a:t>) Bit In A Page Table</a:t>
            </a:r>
            <a:endParaRPr lang="en-US" dirty="0"/>
          </a:p>
        </p:txBody>
      </p:sp>
      <p:pic>
        <p:nvPicPr>
          <p:cNvPr id="4" name="Picture 5">
            <a:extLst>
              <a:ext uri="{FF2B5EF4-FFF2-40B4-BE49-F238E27FC236}">
                <a16:creationId xmlns:a16="http://schemas.microsoft.com/office/drawing/2014/main" id="{FC339509-E9A6-D4B5-1D99-8611254875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90021" y="1825625"/>
            <a:ext cx="5011957"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363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F524A-7D0C-EBE2-C4A8-4C68B06A6493}"/>
              </a:ext>
            </a:extLst>
          </p:cNvPr>
          <p:cNvSpPr>
            <a:spLocks noGrp="1"/>
          </p:cNvSpPr>
          <p:nvPr>
            <p:ph type="title"/>
          </p:nvPr>
        </p:nvSpPr>
        <p:spPr/>
        <p:txBody>
          <a:bodyPr/>
          <a:lstStyle/>
          <a:p>
            <a:r>
              <a:rPr lang="en-US" altLang="en-US" dirty="0"/>
              <a:t>Shared Pages</a:t>
            </a:r>
            <a:endParaRPr lang="en-US" dirty="0"/>
          </a:p>
        </p:txBody>
      </p:sp>
      <p:sp>
        <p:nvSpPr>
          <p:cNvPr id="3" name="Content Placeholder 2">
            <a:extLst>
              <a:ext uri="{FF2B5EF4-FFF2-40B4-BE49-F238E27FC236}">
                <a16:creationId xmlns:a16="http://schemas.microsoft.com/office/drawing/2014/main" id="{2F527F97-957F-3B40-4B09-5CE0FB0D9029}"/>
              </a:ext>
            </a:extLst>
          </p:cNvPr>
          <p:cNvSpPr>
            <a:spLocks noGrp="1"/>
          </p:cNvSpPr>
          <p:nvPr>
            <p:ph idx="1"/>
          </p:nvPr>
        </p:nvSpPr>
        <p:spPr/>
        <p:txBody>
          <a:bodyPr/>
          <a:lstStyle/>
          <a:p>
            <a:r>
              <a:rPr lang="en-US" altLang="en-US" b="1" dirty="0">
                <a:solidFill>
                  <a:srgbClr val="3366FF"/>
                </a:solidFill>
              </a:rPr>
              <a:t>Shared code</a:t>
            </a:r>
          </a:p>
          <a:p>
            <a:pPr lvl="1"/>
            <a:r>
              <a:rPr lang="en-US" altLang="en-US" dirty="0"/>
              <a:t>One copy of read-only (</a:t>
            </a:r>
            <a:r>
              <a:rPr lang="en-US" altLang="en-US" b="1" dirty="0">
                <a:solidFill>
                  <a:srgbClr val="3366FF"/>
                </a:solidFill>
              </a:rPr>
              <a:t>reentrant</a:t>
            </a:r>
            <a:r>
              <a:rPr lang="en-US" altLang="en-US" dirty="0"/>
              <a:t>) code shared among processes (i.e., text editors, compilers, window systems)</a:t>
            </a:r>
          </a:p>
          <a:p>
            <a:pPr lvl="1"/>
            <a:r>
              <a:rPr lang="en-US" altLang="en-US" dirty="0"/>
              <a:t>Similar to multiple threads sharing the same process space</a:t>
            </a:r>
          </a:p>
          <a:p>
            <a:pPr lvl="1"/>
            <a:r>
              <a:rPr lang="en-US" altLang="en-US" dirty="0"/>
              <a:t>Also useful for </a:t>
            </a:r>
            <a:r>
              <a:rPr lang="en-US" altLang="en-US" dirty="0" err="1"/>
              <a:t>interprocess</a:t>
            </a:r>
            <a:r>
              <a:rPr lang="en-US" altLang="en-US" dirty="0"/>
              <a:t> communication if sharing of read-write pages is allowed</a:t>
            </a:r>
          </a:p>
          <a:p>
            <a:r>
              <a:rPr lang="en-US" altLang="en-US" b="1" dirty="0">
                <a:solidFill>
                  <a:srgbClr val="3366FF"/>
                </a:solidFill>
              </a:rPr>
              <a:t>Private code and data</a:t>
            </a:r>
            <a:r>
              <a:rPr lang="en-US" altLang="en-US" dirty="0">
                <a:solidFill>
                  <a:srgbClr val="3366FF"/>
                </a:solidFill>
              </a:rPr>
              <a:t> </a:t>
            </a:r>
          </a:p>
          <a:p>
            <a:pPr lvl="1"/>
            <a:r>
              <a:rPr lang="en-US" altLang="en-US" dirty="0"/>
              <a:t>Each process keeps a separate copy of the code and data</a:t>
            </a:r>
          </a:p>
          <a:p>
            <a:pPr lvl="1"/>
            <a:r>
              <a:rPr lang="en-US" altLang="en-US" dirty="0"/>
              <a:t>The pages for the private code and data can appear anywhere in the logical address space</a:t>
            </a:r>
          </a:p>
          <a:p>
            <a:endParaRPr lang="en-US" dirty="0"/>
          </a:p>
        </p:txBody>
      </p:sp>
    </p:spTree>
    <p:extLst>
      <p:ext uri="{BB962C8B-B14F-4D97-AF65-F5344CB8AC3E}">
        <p14:creationId xmlns:p14="http://schemas.microsoft.com/office/powerpoint/2010/main" val="2002993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FA7A-7E56-EC35-2601-3AD38A7914BF}"/>
              </a:ext>
            </a:extLst>
          </p:cNvPr>
          <p:cNvSpPr>
            <a:spLocks noGrp="1"/>
          </p:cNvSpPr>
          <p:nvPr>
            <p:ph type="title"/>
          </p:nvPr>
        </p:nvSpPr>
        <p:spPr/>
        <p:txBody>
          <a:bodyPr/>
          <a:lstStyle/>
          <a:p>
            <a:r>
              <a:rPr lang="en-US" altLang="en-US" dirty="0"/>
              <a:t>Shared Pages Example</a:t>
            </a:r>
            <a:endParaRPr lang="en-US" dirty="0"/>
          </a:p>
        </p:txBody>
      </p:sp>
      <p:pic>
        <p:nvPicPr>
          <p:cNvPr id="4" name="Picture 4" descr="8">
            <a:extLst>
              <a:ext uri="{FF2B5EF4-FFF2-40B4-BE49-F238E27FC236}">
                <a16:creationId xmlns:a16="http://schemas.microsoft.com/office/drawing/2014/main" id="{9F8191AD-9266-8EE8-7249-E6654D8957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2393" y="2263933"/>
            <a:ext cx="3849537" cy="387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546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0670-94FF-A84C-E86B-A62F1778C8D9}"/>
              </a:ext>
            </a:extLst>
          </p:cNvPr>
          <p:cNvSpPr>
            <a:spLocks noGrp="1"/>
          </p:cNvSpPr>
          <p:nvPr>
            <p:ph type="title"/>
          </p:nvPr>
        </p:nvSpPr>
        <p:spPr/>
        <p:txBody>
          <a:bodyPr/>
          <a:lstStyle/>
          <a:p>
            <a:r>
              <a:rPr lang="en-US" altLang="en-US" dirty="0"/>
              <a:t>Structure of the Page Table</a:t>
            </a:r>
            <a:endParaRPr lang="en-US" dirty="0"/>
          </a:p>
        </p:txBody>
      </p:sp>
      <p:sp>
        <p:nvSpPr>
          <p:cNvPr id="3" name="Content Placeholder 2">
            <a:extLst>
              <a:ext uri="{FF2B5EF4-FFF2-40B4-BE49-F238E27FC236}">
                <a16:creationId xmlns:a16="http://schemas.microsoft.com/office/drawing/2014/main" id="{FCF9007B-E368-43DC-D858-24FC484DDA3A}"/>
              </a:ext>
            </a:extLst>
          </p:cNvPr>
          <p:cNvSpPr>
            <a:spLocks noGrp="1"/>
          </p:cNvSpPr>
          <p:nvPr>
            <p:ph idx="1"/>
          </p:nvPr>
        </p:nvSpPr>
        <p:spPr/>
        <p:txBody>
          <a:bodyPr>
            <a:normAutofit fontScale="92500" lnSpcReduction="10000"/>
          </a:bodyPr>
          <a:lstStyle/>
          <a:p>
            <a:r>
              <a:rPr lang="en-US" altLang="en-US" dirty="0"/>
              <a:t>Memory structures for paging can get huge using straight-forward methods</a:t>
            </a:r>
          </a:p>
          <a:p>
            <a:pPr lvl="1"/>
            <a:r>
              <a:rPr lang="en-US" altLang="en-US" dirty="0"/>
              <a:t>Consider a 32-bit logical address space as on modern computers</a:t>
            </a:r>
          </a:p>
          <a:p>
            <a:pPr lvl="1"/>
            <a:r>
              <a:rPr lang="en-US" altLang="en-US" dirty="0"/>
              <a:t>Page size of 4 KB (2</a:t>
            </a:r>
            <a:r>
              <a:rPr lang="en-US" altLang="en-US" baseline="30000" dirty="0"/>
              <a:t>12</a:t>
            </a:r>
            <a:r>
              <a:rPr lang="en-US" altLang="en-US" dirty="0"/>
              <a:t>)</a:t>
            </a:r>
          </a:p>
          <a:p>
            <a:pPr lvl="1"/>
            <a:r>
              <a:rPr lang="en-US" altLang="en-US" dirty="0"/>
              <a:t>Page table would have 1 million entries (2</a:t>
            </a:r>
            <a:r>
              <a:rPr lang="en-US" altLang="en-US" baseline="30000" dirty="0"/>
              <a:t>32</a:t>
            </a:r>
            <a:r>
              <a:rPr lang="en-US" altLang="en-US" dirty="0"/>
              <a:t> / 2</a:t>
            </a:r>
            <a:r>
              <a:rPr lang="en-US" altLang="en-US" baseline="30000" dirty="0"/>
              <a:t>12</a:t>
            </a:r>
            <a:r>
              <a:rPr lang="en-US" altLang="en-US" dirty="0"/>
              <a:t>)</a:t>
            </a:r>
          </a:p>
          <a:p>
            <a:pPr lvl="1"/>
            <a:r>
              <a:rPr lang="en-US" altLang="en-US" dirty="0"/>
              <a:t>If each entry is 4 bytes -&gt; 4 MB of physical address space / memory for page table alone</a:t>
            </a:r>
          </a:p>
          <a:p>
            <a:pPr lvl="2"/>
            <a:r>
              <a:rPr lang="en-US" altLang="en-US" dirty="0"/>
              <a:t>That amount of memory used to cost a lot</a:t>
            </a:r>
          </a:p>
          <a:p>
            <a:pPr lvl="2"/>
            <a:r>
              <a:rPr lang="en-US" altLang="en-US" dirty="0"/>
              <a:t>Don</a:t>
            </a:r>
            <a:r>
              <a:rPr lang="ja-JP" altLang="en-US" dirty="0"/>
              <a:t>’</a:t>
            </a:r>
            <a:r>
              <a:rPr lang="en-US" altLang="ja-JP" dirty="0"/>
              <a:t>t want to allocate that contiguously in main memory</a:t>
            </a:r>
            <a:endParaRPr lang="en-US" altLang="en-US" dirty="0"/>
          </a:p>
          <a:p>
            <a:r>
              <a:rPr lang="en-US" altLang="en-US" dirty="0"/>
              <a:t>Hierarchical Paging</a:t>
            </a:r>
          </a:p>
          <a:p>
            <a:r>
              <a:rPr lang="en-US" altLang="en-US" dirty="0"/>
              <a:t>Hashed Page Tables</a:t>
            </a:r>
          </a:p>
          <a:p>
            <a:r>
              <a:rPr lang="en-US" altLang="en-US" dirty="0"/>
              <a:t>Inverted Page Tables</a:t>
            </a:r>
          </a:p>
          <a:p>
            <a:endParaRPr lang="en-US" dirty="0"/>
          </a:p>
        </p:txBody>
      </p:sp>
    </p:spTree>
    <p:extLst>
      <p:ext uri="{BB962C8B-B14F-4D97-AF65-F5344CB8AC3E}">
        <p14:creationId xmlns:p14="http://schemas.microsoft.com/office/powerpoint/2010/main" val="204887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011A-8A6B-AEF9-4C31-8D4CDB6DCB5E}"/>
              </a:ext>
            </a:extLst>
          </p:cNvPr>
          <p:cNvSpPr>
            <a:spLocks noGrp="1"/>
          </p:cNvSpPr>
          <p:nvPr>
            <p:ph type="title"/>
          </p:nvPr>
        </p:nvSpPr>
        <p:spPr/>
        <p:txBody>
          <a:bodyPr/>
          <a:lstStyle/>
          <a:p>
            <a:r>
              <a:rPr lang="en-US" altLang="en-US" dirty="0"/>
              <a:t>Hierarchical Page Tables</a:t>
            </a:r>
            <a:endParaRPr lang="en-US" dirty="0"/>
          </a:p>
        </p:txBody>
      </p:sp>
      <p:sp>
        <p:nvSpPr>
          <p:cNvPr id="3" name="Content Placeholder 2">
            <a:extLst>
              <a:ext uri="{FF2B5EF4-FFF2-40B4-BE49-F238E27FC236}">
                <a16:creationId xmlns:a16="http://schemas.microsoft.com/office/drawing/2014/main" id="{ACBC8679-C63D-E6A1-812A-C955875D1DD0}"/>
              </a:ext>
            </a:extLst>
          </p:cNvPr>
          <p:cNvSpPr>
            <a:spLocks noGrp="1"/>
          </p:cNvSpPr>
          <p:nvPr>
            <p:ph idx="1"/>
          </p:nvPr>
        </p:nvSpPr>
        <p:spPr/>
        <p:txBody>
          <a:bodyPr/>
          <a:lstStyle/>
          <a:p>
            <a:r>
              <a:rPr lang="en-US" altLang="en-US" dirty="0"/>
              <a:t>Break up the logical address space into multiple page tables</a:t>
            </a:r>
          </a:p>
          <a:p>
            <a:r>
              <a:rPr lang="en-US" altLang="en-US" dirty="0"/>
              <a:t>A simple technique is a two-level page table</a:t>
            </a:r>
          </a:p>
          <a:p>
            <a:r>
              <a:rPr lang="en-US" altLang="en-US" dirty="0"/>
              <a:t>We then page the page table</a:t>
            </a:r>
          </a:p>
        </p:txBody>
      </p:sp>
    </p:spTree>
    <p:extLst>
      <p:ext uri="{BB962C8B-B14F-4D97-AF65-F5344CB8AC3E}">
        <p14:creationId xmlns:p14="http://schemas.microsoft.com/office/powerpoint/2010/main" val="88243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3B2B-46F1-50AE-3E15-3832F50D68F2}"/>
              </a:ext>
            </a:extLst>
          </p:cNvPr>
          <p:cNvSpPr>
            <a:spLocks noGrp="1"/>
          </p:cNvSpPr>
          <p:nvPr>
            <p:ph type="title"/>
          </p:nvPr>
        </p:nvSpPr>
        <p:spPr/>
        <p:txBody>
          <a:bodyPr/>
          <a:lstStyle/>
          <a:p>
            <a:r>
              <a:rPr lang="en-US" altLang="en-US" dirty="0"/>
              <a:t>Two-Level Page-Table Scheme</a:t>
            </a:r>
            <a:endParaRPr lang="en-US" dirty="0"/>
          </a:p>
        </p:txBody>
      </p:sp>
      <p:pic>
        <p:nvPicPr>
          <p:cNvPr id="4" name="Picture 4" descr="8">
            <a:extLst>
              <a:ext uri="{FF2B5EF4-FFF2-40B4-BE49-F238E27FC236}">
                <a16:creationId xmlns:a16="http://schemas.microsoft.com/office/drawing/2014/main" id="{F252C97D-BC06-80D9-27EB-A8FC5BC65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728" y="2174780"/>
            <a:ext cx="4361488" cy="46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297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4CE4-F208-31B0-0028-85E13EC0945D}"/>
              </a:ext>
            </a:extLst>
          </p:cNvPr>
          <p:cNvSpPr>
            <a:spLocks noGrp="1"/>
          </p:cNvSpPr>
          <p:nvPr>
            <p:ph type="title"/>
          </p:nvPr>
        </p:nvSpPr>
        <p:spPr/>
        <p:txBody>
          <a:bodyPr/>
          <a:lstStyle/>
          <a:p>
            <a:r>
              <a:rPr lang="en-US" altLang="en-US" dirty="0"/>
              <a:t>Address-Translation Scheme</a:t>
            </a:r>
            <a:endParaRPr lang="en-US" dirty="0"/>
          </a:p>
        </p:txBody>
      </p:sp>
      <p:pic>
        <p:nvPicPr>
          <p:cNvPr id="4" name="Picture 1035">
            <a:extLst>
              <a:ext uri="{FF2B5EF4-FFF2-40B4-BE49-F238E27FC236}">
                <a16:creationId xmlns:a16="http://schemas.microsoft.com/office/drawing/2014/main" id="{EA8F8A10-14F8-CF0B-F85A-1B0FB4D3F5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849" y="1948370"/>
            <a:ext cx="9208817" cy="388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2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D740-FC8C-E62E-571E-69FC04DFC226}"/>
              </a:ext>
            </a:extLst>
          </p:cNvPr>
          <p:cNvSpPr>
            <a:spLocks noGrp="1"/>
          </p:cNvSpPr>
          <p:nvPr>
            <p:ph type="title"/>
          </p:nvPr>
        </p:nvSpPr>
        <p:spPr/>
        <p:txBody>
          <a:bodyPr/>
          <a:lstStyle/>
          <a:p>
            <a:r>
              <a:rPr lang="en-US" altLang="en-US" dirty="0">
                <a:solidFill>
                  <a:srgbClr val="00B0F0"/>
                </a:solidFill>
              </a:rPr>
              <a:t>Hardware Address Protection</a:t>
            </a:r>
            <a:endParaRPr lang="en-US" dirty="0"/>
          </a:p>
        </p:txBody>
      </p:sp>
      <p:pic>
        <p:nvPicPr>
          <p:cNvPr id="4" name="Content Placeholder 4" descr="8.02.pdf">
            <a:extLst>
              <a:ext uri="{FF2B5EF4-FFF2-40B4-BE49-F238E27FC236}">
                <a16:creationId xmlns:a16="http://schemas.microsoft.com/office/drawing/2014/main" id="{39578304-FA4D-629F-89DA-A623C3DAA98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2790" b="-12790"/>
          <a:stretch>
            <a:fillRect/>
          </a:stretch>
        </p:blipFill>
        <p:spPr>
          <a:xfrm>
            <a:off x="2413416" y="2784092"/>
            <a:ext cx="5895432" cy="3242848"/>
          </a:xfrm>
        </p:spPr>
      </p:pic>
    </p:spTree>
    <p:extLst>
      <p:ext uri="{BB962C8B-B14F-4D97-AF65-F5344CB8AC3E}">
        <p14:creationId xmlns:p14="http://schemas.microsoft.com/office/powerpoint/2010/main" val="1918243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4A8D-20EE-13F9-A6C9-F92D05365E41}"/>
              </a:ext>
            </a:extLst>
          </p:cNvPr>
          <p:cNvSpPr>
            <a:spLocks noGrp="1"/>
          </p:cNvSpPr>
          <p:nvPr>
            <p:ph type="title"/>
          </p:nvPr>
        </p:nvSpPr>
        <p:spPr/>
        <p:txBody>
          <a:bodyPr/>
          <a:lstStyle/>
          <a:p>
            <a:r>
              <a:rPr lang="en-US" altLang="en-US" dirty="0"/>
              <a:t>64-bit Logical Address Space</a:t>
            </a:r>
            <a:endParaRPr lang="en-US" dirty="0"/>
          </a:p>
        </p:txBody>
      </p:sp>
      <p:sp>
        <p:nvSpPr>
          <p:cNvPr id="3" name="Content Placeholder 2">
            <a:extLst>
              <a:ext uri="{FF2B5EF4-FFF2-40B4-BE49-F238E27FC236}">
                <a16:creationId xmlns:a16="http://schemas.microsoft.com/office/drawing/2014/main" id="{97A0C180-3998-517E-98B5-646B40EBB64D}"/>
              </a:ext>
            </a:extLst>
          </p:cNvPr>
          <p:cNvSpPr>
            <a:spLocks noGrp="1"/>
          </p:cNvSpPr>
          <p:nvPr>
            <p:ph idx="1"/>
          </p:nvPr>
        </p:nvSpPr>
        <p:spPr/>
        <p:txBody>
          <a:bodyPr>
            <a:normAutofit fontScale="92500" lnSpcReduction="10000"/>
          </a:bodyPr>
          <a:lstStyle/>
          <a:p>
            <a:pPr>
              <a:defRPr/>
            </a:pPr>
            <a:r>
              <a:rPr lang="en-US" altLang="en-US" dirty="0"/>
              <a:t>Even two-level paging scheme not sufficient</a:t>
            </a:r>
          </a:p>
          <a:p>
            <a:pPr>
              <a:defRPr/>
            </a:pPr>
            <a:r>
              <a:rPr lang="en-US" altLang="en-US" dirty="0"/>
              <a:t>If page size is 4 KB (2</a:t>
            </a:r>
            <a:r>
              <a:rPr lang="en-US" altLang="en-US" baseline="30000" dirty="0"/>
              <a:t>12</a:t>
            </a:r>
            <a:r>
              <a:rPr lang="en-US" altLang="en-US" dirty="0"/>
              <a:t>)</a:t>
            </a:r>
          </a:p>
          <a:p>
            <a:pPr lvl="1">
              <a:defRPr/>
            </a:pPr>
            <a:r>
              <a:rPr lang="en-US" altLang="en-US" dirty="0"/>
              <a:t>Then page table has 2</a:t>
            </a:r>
            <a:r>
              <a:rPr lang="en-US" altLang="en-US" baseline="30000" dirty="0"/>
              <a:t>52</a:t>
            </a:r>
            <a:r>
              <a:rPr lang="en-US" altLang="en-US" dirty="0"/>
              <a:t> entries</a:t>
            </a:r>
          </a:p>
          <a:p>
            <a:pPr lvl="1">
              <a:defRPr/>
            </a:pPr>
            <a:r>
              <a:rPr lang="en-US" altLang="en-US" dirty="0"/>
              <a:t>If two level scheme, inner page tables could be 2</a:t>
            </a:r>
            <a:r>
              <a:rPr lang="en-US" altLang="en-US" baseline="30000" dirty="0"/>
              <a:t>10</a:t>
            </a:r>
            <a:r>
              <a:rPr lang="en-US" altLang="en-US" dirty="0"/>
              <a:t> 4-byte entries</a:t>
            </a:r>
          </a:p>
          <a:p>
            <a:pPr lvl="1">
              <a:defRPr/>
            </a:pPr>
            <a:r>
              <a:rPr lang="en-US" altLang="en-US" dirty="0"/>
              <a:t>Address would look like</a:t>
            </a:r>
          </a:p>
          <a:p>
            <a:pPr lvl="1">
              <a:defRPr/>
            </a:pPr>
            <a:endParaRPr lang="en-US" altLang="en-US" dirty="0"/>
          </a:p>
          <a:p>
            <a:pPr lvl="1">
              <a:defRPr/>
            </a:pPr>
            <a:endParaRPr lang="en-US" altLang="en-US" dirty="0"/>
          </a:p>
          <a:p>
            <a:pPr marL="499217" lvl="1" indent="0">
              <a:buNone/>
              <a:defRPr/>
            </a:pPr>
            <a:endParaRPr lang="en-US" altLang="en-US" dirty="0"/>
          </a:p>
          <a:p>
            <a:pPr lvl="1">
              <a:defRPr/>
            </a:pPr>
            <a:r>
              <a:rPr lang="en-US" altLang="en-US" dirty="0"/>
              <a:t>Outer page table has 2</a:t>
            </a:r>
            <a:r>
              <a:rPr lang="en-US" altLang="en-US" baseline="30000" dirty="0"/>
              <a:t>42</a:t>
            </a:r>
            <a:r>
              <a:rPr lang="en-US" altLang="en-US" dirty="0"/>
              <a:t> entries or 2</a:t>
            </a:r>
            <a:r>
              <a:rPr lang="en-US" altLang="en-US" baseline="30000" dirty="0"/>
              <a:t>44</a:t>
            </a:r>
            <a:r>
              <a:rPr lang="en-US" altLang="en-US" dirty="0"/>
              <a:t> bytes</a:t>
            </a:r>
          </a:p>
          <a:p>
            <a:pPr lvl="1">
              <a:defRPr/>
            </a:pPr>
            <a:r>
              <a:rPr lang="en-US" altLang="en-US" dirty="0"/>
              <a:t>One solution is to add a 2</a:t>
            </a:r>
            <a:r>
              <a:rPr lang="en-US" altLang="en-US" baseline="30000" dirty="0"/>
              <a:t>nd</a:t>
            </a:r>
            <a:r>
              <a:rPr lang="en-US" altLang="en-US" dirty="0"/>
              <a:t> outer page table</a:t>
            </a:r>
          </a:p>
          <a:p>
            <a:pPr lvl="1">
              <a:defRPr/>
            </a:pPr>
            <a:r>
              <a:rPr lang="en-US" altLang="en-US" dirty="0"/>
              <a:t>But in the following example the 2</a:t>
            </a:r>
            <a:r>
              <a:rPr lang="en-US" altLang="en-US" baseline="30000" dirty="0"/>
              <a:t>nd</a:t>
            </a:r>
            <a:r>
              <a:rPr lang="en-US" altLang="en-US" dirty="0"/>
              <a:t> outer page table is still 2</a:t>
            </a:r>
            <a:r>
              <a:rPr lang="en-US" altLang="en-US" baseline="30000" dirty="0"/>
              <a:t>34</a:t>
            </a:r>
            <a:r>
              <a:rPr lang="en-US" altLang="en-US" dirty="0"/>
              <a:t> bytes in size</a:t>
            </a:r>
          </a:p>
          <a:p>
            <a:pPr lvl="2">
              <a:defRPr/>
            </a:pPr>
            <a:r>
              <a:rPr lang="en-US" altLang="en-US" dirty="0"/>
              <a:t>And possibly 4 memory access to get to one physical memory location</a:t>
            </a:r>
          </a:p>
          <a:p>
            <a:pPr lvl="1">
              <a:defRPr/>
            </a:pPr>
            <a:endParaRPr lang="en-US" altLang="en-US" dirty="0"/>
          </a:p>
        </p:txBody>
      </p:sp>
      <p:pic>
        <p:nvPicPr>
          <p:cNvPr id="4" name="Picture 1">
            <a:extLst>
              <a:ext uri="{FF2B5EF4-FFF2-40B4-BE49-F238E27FC236}">
                <a16:creationId xmlns:a16="http://schemas.microsoft.com/office/drawing/2014/main" id="{6C4F6C53-681F-5CCE-5758-FAE64DA7B6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61021" y="3365140"/>
            <a:ext cx="3544780" cy="127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939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ED26107-1108-841C-0762-1490718797C1}"/>
              </a:ext>
            </a:extLst>
          </p:cNvPr>
          <p:cNvSpPr>
            <a:spLocks noGrp="1" noChangeArrowheads="1"/>
          </p:cNvSpPr>
          <p:nvPr>
            <p:ph type="title"/>
          </p:nvPr>
        </p:nvSpPr>
        <p:spPr>
          <a:xfrm>
            <a:off x="2389286" y="214399"/>
            <a:ext cx="7821405" cy="576246"/>
          </a:xfrm>
        </p:spPr>
        <p:txBody>
          <a:bodyPr>
            <a:normAutofit fontScale="90000"/>
          </a:bodyPr>
          <a:lstStyle/>
          <a:p>
            <a:pPr eaLnBrk="1" hangingPunct="1"/>
            <a:r>
              <a:rPr lang="en-US" altLang="en-US"/>
              <a:t>Three-level Paging Scheme</a:t>
            </a:r>
          </a:p>
        </p:txBody>
      </p:sp>
      <p:pic>
        <p:nvPicPr>
          <p:cNvPr id="58371" name="Picture 6">
            <a:extLst>
              <a:ext uri="{FF2B5EF4-FFF2-40B4-BE49-F238E27FC236}">
                <a16:creationId xmlns:a16="http://schemas.microsoft.com/office/drawing/2014/main" id="{D07A734A-6AB5-9138-1403-D0C251FD6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160" y="1293869"/>
            <a:ext cx="5241786" cy="116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a:extLst>
              <a:ext uri="{FF2B5EF4-FFF2-40B4-BE49-F238E27FC236}">
                <a16:creationId xmlns:a16="http://schemas.microsoft.com/office/drawing/2014/main" id="{9B9615A2-9E54-5813-FE0C-D7C81263B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5460" y="3130558"/>
            <a:ext cx="5486255" cy="106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43E9E2D-12C0-7551-3337-5F65E1665611}"/>
              </a:ext>
            </a:extLst>
          </p:cNvPr>
          <p:cNvSpPr>
            <a:spLocks noGrp="1" noChangeArrowheads="1"/>
          </p:cNvSpPr>
          <p:nvPr>
            <p:ph type="title"/>
          </p:nvPr>
        </p:nvSpPr>
        <p:spPr>
          <a:xfrm>
            <a:off x="2370237" y="166775"/>
            <a:ext cx="7840454" cy="576246"/>
          </a:xfrm>
        </p:spPr>
        <p:txBody>
          <a:bodyPr>
            <a:normAutofit fontScale="90000"/>
          </a:bodyPr>
          <a:lstStyle/>
          <a:p>
            <a:pPr eaLnBrk="1" hangingPunct="1"/>
            <a:r>
              <a:rPr lang="en-US" altLang="en-US"/>
              <a:t>Hashed Page Tables</a:t>
            </a:r>
          </a:p>
        </p:txBody>
      </p:sp>
      <p:sp>
        <p:nvSpPr>
          <p:cNvPr id="59395" name="Rectangle 3">
            <a:extLst>
              <a:ext uri="{FF2B5EF4-FFF2-40B4-BE49-F238E27FC236}">
                <a16:creationId xmlns:a16="http://schemas.microsoft.com/office/drawing/2014/main" id="{BC75E695-374A-8EAC-4477-498BCE0E4CB9}"/>
              </a:ext>
            </a:extLst>
          </p:cNvPr>
          <p:cNvSpPr>
            <a:spLocks noGrp="1" noChangeArrowheads="1"/>
          </p:cNvSpPr>
          <p:nvPr>
            <p:ph idx="1"/>
          </p:nvPr>
        </p:nvSpPr>
        <p:spPr>
          <a:xfrm>
            <a:off x="2427385" y="1141474"/>
            <a:ext cx="7626148" cy="4722687"/>
          </a:xfrm>
        </p:spPr>
        <p:txBody>
          <a:bodyPr>
            <a:normAutofit fontScale="85000" lnSpcReduction="20000"/>
          </a:bodyPr>
          <a:lstStyle/>
          <a:p>
            <a:r>
              <a:rPr lang="en-US" altLang="en-US"/>
              <a:t>Common in address spaces &gt; 32 bits</a:t>
            </a:r>
          </a:p>
          <a:p>
            <a:r>
              <a:rPr lang="en-US" altLang="en-US"/>
              <a:t>The virtual page number is hashed into a page table</a:t>
            </a:r>
          </a:p>
          <a:p>
            <a:pPr lvl="1"/>
            <a:r>
              <a:rPr lang="en-US" altLang="en-US"/>
              <a:t>This page table contains a chain of elements hashing to the same location</a:t>
            </a:r>
          </a:p>
          <a:p>
            <a:r>
              <a:rPr lang="en-US" altLang="en-US"/>
              <a:t>Each element contains (1) the virtual page number (2) the value of the mapped page frame (3) a pointer to the next element</a:t>
            </a:r>
          </a:p>
          <a:p>
            <a:r>
              <a:rPr lang="en-US" altLang="en-US"/>
              <a:t>Virtual page numbers are compared in this chain searching for a match</a:t>
            </a:r>
          </a:p>
          <a:p>
            <a:pPr lvl="1"/>
            <a:r>
              <a:rPr lang="en-US" altLang="en-US"/>
              <a:t>If a match is found, the corresponding physical frame is extracted</a:t>
            </a:r>
          </a:p>
          <a:p>
            <a:r>
              <a:rPr lang="en-US" altLang="en-US"/>
              <a:t>Variation for 64-bit addresses is </a:t>
            </a:r>
            <a:r>
              <a:rPr lang="en-US" altLang="en-US" b="1">
                <a:solidFill>
                  <a:srgbClr val="3366FF"/>
                </a:solidFill>
              </a:rPr>
              <a:t>clustered page tables</a:t>
            </a:r>
          </a:p>
          <a:p>
            <a:pPr lvl="1"/>
            <a:r>
              <a:rPr lang="en-US" altLang="en-US"/>
              <a:t>Similar to hashed but each entry refers to several pages (such as 16) rather than 1</a:t>
            </a:r>
          </a:p>
          <a:p>
            <a:pPr lvl="1"/>
            <a:r>
              <a:rPr lang="en-US" altLang="en-US"/>
              <a:t>Especially useful for </a:t>
            </a:r>
            <a:r>
              <a:rPr lang="en-US" altLang="en-US" b="1">
                <a:solidFill>
                  <a:srgbClr val="3366FF"/>
                </a:solidFill>
              </a:rPr>
              <a:t>sparse</a:t>
            </a:r>
            <a:r>
              <a:rPr lang="en-US" altLang="en-US"/>
              <a:t> address spaces (where memory references are non-contiguous and scattered)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507461F-BE08-E703-9AFD-60934A958798}"/>
              </a:ext>
            </a:extLst>
          </p:cNvPr>
          <p:cNvSpPr>
            <a:spLocks noGrp="1" noChangeArrowheads="1"/>
          </p:cNvSpPr>
          <p:nvPr>
            <p:ph type="title"/>
          </p:nvPr>
        </p:nvSpPr>
        <p:spPr>
          <a:xfrm>
            <a:off x="1981310" y="152488"/>
            <a:ext cx="8229382" cy="576248"/>
          </a:xfrm>
        </p:spPr>
        <p:txBody>
          <a:bodyPr>
            <a:normAutofit fontScale="90000"/>
          </a:bodyPr>
          <a:lstStyle/>
          <a:p>
            <a:pPr eaLnBrk="1" hangingPunct="1"/>
            <a:r>
              <a:rPr lang="en-US" altLang="en-US" dirty="0"/>
              <a:t>Hashed Page Table</a:t>
            </a:r>
            <a:endParaRPr lang="en-US" altLang="en-US" sz="2400" dirty="0"/>
          </a:p>
        </p:txBody>
      </p:sp>
      <p:pic>
        <p:nvPicPr>
          <p:cNvPr id="60419" name="Picture 6">
            <a:extLst>
              <a:ext uri="{FF2B5EF4-FFF2-40B4-BE49-F238E27FC236}">
                <a16:creationId xmlns:a16="http://schemas.microsoft.com/office/drawing/2014/main" id="{60232B7A-4CE2-D757-00DF-EC175C1C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970" y="1274820"/>
            <a:ext cx="6616524" cy="381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AA8127D-4EBD-E507-2440-71EB78B7AD2D}"/>
              </a:ext>
            </a:extLst>
          </p:cNvPr>
          <p:cNvSpPr txBox="1"/>
          <p:nvPr/>
        </p:nvSpPr>
        <p:spPr>
          <a:xfrm>
            <a:off x="2533192" y="5244941"/>
            <a:ext cx="6099198" cy="345929"/>
          </a:xfrm>
          <a:prstGeom prst="rect">
            <a:avLst/>
          </a:prstGeom>
          <a:noFill/>
        </p:spPr>
        <p:txBody>
          <a:bodyPr wrap="square">
            <a:spAutoFit/>
          </a:bodyPr>
          <a:lstStyle/>
          <a:p>
            <a:r>
              <a:rPr lang="en-US" altLang="en-US" sz="1648" dirty="0"/>
              <a:t>Fig: Hashed Page Table</a:t>
            </a:r>
            <a:endParaRPr lang="en-IN" sz="1648"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C398777-9716-7F66-C893-8360D6B7764F}"/>
              </a:ext>
            </a:extLst>
          </p:cNvPr>
          <p:cNvSpPr>
            <a:spLocks noGrp="1" noChangeArrowheads="1"/>
          </p:cNvSpPr>
          <p:nvPr>
            <p:ph type="title"/>
          </p:nvPr>
        </p:nvSpPr>
        <p:spPr>
          <a:xfrm>
            <a:off x="2254352" y="152488"/>
            <a:ext cx="7956339" cy="576248"/>
          </a:xfrm>
        </p:spPr>
        <p:txBody>
          <a:bodyPr>
            <a:normAutofit fontScale="90000"/>
          </a:bodyPr>
          <a:lstStyle/>
          <a:p>
            <a:pPr eaLnBrk="1" hangingPunct="1"/>
            <a:r>
              <a:rPr lang="en-US" altLang="en-US"/>
              <a:t>Inverted Page Table</a:t>
            </a:r>
          </a:p>
        </p:txBody>
      </p:sp>
      <p:sp>
        <p:nvSpPr>
          <p:cNvPr id="61443" name="Rectangle 3">
            <a:extLst>
              <a:ext uri="{FF2B5EF4-FFF2-40B4-BE49-F238E27FC236}">
                <a16:creationId xmlns:a16="http://schemas.microsoft.com/office/drawing/2014/main" id="{AD275F75-1DBD-C842-507F-2024E7C25917}"/>
              </a:ext>
            </a:extLst>
          </p:cNvPr>
          <p:cNvSpPr>
            <a:spLocks noGrp="1" noChangeArrowheads="1"/>
          </p:cNvSpPr>
          <p:nvPr>
            <p:ph idx="1"/>
          </p:nvPr>
        </p:nvSpPr>
        <p:spPr>
          <a:xfrm>
            <a:off x="2463897" y="1152586"/>
            <a:ext cx="7073712" cy="4792536"/>
          </a:xfrm>
        </p:spPr>
        <p:txBody>
          <a:bodyPr>
            <a:normAutofit fontScale="77500" lnSpcReduction="20000"/>
          </a:bodyPr>
          <a:lstStyle/>
          <a:p>
            <a:r>
              <a:rPr lang="en-US" altLang="en-US"/>
              <a:t>Rather than each process having a page table and keeping track of all possible logical pages, track all physical pages</a:t>
            </a:r>
          </a:p>
          <a:p>
            <a:r>
              <a:rPr lang="en-US" altLang="en-US"/>
              <a:t>One entry for each real page of memory</a:t>
            </a:r>
          </a:p>
          <a:p>
            <a:r>
              <a:rPr lang="en-US" altLang="en-US"/>
              <a:t>Entry consists of the virtual address of the page stored in that real memory location, with information about the process that owns that page</a:t>
            </a:r>
          </a:p>
          <a:p>
            <a:r>
              <a:rPr lang="en-US" altLang="en-US"/>
              <a:t>Decreases memory needed to store each page table, but increases time needed to search the table when a page reference occurs</a:t>
            </a:r>
          </a:p>
          <a:p>
            <a:r>
              <a:rPr lang="en-US" altLang="en-US"/>
              <a:t>Use hash table to limit the search to one — or at most a few — page-table entries</a:t>
            </a:r>
          </a:p>
          <a:p>
            <a:pPr lvl="1"/>
            <a:r>
              <a:rPr lang="en-US" altLang="en-US"/>
              <a:t>TLB can accelerate access</a:t>
            </a:r>
          </a:p>
          <a:p>
            <a:r>
              <a:rPr lang="en-US" altLang="en-US"/>
              <a:t>But how to implement shared memory?</a:t>
            </a:r>
          </a:p>
          <a:p>
            <a:pPr lvl="1"/>
            <a:r>
              <a:rPr lang="en-US" altLang="en-US"/>
              <a:t>One mapping of a virtual address to the shared physical address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1A512A6-4638-E948-3E94-9016699699A9}"/>
              </a:ext>
            </a:extLst>
          </p:cNvPr>
          <p:cNvSpPr>
            <a:spLocks noGrp="1" noChangeArrowheads="1"/>
          </p:cNvSpPr>
          <p:nvPr>
            <p:ph type="title"/>
          </p:nvPr>
        </p:nvSpPr>
        <p:spPr>
          <a:xfrm>
            <a:off x="2482945" y="182650"/>
            <a:ext cx="7791244" cy="576246"/>
          </a:xfrm>
        </p:spPr>
        <p:txBody>
          <a:bodyPr>
            <a:normAutofit fontScale="90000"/>
          </a:bodyPr>
          <a:lstStyle/>
          <a:p>
            <a:pPr eaLnBrk="1" hangingPunct="1"/>
            <a:r>
              <a:rPr lang="en-US" altLang="en-US" dirty="0"/>
              <a:t>Inverted Page Table Architecture</a:t>
            </a:r>
            <a:endParaRPr lang="en-US" altLang="en-US" sz="2400" dirty="0"/>
          </a:p>
        </p:txBody>
      </p:sp>
      <p:pic>
        <p:nvPicPr>
          <p:cNvPr id="62467" name="Picture 6">
            <a:extLst>
              <a:ext uri="{FF2B5EF4-FFF2-40B4-BE49-F238E27FC236}">
                <a16:creationId xmlns:a16="http://schemas.microsoft.com/office/drawing/2014/main" id="{35EE6198-36B2-3CC7-138E-81F918363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751" y="1274821"/>
            <a:ext cx="6057740" cy="4189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4008769-55E8-A5CC-00D9-5D33AED9BF88}"/>
              </a:ext>
            </a:extLst>
          </p:cNvPr>
          <p:cNvSpPr txBox="1"/>
          <p:nvPr/>
        </p:nvSpPr>
        <p:spPr>
          <a:xfrm>
            <a:off x="2482946" y="5464122"/>
            <a:ext cx="6099198" cy="345929"/>
          </a:xfrm>
          <a:prstGeom prst="rect">
            <a:avLst/>
          </a:prstGeom>
          <a:noFill/>
        </p:spPr>
        <p:txBody>
          <a:bodyPr wrap="square">
            <a:spAutoFit/>
          </a:bodyPr>
          <a:lstStyle/>
          <a:p>
            <a:r>
              <a:rPr lang="en-US" altLang="en-US" sz="1648" dirty="0"/>
              <a:t>Fig: Inverted Page Table Architecture</a:t>
            </a:r>
            <a:endParaRPr lang="en-IN" sz="1648"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0C85-BEFE-4E2A-06E6-CDD27AE83EB8}"/>
              </a:ext>
            </a:extLst>
          </p:cNvPr>
          <p:cNvSpPr>
            <a:spLocks noGrp="1"/>
          </p:cNvSpPr>
          <p:nvPr>
            <p:ph type="title"/>
          </p:nvPr>
        </p:nvSpPr>
        <p:spPr>
          <a:xfrm>
            <a:off x="838200" y="365125"/>
            <a:ext cx="10515600" cy="4611609"/>
          </a:xfrm>
        </p:spPr>
        <p:txBody>
          <a:bodyPr>
            <a:normAutofit fontScale="90000"/>
          </a:bodyPr>
          <a:lstStyle/>
          <a:p>
            <a:r>
              <a:rPr lang="en-IN" sz="4400" dirty="0">
                <a:latin typeface="Times" panose="02020603050405020304" pitchFamily="18" charset="0"/>
                <a:ea typeface="Arial" panose="020B0604020202020204" pitchFamily="34" charset="0"/>
                <a:cs typeface="Times" panose="02020603050405020304" pitchFamily="18" charset="0"/>
              </a:rPr>
              <a:t>Virtual memory</a:t>
            </a:r>
            <a:br>
              <a:rPr lang="en-IN" sz="4400" dirty="0">
                <a:latin typeface="Times" panose="02020603050405020304" pitchFamily="18" charset="0"/>
                <a:ea typeface="Arial" panose="020B0604020202020204" pitchFamily="34" charset="0"/>
                <a:cs typeface="Times" panose="02020603050405020304" pitchFamily="18" charset="0"/>
              </a:rPr>
            </a:br>
            <a:br>
              <a:rPr lang="en-IN" sz="4400" dirty="0">
                <a:latin typeface="Times" panose="02020603050405020304" pitchFamily="18" charset="0"/>
                <a:ea typeface="Arial" panose="020B0604020202020204" pitchFamily="34" charset="0"/>
                <a:cs typeface="Times" panose="02020603050405020304" pitchFamily="18" charset="0"/>
              </a:rPr>
            </a:br>
            <a:r>
              <a:rPr lang="en-IN" sz="4400" dirty="0">
                <a:latin typeface="Times" panose="02020603050405020304" pitchFamily="18" charset="0"/>
                <a:ea typeface="Arial" panose="020B0604020202020204" pitchFamily="34" charset="0"/>
                <a:cs typeface="Times" panose="02020603050405020304" pitchFamily="18" charset="0"/>
              </a:rPr>
              <a:t>Demand Paging</a:t>
            </a:r>
            <a:br>
              <a:rPr lang="en-IN" sz="4400" dirty="0">
                <a:latin typeface="Times" panose="02020603050405020304" pitchFamily="18" charset="0"/>
                <a:ea typeface="Arial" panose="020B0604020202020204" pitchFamily="34" charset="0"/>
                <a:cs typeface="Times" panose="02020603050405020304" pitchFamily="18" charset="0"/>
              </a:rPr>
            </a:br>
            <a:br>
              <a:rPr lang="en-IN" sz="4400" dirty="0">
                <a:latin typeface="Times" panose="02020603050405020304" pitchFamily="18" charset="0"/>
                <a:ea typeface="Arial" panose="020B0604020202020204" pitchFamily="34" charset="0"/>
                <a:cs typeface="Times" panose="02020603050405020304" pitchFamily="18" charset="0"/>
              </a:rPr>
            </a:br>
            <a:r>
              <a:rPr lang="en-IN" sz="4400" dirty="0">
                <a:latin typeface="Times" panose="02020603050405020304" pitchFamily="18" charset="0"/>
                <a:ea typeface="Arial" panose="020B0604020202020204" pitchFamily="34" charset="0"/>
                <a:cs typeface="Times" panose="02020603050405020304" pitchFamily="18" charset="0"/>
              </a:rPr>
              <a:t>Page Fault</a:t>
            </a:r>
            <a:br>
              <a:rPr lang="en-IN" sz="4400" dirty="0">
                <a:latin typeface="Times" panose="02020603050405020304" pitchFamily="18" charset="0"/>
                <a:ea typeface="Arial" panose="020B0604020202020204" pitchFamily="34" charset="0"/>
                <a:cs typeface="Times" panose="02020603050405020304" pitchFamily="18" charset="0"/>
              </a:rPr>
            </a:br>
            <a:br>
              <a:rPr lang="en-IN" sz="4400" dirty="0">
                <a:latin typeface="Times" panose="02020603050405020304" pitchFamily="18" charset="0"/>
                <a:ea typeface="Arial" panose="020B0604020202020204" pitchFamily="34" charset="0"/>
                <a:cs typeface="Times" panose="02020603050405020304" pitchFamily="18" charset="0"/>
              </a:rPr>
            </a:br>
            <a:r>
              <a:rPr lang="en-IN" sz="4400" dirty="0">
                <a:latin typeface="Times" panose="02020603050405020304" pitchFamily="18" charset="0"/>
                <a:ea typeface="Arial" panose="020B0604020202020204" pitchFamily="34" charset="0"/>
                <a:cs typeface="Times" panose="02020603050405020304" pitchFamily="18" charset="0"/>
              </a:rPr>
              <a:t>Handling of Page Fault</a:t>
            </a:r>
            <a:br>
              <a:rPr lang="en-US" altLang="en-US" sz="4400" dirty="0">
                <a:latin typeface="Times" panose="02020603050405020304" pitchFamily="18" charset="0"/>
                <a:ea typeface="ＭＳ Ｐゴシック" panose="020B0600070205080204" pitchFamily="34" charset="-128"/>
                <a:cs typeface="Times" panose="02020603050405020304" pitchFamily="18" charset="0"/>
              </a:rPr>
            </a:br>
            <a:endParaRPr lang="en-US" dirty="0"/>
          </a:p>
        </p:txBody>
      </p:sp>
    </p:spTree>
    <p:extLst>
      <p:ext uri="{BB962C8B-B14F-4D97-AF65-F5344CB8AC3E}">
        <p14:creationId xmlns:p14="http://schemas.microsoft.com/office/powerpoint/2010/main" val="1628128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2658-B301-78F0-A3B9-24DC966EE4BD}"/>
              </a:ext>
            </a:extLst>
          </p:cNvPr>
          <p:cNvSpPr>
            <a:spLocks noGrp="1"/>
          </p:cNvSpPr>
          <p:nvPr>
            <p:ph type="title"/>
          </p:nvPr>
        </p:nvSpPr>
        <p:spPr/>
        <p:txBody>
          <a:bodyPr/>
          <a:lstStyle/>
          <a:p>
            <a:r>
              <a:rPr lang="en-US" altLang="en-US" sz="4400" b="1" dirty="0">
                <a:solidFill>
                  <a:srgbClr val="3366FF"/>
                </a:solidFill>
                <a:latin typeface="Times" panose="02020603050405020304" pitchFamily="18" charset="0"/>
                <a:ea typeface="ＭＳ Ｐゴシック" panose="020B0600070205080204" pitchFamily="34" charset="-128"/>
                <a:cs typeface="Times" panose="02020603050405020304" pitchFamily="18" charset="0"/>
              </a:rPr>
              <a:t>Virtual memory-Introduction</a:t>
            </a:r>
            <a:endParaRPr lang="en-US" dirty="0"/>
          </a:p>
        </p:txBody>
      </p:sp>
      <p:sp>
        <p:nvSpPr>
          <p:cNvPr id="3" name="Content Placeholder 2">
            <a:extLst>
              <a:ext uri="{FF2B5EF4-FFF2-40B4-BE49-F238E27FC236}">
                <a16:creationId xmlns:a16="http://schemas.microsoft.com/office/drawing/2014/main" id="{F42BCD58-FB54-B08B-AA5F-2D90922E7D35}"/>
              </a:ext>
            </a:extLst>
          </p:cNvPr>
          <p:cNvSpPr>
            <a:spLocks noGrp="1"/>
          </p:cNvSpPr>
          <p:nvPr>
            <p:ph idx="1"/>
          </p:nvPr>
        </p:nvSpPr>
        <p:spPr/>
        <p:txBody>
          <a:bodyPr/>
          <a:lstStyle/>
          <a:p>
            <a:r>
              <a:rPr lang="en-US" altLang="en-US" sz="2198" b="1" dirty="0">
                <a:solidFill>
                  <a:srgbClr val="3366FF"/>
                </a:solidFill>
                <a:latin typeface="Times" panose="02020603050405020304" pitchFamily="18" charset="0"/>
                <a:ea typeface="ＭＳ Ｐゴシック" panose="020B0600070205080204" pitchFamily="34" charset="-128"/>
                <a:cs typeface="Times" panose="02020603050405020304" pitchFamily="18" charset="0"/>
              </a:rPr>
              <a:t>Virtual memory</a:t>
            </a:r>
            <a:r>
              <a:rPr lang="en-US" altLang="en-US" sz="2198" dirty="0">
                <a:solidFill>
                  <a:srgbClr val="3366FF"/>
                </a:solidFill>
                <a:latin typeface="Times" panose="02020603050405020304" pitchFamily="18" charset="0"/>
                <a:ea typeface="ＭＳ Ｐゴシック" panose="020B0600070205080204" pitchFamily="34" charset="-128"/>
                <a:cs typeface="Times" panose="02020603050405020304" pitchFamily="18" charset="0"/>
              </a:rPr>
              <a:t> </a:t>
            </a:r>
            <a:r>
              <a:rPr lang="en-US" altLang="en-US" sz="2198" dirty="0">
                <a:latin typeface="Times" panose="02020603050405020304" pitchFamily="18" charset="0"/>
                <a:ea typeface="ＭＳ Ｐゴシック" panose="020B0600070205080204" pitchFamily="34" charset="-128"/>
                <a:cs typeface="Times" panose="02020603050405020304" pitchFamily="18" charset="0"/>
              </a:rPr>
              <a:t>– separation of user logical memory from physical memory.</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Only part of the program needs to be in memory for execution</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Logical address space can therefore be much larger than physical address space</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Allows address spaces to be shared by several processes</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Allows for more efficient process creation</a:t>
            </a:r>
          </a:p>
          <a:p>
            <a:pPr lvl="1"/>
            <a:endParaRPr lang="en-US" altLang="en-US" sz="2198" dirty="0">
              <a:latin typeface="Times" panose="02020603050405020304" pitchFamily="18" charset="0"/>
              <a:ea typeface="ＭＳ Ｐゴシック" panose="020B0600070205080204" pitchFamily="34" charset="-128"/>
              <a:cs typeface="Times" panose="02020603050405020304" pitchFamily="18" charset="0"/>
            </a:endParaRPr>
          </a:p>
          <a:p>
            <a:pPr marL="457183" lvl="1" indent="0">
              <a:buNone/>
            </a:pPr>
            <a:endParaRPr lang="en-US" altLang="en-US" sz="2198" dirty="0">
              <a:latin typeface="Times" panose="02020603050405020304" pitchFamily="18" charset="0"/>
              <a:ea typeface="ＭＳ Ｐゴシック" panose="020B0600070205080204" pitchFamily="34" charset="-128"/>
              <a:cs typeface="Times" panose="02020603050405020304" pitchFamily="18" charset="0"/>
            </a:endParaRPr>
          </a:p>
          <a:p>
            <a:r>
              <a:rPr lang="en-US" altLang="en-US" sz="2198" dirty="0">
                <a:latin typeface="Times" panose="02020603050405020304" pitchFamily="18" charset="0"/>
                <a:ea typeface="ＭＳ Ｐゴシック" panose="020B0600070205080204" pitchFamily="34" charset="-128"/>
                <a:cs typeface="Times" panose="02020603050405020304" pitchFamily="18" charset="0"/>
              </a:rPr>
              <a:t>Virtual memory can be implemented via:</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Demand paging </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Demand segmentation</a:t>
            </a:r>
          </a:p>
          <a:p>
            <a:endParaRPr lang="en-US" dirty="0"/>
          </a:p>
        </p:txBody>
      </p:sp>
    </p:spTree>
    <p:extLst>
      <p:ext uri="{BB962C8B-B14F-4D97-AF65-F5344CB8AC3E}">
        <p14:creationId xmlns:p14="http://schemas.microsoft.com/office/powerpoint/2010/main" val="627789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48</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04199"/>
            <a:ext cx="9574601" cy="1107096"/>
          </a:xfrm>
          <a:prstGeom prst="rect">
            <a:avLst/>
          </a:prstGeom>
          <a:noFill/>
        </p:spPr>
        <p:txBody>
          <a:bodyPr wrap="square" lIns="91437" tIns="45719" rIns="91437" bIns="45719" rtlCol="0" anchor="ctr">
            <a:spAutoFit/>
          </a:bodyPr>
          <a:lstStyle/>
          <a:p>
            <a:pPr algn="ctr"/>
            <a:r>
              <a:rPr lang="en-US" sz="1648" b="1" dirty="0"/>
              <a:t>	</a:t>
            </a:r>
            <a:r>
              <a:rPr lang="en-US" altLang="en-US" sz="3297" dirty="0">
                <a:ea typeface="ＭＳ Ｐゴシック" panose="020B0600070205080204" pitchFamily="34" charset="-128"/>
              </a:rPr>
              <a:t>Virtual Memory That is </a:t>
            </a:r>
            <a:br>
              <a:rPr lang="en-US" altLang="en-US" sz="3297" dirty="0">
                <a:ea typeface="ＭＳ Ｐゴシック" panose="020B0600070205080204" pitchFamily="34" charset="-128"/>
              </a:rPr>
            </a:br>
            <a:r>
              <a:rPr lang="en-US" altLang="en-US" sz="3297" dirty="0">
                <a:ea typeface="ＭＳ Ｐゴシック" panose="020B0600070205080204" pitchFamily="34" charset="-128"/>
              </a:rPr>
              <a:t>Larger Than Physical Memory</a:t>
            </a:r>
            <a:endParaRPr lang="en-IN" sz="3000" b="1" dirty="0">
              <a:solidFill>
                <a:srgbClr val="46B0FA"/>
              </a:solidFill>
              <a:latin typeface="Arial"/>
              <a:cs typeface="Arial"/>
            </a:endParaRPr>
          </a:p>
        </p:txBody>
      </p:sp>
      <p:pic>
        <p:nvPicPr>
          <p:cNvPr id="5" name="Picture 5" descr="9">
            <a:extLst>
              <a:ext uri="{FF2B5EF4-FFF2-40B4-BE49-F238E27FC236}">
                <a16:creationId xmlns:a16="http://schemas.microsoft.com/office/drawing/2014/main" id="{DB089A96-FBD7-ECAA-4AD1-CCBDD48E7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67" y="1108420"/>
            <a:ext cx="7774783" cy="449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7770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49</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22696"/>
            <a:ext cx="9574601" cy="853309"/>
          </a:xfrm>
          <a:prstGeom prst="rect">
            <a:avLst/>
          </a:prstGeom>
          <a:noFill/>
        </p:spPr>
        <p:txBody>
          <a:bodyPr wrap="square" lIns="91437" tIns="45719" rIns="91437" bIns="45719" rtlCol="0" anchor="ctr">
            <a:spAutoFit/>
          </a:bodyPr>
          <a:lstStyle/>
          <a:p>
            <a:pPr algn="ctr"/>
            <a:r>
              <a:rPr lang="en-US" sz="1648" b="1" dirty="0"/>
              <a:t>	</a:t>
            </a:r>
            <a:r>
              <a:rPr lang="en-US" altLang="en-US" sz="4945" dirty="0">
                <a:ea typeface="ＭＳ Ｐゴシック" panose="020B0600070205080204" pitchFamily="34" charset="-128"/>
              </a:rPr>
              <a:t>Virtual-address Space</a:t>
            </a:r>
            <a:endParaRPr lang="en-IN" sz="3000" b="1" dirty="0">
              <a:solidFill>
                <a:srgbClr val="46B0FA"/>
              </a:solidFill>
              <a:latin typeface="Arial"/>
              <a:cs typeface="Arial"/>
            </a:endParaRPr>
          </a:p>
        </p:txBody>
      </p:sp>
      <p:pic>
        <p:nvPicPr>
          <p:cNvPr id="5" name="Picture 5">
            <a:extLst>
              <a:ext uri="{FF2B5EF4-FFF2-40B4-BE49-F238E27FC236}">
                <a16:creationId xmlns:a16="http://schemas.microsoft.com/office/drawing/2014/main" id="{E49C3DC7-1B0D-EE8F-4C10-92BC051EB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946" y="1179165"/>
            <a:ext cx="1890007" cy="4184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68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A20E-DBE3-A968-42B4-0256F2355C91}"/>
              </a:ext>
            </a:extLst>
          </p:cNvPr>
          <p:cNvSpPr>
            <a:spLocks noGrp="1"/>
          </p:cNvSpPr>
          <p:nvPr>
            <p:ph type="title"/>
          </p:nvPr>
        </p:nvSpPr>
        <p:spPr/>
        <p:txBody>
          <a:bodyPr/>
          <a:lstStyle/>
          <a:p>
            <a:r>
              <a:rPr lang="en-US" altLang="en-US" dirty="0">
                <a:solidFill>
                  <a:srgbClr val="00B0F0"/>
                </a:solidFill>
              </a:rPr>
              <a:t>Address Binding</a:t>
            </a:r>
            <a:endParaRPr lang="en-US" dirty="0"/>
          </a:p>
        </p:txBody>
      </p:sp>
      <p:sp>
        <p:nvSpPr>
          <p:cNvPr id="3" name="Content Placeholder 2">
            <a:extLst>
              <a:ext uri="{FF2B5EF4-FFF2-40B4-BE49-F238E27FC236}">
                <a16:creationId xmlns:a16="http://schemas.microsoft.com/office/drawing/2014/main" id="{C44FD543-825B-751C-CD8A-DE3F48647510}"/>
              </a:ext>
            </a:extLst>
          </p:cNvPr>
          <p:cNvSpPr>
            <a:spLocks noGrp="1"/>
          </p:cNvSpPr>
          <p:nvPr>
            <p:ph idx="1"/>
          </p:nvPr>
        </p:nvSpPr>
        <p:spPr/>
        <p:txBody>
          <a:bodyPr>
            <a:normAutofit/>
          </a:bodyPr>
          <a:lstStyle/>
          <a:p>
            <a:r>
              <a:rPr lang="en-US" altLang="en-US" sz="2000" dirty="0">
                <a:latin typeface="Times New Roman" panose="02020603050405020304" pitchFamily="18" charset="0"/>
                <a:cs typeface="Times New Roman" panose="02020603050405020304" pitchFamily="18" charset="0"/>
              </a:rPr>
              <a:t>Programs on disk, ready to be brought into memory to execute form an </a:t>
            </a:r>
            <a:r>
              <a:rPr lang="en-US" altLang="en-US" sz="2000" b="1" dirty="0">
                <a:solidFill>
                  <a:srgbClr val="0000FF"/>
                </a:solidFill>
                <a:latin typeface="Times New Roman" panose="02020603050405020304" pitchFamily="18" charset="0"/>
                <a:cs typeface="Times New Roman" panose="02020603050405020304" pitchFamily="18" charset="0"/>
              </a:rPr>
              <a:t>input queue</a:t>
            </a:r>
          </a:p>
          <a:p>
            <a:pPr lvl="1"/>
            <a:r>
              <a:rPr lang="en-US" altLang="en-US" sz="2000" dirty="0">
                <a:latin typeface="Times New Roman" panose="02020603050405020304" pitchFamily="18" charset="0"/>
                <a:cs typeface="Times New Roman" panose="02020603050405020304" pitchFamily="18" charset="0"/>
              </a:rPr>
              <a:t>Without support, must be loaded into address 0000</a:t>
            </a:r>
          </a:p>
          <a:p>
            <a:r>
              <a:rPr lang="en-US" altLang="en-US" sz="2000" dirty="0">
                <a:latin typeface="Times New Roman" panose="02020603050405020304" pitchFamily="18" charset="0"/>
                <a:cs typeface="Times New Roman" panose="02020603050405020304" pitchFamily="18" charset="0"/>
              </a:rPr>
              <a:t>Inconvenient to have first user process physical address always at 0000 </a:t>
            </a:r>
          </a:p>
          <a:p>
            <a:pPr lvl="1"/>
            <a:r>
              <a:rPr lang="en-US" altLang="en-US" sz="2000" dirty="0">
                <a:latin typeface="Times New Roman" panose="02020603050405020304" pitchFamily="18" charset="0"/>
                <a:cs typeface="Times New Roman" panose="02020603050405020304" pitchFamily="18" charset="0"/>
              </a:rPr>
              <a:t>How can it not be?</a:t>
            </a:r>
          </a:p>
          <a:p>
            <a:r>
              <a:rPr lang="en-US" altLang="en-US" sz="2000" dirty="0">
                <a:latin typeface="Times New Roman" panose="02020603050405020304" pitchFamily="18" charset="0"/>
                <a:cs typeface="Times New Roman" panose="02020603050405020304" pitchFamily="18" charset="0"/>
              </a:rPr>
              <a:t>Further, addresses represented in different ways at different stages of a program</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s life</a:t>
            </a:r>
          </a:p>
          <a:p>
            <a:pPr lvl="1"/>
            <a:r>
              <a:rPr lang="en-US" altLang="en-US" sz="2000" dirty="0">
                <a:latin typeface="Times New Roman" panose="02020603050405020304" pitchFamily="18" charset="0"/>
                <a:cs typeface="Times New Roman" panose="02020603050405020304" pitchFamily="18" charset="0"/>
              </a:rPr>
              <a:t>Source code addresses usually symbolic</a:t>
            </a:r>
          </a:p>
          <a:p>
            <a:pPr lvl="1"/>
            <a:r>
              <a:rPr lang="en-US" altLang="en-US" sz="2000" dirty="0">
                <a:latin typeface="Times New Roman" panose="02020603050405020304" pitchFamily="18" charset="0"/>
                <a:cs typeface="Times New Roman" panose="02020603050405020304" pitchFamily="18" charset="0"/>
              </a:rPr>
              <a:t>Compiled code addresses </a:t>
            </a:r>
            <a:r>
              <a:rPr lang="en-US" altLang="en-US" sz="2000" b="1" dirty="0">
                <a:solidFill>
                  <a:srgbClr val="0000FF"/>
                </a:solidFill>
                <a:latin typeface="Times New Roman" panose="02020603050405020304" pitchFamily="18" charset="0"/>
                <a:cs typeface="Times New Roman" panose="02020603050405020304" pitchFamily="18" charset="0"/>
              </a:rPr>
              <a:t>bind </a:t>
            </a:r>
            <a:r>
              <a:rPr lang="en-US" altLang="en-US" sz="2000" dirty="0">
                <a:latin typeface="Times New Roman" panose="02020603050405020304" pitchFamily="18" charset="0"/>
                <a:cs typeface="Times New Roman" panose="02020603050405020304" pitchFamily="18" charset="0"/>
              </a:rPr>
              <a:t>to relocatable addresses</a:t>
            </a:r>
          </a:p>
          <a:p>
            <a:pPr lvl="2"/>
            <a:r>
              <a:rPr lang="en-US" altLang="en-US" sz="2000" dirty="0">
                <a:latin typeface="Times New Roman" panose="02020603050405020304" pitchFamily="18" charset="0"/>
                <a:cs typeface="Times New Roman" panose="02020603050405020304" pitchFamily="18" charset="0"/>
              </a:rPr>
              <a:t>i.e.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14 bytes from beginning of this module</a:t>
            </a:r>
            <a:r>
              <a:rPr lang="ja-JP" altLang="en-US" sz="2000" dirty="0">
                <a:latin typeface="Times New Roman" panose="02020603050405020304" pitchFamily="18" charset="0"/>
                <a:cs typeface="Times New Roman" panose="02020603050405020304" pitchFamily="18" charset="0"/>
              </a:rPr>
              <a:t>”</a:t>
            </a:r>
            <a:endParaRPr lang="en-US" altLang="ja-JP" sz="2000" dirty="0">
              <a:latin typeface="Times New Roman" panose="02020603050405020304" pitchFamily="18" charset="0"/>
              <a:cs typeface="Times New Roman" panose="02020603050405020304" pitchFamily="18" charset="0"/>
            </a:endParaRPr>
          </a:p>
          <a:p>
            <a:pPr lvl="1"/>
            <a:r>
              <a:rPr lang="en-US" altLang="en-US" sz="2000" dirty="0">
                <a:latin typeface="Times New Roman" panose="02020603050405020304" pitchFamily="18" charset="0"/>
                <a:cs typeface="Times New Roman" panose="02020603050405020304" pitchFamily="18" charset="0"/>
              </a:rPr>
              <a:t>Linker or loader will bind relocatable addresses to absolute addresses</a:t>
            </a:r>
          </a:p>
          <a:p>
            <a:pPr lvl="2"/>
            <a:r>
              <a:rPr lang="en-US" altLang="en-US" sz="2000" dirty="0">
                <a:latin typeface="Times New Roman" panose="02020603050405020304" pitchFamily="18" charset="0"/>
                <a:cs typeface="Times New Roman" panose="02020603050405020304" pitchFamily="18" charset="0"/>
              </a:rPr>
              <a:t>i.e. 74014</a:t>
            </a:r>
          </a:p>
          <a:p>
            <a:pPr lvl="1"/>
            <a:r>
              <a:rPr lang="en-US" altLang="en-US" sz="2000" dirty="0">
                <a:latin typeface="Times New Roman" panose="02020603050405020304" pitchFamily="18" charset="0"/>
                <a:cs typeface="Times New Roman" panose="02020603050405020304" pitchFamily="18" charset="0"/>
              </a:rPr>
              <a:t>Each binding maps one address space to another</a:t>
            </a:r>
          </a:p>
          <a:p>
            <a:endParaRPr lang="en-US" dirty="0"/>
          </a:p>
        </p:txBody>
      </p:sp>
    </p:spTree>
    <p:extLst>
      <p:ext uri="{BB962C8B-B14F-4D97-AF65-F5344CB8AC3E}">
        <p14:creationId xmlns:p14="http://schemas.microsoft.com/office/powerpoint/2010/main" val="3085206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50</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94495" y="363309"/>
            <a:ext cx="9574601" cy="646329"/>
          </a:xfrm>
          <a:prstGeom prst="rect">
            <a:avLst/>
          </a:prstGeom>
          <a:noFill/>
        </p:spPr>
        <p:txBody>
          <a:bodyPr wrap="square" lIns="91437" tIns="45719" rIns="91437" bIns="45719" rtlCol="0" anchor="ctr">
            <a:spAutoFit/>
          </a:bodyPr>
          <a:lstStyle/>
          <a:p>
            <a:pPr algn="ctr"/>
            <a:r>
              <a:rPr lang="en-US" sz="1648" b="1" dirty="0"/>
              <a:t>	</a:t>
            </a:r>
            <a:r>
              <a:rPr lang="en-US" altLang="en-US" sz="3600" dirty="0">
                <a:ea typeface="ＭＳ Ｐゴシック" panose="020B0600070205080204" pitchFamily="34" charset="-128"/>
              </a:rPr>
              <a:t>Shared Library Using Virtual Memory</a:t>
            </a:r>
            <a:endParaRPr lang="en-IN" sz="3600" b="1" dirty="0">
              <a:solidFill>
                <a:srgbClr val="46B0FA"/>
              </a:solidFill>
              <a:latin typeface="Arial"/>
              <a:cs typeface="Arial"/>
            </a:endParaRPr>
          </a:p>
        </p:txBody>
      </p:sp>
      <p:pic>
        <p:nvPicPr>
          <p:cNvPr id="5" name="Picture 6">
            <a:extLst>
              <a:ext uri="{FF2B5EF4-FFF2-40B4-BE49-F238E27FC236}">
                <a16:creationId xmlns:a16="http://schemas.microsoft.com/office/drawing/2014/main" id="{EA255417-20C1-1FCB-0AB5-07871C6FF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8726" y="1853961"/>
            <a:ext cx="6200677" cy="409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937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51</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72351"/>
            <a:ext cx="9574601" cy="553996"/>
          </a:xfrm>
          <a:prstGeom prst="rect">
            <a:avLst/>
          </a:prstGeom>
          <a:noFill/>
        </p:spPr>
        <p:txBody>
          <a:bodyPr wrap="square" lIns="91437" tIns="45719" rIns="91437" bIns="45719" rtlCol="0" anchor="ctr">
            <a:spAutoFit/>
          </a:bodyPr>
          <a:lstStyle/>
          <a:p>
            <a:pPr algn="ctr"/>
            <a:r>
              <a:rPr lang="en-US" sz="1648" b="1" dirty="0"/>
              <a:t>	</a:t>
            </a:r>
            <a:r>
              <a:rPr lang="en-US" sz="3000" b="1" dirty="0">
                <a:solidFill>
                  <a:srgbClr val="46B0FA"/>
                </a:solidFill>
                <a:latin typeface="Arial"/>
                <a:cs typeface="Arial"/>
              </a:rPr>
              <a:t>Demand Paging</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7DECD82B-A8DA-9F72-0405-ED14A9DDFBCB}"/>
              </a:ext>
            </a:extLst>
          </p:cNvPr>
          <p:cNvSpPr txBox="1">
            <a:spLocks noChangeArrowheads="1"/>
          </p:cNvSpPr>
          <p:nvPr/>
        </p:nvSpPr>
        <p:spPr>
          <a:xfrm>
            <a:off x="738558" y="897326"/>
            <a:ext cx="9500558" cy="4381701"/>
          </a:xfrm>
          <a:prstGeom prst="rect">
            <a:avLst/>
          </a:prstGeom>
        </p:spPr>
        <p:txBody>
          <a:bodyPr vert="horz" lIns="83742" tIns="41871" rIns="83742" bIns="41871"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altLang="en-US" sz="2198" dirty="0">
                <a:latin typeface="Times" panose="02020603050405020304" pitchFamily="18" charset="0"/>
                <a:ea typeface="ＭＳ Ｐゴシック" panose="020B0600070205080204" pitchFamily="34" charset="-128"/>
                <a:cs typeface="Times" panose="02020603050405020304" pitchFamily="18" charset="0"/>
              </a:rPr>
              <a:t>Bring a page into memory only when it is needed</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Less I/O needed</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Less memory needed </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Faster response (no need to wait for all pages to load)</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More users</a:t>
            </a:r>
          </a:p>
          <a:p>
            <a:r>
              <a:rPr lang="en-US" altLang="en-US" sz="2198" dirty="0">
                <a:latin typeface="Times" panose="02020603050405020304" pitchFamily="18" charset="0"/>
                <a:ea typeface="ＭＳ Ｐゴシック" panose="020B0600070205080204" pitchFamily="34" charset="-128"/>
                <a:cs typeface="Times" panose="02020603050405020304" pitchFamily="18" charset="0"/>
              </a:rPr>
              <a:t>Page is needed </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reference to it</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rPr>
              <a:t>invalid reference </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abort</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not-in-memory  bring to memory</a:t>
            </a:r>
          </a:p>
          <a:p>
            <a:r>
              <a:rPr lang="en-US" altLang="en-US" sz="2198" b="1" dirty="0">
                <a:solidFill>
                  <a:srgbClr val="3366FF"/>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Lazy swapper</a:t>
            </a:r>
            <a:r>
              <a:rPr lang="en-US" altLang="en-US" sz="2198" dirty="0">
                <a:solidFill>
                  <a:srgbClr val="3366FF"/>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never swaps a page into memory unless page will be needed</a:t>
            </a:r>
          </a:p>
          <a:p>
            <a:pPr lvl="1"/>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Swapper that deals with pages is a </a:t>
            </a:r>
            <a:r>
              <a:rPr lang="en-US" altLang="en-US" sz="2198" b="1" dirty="0">
                <a:solidFill>
                  <a:srgbClr val="3366FF"/>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pager</a:t>
            </a:r>
          </a:p>
          <a:p>
            <a:pPr lvl="1">
              <a:buFont typeface="Monotype Sorts" charset="2"/>
              <a:buNone/>
            </a:pPr>
            <a:endPar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endParaRPr>
          </a:p>
        </p:txBody>
      </p:sp>
    </p:spTree>
    <p:extLst>
      <p:ext uri="{BB962C8B-B14F-4D97-AF65-F5344CB8AC3E}">
        <p14:creationId xmlns:p14="http://schemas.microsoft.com/office/powerpoint/2010/main" val="1744179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52</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88824" y="-86856"/>
            <a:ext cx="9574601" cy="1107096"/>
          </a:xfrm>
          <a:prstGeom prst="rect">
            <a:avLst/>
          </a:prstGeom>
          <a:noFill/>
        </p:spPr>
        <p:txBody>
          <a:bodyPr wrap="square" lIns="91437" tIns="45719" rIns="91437" bIns="45719" rtlCol="0" anchor="ctr">
            <a:spAutoFit/>
          </a:bodyPr>
          <a:lstStyle/>
          <a:p>
            <a:pPr algn="ctr"/>
            <a:r>
              <a:rPr lang="en-US" sz="1648" b="1" dirty="0"/>
              <a:t>	</a:t>
            </a:r>
            <a:r>
              <a:rPr lang="en-US" altLang="en-US" sz="3297" dirty="0">
                <a:ea typeface="ＭＳ Ｐゴシック" panose="020B0600070205080204" pitchFamily="34" charset="-128"/>
              </a:rPr>
              <a:t>Transfer of a Paged Memory to </a:t>
            </a:r>
            <a:br>
              <a:rPr lang="en-US" altLang="en-US" sz="3297" dirty="0">
                <a:ea typeface="ＭＳ Ｐゴシック" panose="020B0600070205080204" pitchFamily="34" charset="-128"/>
              </a:rPr>
            </a:br>
            <a:r>
              <a:rPr lang="en-US" altLang="en-US" sz="3297" dirty="0">
                <a:ea typeface="ＭＳ Ｐゴシック" panose="020B0600070205080204" pitchFamily="34" charset="-128"/>
              </a:rPr>
              <a:t>Contiguous Disk Space</a:t>
            </a:r>
            <a:endParaRPr lang="en-IN" sz="3000" b="1" dirty="0">
              <a:solidFill>
                <a:srgbClr val="46B0FA"/>
              </a:solidFill>
              <a:latin typeface="Arial"/>
              <a:cs typeface="Arial"/>
            </a:endParaRPr>
          </a:p>
        </p:txBody>
      </p:sp>
      <p:pic>
        <p:nvPicPr>
          <p:cNvPr id="5" name="Picture 4" descr="9">
            <a:extLst>
              <a:ext uri="{FF2B5EF4-FFF2-40B4-BE49-F238E27FC236}">
                <a16:creationId xmlns:a16="http://schemas.microsoft.com/office/drawing/2014/main" id="{6911838F-2981-F4D5-1D26-EDCCB2220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409" y="932010"/>
            <a:ext cx="5181527" cy="474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2648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53</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72351"/>
            <a:ext cx="9574601" cy="553996"/>
          </a:xfrm>
          <a:prstGeom prst="rect">
            <a:avLst/>
          </a:prstGeom>
          <a:noFill/>
        </p:spPr>
        <p:txBody>
          <a:bodyPr wrap="square" lIns="91437" tIns="45719" rIns="91437" bIns="45719" rtlCol="0" anchor="ctr">
            <a:spAutoFit/>
          </a:bodyPr>
          <a:lstStyle/>
          <a:p>
            <a:pPr algn="ctr"/>
            <a:r>
              <a:rPr lang="en-US" sz="1648" b="1" dirty="0"/>
              <a:t>	</a:t>
            </a:r>
            <a:r>
              <a:rPr lang="en-US" sz="3000" b="1" dirty="0">
                <a:solidFill>
                  <a:srgbClr val="46B0FA"/>
                </a:solidFill>
                <a:latin typeface="Arial"/>
                <a:cs typeface="Arial"/>
              </a:rPr>
              <a:t>Background</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9BC5015B-520B-1384-4FB1-FEEFC33149AB}"/>
              </a:ext>
            </a:extLst>
          </p:cNvPr>
          <p:cNvSpPr txBox="1">
            <a:spLocks noChangeArrowheads="1"/>
          </p:cNvSpPr>
          <p:nvPr/>
        </p:nvSpPr>
        <p:spPr>
          <a:xfrm>
            <a:off x="1763730" y="726351"/>
            <a:ext cx="8475386" cy="5208362"/>
          </a:xfrm>
          <a:prstGeom prst="rect">
            <a:avLst/>
          </a:prstGeom>
        </p:spPr>
        <p:txBody>
          <a:bodyPr vert="horz" lIns="83742" tIns="41871" rIns="83742" bIns="41871" rtlCol="0">
            <a:normAutofit fontScale="70000" lnSpcReduction="2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altLang="en-US" sz="2800" dirty="0">
                <a:ea typeface="ＭＳ Ｐゴシック" panose="020B0600070205080204" pitchFamily="34" charset="-128"/>
              </a:rPr>
              <a:t>With each page table entry a valid–invalid bit is associated</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a:t>
            </a:r>
            <a:r>
              <a:rPr lang="en-US" altLang="en-US" sz="2800" b="1" dirty="0">
                <a:solidFill>
                  <a:srgbClr val="FF0000"/>
                </a:solidFill>
                <a:ea typeface="ＭＳ Ｐゴシック" panose="020B0600070205080204" pitchFamily="34" charset="-128"/>
              </a:rPr>
              <a:t>v</a:t>
            </a:r>
            <a:r>
              <a:rPr lang="en-US" altLang="en-US" sz="2800" dirty="0">
                <a:ea typeface="ＭＳ Ｐゴシック" panose="020B0600070205080204" pitchFamily="34" charset="-128"/>
              </a:rPr>
              <a:t> </a:t>
            </a:r>
            <a:r>
              <a:rPr lang="en-US" altLang="en-US" sz="2800" dirty="0">
                <a:ea typeface="ＭＳ Ｐゴシック" panose="020B0600070205080204" pitchFamily="34" charset="-128"/>
                <a:sym typeface="Symbol" panose="05050102010706020507" pitchFamily="18" charset="2"/>
              </a:rPr>
              <a:t> in-memory,</a:t>
            </a:r>
            <a:r>
              <a:rPr lang="en-US" altLang="en-US" sz="2800" dirty="0">
                <a:solidFill>
                  <a:srgbClr val="FF0000"/>
                </a:solidFill>
                <a:ea typeface="ＭＳ Ｐゴシック" panose="020B0600070205080204" pitchFamily="34" charset="-128"/>
                <a:sym typeface="Symbol" panose="05050102010706020507" pitchFamily="18" charset="2"/>
              </a:rPr>
              <a:t> </a:t>
            </a:r>
            <a:r>
              <a:rPr lang="en-US" altLang="en-US" sz="2800" b="1" dirty="0" err="1">
                <a:solidFill>
                  <a:srgbClr val="FF0000"/>
                </a:solidFill>
                <a:ea typeface="ＭＳ Ｐゴシック" panose="020B0600070205080204" pitchFamily="34" charset="-128"/>
                <a:sym typeface="Symbol" panose="05050102010706020507" pitchFamily="18" charset="2"/>
              </a:rPr>
              <a:t>i</a:t>
            </a:r>
            <a:r>
              <a:rPr lang="en-US" altLang="en-US" sz="2800" dirty="0">
                <a:ea typeface="ＭＳ Ｐゴシック" panose="020B0600070205080204" pitchFamily="34" charset="-128"/>
                <a:sym typeface="Symbol" panose="05050102010706020507" pitchFamily="18" charset="2"/>
              </a:rPr>
              <a:t>  not-in-memory)</a:t>
            </a:r>
          </a:p>
          <a:p>
            <a:r>
              <a:rPr lang="en-US" altLang="en-US" sz="2800" dirty="0">
                <a:ea typeface="ＭＳ Ｐゴシック" panose="020B0600070205080204" pitchFamily="34" charset="-128"/>
                <a:sym typeface="Symbol" panose="05050102010706020507" pitchFamily="18" charset="2"/>
              </a:rPr>
              <a:t>Initially valid–invalid bit is set to</a:t>
            </a:r>
            <a:r>
              <a:rPr lang="en-US" altLang="en-US" sz="2800" b="1" dirty="0">
                <a:solidFill>
                  <a:srgbClr val="FF0000"/>
                </a:solidFill>
                <a:ea typeface="ＭＳ Ｐゴシック" panose="020B0600070205080204" pitchFamily="34" charset="-128"/>
                <a:sym typeface="Symbol" panose="05050102010706020507" pitchFamily="18" charset="2"/>
              </a:rPr>
              <a:t> </a:t>
            </a:r>
            <a:r>
              <a:rPr lang="en-US" altLang="en-US" sz="2800" b="1" dirty="0" err="1">
                <a:solidFill>
                  <a:srgbClr val="FF0000"/>
                </a:solidFill>
                <a:ea typeface="ＭＳ Ｐゴシック" panose="020B0600070205080204" pitchFamily="34" charset="-128"/>
                <a:sym typeface="Symbol" panose="05050102010706020507" pitchFamily="18" charset="2"/>
              </a:rPr>
              <a:t>i</a:t>
            </a:r>
            <a:r>
              <a:rPr lang="en-US" altLang="en-US" sz="2800" b="1" dirty="0">
                <a:solidFill>
                  <a:srgbClr val="FF0000"/>
                </a:solidFill>
                <a:ea typeface="ＭＳ Ｐゴシック" panose="020B0600070205080204" pitchFamily="34" charset="-128"/>
                <a:sym typeface="Symbol" panose="05050102010706020507" pitchFamily="18" charset="2"/>
              </a:rPr>
              <a:t> </a:t>
            </a:r>
            <a:r>
              <a:rPr lang="en-US" altLang="en-US" sz="2800" dirty="0">
                <a:ea typeface="ＭＳ Ｐゴシック" panose="020B0600070205080204" pitchFamily="34" charset="-128"/>
                <a:sym typeface="Symbol" panose="05050102010706020507" pitchFamily="18" charset="2"/>
              </a:rPr>
              <a:t>on all entries</a:t>
            </a:r>
          </a:p>
          <a:p>
            <a:r>
              <a:rPr lang="en-US" altLang="en-US" sz="2800" dirty="0">
                <a:ea typeface="ＭＳ Ｐゴシック" panose="020B0600070205080204" pitchFamily="34" charset="-128"/>
                <a:sym typeface="Symbol" panose="05050102010706020507" pitchFamily="18" charset="2"/>
              </a:rPr>
              <a:t>Example of a page table snapshot:</a:t>
            </a:r>
          </a:p>
          <a:p>
            <a:pPr marL="0" indent="0">
              <a:buNone/>
            </a:pPr>
            <a:endParaRPr lang="en-US" altLang="en-US" sz="2800" dirty="0">
              <a:ea typeface="ＭＳ Ｐゴシック" panose="020B0600070205080204" pitchFamily="34" charset="-128"/>
              <a:sym typeface="Symbol" panose="05050102010706020507" pitchFamily="18" charset="2"/>
            </a:endParaRPr>
          </a:p>
          <a:p>
            <a:endParaRPr lang="en-US" altLang="en-US" sz="2800" dirty="0">
              <a:ea typeface="ＭＳ Ｐゴシック" panose="020B0600070205080204" pitchFamily="34" charset="-128"/>
              <a:sym typeface="Symbol" panose="05050102010706020507" pitchFamily="18" charset="2"/>
            </a:endParaRPr>
          </a:p>
          <a:p>
            <a:pPr marL="0" indent="0">
              <a:buNone/>
            </a:pPr>
            <a:br>
              <a:rPr lang="en-US" altLang="en-US" sz="2800"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endParaRPr lang="en-US" altLang="en-US" sz="1465" dirty="0">
              <a:ea typeface="ＭＳ Ｐゴシック" panose="020B0600070205080204" pitchFamily="34" charset="-128"/>
              <a:sym typeface="Symbol" panose="05050102010706020507" pitchFamily="18" charset="2"/>
            </a:endParaRPr>
          </a:p>
          <a:p>
            <a:pPr marL="0" indent="0">
              <a:buNone/>
            </a:pPr>
            <a:br>
              <a:rPr lang="en-US" altLang="en-US" sz="1465" dirty="0">
                <a:ea typeface="ＭＳ Ｐゴシック" panose="020B0600070205080204" pitchFamily="34" charset="-128"/>
                <a:sym typeface="Symbol" panose="05050102010706020507" pitchFamily="18" charset="2"/>
              </a:rPr>
            </a:br>
            <a:br>
              <a:rPr lang="en-US" altLang="en-US" sz="1465" dirty="0">
                <a:ea typeface="ＭＳ Ｐゴシック" panose="020B0600070205080204" pitchFamily="34" charset="-128"/>
                <a:sym typeface="Symbol" panose="05050102010706020507" pitchFamily="18" charset="2"/>
              </a:rPr>
            </a:br>
            <a:endParaRPr lang="en-US" altLang="en-US" sz="733" dirty="0">
              <a:ea typeface="ＭＳ Ｐゴシック" panose="020B0600070205080204" pitchFamily="34" charset="-128"/>
              <a:sym typeface="Symbol" panose="05050102010706020507" pitchFamily="18" charset="2"/>
            </a:endParaRPr>
          </a:p>
          <a:p>
            <a:r>
              <a:rPr lang="en-US" altLang="en-US" sz="2800" dirty="0">
                <a:ea typeface="ＭＳ Ｐゴシック" panose="020B0600070205080204" pitchFamily="34" charset="-128"/>
                <a:sym typeface="Symbol" panose="05050102010706020507" pitchFamily="18" charset="2"/>
              </a:rPr>
              <a:t>During address translation, if valid–invalid bit in page table entry</a:t>
            </a:r>
          </a:p>
          <a:p>
            <a:pPr>
              <a:buFont typeface="Monotype Sorts" charset="2"/>
              <a:buNone/>
            </a:pPr>
            <a:r>
              <a:rPr lang="en-US" altLang="en-US" sz="2800" dirty="0">
                <a:ea typeface="ＭＳ Ｐゴシック" panose="020B0600070205080204" pitchFamily="34" charset="-128"/>
                <a:sym typeface="Symbol" panose="05050102010706020507" pitchFamily="18" charset="2"/>
              </a:rPr>
              <a:t>      is</a:t>
            </a:r>
            <a:r>
              <a:rPr lang="en-US" altLang="en-US" sz="2800" b="1" dirty="0">
                <a:solidFill>
                  <a:srgbClr val="FF0000"/>
                </a:solidFill>
                <a:ea typeface="ＭＳ Ｐゴシック" panose="020B0600070205080204" pitchFamily="34" charset="-128"/>
                <a:sym typeface="Symbol" panose="05050102010706020507" pitchFamily="18" charset="2"/>
              </a:rPr>
              <a:t> I</a:t>
            </a:r>
            <a:r>
              <a:rPr lang="en-US" altLang="en-US" sz="2800" dirty="0">
                <a:ea typeface="ＭＳ Ｐゴシック" panose="020B0600070205080204" pitchFamily="34" charset="-128"/>
                <a:sym typeface="Symbol" panose="05050102010706020507" pitchFamily="18" charset="2"/>
              </a:rPr>
              <a:t>  page fault</a:t>
            </a:r>
          </a:p>
        </p:txBody>
      </p:sp>
      <p:sp>
        <p:nvSpPr>
          <p:cNvPr id="6" name="Rectangle 4">
            <a:extLst>
              <a:ext uri="{FF2B5EF4-FFF2-40B4-BE49-F238E27FC236}">
                <a16:creationId xmlns:a16="http://schemas.microsoft.com/office/drawing/2014/main" id="{D18B957C-6567-A56E-BE1A-DEB585094C74}"/>
              </a:ext>
            </a:extLst>
          </p:cNvPr>
          <p:cNvSpPr>
            <a:spLocks noChangeArrowheads="1"/>
          </p:cNvSpPr>
          <p:nvPr/>
        </p:nvSpPr>
        <p:spPr bwMode="auto">
          <a:xfrm>
            <a:off x="4583271" y="2207765"/>
            <a:ext cx="1719906" cy="2442471"/>
          </a:xfrm>
          <a:prstGeom prst="rect">
            <a:avLst/>
          </a:prstGeom>
          <a:solidFill>
            <a:schemeClr val="bg1"/>
          </a:solidFill>
          <a:ln w="57150" cmpd="thickThin">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r>
              <a:rPr lang="en-US" altLang="en-US" sz="1648" dirty="0"/>
              <a:t>……….</a:t>
            </a:r>
          </a:p>
        </p:txBody>
      </p:sp>
      <p:sp>
        <p:nvSpPr>
          <p:cNvPr id="7" name="Line 5">
            <a:extLst>
              <a:ext uri="{FF2B5EF4-FFF2-40B4-BE49-F238E27FC236}">
                <a16:creationId xmlns:a16="http://schemas.microsoft.com/office/drawing/2014/main" id="{D5279C66-D03D-B290-E818-4D7AC7316DDC}"/>
              </a:ext>
            </a:extLst>
          </p:cNvPr>
          <p:cNvSpPr>
            <a:spLocks noChangeShapeType="1"/>
          </p:cNvSpPr>
          <p:nvPr/>
        </p:nvSpPr>
        <p:spPr bwMode="auto">
          <a:xfrm>
            <a:off x="4570913" y="2515876"/>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9" name="Line 5">
            <a:extLst>
              <a:ext uri="{FF2B5EF4-FFF2-40B4-BE49-F238E27FC236}">
                <a16:creationId xmlns:a16="http://schemas.microsoft.com/office/drawing/2014/main" id="{53A2241B-48F6-3D51-2C07-0CD3A398FCE4}"/>
              </a:ext>
            </a:extLst>
          </p:cNvPr>
          <p:cNvSpPr>
            <a:spLocks noChangeShapeType="1"/>
          </p:cNvSpPr>
          <p:nvPr/>
        </p:nvSpPr>
        <p:spPr bwMode="auto">
          <a:xfrm>
            <a:off x="4583271" y="2799999"/>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1" name="Line 5">
            <a:extLst>
              <a:ext uri="{FF2B5EF4-FFF2-40B4-BE49-F238E27FC236}">
                <a16:creationId xmlns:a16="http://schemas.microsoft.com/office/drawing/2014/main" id="{E5A8F781-74DC-A6EC-8482-3B2F52689CF2}"/>
              </a:ext>
            </a:extLst>
          </p:cNvPr>
          <p:cNvSpPr>
            <a:spLocks noChangeShapeType="1"/>
          </p:cNvSpPr>
          <p:nvPr/>
        </p:nvSpPr>
        <p:spPr bwMode="auto">
          <a:xfrm>
            <a:off x="4583271" y="3099076"/>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2" name="Line 5">
            <a:extLst>
              <a:ext uri="{FF2B5EF4-FFF2-40B4-BE49-F238E27FC236}">
                <a16:creationId xmlns:a16="http://schemas.microsoft.com/office/drawing/2014/main" id="{1E99743F-7C4A-BA79-9EB0-A0D47D8F963B}"/>
              </a:ext>
            </a:extLst>
          </p:cNvPr>
          <p:cNvSpPr>
            <a:spLocks noChangeShapeType="1"/>
          </p:cNvSpPr>
          <p:nvPr/>
        </p:nvSpPr>
        <p:spPr bwMode="auto">
          <a:xfrm>
            <a:off x="4558555" y="3383204"/>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dirty="0"/>
          </a:p>
        </p:txBody>
      </p:sp>
      <p:sp>
        <p:nvSpPr>
          <p:cNvPr id="13" name="Line 5">
            <a:extLst>
              <a:ext uri="{FF2B5EF4-FFF2-40B4-BE49-F238E27FC236}">
                <a16:creationId xmlns:a16="http://schemas.microsoft.com/office/drawing/2014/main" id="{955F60FC-905D-54C4-19D0-C8A5A801652F}"/>
              </a:ext>
            </a:extLst>
          </p:cNvPr>
          <p:cNvSpPr>
            <a:spLocks noChangeShapeType="1"/>
          </p:cNvSpPr>
          <p:nvPr/>
        </p:nvSpPr>
        <p:spPr bwMode="auto">
          <a:xfrm>
            <a:off x="4583271" y="3876682"/>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4" name="Line 5">
            <a:extLst>
              <a:ext uri="{FF2B5EF4-FFF2-40B4-BE49-F238E27FC236}">
                <a16:creationId xmlns:a16="http://schemas.microsoft.com/office/drawing/2014/main" id="{D340DB0B-C5A8-2901-CC7E-C13004801422}"/>
              </a:ext>
            </a:extLst>
          </p:cNvPr>
          <p:cNvSpPr>
            <a:spLocks noChangeShapeType="1"/>
          </p:cNvSpPr>
          <p:nvPr/>
        </p:nvSpPr>
        <p:spPr bwMode="auto">
          <a:xfrm>
            <a:off x="4583271" y="4205669"/>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5" name="Line 5">
            <a:extLst>
              <a:ext uri="{FF2B5EF4-FFF2-40B4-BE49-F238E27FC236}">
                <a16:creationId xmlns:a16="http://schemas.microsoft.com/office/drawing/2014/main" id="{AB2E3AC2-FB82-A026-F932-C20CE7EA35BF}"/>
              </a:ext>
            </a:extLst>
          </p:cNvPr>
          <p:cNvSpPr>
            <a:spLocks noChangeShapeType="1"/>
          </p:cNvSpPr>
          <p:nvPr/>
        </p:nvSpPr>
        <p:spPr bwMode="auto">
          <a:xfrm>
            <a:off x="4583271" y="4415023"/>
            <a:ext cx="17446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6" name="Line 13">
            <a:extLst>
              <a:ext uri="{FF2B5EF4-FFF2-40B4-BE49-F238E27FC236}">
                <a16:creationId xmlns:a16="http://schemas.microsoft.com/office/drawing/2014/main" id="{E11A1CAB-8F27-4373-B8B2-1E926CEAE47A}"/>
              </a:ext>
            </a:extLst>
          </p:cNvPr>
          <p:cNvSpPr>
            <a:spLocks noChangeShapeType="1"/>
          </p:cNvSpPr>
          <p:nvPr/>
        </p:nvSpPr>
        <p:spPr bwMode="auto">
          <a:xfrm>
            <a:off x="5936283" y="2068195"/>
            <a:ext cx="0" cy="27216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sz="1648"/>
          </a:p>
        </p:txBody>
      </p:sp>
      <p:sp>
        <p:nvSpPr>
          <p:cNvPr id="18" name="Text Box 14">
            <a:extLst>
              <a:ext uri="{FF2B5EF4-FFF2-40B4-BE49-F238E27FC236}">
                <a16:creationId xmlns:a16="http://schemas.microsoft.com/office/drawing/2014/main" id="{18E2A8F5-4555-8426-0E15-0E3029DB0659}"/>
              </a:ext>
            </a:extLst>
          </p:cNvPr>
          <p:cNvSpPr txBox="1">
            <a:spLocks noChangeArrowheads="1"/>
          </p:cNvSpPr>
          <p:nvPr/>
        </p:nvSpPr>
        <p:spPr bwMode="auto">
          <a:xfrm>
            <a:off x="5959087" y="2205527"/>
            <a:ext cx="301686"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dirty="0">
                <a:solidFill>
                  <a:srgbClr val="FF0000"/>
                </a:solidFill>
                <a:latin typeface="Helvetica" panose="020B0604020202020204" pitchFamily="34" charset="0"/>
              </a:rPr>
              <a:t>v</a:t>
            </a:r>
          </a:p>
        </p:txBody>
      </p:sp>
      <p:sp>
        <p:nvSpPr>
          <p:cNvPr id="19" name="Text Box 14">
            <a:extLst>
              <a:ext uri="{FF2B5EF4-FFF2-40B4-BE49-F238E27FC236}">
                <a16:creationId xmlns:a16="http://schemas.microsoft.com/office/drawing/2014/main" id="{6C8C0673-4442-A00C-8A45-DD4DDF703341}"/>
              </a:ext>
            </a:extLst>
          </p:cNvPr>
          <p:cNvSpPr txBox="1">
            <a:spLocks noChangeArrowheads="1"/>
          </p:cNvSpPr>
          <p:nvPr/>
        </p:nvSpPr>
        <p:spPr bwMode="auto">
          <a:xfrm>
            <a:off x="5974025" y="2459741"/>
            <a:ext cx="301686"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dirty="0">
                <a:solidFill>
                  <a:srgbClr val="FF0000"/>
                </a:solidFill>
                <a:latin typeface="Helvetica" panose="020B0604020202020204" pitchFamily="34" charset="0"/>
              </a:rPr>
              <a:t>v</a:t>
            </a:r>
          </a:p>
        </p:txBody>
      </p:sp>
      <p:sp>
        <p:nvSpPr>
          <p:cNvPr id="20" name="Text Box 14">
            <a:extLst>
              <a:ext uri="{FF2B5EF4-FFF2-40B4-BE49-F238E27FC236}">
                <a16:creationId xmlns:a16="http://schemas.microsoft.com/office/drawing/2014/main" id="{C79EA9B3-5187-B5BA-D5A4-47EF5094D24C}"/>
              </a:ext>
            </a:extLst>
          </p:cNvPr>
          <p:cNvSpPr txBox="1">
            <a:spLocks noChangeArrowheads="1"/>
          </p:cNvSpPr>
          <p:nvPr/>
        </p:nvSpPr>
        <p:spPr bwMode="auto">
          <a:xfrm>
            <a:off x="5974034" y="2788730"/>
            <a:ext cx="301686"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dirty="0">
                <a:solidFill>
                  <a:srgbClr val="FF0000"/>
                </a:solidFill>
                <a:latin typeface="Helvetica" panose="020B0604020202020204" pitchFamily="34" charset="0"/>
              </a:rPr>
              <a:t>v</a:t>
            </a:r>
          </a:p>
        </p:txBody>
      </p:sp>
      <p:sp>
        <p:nvSpPr>
          <p:cNvPr id="21" name="Text Box 14">
            <a:extLst>
              <a:ext uri="{FF2B5EF4-FFF2-40B4-BE49-F238E27FC236}">
                <a16:creationId xmlns:a16="http://schemas.microsoft.com/office/drawing/2014/main" id="{FC996E87-055A-BC43-012F-53D617891123}"/>
              </a:ext>
            </a:extLst>
          </p:cNvPr>
          <p:cNvSpPr txBox="1">
            <a:spLocks noChangeArrowheads="1"/>
          </p:cNvSpPr>
          <p:nvPr/>
        </p:nvSpPr>
        <p:spPr bwMode="auto">
          <a:xfrm>
            <a:off x="5959080" y="3013033"/>
            <a:ext cx="301686"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dirty="0">
                <a:solidFill>
                  <a:srgbClr val="FF0000"/>
                </a:solidFill>
                <a:latin typeface="Helvetica" panose="020B0604020202020204" pitchFamily="34" charset="0"/>
              </a:rPr>
              <a:t>v</a:t>
            </a:r>
          </a:p>
        </p:txBody>
      </p:sp>
      <p:sp>
        <p:nvSpPr>
          <p:cNvPr id="23" name="Text Box 18">
            <a:extLst>
              <a:ext uri="{FF2B5EF4-FFF2-40B4-BE49-F238E27FC236}">
                <a16:creationId xmlns:a16="http://schemas.microsoft.com/office/drawing/2014/main" id="{71E1D3DD-CD5F-8485-781F-B6938987B9D2}"/>
              </a:ext>
            </a:extLst>
          </p:cNvPr>
          <p:cNvSpPr txBox="1">
            <a:spLocks noChangeArrowheads="1"/>
          </p:cNvSpPr>
          <p:nvPr/>
        </p:nvSpPr>
        <p:spPr bwMode="auto">
          <a:xfrm>
            <a:off x="6002880" y="3871646"/>
            <a:ext cx="243978"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a:solidFill>
                  <a:srgbClr val="FF0000"/>
                </a:solidFill>
                <a:latin typeface="Helvetica" panose="020B0604020202020204" pitchFamily="34" charset="0"/>
              </a:rPr>
              <a:t>i</a:t>
            </a:r>
          </a:p>
        </p:txBody>
      </p:sp>
      <p:sp>
        <p:nvSpPr>
          <p:cNvPr id="24" name="Text Box 18">
            <a:extLst>
              <a:ext uri="{FF2B5EF4-FFF2-40B4-BE49-F238E27FC236}">
                <a16:creationId xmlns:a16="http://schemas.microsoft.com/office/drawing/2014/main" id="{0811854B-859C-A63D-F235-A0DFC9489A99}"/>
              </a:ext>
            </a:extLst>
          </p:cNvPr>
          <p:cNvSpPr txBox="1">
            <a:spLocks noChangeArrowheads="1"/>
          </p:cNvSpPr>
          <p:nvPr/>
        </p:nvSpPr>
        <p:spPr bwMode="auto">
          <a:xfrm>
            <a:off x="5987925" y="4140808"/>
            <a:ext cx="243978"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a:solidFill>
                  <a:srgbClr val="FF0000"/>
                </a:solidFill>
                <a:latin typeface="Helvetica" panose="020B0604020202020204" pitchFamily="34" charset="0"/>
              </a:rPr>
              <a:t>i</a:t>
            </a:r>
          </a:p>
        </p:txBody>
      </p:sp>
      <p:sp>
        <p:nvSpPr>
          <p:cNvPr id="25" name="Text Box 18">
            <a:extLst>
              <a:ext uri="{FF2B5EF4-FFF2-40B4-BE49-F238E27FC236}">
                <a16:creationId xmlns:a16="http://schemas.microsoft.com/office/drawing/2014/main" id="{2EC32168-B261-F76A-F411-F7BAAA591D25}"/>
              </a:ext>
            </a:extLst>
          </p:cNvPr>
          <p:cNvSpPr txBox="1">
            <a:spLocks noChangeArrowheads="1"/>
          </p:cNvSpPr>
          <p:nvPr/>
        </p:nvSpPr>
        <p:spPr bwMode="auto">
          <a:xfrm>
            <a:off x="5987935" y="4335212"/>
            <a:ext cx="243978" cy="345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pPr>
            <a:r>
              <a:rPr lang="en-US" altLang="en-US" sz="1648" b="1">
                <a:solidFill>
                  <a:srgbClr val="FF0000"/>
                </a:solidFill>
                <a:latin typeface="Helvetica" panose="020B0604020202020204" pitchFamily="34" charset="0"/>
              </a:rPr>
              <a:t>i</a:t>
            </a:r>
          </a:p>
        </p:txBody>
      </p:sp>
    </p:spTree>
    <p:extLst>
      <p:ext uri="{BB962C8B-B14F-4D97-AF65-F5344CB8AC3E}">
        <p14:creationId xmlns:p14="http://schemas.microsoft.com/office/powerpoint/2010/main" val="778829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54</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04199"/>
            <a:ext cx="9574601" cy="1107096"/>
          </a:xfrm>
          <a:prstGeom prst="rect">
            <a:avLst/>
          </a:prstGeom>
          <a:noFill/>
        </p:spPr>
        <p:txBody>
          <a:bodyPr wrap="square" lIns="91437" tIns="45719" rIns="91437" bIns="45719" rtlCol="0" anchor="ctr">
            <a:spAutoFit/>
          </a:bodyPr>
          <a:lstStyle/>
          <a:p>
            <a:pPr algn="ctr"/>
            <a:r>
              <a:rPr lang="en-US" sz="1648" b="1" dirty="0"/>
              <a:t>	</a:t>
            </a:r>
            <a:r>
              <a:rPr lang="en-US" altLang="en-US" sz="3297" dirty="0">
                <a:ea typeface="ＭＳ Ｐゴシック" panose="020B0600070205080204" pitchFamily="34" charset="-128"/>
              </a:rPr>
              <a:t>Page Table When Some Pages </a:t>
            </a:r>
            <a:br>
              <a:rPr lang="en-US" altLang="en-US" sz="3297" dirty="0">
                <a:ea typeface="ＭＳ Ｐゴシック" panose="020B0600070205080204" pitchFamily="34" charset="-128"/>
              </a:rPr>
            </a:br>
            <a:r>
              <a:rPr lang="en-US" altLang="en-US" sz="3297" dirty="0">
                <a:ea typeface="ＭＳ Ｐゴシック" panose="020B0600070205080204" pitchFamily="34" charset="-128"/>
              </a:rPr>
              <a:t>Are Not in Main Memory</a:t>
            </a:r>
            <a:endParaRPr lang="en-IN" sz="3000" b="1" dirty="0">
              <a:solidFill>
                <a:srgbClr val="46B0FA"/>
              </a:solidFill>
              <a:latin typeface="Arial"/>
              <a:cs typeface="Arial"/>
            </a:endParaRPr>
          </a:p>
        </p:txBody>
      </p:sp>
      <p:pic>
        <p:nvPicPr>
          <p:cNvPr id="5" name="Picture 4" descr="9">
            <a:extLst>
              <a:ext uri="{FF2B5EF4-FFF2-40B4-BE49-F238E27FC236}">
                <a16:creationId xmlns:a16="http://schemas.microsoft.com/office/drawing/2014/main" id="{C14BAFB2-C197-983C-D809-5B8F23CAE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259" y="931699"/>
            <a:ext cx="4905295" cy="475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417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55</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72351"/>
            <a:ext cx="9574601" cy="553996"/>
          </a:xfrm>
          <a:prstGeom prst="rect">
            <a:avLst/>
          </a:prstGeom>
          <a:noFill/>
        </p:spPr>
        <p:txBody>
          <a:bodyPr wrap="square" lIns="91437" tIns="45719" rIns="91437" bIns="45719" rtlCol="0" anchor="ctr">
            <a:spAutoFit/>
          </a:bodyPr>
          <a:lstStyle/>
          <a:p>
            <a:pPr algn="ctr"/>
            <a:r>
              <a:rPr lang="en-US" sz="1648" b="1" dirty="0"/>
              <a:t>	</a:t>
            </a:r>
            <a:r>
              <a:rPr lang="en-US" sz="3000" b="1" dirty="0">
                <a:solidFill>
                  <a:srgbClr val="46B0FA"/>
                </a:solidFill>
                <a:latin typeface="Arial"/>
                <a:cs typeface="Arial"/>
              </a:rPr>
              <a:t>Page Fault</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E7A1CB96-9015-0AEF-D8A6-D7CC45AE9F51}"/>
              </a:ext>
            </a:extLst>
          </p:cNvPr>
          <p:cNvSpPr txBox="1">
            <a:spLocks noChangeArrowheads="1"/>
          </p:cNvSpPr>
          <p:nvPr/>
        </p:nvSpPr>
        <p:spPr>
          <a:xfrm>
            <a:off x="742919" y="897326"/>
            <a:ext cx="10322970" cy="4860017"/>
          </a:xfrm>
          <a:prstGeom prst="rect">
            <a:avLst/>
          </a:prstGeom>
        </p:spPr>
        <p:txBody>
          <a:bodyPr vert="horz" lIns="83742" tIns="41871" rIns="83742" bIns="41871"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altLang="en-US" sz="2198" dirty="0">
                <a:latin typeface="Times" panose="02020603050405020304" pitchFamily="18" charset="0"/>
                <a:ea typeface="ＭＳ Ｐゴシック" panose="020B0600070205080204" pitchFamily="34" charset="-128"/>
                <a:cs typeface="Times" panose="02020603050405020304" pitchFamily="18" charset="0"/>
              </a:rPr>
              <a:t>If there is a reference to a page, first reference to that page will trap to operating system:</a:t>
            </a:r>
          </a:p>
          <a:p>
            <a:pPr>
              <a:buFont typeface="Monotype Sorts" charset="2"/>
              <a:buNone/>
            </a:pPr>
            <a:r>
              <a:rPr lang="en-US" altLang="en-US" sz="2198" dirty="0">
                <a:solidFill>
                  <a:srgbClr val="3366FF"/>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r>
              <a:rPr lang="en-US" altLang="en-US" sz="2198" b="1" dirty="0">
                <a:solidFill>
                  <a:srgbClr val="3366FF"/>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page fault</a:t>
            </a: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Operating system looks at another table to decide:</a:t>
            </a:r>
          </a:p>
          <a:p>
            <a:pPr marL="732732" lvl="1" indent="-314028"/>
            <a:r>
              <a:rPr lang="en-US" altLang="en-US" sz="2198" dirty="0">
                <a:latin typeface="Times" panose="02020603050405020304" pitchFamily="18" charset="0"/>
                <a:ea typeface="ＭＳ Ｐゴシック" panose="020B0600070205080204" pitchFamily="34" charset="-128"/>
                <a:cs typeface="Times" panose="02020603050405020304" pitchFamily="18" charset="0"/>
              </a:rPr>
              <a:t>Invalid reference </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abort</a:t>
            </a:r>
          </a:p>
          <a:p>
            <a:pPr marL="732732" lvl="1" indent="-314028"/>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Just not in memory</a:t>
            </a: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Get empty frame</a:t>
            </a: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Swap page into frame</a:t>
            </a: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Reset tables</a:t>
            </a: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Set validation bit = </a:t>
            </a:r>
            <a:r>
              <a:rPr lang="en-US" altLang="en-US" sz="2198" b="1" dirty="0">
                <a:solidFill>
                  <a:srgbClr val="FF0000"/>
                </a:solidFill>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v</a:t>
            </a:r>
            <a:endPar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endParaRPr>
          </a:p>
          <a:p>
            <a:pPr>
              <a:buFont typeface="Monotype Sorts" charset="2"/>
              <a:buAutoNum type="arabicPeriod"/>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Restart the instruction that caused the page fault</a:t>
            </a:r>
          </a:p>
        </p:txBody>
      </p:sp>
    </p:spTree>
    <p:extLst>
      <p:ext uri="{BB962C8B-B14F-4D97-AF65-F5344CB8AC3E}">
        <p14:creationId xmlns:p14="http://schemas.microsoft.com/office/powerpoint/2010/main" val="10417200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56</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64515" y="172351"/>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Page Fault</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84050E5C-BF36-B813-B578-5961938FB388}"/>
              </a:ext>
            </a:extLst>
          </p:cNvPr>
          <p:cNvSpPr txBox="1">
            <a:spLocks noChangeArrowheads="1"/>
          </p:cNvSpPr>
          <p:nvPr/>
        </p:nvSpPr>
        <p:spPr>
          <a:xfrm>
            <a:off x="742919" y="1129734"/>
            <a:ext cx="7780806" cy="3768383"/>
          </a:xfrm>
          <a:prstGeom prst="rect">
            <a:avLst/>
          </a:prstGeom>
        </p:spPr>
        <p:txBody>
          <a:bodyPr vert="horz" lIns="83742" tIns="41871" rIns="83742" bIns="41871" rtlCol="0">
            <a:normAutofit lnSpcReduction="10000"/>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r>
              <a:rPr lang="en-US" altLang="en-US" sz="2564" dirty="0">
                <a:ea typeface="ＭＳ Ｐゴシック" panose="020B0600070205080204" pitchFamily="34" charset="-128"/>
                <a:sym typeface="Symbol" panose="05050102010706020507" pitchFamily="18" charset="2"/>
              </a:rPr>
              <a:t>Restart instruction</a:t>
            </a:r>
          </a:p>
          <a:p>
            <a:pPr lvl="1"/>
            <a:r>
              <a:rPr lang="en-US" altLang="en-US" sz="2564" dirty="0">
                <a:ea typeface="ＭＳ Ｐゴシック" panose="020B0600070205080204" pitchFamily="34" charset="-128"/>
                <a:sym typeface="Symbol" panose="05050102010706020507" pitchFamily="18" charset="2"/>
              </a:rPr>
              <a:t>block move</a:t>
            </a:r>
            <a:br>
              <a:rPr lang="en-US" altLang="en-US" sz="2564" dirty="0">
                <a:ea typeface="ＭＳ Ｐゴシック" panose="020B0600070205080204" pitchFamily="34" charset="-128"/>
                <a:sym typeface="Symbol" panose="05050102010706020507" pitchFamily="18" charset="2"/>
              </a:rPr>
            </a:br>
            <a:br>
              <a:rPr lang="en-US" altLang="en-US" sz="2198" dirty="0">
                <a:ea typeface="ＭＳ Ｐゴシック" panose="020B0600070205080204" pitchFamily="34" charset="-128"/>
                <a:sym typeface="Symbol" panose="05050102010706020507" pitchFamily="18" charset="2"/>
              </a:rPr>
            </a:br>
            <a:br>
              <a:rPr lang="en-US" altLang="en-US" sz="2198" dirty="0">
                <a:ea typeface="ＭＳ Ｐゴシック" panose="020B0600070205080204" pitchFamily="34" charset="-128"/>
                <a:sym typeface="Symbol" panose="05050102010706020507" pitchFamily="18" charset="2"/>
              </a:rPr>
            </a:br>
            <a:br>
              <a:rPr lang="en-US" altLang="en-US" sz="2198" dirty="0">
                <a:ea typeface="ＭＳ Ｐゴシック" panose="020B0600070205080204" pitchFamily="34" charset="-128"/>
                <a:sym typeface="Symbol" panose="05050102010706020507" pitchFamily="18" charset="2"/>
              </a:rPr>
            </a:br>
            <a:br>
              <a:rPr lang="en-US" altLang="en-US" sz="2198" dirty="0">
                <a:ea typeface="ＭＳ Ｐゴシック" panose="020B0600070205080204" pitchFamily="34" charset="-128"/>
                <a:sym typeface="Symbol" panose="05050102010706020507" pitchFamily="18" charset="2"/>
              </a:rPr>
            </a:br>
            <a:endParaRPr lang="en-US" altLang="en-US" sz="2198" dirty="0">
              <a:ea typeface="ＭＳ Ｐゴシック" panose="020B0600070205080204" pitchFamily="34" charset="-128"/>
              <a:sym typeface="Symbol" panose="05050102010706020507" pitchFamily="18" charset="2"/>
            </a:endParaRPr>
          </a:p>
          <a:p>
            <a:pPr lvl="1">
              <a:buFont typeface="Monotype Sorts" charset="2"/>
              <a:buNone/>
            </a:pPr>
            <a:endParaRPr lang="en-US" altLang="en-US" sz="2198" dirty="0">
              <a:ea typeface="ＭＳ Ｐゴシック" panose="020B0600070205080204" pitchFamily="34" charset="-128"/>
              <a:sym typeface="Symbol" panose="05050102010706020507" pitchFamily="18" charset="2"/>
            </a:endParaRPr>
          </a:p>
          <a:p>
            <a:pPr lvl="1">
              <a:buFont typeface="Monotype Sorts" charset="2"/>
              <a:buNone/>
            </a:pPr>
            <a:endParaRPr lang="en-US" altLang="en-US" sz="2198" dirty="0">
              <a:ea typeface="ＭＳ Ｐゴシック" panose="020B0600070205080204" pitchFamily="34" charset="-128"/>
              <a:sym typeface="Symbol" panose="05050102010706020507" pitchFamily="18" charset="2"/>
            </a:endParaRPr>
          </a:p>
          <a:p>
            <a:pPr lvl="1">
              <a:buFont typeface="Monotype Sorts" charset="2"/>
              <a:buNone/>
            </a:pPr>
            <a:endParaRPr lang="en-US" altLang="en-US" sz="2198" dirty="0">
              <a:ea typeface="ＭＳ Ｐゴシック" panose="020B0600070205080204" pitchFamily="34" charset="-128"/>
              <a:sym typeface="Symbol" panose="05050102010706020507" pitchFamily="18" charset="2"/>
            </a:endParaRPr>
          </a:p>
          <a:p>
            <a:pPr lvl="1"/>
            <a:r>
              <a:rPr lang="en-US" altLang="en-US" sz="2564" dirty="0">
                <a:ea typeface="ＭＳ Ｐゴシック" panose="020B0600070205080204" pitchFamily="34" charset="-128"/>
                <a:sym typeface="Symbol" panose="05050102010706020507" pitchFamily="18" charset="2"/>
              </a:rPr>
              <a:t>auto increment/decrement location</a:t>
            </a:r>
          </a:p>
        </p:txBody>
      </p:sp>
      <p:sp>
        <p:nvSpPr>
          <p:cNvPr id="6" name="Rectangle 4">
            <a:extLst>
              <a:ext uri="{FF2B5EF4-FFF2-40B4-BE49-F238E27FC236}">
                <a16:creationId xmlns:a16="http://schemas.microsoft.com/office/drawing/2014/main" id="{11E753E4-3796-E3CC-45F9-7263F02E5E2D}"/>
              </a:ext>
            </a:extLst>
          </p:cNvPr>
          <p:cNvSpPr>
            <a:spLocks noChangeArrowheads="1"/>
          </p:cNvSpPr>
          <p:nvPr/>
        </p:nvSpPr>
        <p:spPr bwMode="auto">
          <a:xfrm>
            <a:off x="4844028" y="2511306"/>
            <a:ext cx="837419" cy="837419"/>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lang="en-US" altLang="en-US" sz="1648"/>
          </a:p>
        </p:txBody>
      </p:sp>
      <p:sp>
        <p:nvSpPr>
          <p:cNvPr id="7" name="Rectangle 5">
            <a:extLst>
              <a:ext uri="{FF2B5EF4-FFF2-40B4-BE49-F238E27FC236}">
                <a16:creationId xmlns:a16="http://schemas.microsoft.com/office/drawing/2014/main" id="{68E0E185-DDFB-4BEB-3420-64FCC799AF6B}"/>
              </a:ext>
            </a:extLst>
          </p:cNvPr>
          <p:cNvSpPr>
            <a:spLocks noChangeArrowheads="1"/>
          </p:cNvSpPr>
          <p:nvPr/>
        </p:nvSpPr>
        <p:spPr bwMode="auto">
          <a:xfrm>
            <a:off x="5359941" y="3046116"/>
            <a:ext cx="837419" cy="8374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lang="en-US" altLang="en-US" sz="1648"/>
          </a:p>
        </p:txBody>
      </p:sp>
      <p:sp>
        <p:nvSpPr>
          <p:cNvPr id="9" name="Freeform 6">
            <a:extLst>
              <a:ext uri="{FF2B5EF4-FFF2-40B4-BE49-F238E27FC236}">
                <a16:creationId xmlns:a16="http://schemas.microsoft.com/office/drawing/2014/main" id="{473CAFC1-48CC-BE3B-EFA7-BE2C9C7D28A7}"/>
              </a:ext>
            </a:extLst>
          </p:cNvPr>
          <p:cNvSpPr>
            <a:spLocks/>
          </p:cNvSpPr>
          <p:nvPr/>
        </p:nvSpPr>
        <p:spPr bwMode="auto">
          <a:xfrm>
            <a:off x="5675634" y="2582963"/>
            <a:ext cx="488494" cy="488494"/>
          </a:xfrm>
          <a:custGeom>
            <a:avLst/>
            <a:gdLst>
              <a:gd name="T0" fmla="*/ 807845061 w 344"/>
              <a:gd name="T1" fmla="*/ 756690428 h 376"/>
              <a:gd name="T2" fmla="*/ 692438430 w 344"/>
              <a:gd name="T3" fmla="*/ 80499419 h 376"/>
              <a:gd name="T4" fmla="*/ 0 w 344"/>
              <a:gd name="T5" fmla="*/ 273696619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lang="en-US" altLang="en-US" sz="1648"/>
          </a:p>
        </p:txBody>
      </p:sp>
    </p:spTree>
    <p:extLst>
      <p:ext uri="{BB962C8B-B14F-4D97-AF65-F5344CB8AC3E}">
        <p14:creationId xmlns:p14="http://schemas.microsoft.com/office/powerpoint/2010/main" val="715322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57</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Steps in Handling a page Fault</a:t>
            </a:r>
            <a:endParaRPr lang="en-IN" sz="3000" b="1" dirty="0">
              <a:solidFill>
                <a:srgbClr val="46B0FA"/>
              </a:solidFill>
              <a:latin typeface="Arial"/>
              <a:cs typeface="Arial"/>
            </a:endParaRPr>
          </a:p>
        </p:txBody>
      </p:sp>
      <p:pic>
        <p:nvPicPr>
          <p:cNvPr id="2" name="Picture 4" descr="9">
            <a:extLst>
              <a:ext uri="{FF2B5EF4-FFF2-40B4-BE49-F238E27FC236}">
                <a16:creationId xmlns:a16="http://schemas.microsoft.com/office/drawing/2014/main" id="{0376DC25-4301-4233-7467-60C9FFA54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258" y="859816"/>
            <a:ext cx="5611867" cy="468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1240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58</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Performance of Demand Paging</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D24F4877-E733-A7B9-B8AA-69115246DC3A}"/>
              </a:ext>
            </a:extLst>
          </p:cNvPr>
          <p:cNvSpPr txBox="1">
            <a:spLocks noChangeArrowheads="1"/>
          </p:cNvSpPr>
          <p:nvPr/>
        </p:nvSpPr>
        <p:spPr>
          <a:xfrm>
            <a:off x="1291851" y="755173"/>
            <a:ext cx="7650583" cy="4689008"/>
          </a:xfrm>
          <a:prstGeom prst="rect">
            <a:avLst/>
          </a:prstGeom>
        </p:spPr>
        <p:txBody>
          <a:bodyPr vert="horz" lIns="83742" tIns="41871" rIns="83742" bIns="41871"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rPr>
              <a:t>Page Fault Rate 0 </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r>
              <a:rPr lang="en-US" altLang="en-US" sz="2198"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1.0</a:t>
            </a:r>
          </a:p>
          <a:p>
            <a:pPr lvl="1">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if </a:t>
            </a:r>
            <a:r>
              <a:rPr lang="en-US" altLang="en-US" sz="2198"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0 no page faults </a:t>
            </a:r>
          </a:p>
          <a:p>
            <a:pPr lvl="1">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if </a:t>
            </a:r>
            <a:r>
              <a:rPr lang="en-US" altLang="en-US" sz="2198"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1, every reference is a fault</a:t>
            </a:r>
          </a:p>
          <a:p>
            <a:pPr>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Effective Access Time (EAT)</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EAT = (1 – </a:t>
            </a:r>
            <a:r>
              <a:rPr lang="en-US" altLang="en-US" sz="2198"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x memory access</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a:t>
            </a:r>
            <a:r>
              <a:rPr lang="en-US" altLang="en-US" sz="2198" i="1"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p</a:t>
            </a: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(page fault overhead</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swap page out</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swap page in</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 restart overhead</a:t>
            </a:r>
          </a:p>
          <a:p>
            <a:pPr>
              <a:buNone/>
              <a:tabLst>
                <a:tab pos="1983028" algn="l"/>
                <a:tab pos="2616899" algn="l"/>
              </a:tabLst>
            </a:pPr>
            <a:r>
              <a:rPr lang="en-US" altLang="en-US" sz="2198" dirty="0">
                <a:latin typeface="Times" panose="02020603050405020304" pitchFamily="18" charset="0"/>
                <a:ea typeface="ＭＳ Ｐゴシック" panose="020B0600070205080204" pitchFamily="34" charset="-128"/>
                <a:cs typeface="Times"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3556736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59</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Steps in Handling a page Fault</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AB1DE6F6-80DD-DB0A-1844-E20195259F3B}"/>
              </a:ext>
            </a:extLst>
          </p:cNvPr>
          <p:cNvSpPr txBox="1">
            <a:spLocks noChangeArrowheads="1"/>
          </p:cNvSpPr>
          <p:nvPr/>
        </p:nvSpPr>
        <p:spPr>
          <a:xfrm>
            <a:off x="738557" y="859816"/>
            <a:ext cx="9131019" cy="4912481"/>
          </a:xfrm>
          <a:prstGeom prst="rect">
            <a:avLst/>
          </a:prstGeom>
        </p:spPr>
        <p:txBody>
          <a:bodyPr vert="horz" lIns="83742" tIns="41871" rIns="83742" bIns="41871"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Memory access time = 200 nanoseconds</a:t>
            </a: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Average page-fault service time = 8 milliseconds</a:t>
            </a: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EAT = (1 – p) x 200 + p (8 milliseconds) </a:t>
            </a:r>
          </a:p>
          <a:p>
            <a:pPr>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	        = (1 – p  x 200 + p x 8,000,000 </a:t>
            </a:r>
          </a:p>
          <a:p>
            <a:pPr>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              = 200 + p x 7,999,800</a:t>
            </a: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If one access out of 1,000 causes a page fault, then</a:t>
            </a:r>
          </a:p>
          <a:p>
            <a:pPr>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         EAT = 8.2 microseconds. </a:t>
            </a:r>
          </a:p>
          <a:p>
            <a:pPr>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      This is a slowdown by a factor of 40!!</a:t>
            </a:r>
          </a:p>
          <a:p>
            <a:pPr>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To keep slowdown to 10% p &lt; 0.0000025 (1 in ~400K)</a:t>
            </a:r>
          </a:p>
        </p:txBody>
      </p:sp>
    </p:spTree>
    <p:extLst>
      <p:ext uri="{BB962C8B-B14F-4D97-AF65-F5344CB8AC3E}">
        <p14:creationId xmlns:p14="http://schemas.microsoft.com/office/powerpoint/2010/main" val="328280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1619-360F-61BA-DE4E-43B2F1716834}"/>
              </a:ext>
            </a:extLst>
          </p:cNvPr>
          <p:cNvSpPr>
            <a:spLocks noGrp="1"/>
          </p:cNvSpPr>
          <p:nvPr>
            <p:ph type="title"/>
          </p:nvPr>
        </p:nvSpPr>
        <p:spPr/>
        <p:txBody>
          <a:bodyPr/>
          <a:lstStyle/>
          <a:p>
            <a:r>
              <a:rPr lang="en-US" altLang="en-US" sz="4400" dirty="0">
                <a:solidFill>
                  <a:srgbClr val="00B0F0"/>
                </a:solidFill>
                <a:latin typeface="Times New Roman" panose="02020603050405020304" pitchFamily="18" charset="0"/>
                <a:cs typeface="Times New Roman" panose="02020603050405020304" pitchFamily="18" charset="0"/>
              </a:rPr>
              <a:t>Binding of Instructions and Data to Memory</a:t>
            </a:r>
            <a:endParaRPr lang="en-US" dirty="0"/>
          </a:p>
        </p:txBody>
      </p:sp>
      <p:sp>
        <p:nvSpPr>
          <p:cNvPr id="3" name="Content Placeholder 2">
            <a:extLst>
              <a:ext uri="{FF2B5EF4-FFF2-40B4-BE49-F238E27FC236}">
                <a16:creationId xmlns:a16="http://schemas.microsoft.com/office/drawing/2014/main" id="{A2F5CF0F-ACDA-70EC-0D49-FB6BE1A2ACF9}"/>
              </a:ext>
            </a:extLst>
          </p:cNvPr>
          <p:cNvSpPr>
            <a:spLocks noGrp="1"/>
          </p:cNvSpPr>
          <p:nvPr>
            <p:ph idx="1"/>
          </p:nvPr>
        </p:nvSpPr>
        <p:spPr/>
        <p:txBody>
          <a:bodyPr/>
          <a:lstStyle/>
          <a:p>
            <a:pPr>
              <a:buFont typeface="Monotype Sorts" pitchFamily="-84" charset="2"/>
              <a:buNone/>
            </a:pPr>
            <a:endParaRPr lang="en-US" altLang="en-US" sz="2400" dirty="0">
              <a:latin typeface="Times New Roman" panose="02020603050405020304" pitchFamily="18" charset="0"/>
              <a:cs typeface="Times New Roman" panose="02020603050405020304" pitchFamily="18" charset="0"/>
            </a:endParaRPr>
          </a:p>
          <a:p>
            <a:r>
              <a:rPr kumimoji="0" lang="en-US" altLang="en-US" sz="2400" dirty="0">
                <a:latin typeface="Times New Roman" panose="02020603050405020304" pitchFamily="18" charset="0"/>
                <a:cs typeface="Times New Roman" panose="02020603050405020304" pitchFamily="18" charset="0"/>
              </a:rPr>
              <a:t>Address binding of instructions and data to memory addresses can happen at three different stages</a:t>
            </a:r>
          </a:p>
          <a:p>
            <a:pPr lvl="1"/>
            <a:r>
              <a:rPr lang="en-US" altLang="en-US" sz="2400" b="1" dirty="0">
                <a:latin typeface="Times New Roman" panose="02020603050405020304" pitchFamily="18" charset="0"/>
                <a:cs typeface="Times New Roman" panose="02020603050405020304" pitchFamily="18" charset="0"/>
              </a:rPr>
              <a:t>Compile time</a:t>
            </a:r>
            <a:r>
              <a:rPr lang="en-US" altLang="en-US" sz="2400" dirty="0">
                <a:latin typeface="Times New Roman" panose="02020603050405020304" pitchFamily="18" charset="0"/>
                <a:cs typeface="Times New Roman" panose="02020603050405020304" pitchFamily="18" charset="0"/>
              </a:rPr>
              <a:t>:  If memory location known a priori, </a:t>
            </a:r>
            <a:r>
              <a:rPr lang="en-US" altLang="en-US" sz="2400" b="1" dirty="0">
                <a:solidFill>
                  <a:srgbClr val="3366FF"/>
                </a:solidFill>
                <a:latin typeface="Times New Roman" panose="02020603050405020304" pitchFamily="18" charset="0"/>
                <a:cs typeface="Times New Roman" panose="02020603050405020304" pitchFamily="18" charset="0"/>
              </a:rPr>
              <a:t>absolute code</a:t>
            </a:r>
            <a:r>
              <a:rPr lang="en-US" altLang="en-US" sz="2400" dirty="0">
                <a:solidFill>
                  <a:srgbClr val="3366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can be generated; must recompile code if starting location changes</a:t>
            </a:r>
          </a:p>
          <a:p>
            <a:pPr lvl="1"/>
            <a:r>
              <a:rPr lang="en-US" altLang="en-US" sz="2400" b="1" dirty="0">
                <a:latin typeface="Times New Roman" panose="02020603050405020304" pitchFamily="18" charset="0"/>
                <a:cs typeface="Times New Roman" panose="02020603050405020304" pitchFamily="18" charset="0"/>
              </a:rPr>
              <a:t>Load time</a:t>
            </a:r>
            <a:r>
              <a:rPr lang="en-US" altLang="en-US" sz="2400" dirty="0">
                <a:latin typeface="Times New Roman" panose="02020603050405020304" pitchFamily="18" charset="0"/>
                <a:cs typeface="Times New Roman" panose="02020603050405020304" pitchFamily="18" charset="0"/>
              </a:rPr>
              <a:t>:  Must generate </a:t>
            </a:r>
            <a:r>
              <a:rPr lang="en-US" altLang="en-US" sz="2400" b="1" dirty="0">
                <a:solidFill>
                  <a:srgbClr val="3366FF"/>
                </a:solidFill>
                <a:latin typeface="Times New Roman" panose="02020603050405020304" pitchFamily="18" charset="0"/>
                <a:cs typeface="Times New Roman" panose="02020603050405020304" pitchFamily="18" charset="0"/>
              </a:rPr>
              <a:t>relocatable code</a:t>
            </a:r>
            <a:r>
              <a:rPr lang="en-US" altLang="en-US" sz="2400" dirty="0">
                <a:latin typeface="Times New Roman" panose="02020603050405020304" pitchFamily="18" charset="0"/>
                <a:cs typeface="Times New Roman" panose="02020603050405020304" pitchFamily="18" charset="0"/>
              </a:rPr>
              <a:t> if memory location is not known at compile time</a:t>
            </a:r>
          </a:p>
          <a:p>
            <a:pPr lvl="1"/>
            <a:r>
              <a:rPr lang="en-US" altLang="en-US" sz="2400" b="1" dirty="0">
                <a:latin typeface="Times New Roman" panose="02020603050405020304" pitchFamily="18" charset="0"/>
                <a:cs typeface="Times New Roman" panose="02020603050405020304" pitchFamily="18" charset="0"/>
              </a:rPr>
              <a:t>Execution time</a:t>
            </a:r>
            <a:r>
              <a:rPr lang="en-US" altLang="en-US" sz="2400" dirty="0">
                <a:latin typeface="Times New Roman" panose="02020603050405020304" pitchFamily="18" charset="0"/>
                <a:cs typeface="Times New Roman" panose="02020603050405020304" pitchFamily="18" charset="0"/>
              </a:rPr>
              <a:t>:  Binding delayed until run time if the process can be moved during its execution from one memory segment to another</a:t>
            </a:r>
          </a:p>
          <a:p>
            <a:pPr lvl="2"/>
            <a:r>
              <a:rPr lang="en-US" altLang="en-US" sz="2400" dirty="0">
                <a:latin typeface="Times New Roman" panose="02020603050405020304" pitchFamily="18" charset="0"/>
                <a:cs typeface="Times New Roman" panose="02020603050405020304" pitchFamily="18" charset="0"/>
              </a:rPr>
              <a:t>Need hardware support for address maps (e.g., base and limit</a:t>
            </a: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registers)</a:t>
            </a:r>
          </a:p>
          <a:p>
            <a:endParaRPr lang="en-US" dirty="0"/>
          </a:p>
        </p:txBody>
      </p:sp>
    </p:spTree>
    <p:extLst>
      <p:ext uri="{BB962C8B-B14F-4D97-AF65-F5344CB8AC3E}">
        <p14:creationId xmlns:p14="http://schemas.microsoft.com/office/powerpoint/2010/main" val="34838235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60</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Summary</a:t>
            </a:r>
            <a:endParaRPr lang="en-IN" sz="3000" b="1" dirty="0">
              <a:solidFill>
                <a:srgbClr val="46B0FA"/>
              </a:solidFill>
              <a:latin typeface="Arial"/>
              <a:cs typeface="Arial"/>
            </a:endParaRPr>
          </a:p>
        </p:txBody>
      </p:sp>
      <p:sp>
        <p:nvSpPr>
          <p:cNvPr id="5" name="Rectangle 3">
            <a:extLst>
              <a:ext uri="{FF2B5EF4-FFF2-40B4-BE49-F238E27FC236}">
                <a16:creationId xmlns:a16="http://schemas.microsoft.com/office/drawing/2014/main" id="{AB1DE6F6-80DD-DB0A-1844-E20195259F3B}"/>
              </a:ext>
            </a:extLst>
          </p:cNvPr>
          <p:cNvSpPr txBox="1">
            <a:spLocks noChangeArrowheads="1"/>
          </p:cNvSpPr>
          <p:nvPr/>
        </p:nvSpPr>
        <p:spPr>
          <a:xfrm>
            <a:off x="738557" y="859816"/>
            <a:ext cx="9131019" cy="4912481"/>
          </a:xfrm>
          <a:prstGeom prst="rect">
            <a:avLst/>
          </a:prstGeom>
        </p:spPr>
        <p:txBody>
          <a:bodyPr vert="horz" lIns="83742" tIns="41871" rIns="83742" bIns="41871"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Though we have discussed basics of memory management</a:t>
            </a: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Virtual memory</a:t>
            </a:r>
          </a:p>
          <a:p>
            <a:pPr>
              <a:tabLst>
                <a:tab pos="1625385" algn="l"/>
                <a:tab pos="2087703" algn="l"/>
              </a:tabLst>
            </a:pPr>
            <a:endParaRPr lang="en-US" altLang="en-US" sz="2564" dirty="0">
              <a:latin typeface="Times" panose="02020603050405020304" pitchFamily="18" charset="0"/>
              <a:ea typeface="ＭＳ Ｐゴシック" panose="020B0600070205080204" pitchFamily="34" charset="-128"/>
              <a:cs typeface="Times" panose="02020603050405020304" pitchFamily="18" charset="0"/>
            </a:endParaRP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Demand Paging</a:t>
            </a:r>
          </a:p>
          <a:p>
            <a:pPr>
              <a:tabLst>
                <a:tab pos="1625385" algn="l"/>
                <a:tab pos="2087703" algn="l"/>
              </a:tabLst>
            </a:pPr>
            <a:endParaRPr lang="en-US" altLang="en-US" sz="2564" dirty="0">
              <a:latin typeface="Times" panose="02020603050405020304" pitchFamily="18" charset="0"/>
              <a:ea typeface="ＭＳ Ｐゴシック" panose="020B0600070205080204" pitchFamily="34" charset="-128"/>
              <a:cs typeface="Times" panose="02020603050405020304" pitchFamily="18" charset="0"/>
            </a:endParaRP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Page Fault</a:t>
            </a:r>
          </a:p>
          <a:p>
            <a:pPr>
              <a:tabLst>
                <a:tab pos="1625385" algn="l"/>
                <a:tab pos="2087703" algn="l"/>
              </a:tabLst>
            </a:pPr>
            <a:endParaRPr lang="en-US" altLang="en-US" sz="2564" dirty="0">
              <a:latin typeface="Times" panose="02020603050405020304" pitchFamily="18" charset="0"/>
              <a:ea typeface="ＭＳ Ｐゴシック" panose="020B0600070205080204" pitchFamily="34" charset="-128"/>
              <a:cs typeface="Times" panose="02020603050405020304" pitchFamily="18" charset="0"/>
            </a:endParaRPr>
          </a:p>
          <a:p>
            <a:pPr>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Handling of Page Fault</a:t>
            </a:r>
          </a:p>
          <a:p>
            <a:pPr marL="0" indent="0">
              <a:buNone/>
              <a:tabLst>
                <a:tab pos="1625385" algn="l"/>
                <a:tab pos="2087703" algn="l"/>
              </a:tabLst>
            </a:pPr>
            <a:r>
              <a:rPr lang="en-US" altLang="en-US" sz="2564" dirty="0">
                <a:latin typeface="Times" panose="02020603050405020304" pitchFamily="18" charset="0"/>
                <a:ea typeface="ＭＳ Ｐゴシック" panose="020B0600070205080204" pitchFamily="34" charset="-128"/>
                <a:cs typeface="Times" panose="02020603050405020304" pitchFamily="18" charset="0"/>
              </a:rPr>
              <a:t> next page replacement algorithms</a:t>
            </a:r>
          </a:p>
        </p:txBody>
      </p:sp>
    </p:spTree>
    <p:extLst>
      <p:ext uri="{BB962C8B-B14F-4D97-AF65-F5344CB8AC3E}">
        <p14:creationId xmlns:p14="http://schemas.microsoft.com/office/powerpoint/2010/main" val="9442943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61</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Demand Paging and Thrashing</a:t>
            </a:r>
            <a:endParaRPr lang="en-IN" sz="3000" b="1" dirty="0">
              <a:solidFill>
                <a:srgbClr val="46B0FA"/>
              </a:solidFill>
              <a:latin typeface="Arial"/>
              <a:cs typeface="Arial"/>
            </a:endParaRPr>
          </a:p>
        </p:txBody>
      </p:sp>
      <p:pic>
        <p:nvPicPr>
          <p:cNvPr id="5" name="Picture 4">
            <a:extLst>
              <a:ext uri="{FF2B5EF4-FFF2-40B4-BE49-F238E27FC236}">
                <a16:creationId xmlns:a16="http://schemas.microsoft.com/office/drawing/2014/main" id="{E2A1939A-0D52-22DC-9F0B-C5399E5D3268}"/>
              </a:ext>
            </a:extLst>
          </p:cNvPr>
          <p:cNvPicPr>
            <a:picLocks noChangeAspect="1"/>
          </p:cNvPicPr>
          <p:nvPr/>
        </p:nvPicPr>
        <p:blipFill>
          <a:blip r:embed="rId2"/>
          <a:stretch>
            <a:fillRect/>
          </a:stretch>
        </p:blipFill>
        <p:spPr>
          <a:xfrm>
            <a:off x="1473770" y="707596"/>
            <a:ext cx="8504557" cy="5007178"/>
          </a:xfrm>
          <a:prstGeom prst="rect">
            <a:avLst/>
          </a:prstGeom>
        </p:spPr>
      </p:pic>
    </p:spTree>
    <p:extLst>
      <p:ext uri="{BB962C8B-B14F-4D97-AF65-F5344CB8AC3E}">
        <p14:creationId xmlns:p14="http://schemas.microsoft.com/office/powerpoint/2010/main" val="2616151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5293-21A6-0950-226C-8C1922AE182C}"/>
              </a:ext>
            </a:extLst>
          </p:cNvPr>
          <p:cNvSpPr>
            <a:spLocks noGrp="1"/>
          </p:cNvSpPr>
          <p:nvPr>
            <p:ph type="title"/>
          </p:nvPr>
        </p:nvSpPr>
        <p:spPr/>
        <p:txBody>
          <a:bodyPr/>
          <a:lstStyle/>
          <a:p>
            <a:r>
              <a:rPr lang="en-US" b="1" dirty="0"/>
              <a:t>Thrashing</a:t>
            </a:r>
            <a:endParaRPr lang="en-US" dirty="0"/>
          </a:p>
        </p:txBody>
      </p:sp>
      <p:sp>
        <p:nvSpPr>
          <p:cNvPr id="3" name="Content Placeholder 2">
            <a:extLst>
              <a:ext uri="{FF2B5EF4-FFF2-40B4-BE49-F238E27FC236}">
                <a16:creationId xmlns:a16="http://schemas.microsoft.com/office/drawing/2014/main" id="{7E2A9830-F293-62CF-95B9-2E99E056E00B}"/>
              </a:ext>
            </a:extLst>
          </p:cNvPr>
          <p:cNvSpPr>
            <a:spLocks noGrp="1"/>
          </p:cNvSpPr>
          <p:nvPr>
            <p:ph idx="1"/>
          </p:nvPr>
        </p:nvSpPr>
        <p:spPr/>
        <p:txBody>
          <a:bodyPr/>
          <a:lstStyle/>
          <a:p>
            <a:r>
              <a:rPr lang="en-US" dirty="0"/>
              <a:t>It occurs when a system spends more time swapping pages in and out of memory than executing actual processes. </a:t>
            </a:r>
          </a:p>
          <a:p>
            <a:r>
              <a:rPr lang="en-US" dirty="0"/>
              <a:t>This typically happens when the working set (the set of pages currently needed by a process) exceeds the capacity of physical memory.</a:t>
            </a:r>
          </a:p>
        </p:txBody>
      </p:sp>
    </p:spTree>
    <p:extLst>
      <p:ext uri="{BB962C8B-B14F-4D97-AF65-F5344CB8AC3E}">
        <p14:creationId xmlns:p14="http://schemas.microsoft.com/office/powerpoint/2010/main" val="2720971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0E27-F0EE-B92B-21D5-D5105C8A5725}"/>
              </a:ext>
            </a:extLst>
          </p:cNvPr>
          <p:cNvSpPr>
            <a:spLocks noGrp="1"/>
          </p:cNvSpPr>
          <p:nvPr>
            <p:ph type="title"/>
          </p:nvPr>
        </p:nvSpPr>
        <p:spPr/>
        <p:txBody>
          <a:bodyPr/>
          <a:lstStyle/>
          <a:p>
            <a:r>
              <a:rPr lang="en-US" dirty="0"/>
              <a:t>Locality of reference</a:t>
            </a:r>
          </a:p>
        </p:txBody>
      </p:sp>
      <p:sp>
        <p:nvSpPr>
          <p:cNvPr id="3" name="Content Placeholder 2">
            <a:extLst>
              <a:ext uri="{FF2B5EF4-FFF2-40B4-BE49-F238E27FC236}">
                <a16:creationId xmlns:a16="http://schemas.microsoft.com/office/drawing/2014/main" id="{6A473966-0BB5-CD8B-9D6E-1E1A991C931E}"/>
              </a:ext>
            </a:extLst>
          </p:cNvPr>
          <p:cNvSpPr>
            <a:spLocks noGrp="1"/>
          </p:cNvSpPr>
          <p:nvPr>
            <p:ph idx="1"/>
          </p:nvPr>
        </p:nvSpPr>
        <p:spPr/>
        <p:txBody>
          <a:bodyPr>
            <a:normAutofit fontScale="92500" lnSpcReduction="20000"/>
          </a:bodyPr>
          <a:lstStyle/>
          <a:p>
            <a:r>
              <a:rPr lang="en-US" dirty="0"/>
              <a:t>In computer science, locality of reference, also known as the principle of locality is the tendency of a processor to access the same set of memory locations repetitively over a short period of time.</a:t>
            </a:r>
          </a:p>
          <a:p>
            <a:r>
              <a:rPr lang="en-US" dirty="0"/>
              <a:t> </a:t>
            </a:r>
            <a:r>
              <a:rPr lang="en-US" b="1" dirty="0"/>
              <a:t>There are two basic types of reference locality – </a:t>
            </a:r>
          </a:p>
          <a:p>
            <a:r>
              <a:rPr lang="en-US" dirty="0"/>
              <a:t>temporal and spatial locality. </a:t>
            </a:r>
          </a:p>
          <a:p>
            <a:r>
              <a:rPr lang="en-US" dirty="0"/>
              <a:t>Temporal locality refers to the reuse of specific data and/or resources within a relatively small time duration.</a:t>
            </a:r>
          </a:p>
          <a:p>
            <a:r>
              <a:rPr lang="en-US" dirty="0"/>
              <a:t> Spatial locality (also termed data locality) refers to the use of data elements within relatively close storage locations. Sequential locality, a special case of spatial locality, occurs when data elements are arranged and accessed linearly, such as traversing the elements in a one-dimensional array.</a:t>
            </a:r>
          </a:p>
        </p:txBody>
      </p:sp>
    </p:spTree>
    <p:extLst>
      <p:ext uri="{BB962C8B-B14F-4D97-AF65-F5344CB8AC3E}">
        <p14:creationId xmlns:p14="http://schemas.microsoft.com/office/powerpoint/2010/main" val="2930633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DADE-DD5B-7B16-1A30-D394D444BE2B}"/>
              </a:ext>
            </a:extLst>
          </p:cNvPr>
          <p:cNvSpPr>
            <a:spLocks noGrp="1"/>
          </p:cNvSpPr>
          <p:nvPr>
            <p:ph type="title"/>
          </p:nvPr>
        </p:nvSpPr>
        <p:spPr/>
        <p:txBody>
          <a:bodyPr/>
          <a:lstStyle/>
          <a:p>
            <a:r>
              <a:rPr kumimoji="0" lang="en-US" altLang="en-US" sz="4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Segmentation with Paging</a:t>
            </a:r>
            <a:br>
              <a:rPr kumimoji="0" lang="en-US" altLang="en-US" sz="3200"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4B33842F-3301-259F-B9D3-4C65EC7926F7}"/>
              </a:ext>
            </a:extLst>
          </p:cNvPr>
          <p:cNvSpPr>
            <a:spLocks noGrp="1" noChangeArrowheads="1"/>
          </p:cNvSpPr>
          <p:nvPr>
            <p:ph idx="1"/>
          </p:nvPr>
        </p:nvSpPr>
        <p:spPr bwMode="auto">
          <a:xfrm>
            <a:off x="0" y="1690688"/>
            <a:ext cx="1187899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Most of the architecture support paging and segmentation. All the pages of segment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need not be in main memory.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It simplify the memory allocation and speed increases.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12529"/>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It requires a high speed register to store the base address of the segment map table.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For each segment, page table is created by OS. A pointer to the page table is kept in the segment's entry in the segment table.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Segments are typically larger than pages.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 The base address get from the segment descriptor table is concatenated with the offset. This new address is referred to as a linear address. Linear address is generated by paging hardware.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212529"/>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882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610E-4DE3-3D61-F0C8-58A64FA72F6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B61BC81-FF80-D886-831C-25EA445F62C2}"/>
              </a:ext>
            </a:extLst>
          </p:cNvPr>
          <p:cNvSpPr>
            <a:spLocks noGrp="1"/>
          </p:cNvSpPr>
          <p:nvPr>
            <p:ph idx="1"/>
          </p:nvPr>
        </p:nvSpPr>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Advantage</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Combines all advantages of paging and segmentation.</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Disadvantages</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1. It increases hardware cost.</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2. It increases processor overheads.</a:t>
            </a: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Times New Roman" panose="02020603050405020304" pitchFamily="18" charset="0"/>
                <a:cs typeface="Times New Roman" panose="02020603050405020304" pitchFamily="18" charset="0"/>
              </a:rPr>
              <a:t>3. Dangers of thrashing.</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628097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64F8-3438-81F1-D380-AAAF6FFBAA6C}"/>
              </a:ext>
            </a:extLst>
          </p:cNvPr>
          <p:cNvSpPr>
            <a:spLocks noGrp="1"/>
          </p:cNvSpPr>
          <p:nvPr>
            <p:ph type="title"/>
          </p:nvPr>
        </p:nvSpPr>
        <p:spPr/>
        <p:txBody>
          <a:bodyPr/>
          <a:lstStyle/>
          <a:p>
            <a:r>
              <a:rPr lang="en-US" sz="2800" b="1" dirty="0"/>
              <a:t>	</a:t>
            </a:r>
            <a:r>
              <a:rPr lang="en-US" sz="4400" b="1" dirty="0">
                <a:solidFill>
                  <a:srgbClr val="46B0FA"/>
                </a:solidFill>
                <a:latin typeface="Arial"/>
                <a:cs typeface="Arial"/>
              </a:rPr>
              <a:t>Segmentation vs Paging</a:t>
            </a:r>
            <a:br>
              <a:rPr lang="en-IN" sz="4400" b="1" dirty="0">
                <a:solidFill>
                  <a:srgbClr val="46B0FA"/>
                </a:solidFill>
                <a:latin typeface="Arial"/>
                <a:cs typeface="Arial"/>
              </a:rPr>
            </a:br>
            <a:endParaRPr lang="en-US" dirty="0"/>
          </a:p>
        </p:txBody>
      </p:sp>
      <p:sp>
        <p:nvSpPr>
          <p:cNvPr id="3" name="Content Placeholder 2">
            <a:extLst>
              <a:ext uri="{FF2B5EF4-FFF2-40B4-BE49-F238E27FC236}">
                <a16:creationId xmlns:a16="http://schemas.microsoft.com/office/drawing/2014/main" id="{A81BE708-3CDC-3008-A8E3-17EF00361ECF}"/>
              </a:ext>
            </a:extLst>
          </p:cNvPr>
          <p:cNvSpPr>
            <a:spLocks noGrp="1"/>
          </p:cNvSpPr>
          <p:nvPr>
            <p:ph idx="1"/>
          </p:nvPr>
        </p:nvSpPr>
        <p:spPr/>
        <p:txBody>
          <a:bodyPr/>
          <a:lstStyle/>
          <a:p>
            <a:pPr>
              <a:lnSpc>
                <a:spcPct val="90000"/>
              </a:lnSpc>
            </a:pPr>
            <a:r>
              <a:rPr lang="en-US" altLang="en-US" sz="2800" dirty="0"/>
              <a:t>Most architectures support segmentation and paging</a:t>
            </a:r>
          </a:p>
          <a:p>
            <a:pPr>
              <a:lnSpc>
                <a:spcPct val="90000"/>
              </a:lnSpc>
            </a:pPr>
            <a:r>
              <a:rPr lang="en-US" altLang="en-US" sz="2800" dirty="0"/>
              <a:t>Basic idea,</a:t>
            </a:r>
          </a:p>
          <a:p>
            <a:pPr lvl="1">
              <a:lnSpc>
                <a:spcPct val="90000"/>
              </a:lnSpc>
            </a:pPr>
            <a:r>
              <a:rPr lang="en-US" altLang="en-US" sz="2400" dirty="0"/>
              <a:t>segments exist in virtual address space</a:t>
            </a:r>
          </a:p>
          <a:p>
            <a:pPr lvl="1">
              <a:lnSpc>
                <a:spcPct val="90000"/>
              </a:lnSpc>
            </a:pPr>
            <a:r>
              <a:rPr lang="en-US" altLang="en-US" sz="2400" dirty="0"/>
              <a:t>base address in segment descriptor table is a virtual address</a:t>
            </a:r>
          </a:p>
          <a:p>
            <a:pPr lvl="1">
              <a:lnSpc>
                <a:spcPct val="90000"/>
              </a:lnSpc>
            </a:pPr>
            <a:r>
              <a:rPr lang="en-US" altLang="en-US" sz="2400" dirty="0"/>
              <a:t>use paging mechanism to translate this virtual address into a physical address</a:t>
            </a:r>
          </a:p>
          <a:p>
            <a:pPr>
              <a:lnSpc>
                <a:spcPct val="90000"/>
              </a:lnSpc>
            </a:pPr>
            <a:r>
              <a:rPr lang="en-US" altLang="en-US" sz="2800" dirty="0"/>
              <a:t>Now an entire segment does not have to be in memory at one time</a:t>
            </a:r>
          </a:p>
          <a:p>
            <a:pPr lvl="1">
              <a:lnSpc>
                <a:spcPct val="90000"/>
              </a:lnSpc>
            </a:pPr>
            <a:r>
              <a:rPr lang="en-US" altLang="en-US" sz="2400" dirty="0"/>
              <a:t>only the part of the segment that we need will be in memory</a:t>
            </a:r>
          </a:p>
          <a:p>
            <a:endParaRPr lang="en-US" dirty="0"/>
          </a:p>
        </p:txBody>
      </p:sp>
    </p:spTree>
    <p:extLst>
      <p:ext uri="{BB962C8B-B14F-4D97-AF65-F5344CB8AC3E}">
        <p14:creationId xmlns:p14="http://schemas.microsoft.com/office/powerpoint/2010/main" val="2261225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11CF-9E8A-589E-52DF-B74B2B9AE499}"/>
              </a:ext>
            </a:extLst>
          </p:cNvPr>
          <p:cNvSpPr>
            <a:spLocks noGrp="1"/>
          </p:cNvSpPr>
          <p:nvPr>
            <p:ph type="title"/>
          </p:nvPr>
        </p:nvSpPr>
        <p:spPr/>
        <p:txBody>
          <a:bodyPr/>
          <a:lstStyle/>
          <a:p>
            <a:r>
              <a:rPr lang="en-US" sz="4400" b="1" dirty="0">
                <a:solidFill>
                  <a:srgbClr val="46B0FA"/>
                </a:solidFill>
                <a:latin typeface="Arial"/>
                <a:cs typeface="Arial"/>
              </a:rPr>
              <a:t>Addressing Segments</a:t>
            </a:r>
            <a:br>
              <a:rPr lang="en-IN" sz="4400" b="1" dirty="0">
                <a:solidFill>
                  <a:srgbClr val="46B0FA"/>
                </a:solidFill>
                <a:latin typeface="Arial"/>
                <a:cs typeface="Arial"/>
              </a:rPr>
            </a:br>
            <a:endParaRPr lang="en-US" dirty="0"/>
          </a:p>
        </p:txBody>
      </p:sp>
      <p:pic>
        <p:nvPicPr>
          <p:cNvPr id="4" name="Content Placeholder 3">
            <a:extLst>
              <a:ext uri="{FF2B5EF4-FFF2-40B4-BE49-F238E27FC236}">
                <a16:creationId xmlns:a16="http://schemas.microsoft.com/office/drawing/2014/main" id="{F7C24939-28B7-0A7E-B869-53BFF47232D9}"/>
              </a:ext>
            </a:extLst>
          </p:cNvPr>
          <p:cNvPicPr>
            <a:picLocks noGrp="1" noChangeAspect="1"/>
          </p:cNvPicPr>
          <p:nvPr>
            <p:ph idx="1"/>
          </p:nvPr>
        </p:nvPicPr>
        <p:blipFill>
          <a:blip r:embed="rId2"/>
          <a:stretch>
            <a:fillRect/>
          </a:stretch>
        </p:blipFill>
        <p:spPr>
          <a:xfrm>
            <a:off x="2196088" y="1825625"/>
            <a:ext cx="7799824" cy="4351338"/>
          </a:xfrm>
          <a:prstGeom prst="rect">
            <a:avLst/>
          </a:prstGeom>
        </p:spPr>
      </p:pic>
    </p:spTree>
    <p:extLst>
      <p:ext uri="{BB962C8B-B14F-4D97-AF65-F5344CB8AC3E}">
        <p14:creationId xmlns:p14="http://schemas.microsoft.com/office/powerpoint/2010/main" val="26747296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DE2C-82AC-1CBF-3FCE-38BF9DC81BAB}"/>
              </a:ext>
            </a:extLst>
          </p:cNvPr>
          <p:cNvSpPr>
            <a:spLocks noGrp="1"/>
          </p:cNvSpPr>
          <p:nvPr>
            <p:ph type="title"/>
          </p:nvPr>
        </p:nvSpPr>
        <p:spPr/>
        <p:txBody>
          <a:bodyPr/>
          <a:lstStyle/>
          <a:p>
            <a:r>
              <a:rPr lang="en-US" sz="4400" b="1" dirty="0">
                <a:solidFill>
                  <a:srgbClr val="46B0FA"/>
                </a:solidFill>
                <a:latin typeface="Arial"/>
                <a:cs typeface="Arial"/>
              </a:rPr>
              <a:t>Segmentation Issues</a:t>
            </a:r>
            <a:br>
              <a:rPr lang="en-IN" sz="4400" b="1" dirty="0">
                <a:solidFill>
                  <a:srgbClr val="46B0FA"/>
                </a:solidFill>
                <a:latin typeface="Arial"/>
                <a:cs typeface="Arial"/>
              </a:rPr>
            </a:br>
            <a:endParaRPr lang="en-US" dirty="0"/>
          </a:p>
        </p:txBody>
      </p:sp>
      <p:sp>
        <p:nvSpPr>
          <p:cNvPr id="3" name="Content Placeholder 2">
            <a:extLst>
              <a:ext uri="{FF2B5EF4-FFF2-40B4-BE49-F238E27FC236}">
                <a16:creationId xmlns:a16="http://schemas.microsoft.com/office/drawing/2014/main" id="{7BD364A5-A9E6-6C89-D5B0-3B61D841DFD5}"/>
              </a:ext>
            </a:extLst>
          </p:cNvPr>
          <p:cNvSpPr>
            <a:spLocks noGrp="1"/>
          </p:cNvSpPr>
          <p:nvPr>
            <p:ph idx="1"/>
          </p:nvPr>
        </p:nvSpPr>
        <p:spPr/>
        <p:txBody>
          <a:bodyPr>
            <a:normAutofit/>
          </a:bodyPr>
          <a:lstStyle/>
          <a:p>
            <a:pPr marL="314028" indent="-314028">
              <a:lnSpc>
                <a:spcPct val="90000"/>
              </a:lnSpc>
              <a:buFont typeface="Wingdings" panose="05000000000000000000" pitchFamily="2" charset="2"/>
              <a:buChar char="§"/>
            </a:pPr>
            <a:r>
              <a:rPr lang="en-US" altLang="en-US" sz="2800" dirty="0"/>
              <a:t>Entire segment is either in memory or on disk</a:t>
            </a:r>
          </a:p>
          <a:p>
            <a:pPr marL="314028" indent="-314028">
              <a:lnSpc>
                <a:spcPct val="90000"/>
              </a:lnSpc>
              <a:buFont typeface="Wingdings" panose="05000000000000000000" pitchFamily="2" charset="2"/>
              <a:buChar char="§"/>
            </a:pPr>
            <a:r>
              <a:rPr lang="en-US" altLang="en-US" sz="2800"/>
              <a:t>Variable </a:t>
            </a:r>
            <a:r>
              <a:rPr lang="en-US" altLang="en-US" sz="2800" dirty="0"/>
              <a:t>sized segments leads to external fragmentation in memory</a:t>
            </a:r>
          </a:p>
          <a:p>
            <a:pPr marL="314028" indent="-314028">
              <a:lnSpc>
                <a:spcPct val="90000"/>
              </a:lnSpc>
              <a:buFont typeface="Wingdings" panose="05000000000000000000" pitchFamily="2" charset="2"/>
              <a:buChar char="§"/>
            </a:pPr>
            <a:r>
              <a:rPr lang="en-US" altLang="en-US" sz="2800" dirty="0"/>
              <a:t>Must find a space big enough to place segment into</a:t>
            </a:r>
          </a:p>
          <a:p>
            <a:pPr marL="314028" indent="-314028">
              <a:lnSpc>
                <a:spcPct val="90000"/>
              </a:lnSpc>
              <a:buFont typeface="Wingdings" panose="05000000000000000000" pitchFamily="2" charset="2"/>
              <a:buChar char="§"/>
            </a:pPr>
            <a:r>
              <a:rPr lang="en-US" altLang="en-US" sz="2800" dirty="0"/>
              <a:t>May need to swap out some segments to bring a new segment in</a:t>
            </a:r>
          </a:p>
          <a:p>
            <a:endParaRPr lang="en-IN" sz="2800" dirty="0"/>
          </a:p>
          <a:p>
            <a:endParaRPr lang="en-US" dirty="0"/>
          </a:p>
        </p:txBody>
      </p:sp>
    </p:spTree>
    <p:extLst>
      <p:ext uri="{BB962C8B-B14F-4D97-AF65-F5344CB8AC3E}">
        <p14:creationId xmlns:p14="http://schemas.microsoft.com/office/powerpoint/2010/main" val="3066099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69</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Buddy System</a:t>
            </a:r>
            <a:endParaRPr lang="en-IN" sz="3000" b="1" dirty="0">
              <a:solidFill>
                <a:srgbClr val="46B0FA"/>
              </a:solidFill>
              <a:latin typeface="Arial"/>
              <a:cs typeface="Arial"/>
            </a:endParaRPr>
          </a:p>
        </p:txBody>
      </p:sp>
      <p:pic>
        <p:nvPicPr>
          <p:cNvPr id="5" name="Picture 4">
            <a:extLst>
              <a:ext uri="{FF2B5EF4-FFF2-40B4-BE49-F238E27FC236}">
                <a16:creationId xmlns:a16="http://schemas.microsoft.com/office/drawing/2014/main" id="{D84311CA-37FB-F247-0213-C60850D5EAD5}"/>
              </a:ext>
            </a:extLst>
          </p:cNvPr>
          <p:cNvPicPr>
            <a:picLocks noChangeAspect="1"/>
          </p:cNvPicPr>
          <p:nvPr/>
        </p:nvPicPr>
        <p:blipFill>
          <a:blip r:embed="rId2"/>
          <a:stretch>
            <a:fillRect/>
          </a:stretch>
        </p:blipFill>
        <p:spPr>
          <a:xfrm>
            <a:off x="2118547" y="707596"/>
            <a:ext cx="7398229" cy="5156078"/>
          </a:xfrm>
          <a:prstGeom prst="rect">
            <a:avLst/>
          </a:prstGeom>
        </p:spPr>
      </p:pic>
    </p:spTree>
    <p:extLst>
      <p:ext uri="{BB962C8B-B14F-4D97-AF65-F5344CB8AC3E}">
        <p14:creationId xmlns:p14="http://schemas.microsoft.com/office/powerpoint/2010/main" val="325809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8FE6-23CA-6A7B-DDEE-D6CFF22ADD78}"/>
              </a:ext>
            </a:extLst>
          </p:cNvPr>
          <p:cNvSpPr>
            <a:spLocks noGrp="1"/>
          </p:cNvSpPr>
          <p:nvPr>
            <p:ph type="title"/>
          </p:nvPr>
        </p:nvSpPr>
        <p:spPr/>
        <p:txBody>
          <a:bodyPr/>
          <a:lstStyle/>
          <a:p>
            <a:r>
              <a:rPr lang="en-US" altLang="en-US" sz="4400" dirty="0">
                <a:solidFill>
                  <a:srgbClr val="00B0F0"/>
                </a:solidFill>
              </a:rPr>
              <a:t>Multistep Processing of a User Program </a:t>
            </a:r>
            <a:endParaRPr lang="en-US" dirty="0"/>
          </a:p>
        </p:txBody>
      </p:sp>
      <p:pic>
        <p:nvPicPr>
          <p:cNvPr id="4" name="Picture 4" descr="8">
            <a:extLst>
              <a:ext uri="{FF2B5EF4-FFF2-40B4-BE49-F238E27FC236}">
                <a16:creationId xmlns:a16="http://schemas.microsoft.com/office/drawing/2014/main" id="{81EE98A3-4BE1-21AE-E2C2-13A675FACB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7089" y="1349114"/>
            <a:ext cx="2875829" cy="533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3339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70</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	Buddy System Allocator</a:t>
            </a:r>
            <a:endParaRPr lang="en-IN" sz="3000" b="1" dirty="0">
              <a:solidFill>
                <a:srgbClr val="46B0FA"/>
              </a:solidFill>
              <a:latin typeface="Arial"/>
              <a:cs typeface="Arial"/>
            </a:endParaRPr>
          </a:p>
        </p:txBody>
      </p:sp>
      <p:pic>
        <p:nvPicPr>
          <p:cNvPr id="5" name="Picture 4">
            <a:extLst>
              <a:ext uri="{FF2B5EF4-FFF2-40B4-BE49-F238E27FC236}">
                <a16:creationId xmlns:a16="http://schemas.microsoft.com/office/drawing/2014/main" id="{2A0F9A5C-36C5-25F2-2139-57F353682B4E}"/>
              </a:ext>
            </a:extLst>
          </p:cNvPr>
          <p:cNvPicPr>
            <a:picLocks noChangeAspect="1"/>
          </p:cNvPicPr>
          <p:nvPr/>
        </p:nvPicPr>
        <p:blipFill>
          <a:blip r:embed="rId2"/>
          <a:stretch>
            <a:fillRect/>
          </a:stretch>
        </p:blipFill>
        <p:spPr>
          <a:xfrm>
            <a:off x="2453594" y="872772"/>
            <a:ext cx="7284813" cy="5112456"/>
          </a:xfrm>
          <a:prstGeom prst="rect">
            <a:avLst/>
          </a:prstGeom>
        </p:spPr>
      </p:pic>
    </p:spTree>
    <p:extLst>
      <p:ext uri="{BB962C8B-B14F-4D97-AF65-F5344CB8AC3E}">
        <p14:creationId xmlns:p14="http://schemas.microsoft.com/office/powerpoint/2010/main" val="3204239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71</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US" sz="3000" b="1" dirty="0">
                <a:solidFill>
                  <a:srgbClr val="46B0FA"/>
                </a:solidFill>
                <a:latin typeface="Arial"/>
                <a:cs typeface="Arial"/>
              </a:rPr>
              <a:t>Other Issues: TLB Reach</a:t>
            </a:r>
            <a:endParaRPr lang="en-IN" sz="3000" b="1" dirty="0">
              <a:solidFill>
                <a:srgbClr val="46B0FA"/>
              </a:solidFill>
              <a:latin typeface="Arial"/>
              <a:cs typeface="Arial"/>
            </a:endParaRPr>
          </a:p>
        </p:txBody>
      </p:sp>
      <p:pic>
        <p:nvPicPr>
          <p:cNvPr id="5" name="Picture 4">
            <a:extLst>
              <a:ext uri="{FF2B5EF4-FFF2-40B4-BE49-F238E27FC236}">
                <a16:creationId xmlns:a16="http://schemas.microsoft.com/office/drawing/2014/main" id="{2713B8C3-ADC4-0A72-A6F2-F490E6C3E7A6}"/>
              </a:ext>
            </a:extLst>
          </p:cNvPr>
          <p:cNvPicPr>
            <a:picLocks noChangeAspect="1"/>
          </p:cNvPicPr>
          <p:nvPr/>
        </p:nvPicPr>
        <p:blipFill>
          <a:blip r:embed="rId2"/>
          <a:stretch>
            <a:fillRect/>
          </a:stretch>
        </p:blipFill>
        <p:spPr>
          <a:xfrm>
            <a:off x="1193108" y="972094"/>
            <a:ext cx="8820116" cy="4419879"/>
          </a:xfrm>
          <a:prstGeom prst="rect">
            <a:avLst/>
          </a:prstGeom>
        </p:spPr>
      </p:pic>
    </p:spTree>
    <p:extLst>
      <p:ext uri="{BB962C8B-B14F-4D97-AF65-F5344CB8AC3E}">
        <p14:creationId xmlns:p14="http://schemas.microsoft.com/office/powerpoint/2010/main" val="511955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9301397" y="6675353"/>
            <a:ext cx="2743127" cy="365115"/>
          </a:xfrm>
        </p:spPr>
        <p:txBody>
          <a:bodyPr/>
          <a:lstStyle/>
          <a:p>
            <a:fld id="{1B2A20A6-2C11-4CB1-9193-A0D80FC8463A}" type="slidenum">
              <a:rPr lang="en-IN" smtClean="0"/>
              <a:t>72</a:t>
            </a:fld>
            <a:endParaRPr lang="en-IN" dirty="0"/>
          </a:p>
        </p:txBody>
      </p:sp>
      <p:sp>
        <p:nvSpPr>
          <p:cNvPr id="3" name="Rectangle 2"/>
          <p:cNvSpPr/>
          <p:nvPr/>
        </p:nvSpPr>
        <p:spPr>
          <a:xfrm>
            <a:off x="3255259" y="1413820"/>
            <a:ext cx="6095838" cy="480003"/>
          </a:xfrm>
          <a:prstGeom prst="rect">
            <a:avLst/>
          </a:prstGeom>
        </p:spPr>
        <p:txBody>
          <a:bodyPr>
            <a:spAutoFit/>
          </a:bodyPr>
          <a:lstStyle/>
          <a:p>
            <a:pPr algn="ctr">
              <a:lnSpc>
                <a:spcPct val="120000"/>
              </a:lnSpc>
            </a:pPr>
            <a:r>
              <a:rPr lang="en-US" sz="2300"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85588" y="153596"/>
            <a:ext cx="9574601" cy="553996"/>
          </a:xfrm>
          <a:prstGeom prst="rect">
            <a:avLst/>
          </a:prstGeom>
          <a:noFill/>
        </p:spPr>
        <p:txBody>
          <a:bodyPr wrap="square" lIns="91437" tIns="45719" rIns="91437" bIns="45719" rtlCol="0" anchor="ctr">
            <a:spAutoFit/>
          </a:bodyPr>
          <a:lstStyle/>
          <a:p>
            <a:pPr algn="ctr"/>
            <a:r>
              <a:rPr lang="en-IN" sz="3000" b="1" dirty="0">
                <a:solidFill>
                  <a:srgbClr val="46B0FA"/>
                </a:solidFill>
                <a:latin typeface="Arial"/>
                <a:cs typeface="Arial"/>
              </a:rPr>
              <a:t>Program Structure</a:t>
            </a:r>
          </a:p>
        </p:txBody>
      </p:sp>
      <p:pic>
        <p:nvPicPr>
          <p:cNvPr id="5" name="Picture 4">
            <a:extLst>
              <a:ext uri="{FF2B5EF4-FFF2-40B4-BE49-F238E27FC236}">
                <a16:creationId xmlns:a16="http://schemas.microsoft.com/office/drawing/2014/main" id="{06BDC4E2-9A16-158B-D7B7-9C25372F3286}"/>
              </a:ext>
            </a:extLst>
          </p:cNvPr>
          <p:cNvPicPr>
            <a:picLocks noChangeAspect="1"/>
          </p:cNvPicPr>
          <p:nvPr/>
        </p:nvPicPr>
        <p:blipFill>
          <a:blip r:embed="rId2"/>
          <a:stretch>
            <a:fillRect/>
          </a:stretch>
        </p:blipFill>
        <p:spPr>
          <a:xfrm>
            <a:off x="1988870" y="933843"/>
            <a:ext cx="7596862" cy="4990315"/>
          </a:xfrm>
          <a:prstGeom prst="rect">
            <a:avLst/>
          </a:prstGeom>
        </p:spPr>
      </p:pic>
    </p:spTree>
    <p:extLst>
      <p:ext uri="{BB962C8B-B14F-4D97-AF65-F5344CB8AC3E}">
        <p14:creationId xmlns:p14="http://schemas.microsoft.com/office/powerpoint/2010/main" val="232475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642A-1409-B86E-A096-3BD8DD87B5C2}"/>
              </a:ext>
            </a:extLst>
          </p:cNvPr>
          <p:cNvSpPr>
            <a:spLocks noGrp="1"/>
          </p:cNvSpPr>
          <p:nvPr>
            <p:ph type="title"/>
          </p:nvPr>
        </p:nvSpPr>
        <p:spPr/>
        <p:txBody>
          <a:bodyPr/>
          <a:lstStyle/>
          <a:p>
            <a:r>
              <a:rPr lang="en-US" altLang="en-US" dirty="0">
                <a:solidFill>
                  <a:srgbClr val="00B0F0"/>
                </a:solidFill>
              </a:rPr>
              <a:t>Logical vs. Physical Address Space</a:t>
            </a:r>
            <a:endParaRPr lang="en-US" dirty="0"/>
          </a:p>
        </p:txBody>
      </p:sp>
      <p:sp>
        <p:nvSpPr>
          <p:cNvPr id="3" name="Content Placeholder 2">
            <a:extLst>
              <a:ext uri="{FF2B5EF4-FFF2-40B4-BE49-F238E27FC236}">
                <a16:creationId xmlns:a16="http://schemas.microsoft.com/office/drawing/2014/main" id="{29966B34-F31D-D223-3EDD-DEA3EF33901C}"/>
              </a:ext>
            </a:extLst>
          </p:cNvPr>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The concept of a logical address space that is bound to a separate </a:t>
            </a:r>
            <a:r>
              <a:rPr lang="en-US" altLang="en-US" sz="2400" b="1" dirty="0">
                <a:solidFill>
                  <a:srgbClr val="3366FF"/>
                </a:solidFill>
                <a:latin typeface="Times New Roman" panose="02020603050405020304" pitchFamily="18" charset="0"/>
                <a:cs typeface="Times New Roman" panose="02020603050405020304" pitchFamily="18" charset="0"/>
              </a:rPr>
              <a:t>physical address space</a:t>
            </a:r>
            <a:r>
              <a:rPr lang="en-US" altLang="en-US" sz="2400" dirty="0">
                <a:solidFill>
                  <a:srgbClr val="3366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is central to proper memory management</a:t>
            </a:r>
          </a:p>
          <a:p>
            <a:pPr lvl="1"/>
            <a:r>
              <a:rPr lang="en-US" altLang="en-US" sz="2400" b="1" dirty="0">
                <a:solidFill>
                  <a:srgbClr val="3366FF"/>
                </a:solidFill>
                <a:latin typeface="Times New Roman" panose="02020603050405020304" pitchFamily="18" charset="0"/>
                <a:cs typeface="Times New Roman" panose="02020603050405020304" pitchFamily="18" charset="0"/>
              </a:rPr>
              <a:t>Logical address</a:t>
            </a:r>
            <a:r>
              <a:rPr lang="en-US" altLang="en-US" sz="2400" dirty="0">
                <a:solidFill>
                  <a:srgbClr val="3366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generated by the CPU; also referred to as </a:t>
            </a:r>
            <a:r>
              <a:rPr lang="en-US" altLang="en-US" sz="2400" b="1" dirty="0">
                <a:solidFill>
                  <a:srgbClr val="3366FF"/>
                </a:solidFill>
                <a:latin typeface="Times New Roman" panose="02020603050405020304" pitchFamily="18" charset="0"/>
                <a:cs typeface="Times New Roman" panose="02020603050405020304" pitchFamily="18" charset="0"/>
              </a:rPr>
              <a:t>virtual address</a:t>
            </a:r>
          </a:p>
          <a:p>
            <a:pPr lvl="1"/>
            <a:r>
              <a:rPr lang="en-US" altLang="en-US" sz="2400" b="1" dirty="0">
                <a:solidFill>
                  <a:srgbClr val="3366FF"/>
                </a:solidFill>
                <a:latin typeface="Times New Roman" panose="02020603050405020304" pitchFamily="18" charset="0"/>
                <a:cs typeface="Times New Roman" panose="02020603050405020304" pitchFamily="18" charset="0"/>
              </a:rPr>
              <a:t>Physical address</a:t>
            </a:r>
            <a:r>
              <a:rPr lang="en-US" altLang="en-US" sz="2400" dirty="0">
                <a:solidFill>
                  <a:srgbClr val="3366FF"/>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address seen by the memory unit</a:t>
            </a:r>
          </a:p>
          <a:p>
            <a:r>
              <a:rPr lang="en-US" altLang="en-US" sz="2400" dirty="0">
                <a:latin typeface="Times New Roman" panose="02020603050405020304" pitchFamily="18" charset="0"/>
                <a:cs typeface="Times New Roman" panose="02020603050405020304" pitchFamily="18" charset="0"/>
              </a:rPr>
              <a:t>Logical and physical addresses are the same in compile-time and load-time address-binding schemes; logical (virtual) and physical addresses differ in execution-time address-binding scheme</a:t>
            </a:r>
          </a:p>
          <a:p>
            <a:r>
              <a:rPr lang="en-US" altLang="en-US" sz="2400" b="1" dirty="0">
                <a:solidFill>
                  <a:srgbClr val="3366FF"/>
                </a:solidFill>
                <a:latin typeface="Times New Roman" panose="02020603050405020304" pitchFamily="18" charset="0"/>
                <a:cs typeface="Times New Roman" panose="02020603050405020304" pitchFamily="18" charset="0"/>
              </a:rPr>
              <a:t>Logical address space </a:t>
            </a:r>
            <a:r>
              <a:rPr lang="en-US" altLang="en-US" sz="2400" dirty="0">
                <a:latin typeface="Times New Roman" panose="02020603050405020304" pitchFamily="18" charset="0"/>
                <a:cs typeface="Times New Roman" panose="02020603050405020304" pitchFamily="18" charset="0"/>
              </a:rPr>
              <a:t>is the set of all logical addresses generated by a program</a:t>
            </a:r>
          </a:p>
          <a:p>
            <a:r>
              <a:rPr lang="en-US" altLang="en-US" sz="2400" b="1" dirty="0">
                <a:solidFill>
                  <a:srgbClr val="3366FF"/>
                </a:solidFill>
                <a:latin typeface="Times New Roman" panose="02020603050405020304" pitchFamily="18" charset="0"/>
                <a:cs typeface="Times New Roman" panose="02020603050405020304" pitchFamily="18" charset="0"/>
              </a:rPr>
              <a:t>Physical address space </a:t>
            </a:r>
            <a:r>
              <a:rPr lang="en-US" altLang="en-US" sz="2400" dirty="0">
                <a:latin typeface="Times New Roman" panose="02020603050405020304" pitchFamily="18" charset="0"/>
                <a:cs typeface="Times New Roman" panose="02020603050405020304" pitchFamily="18" charset="0"/>
              </a:rPr>
              <a:t>is the set of all physical addresses generated by a program</a:t>
            </a: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926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C5D1-4A77-58D6-37FD-A4C633581CFE}"/>
              </a:ext>
            </a:extLst>
          </p:cNvPr>
          <p:cNvSpPr>
            <a:spLocks noGrp="1"/>
          </p:cNvSpPr>
          <p:nvPr>
            <p:ph type="title"/>
          </p:nvPr>
        </p:nvSpPr>
        <p:spPr/>
        <p:txBody>
          <a:bodyPr/>
          <a:lstStyle/>
          <a:p>
            <a:r>
              <a:rPr lang="en-US" altLang="en-US" dirty="0">
                <a:solidFill>
                  <a:srgbClr val="00B0F0"/>
                </a:solidFill>
              </a:rPr>
              <a:t>Memory-Management Unit (</a:t>
            </a:r>
            <a:r>
              <a:rPr lang="en-US" altLang="en-US" sz="2400" dirty="0">
                <a:solidFill>
                  <a:srgbClr val="00B0F0"/>
                </a:solidFill>
              </a:rPr>
              <a:t>MMU</a:t>
            </a:r>
            <a:r>
              <a:rPr lang="en-US" altLang="en-US" dirty="0">
                <a:solidFill>
                  <a:srgbClr val="00B0F0"/>
                </a:solidFill>
              </a:rPr>
              <a:t>)</a:t>
            </a:r>
            <a:endParaRPr lang="en-US" dirty="0"/>
          </a:p>
        </p:txBody>
      </p:sp>
      <p:sp>
        <p:nvSpPr>
          <p:cNvPr id="3" name="Content Placeholder 2">
            <a:extLst>
              <a:ext uri="{FF2B5EF4-FFF2-40B4-BE49-F238E27FC236}">
                <a16:creationId xmlns:a16="http://schemas.microsoft.com/office/drawing/2014/main" id="{E7F0F0A1-CB17-FCE5-A787-FD2A433D1376}"/>
              </a:ext>
            </a:extLst>
          </p:cNvPr>
          <p:cNvSpPr>
            <a:spLocks noGrp="1"/>
          </p:cNvSpPr>
          <p:nvPr>
            <p:ph idx="1"/>
          </p:nvPr>
        </p:nvSpPr>
        <p:spPr/>
        <p:txBody>
          <a:bodyPr>
            <a:normAutofit fontScale="92500" lnSpcReduction="10000"/>
          </a:bodyPr>
          <a:lstStyle/>
          <a:p>
            <a:r>
              <a:rPr lang="en-US" altLang="en-US" dirty="0"/>
              <a:t>Hardware device that at run time maps virtual to physical address</a:t>
            </a:r>
            <a:endParaRPr lang="en-US" altLang="en-US" sz="874" dirty="0"/>
          </a:p>
          <a:p>
            <a:r>
              <a:rPr lang="en-US" altLang="en-US" dirty="0"/>
              <a:t>Many methods possible, covered in the rest of this chapter</a:t>
            </a:r>
          </a:p>
          <a:p>
            <a:r>
              <a:rPr lang="en-US" altLang="en-US" dirty="0"/>
              <a:t>To start, consider simple scheme where the value in the relocation register is added to every address generated by a user process at the time it is sent to memory</a:t>
            </a:r>
          </a:p>
          <a:p>
            <a:pPr lvl="1"/>
            <a:r>
              <a:rPr lang="en-US" altLang="en-US" dirty="0"/>
              <a:t>Base register now called </a:t>
            </a:r>
            <a:r>
              <a:rPr lang="en-US" altLang="en-US" b="1" dirty="0">
                <a:solidFill>
                  <a:srgbClr val="0000FF"/>
                </a:solidFill>
              </a:rPr>
              <a:t>relocation register</a:t>
            </a:r>
            <a:endParaRPr lang="en-US" altLang="en-US" dirty="0"/>
          </a:p>
          <a:p>
            <a:pPr lvl="1"/>
            <a:r>
              <a:rPr lang="en-US" altLang="en-US" dirty="0"/>
              <a:t>MS-DOS on Intel 80x86 used 4 relocation registers</a:t>
            </a:r>
            <a:endParaRPr lang="en-US" altLang="en-US" sz="874" dirty="0"/>
          </a:p>
          <a:p>
            <a:r>
              <a:rPr lang="en-US" altLang="en-US" dirty="0"/>
              <a:t>The user program deals with </a:t>
            </a:r>
            <a:r>
              <a:rPr lang="en-US" altLang="en-US" i="1" dirty="0"/>
              <a:t>logical</a:t>
            </a:r>
            <a:r>
              <a:rPr lang="en-US" altLang="en-US" dirty="0"/>
              <a:t> addresses; it never sees the </a:t>
            </a:r>
            <a:r>
              <a:rPr lang="en-US" altLang="en-US" i="1" dirty="0"/>
              <a:t>real</a:t>
            </a:r>
            <a:r>
              <a:rPr lang="en-US" altLang="en-US" dirty="0"/>
              <a:t> physical addresses</a:t>
            </a:r>
          </a:p>
          <a:p>
            <a:pPr lvl="1"/>
            <a:r>
              <a:rPr lang="en-US" altLang="en-US" dirty="0"/>
              <a:t>Execution-time binding occurs when reference is made to location in memory</a:t>
            </a:r>
          </a:p>
          <a:p>
            <a:pPr lvl="1"/>
            <a:r>
              <a:rPr lang="en-US" altLang="en-US" dirty="0"/>
              <a:t>Logical address bound to physical addresses</a:t>
            </a:r>
          </a:p>
          <a:p>
            <a:endParaRPr lang="en-US" dirty="0"/>
          </a:p>
        </p:txBody>
      </p:sp>
    </p:spTree>
    <p:extLst>
      <p:ext uri="{BB962C8B-B14F-4D97-AF65-F5344CB8AC3E}">
        <p14:creationId xmlns:p14="http://schemas.microsoft.com/office/powerpoint/2010/main" val="2944734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476</TotalTime>
  <Words>3833</Words>
  <Application>Microsoft Office PowerPoint</Application>
  <PresentationFormat>Widescreen</PresentationFormat>
  <Paragraphs>453</Paragraphs>
  <Slides>72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MS PGothic</vt:lpstr>
      <vt:lpstr>Aptos</vt:lpstr>
      <vt:lpstr>Aptos Display</vt:lpstr>
      <vt:lpstr>Arial</vt:lpstr>
      <vt:lpstr>Helvetica</vt:lpstr>
      <vt:lpstr>Monotype Sorts</vt:lpstr>
      <vt:lpstr>Symbol</vt:lpstr>
      <vt:lpstr>Times</vt:lpstr>
      <vt:lpstr>Times New Roman</vt:lpstr>
      <vt:lpstr>Wingdings</vt:lpstr>
      <vt:lpstr>Office Theme</vt:lpstr>
      <vt:lpstr>UNIT-5</vt:lpstr>
      <vt:lpstr>Background </vt:lpstr>
      <vt:lpstr>Base and Limit Registers</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Dynamic relocation using a relocation register</vt:lpstr>
      <vt:lpstr>Dynamic Linking</vt:lpstr>
      <vt:lpstr>Multiprogramming with fixed partition. Multiprogramming with variable partition. </vt:lpstr>
      <vt:lpstr>Buddy system- allocation of swap space </vt:lpstr>
      <vt:lpstr>Cont..</vt:lpstr>
      <vt:lpstr>Cont..</vt:lpstr>
      <vt:lpstr>Buddy system- Numerical </vt:lpstr>
      <vt:lpstr>Memory management with bit maps </vt:lpstr>
      <vt:lpstr>Memory management with bit maps </vt:lpstr>
      <vt:lpstr>Memory management with bit maps </vt:lpstr>
      <vt:lpstr>Memory management with bit maps </vt:lpstr>
      <vt:lpstr>Dynamic Storage-Allocation Problem</vt:lpstr>
      <vt:lpstr>Paging</vt:lpstr>
      <vt:lpstr>Paging Hardware</vt:lpstr>
      <vt:lpstr>Paging Model of Logical and  Physical Memory</vt:lpstr>
      <vt:lpstr>Address Translation Scheme</vt:lpstr>
      <vt:lpstr>Free Frames</vt:lpstr>
      <vt:lpstr>Implementation of Page Table</vt:lpstr>
      <vt:lpstr>Implementation of Page Table (Cont.)</vt:lpstr>
      <vt:lpstr>Associative Memory</vt:lpstr>
      <vt:lpstr>Paging Hardware With TLB</vt:lpstr>
      <vt:lpstr>Effective Access Time</vt:lpstr>
      <vt:lpstr>Memory Protection</vt:lpstr>
      <vt:lpstr>Valid (v) or Invalid (i) Bit In A Page Table</vt:lpstr>
      <vt:lpstr>Shared Pages</vt:lpstr>
      <vt:lpstr>Shared Pages Example</vt:lpstr>
      <vt:lpstr>Structure of the Page Table</vt:lpstr>
      <vt:lpstr>Hierarchical Page Tables</vt:lpstr>
      <vt:lpstr>Two-Level Page-Table Scheme</vt:lpstr>
      <vt:lpstr>Address-Translation Scheme</vt:lpstr>
      <vt:lpstr>64-bit Logical Address Space</vt:lpstr>
      <vt:lpstr>Three-level Paging Scheme</vt:lpstr>
      <vt:lpstr>Hashed Page Tables</vt:lpstr>
      <vt:lpstr>Hashed Page Table</vt:lpstr>
      <vt:lpstr>Inverted Page Table</vt:lpstr>
      <vt:lpstr>Inverted Page Table Architecture</vt:lpstr>
      <vt:lpstr>Virtual memory  Demand Paging  Page Fault  Handling of Page Fault </vt:lpstr>
      <vt:lpstr>Virtual memory-Introduction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Thrashing</vt:lpstr>
      <vt:lpstr>Locality of reference</vt:lpstr>
      <vt:lpstr>Segmentation with Paging </vt:lpstr>
      <vt:lpstr>Cont..</vt:lpstr>
      <vt:lpstr> Segmentation vs Paging </vt:lpstr>
      <vt:lpstr>Addressing Segments </vt:lpstr>
      <vt:lpstr>Segmentation Issues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Manojeet Roy</dc:creator>
  <cp:lastModifiedBy>Manojeet Roy</cp:lastModifiedBy>
  <cp:revision>8</cp:revision>
  <dcterms:created xsi:type="dcterms:W3CDTF">2024-11-12T06:24:48Z</dcterms:created>
  <dcterms:modified xsi:type="dcterms:W3CDTF">2024-11-20T03:11:12Z</dcterms:modified>
</cp:coreProperties>
</file>