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50"/>
  </p:notesMasterIdLst>
  <p:sldIdLst>
    <p:sldId id="362" r:id="rId3"/>
    <p:sldId id="349" r:id="rId4"/>
    <p:sldId id="352" r:id="rId5"/>
    <p:sldId id="355" r:id="rId6"/>
    <p:sldId id="373" r:id="rId7"/>
    <p:sldId id="353" r:id="rId8"/>
    <p:sldId id="354" r:id="rId9"/>
    <p:sldId id="356" r:id="rId10"/>
    <p:sldId id="374" r:id="rId11"/>
    <p:sldId id="348" r:id="rId12"/>
    <p:sldId id="375" r:id="rId13"/>
    <p:sldId id="361" r:id="rId14"/>
    <p:sldId id="363" r:id="rId15"/>
    <p:sldId id="376" r:id="rId16"/>
    <p:sldId id="358" r:id="rId17"/>
    <p:sldId id="359" r:id="rId18"/>
    <p:sldId id="360" r:id="rId19"/>
    <p:sldId id="377" r:id="rId20"/>
    <p:sldId id="357" r:id="rId21"/>
    <p:sldId id="378" r:id="rId22"/>
    <p:sldId id="369" r:id="rId23"/>
    <p:sldId id="379" r:id="rId24"/>
    <p:sldId id="368" r:id="rId25"/>
    <p:sldId id="380" r:id="rId26"/>
    <p:sldId id="381" r:id="rId27"/>
    <p:sldId id="382" r:id="rId28"/>
    <p:sldId id="383" r:id="rId29"/>
    <p:sldId id="384" r:id="rId30"/>
    <p:sldId id="367" r:id="rId31"/>
    <p:sldId id="385" r:id="rId32"/>
    <p:sldId id="370" r:id="rId33"/>
    <p:sldId id="386" r:id="rId34"/>
    <p:sldId id="387" r:id="rId35"/>
    <p:sldId id="388" r:id="rId36"/>
    <p:sldId id="364" r:id="rId37"/>
    <p:sldId id="365" r:id="rId38"/>
    <p:sldId id="389" r:id="rId39"/>
    <p:sldId id="390" r:id="rId40"/>
    <p:sldId id="391" r:id="rId41"/>
    <p:sldId id="392" r:id="rId42"/>
    <p:sldId id="393" r:id="rId43"/>
    <p:sldId id="394" r:id="rId44"/>
    <p:sldId id="371" r:id="rId45"/>
    <p:sldId id="372" r:id="rId46"/>
    <p:sldId id="395" r:id="rId47"/>
    <p:sldId id="396" r:id="rId48"/>
    <p:sldId id="350" r:id="rId49"/>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8">
          <p15:clr>
            <a:srgbClr val="A4A3A4"/>
          </p15:clr>
        </p15:guide>
        <p15:guide id="2" pos="41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00"/>
    <a:srgbClr val="8E0047"/>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2" autoAdjust="0"/>
    <p:restoredTop sz="96283" autoAdjust="0"/>
  </p:normalViewPr>
  <p:slideViewPr>
    <p:cSldViewPr snapToGrid="0">
      <p:cViewPr varScale="1">
        <p:scale>
          <a:sx n="59" d="100"/>
          <a:sy n="59" d="100"/>
        </p:scale>
        <p:origin x="1314" y="42"/>
      </p:cViewPr>
      <p:guideLst>
        <p:guide orient="horz" pos="2358"/>
        <p:guide pos="41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B9421-C2D4-4483-A10B-21FF0838890E}" type="slidenum">
              <a:rPr lang="en-US" smtClean="0"/>
              <a:t>8</a:t>
            </a:fld>
            <a:endParaRPr lang="en-US"/>
          </a:p>
        </p:txBody>
      </p:sp>
    </p:spTree>
    <p:extLst>
      <p:ext uri="{BB962C8B-B14F-4D97-AF65-F5344CB8AC3E}">
        <p14:creationId xmlns:p14="http://schemas.microsoft.com/office/powerpoint/2010/main" val="2709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B9421-C2D4-4483-A10B-21FF0838890E}" type="slidenum">
              <a:rPr lang="en-US" smtClean="0"/>
              <a:t>9</a:t>
            </a:fld>
            <a:endParaRPr lang="en-US"/>
          </a:p>
        </p:txBody>
      </p:sp>
    </p:spTree>
    <p:extLst>
      <p:ext uri="{BB962C8B-B14F-4D97-AF65-F5344CB8AC3E}">
        <p14:creationId xmlns:p14="http://schemas.microsoft.com/office/powerpoint/2010/main" val="2709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B9421-C2D4-4483-A10B-21FF0838890E}" type="slidenum">
              <a:rPr lang="en-US" smtClean="0"/>
              <a:t>42</a:t>
            </a:fld>
            <a:endParaRPr lang="en-US"/>
          </a:p>
        </p:txBody>
      </p:sp>
    </p:spTree>
    <p:extLst>
      <p:ext uri="{BB962C8B-B14F-4D97-AF65-F5344CB8AC3E}">
        <p14:creationId xmlns:p14="http://schemas.microsoft.com/office/powerpoint/2010/main" val="383205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20-11-2024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20-11-2024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20-11-2024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solidFill>
                  <a:prstClr val="black">
                    <a:tint val="75000"/>
                  </a:prstClr>
                </a:solidFill>
              </a:rPr>
              <a:pPr/>
              <a:t>20-11-2024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6865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solidFill>
                  <a:prstClr val="black">
                    <a:tint val="75000"/>
                  </a:prstClr>
                </a:solidFill>
              </a:rPr>
              <a:pPr/>
              <a:t>20-11-2024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2719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solidFill>
                  <a:prstClr val="black">
                    <a:tint val="75000"/>
                  </a:prstClr>
                </a:solidFill>
              </a:rPr>
              <a:pPr/>
              <a:t>20-11-2024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63823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solidFill>
                  <a:prstClr val="black">
                    <a:tint val="75000"/>
                  </a:prstClr>
                </a:solidFill>
              </a:rPr>
              <a:pPr/>
              <a:t>20-11-2024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88816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solidFill>
                  <a:prstClr val="black">
                    <a:tint val="75000"/>
                  </a:prstClr>
                </a:solidFill>
              </a:rPr>
              <a:pPr/>
              <a:t>20-11-2024</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85721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solidFill>
                  <a:prstClr val="black">
                    <a:tint val="75000"/>
                  </a:prstClr>
                </a:solidFill>
              </a:rPr>
              <a:pPr/>
              <a:t>20-11-2024</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10364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solidFill>
                  <a:prstClr val="black">
                    <a:tint val="75000"/>
                  </a:prstClr>
                </a:solidFill>
              </a:rPr>
              <a:pPr/>
              <a:t>20-11-2024</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31465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solidFill>
                  <a:prstClr val="black">
                    <a:tint val="75000"/>
                  </a:prstClr>
                </a:solidFill>
              </a:rPr>
              <a:pPr/>
              <a:t>20-11-2024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7301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20-11-2024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solidFill>
                  <a:prstClr val="black">
                    <a:tint val="75000"/>
                  </a:prstClr>
                </a:solidFill>
              </a:rPr>
              <a:pPr/>
              <a:t>20-11-2024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09325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solidFill>
                  <a:prstClr val="black">
                    <a:tint val="75000"/>
                  </a:prstClr>
                </a:solidFill>
              </a:rPr>
              <a:pPr/>
              <a:t>20-11-2024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562262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solidFill>
                  <a:prstClr val="black">
                    <a:tint val="75000"/>
                  </a:prstClr>
                </a:solidFill>
              </a:rPr>
              <a:pPr/>
              <a:t>20-11-2024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5531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20-11-2024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20-11-2024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20-11-2024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20-11-2024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20-11-2024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20-11-2024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20-11-2024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20-11-2024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solidFill>
                  <a:prstClr val="black">
                    <a:tint val="75000"/>
                  </a:prstClr>
                </a:solidFill>
              </a:rPr>
              <a:pPr/>
              <a:t>20-11-2024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454709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solidFill>
                  <a:prstClr val="black">
                    <a:tint val="75000"/>
                  </a:prstClr>
                </a:solidFill>
              </a:rPr>
              <a:pPr/>
              <a:t>1</a:t>
            </a:fld>
            <a:endParaRPr lang="en-IN" dirty="0">
              <a:solidFill>
                <a:prstClr val="black">
                  <a:tint val="75000"/>
                </a:prstClr>
              </a:solidFill>
            </a:endParaRPr>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solidFill>
                  <a:prstClr val="black"/>
                </a:solidFill>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199327" y="85266"/>
            <a:ext cx="10454766" cy="3948026"/>
          </a:xfrm>
          <a:prstGeom prst="rect">
            <a:avLst/>
          </a:prstGeom>
          <a:noFill/>
        </p:spPr>
        <p:txBody>
          <a:bodyPr wrap="square" lIns="99843" tIns="49922" rIns="99843" bIns="49922" rtlCol="0" anchor="ctr">
            <a:spAutoFit/>
          </a:bodyPr>
          <a:lstStyle/>
          <a:p>
            <a:pPr algn="ctr"/>
            <a:endParaRPr lang="en-US" sz="5000" b="1" dirty="0">
              <a:solidFill>
                <a:schemeClr val="accent1">
                  <a:lumMod val="75000"/>
                </a:schemeClr>
              </a:solidFill>
              <a:latin typeface="Times" panose="02020603050405020304" pitchFamily="18" charset="0"/>
              <a:cs typeface="Times" panose="02020603050405020304" pitchFamily="18" charset="0"/>
            </a:endParaRPr>
          </a:p>
          <a:p>
            <a:pPr algn="ctr"/>
            <a:endParaRPr lang="en-US" sz="5000" b="1" dirty="0">
              <a:solidFill>
                <a:schemeClr val="accent1">
                  <a:lumMod val="75000"/>
                </a:schemeClr>
              </a:solidFill>
              <a:latin typeface="Times" panose="02020603050405020304" pitchFamily="18" charset="0"/>
              <a:cs typeface="Times" panose="02020603050405020304" pitchFamily="18" charset="0"/>
            </a:endParaRPr>
          </a:p>
          <a:p>
            <a:pPr algn="ctr"/>
            <a:r>
              <a:rPr lang="en-US" sz="5000" b="1" dirty="0">
                <a:solidFill>
                  <a:schemeClr val="accent1">
                    <a:lumMod val="75000"/>
                  </a:schemeClr>
                </a:solidFill>
                <a:latin typeface="Times" panose="02020603050405020304" pitchFamily="18" charset="0"/>
                <a:cs typeface="Times" panose="02020603050405020304" pitchFamily="18" charset="0"/>
              </a:rPr>
              <a:t>Unit 6 </a:t>
            </a:r>
            <a:r>
              <a:rPr lang="en-IN" sz="5000" b="1" dirty="0">
                <a:solidFill>
                  <a:schemeClr val="accent1">
                    <a:lumMod val="75000"/>
                  </a:schemeClr>
                </a:solidFill>
                <a:latin typeface="Times" panose="02020603050405020304" pitchFamily="18" charset="0"/>
                <a:cs typeface="Times" panose="02020603050405020304" pitchFamily="18" charset="0"/>
              </a:rPr>
              <a:t>: </a:t>
            </a:r>
            <a:r>
              <a:rPr lang="en-US" sz="5000" b="1" dirty="0">
                <a:solidFill>
                  <a:schemeClr val="accent1">
                    <a:lumMod val="75000"/>
                  </a:schemeClr>
                </a:solidFill>
                <a:latin typeface="Times" panose="02020603050405020304" pitchFamily="18" charset="0"/>
                <a:cs typeface="Times" panose="02020603050405020304" pitchFamily="18" charset="0"/>
              </a:rPr>
              <a:t>Storage Management</a:t>
            </a:r>
          </a:p>
          <a:p>
            <a:pPr algn="ctr"/>
            <a:endParaRPr lang="en-US" sz="5000" b="1" dirty="0">
              <a:solidFill>
                <a:schemeClr val="accent1">
                  <a:lumMod val="75000"/>
                </a:schemeClr>
              </a:solidFill>
              <a:latin typeface="Times" panose="02020603050405020304" pitchFamily="18" charset="0"/>
              <a:cs typeface="Times" panose="02020603050405020304" pitchFamily="18" charset="0"/>
            </a:endParaRPr>
          </a:p>
          <a:p>
            <a:pPr algn="ctr"/>
            <a:r>
              <a:rPr lang="en-US" sz="5000" b="1" dirty="0">
                <a:solidFill>
                  <a:schemeClr val="accent1">
                    <a:lumMod val="75000"/>
                  </a:schemeClr>
                </a:solidFill>
                <a:latin typeface="Times" panose="02020603050405020304" pitchFamily="18" charset="0"/>
                <a:cs typeface="Times" panose="02020603050405020304" pitchFamily="18" charset="0"/>
              </a:rPr>
              <a:t>	</a:t>
            </a:r>
            <a:endParaRPr lang="en-IN" sz="5000" b="1" dirty="0">
              <a:solidFill>
                <a:schemeClr val="accent1">
                  <a:lumMod val="75000"/>
                </a:schemeClr>
              </a:solidFill>
              <a:latin typeface="Times" panose="02020603050405020304" pitchFamily="18" charset="0"/>
              <a:cs typeface="Times" panose="02020603050405020304" pitchFamily="18" charset="0"/>
            </a:endParaRPr>
          </a:p>
        </p:txBody>
      </p:sp>
      <p:sp>
        <p:nvSpPr>
          <p:cNvPr id="5" name="Rectangle 4"/>
          <p:cNvSpPr/>
          <p:nvPr/>
        </p:nvSpPr>
        <p:spPr>
          <a:xfrm>
            <a:off x="3328988" y="3420160"/>
            <a:ext cx="6654800" cy="830997"/>
          </a:xfrm>
          <a:prstGeom prst="rect">
            <a:avLst/>
          </a:prstGeom>
        </p:spPr>
        <p:txBody>
          <a:bodyPr>
            <a:spAutoFit/>
          </a:bodyPr>
          <a:lstStyle/>
          <a:p>
            <a:pPr algn="ctr"/>
            <a:r>
              <a:rPr lang="en-US" sz="2400" b="1" dirty="0">
                <a:solidFill>
                  <a:srgbClr val="46B0FA"/>
                </a:solidFill>
                <a:latin typeface="Times" panose="02020603050405020304" pitchFamily="18" charset="0"/>
                <a:cs typeface="Times" panose="02020603050405020304" pitchFamily="18" charset="0"/>
              </a:rPr>
              <a:t>by:</a:t>
            </a:r>
          </a:p>
          <a:p>
            <a:pPr algn="ctr"/>
            <a:r>
              <a:rPr lang="en-US" sz="2400" b="1" dirty="0">
                <a:latin typeface="Times" panose="02020603050405020304" pitchFamily="18" charset="0"/>
                <a:cs typeface="Times" panose="02020603050405020304" pitchFamily="18" charset="0"/>
              </a:rPr>
              <a:t>Manojeet Roy</a:t>
            </a:r>
          </a:p>
        </p:txBody>
      </p:sp>
    </p:spTree>
    <p:extLst>
      <p:ext uri="{BB962C8B-B14F-4D97-AF65-F5344CB8AC3E}">
        <p14:creationId xmlns:p14="http://schemas.microsoft.com/office/powerpoint/2010/main" val="200865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Concept of Namespace in CS </a:t>
            </a:r>
            <a:endParaRPr lang="en-IN" sz="3276" b="1" dirty="0">
              <a:solidFill>
                <a:srgbClr val="46B0FA"/>
              </a:solidFill>
              <a:latin typeface="Arial"/>
              <a:cs typeface="Arial"/>
            </a:endParaRPr>
          </a:p>
        </p:txBody>
      </p:sp>
      <p:sp>
        <p:nvSpPr>
          <p:cNvPr id="2" name="TextBox 1"/>
          <p:cNvSpPr txBox="1"/>
          <p:nvPr/>
        </p:nvSpPr>
        <p:spPr>
          <a:xfrm>
            <a:off x="1253765" y="1543689"/>
            <a:ext cx="11858920" cy="2739211"/>
          </a:xfrm>
          <a:prstGeom prst="rect">
            <a:avLst/>
          </a:prstGeom>
          <a:noFill/>
        </p:spPr>
        <p:txBody>
          <a:bodyPr wrap="square" rtlCol="0">
            <a:spAutoFit/>
          </a:bodyPr>
          <a:lstStyle/>
          <a:p>
            <a:pPr marL="285750" indent="-285750">
              <a:spcBef>
                <a:spcPts val="1200"/>
              </a:spcBef>
              <a:buFont typeface="Wingdings" pitchFamily="2" charset="2"/>
              <a:buChar char="§"/>
            </a:pPr>
            <a:r>
              <a:rPr lang="en-US" sz="2400" dirty="0">
                <a:latin typeface="Times" pitchFamily="18" charset="0"/>
                <a:cs typeface="Times" pitchFamily="18" charset="0"/>
              </a:rPr>
              <a:t>[</a:t>
            </a:r>
            <a:r>
              <a:rPr lang="en-US" sz="2400" b="1" dirty="0">
                <a:solidFill>
                  <a:srgbClr val="0000FF"/>
                </a:solidFill>
                <a:latin typeface="Times" pitchFamily="18" charset="0"/>
                <a:cs typeface="Times" pitchFamily="18" charset="0"/>
              </a:rPr>
              <a:t>General Interpretation</a:t>
            </a:r>
            <a:r>
              <a:rPr lang="en-US" sz="2400" dirty="0">
                <a:latin typeface="Times" pitchFamily="18" charset="0"/>
                <a:cs typeface="Times" pitchFamily="18" charset="0"/>
              </a:rPr>
              <a:t>]: </a:t>
            </a:r>
          </a:p>
          <a:p>
            <a:pPr marL="742950" lvl="1" indent="-285750">
              <a:buFont typeface="Wingdings" pitchFamily="2" charset="2"/>
              <a:buChar char="§"/>
            </a:pPr>
            <a:r>
              <a:rPr lang="en-US" sz="2400" dirty="0">
                <a:latin typeface="Times" pitchFamily="18" charset="0"/>
                <a:cs typeface="Times" pitchFamily="18" charset="0"/>
              </a:rPr>
              <a:t>A </a:t>
            </a:r>
            <a:r>
              <a:rPr lang="en-US" sz="2400" b="1" dirty="0">
                <a:solidFill>
                  <a:srgbClr val="003300"/>
                </a:solidFill>
                <a:latin typeface="Times" pitchFamily="18" charset="0"/>
                <a:cs typeface="Times" pitchFamily="18" charset="0"/>
              </a:rPr>
              <a:t>namespace</a:t>
            </a:r>
            <a:r>
              <a:rPr lang="en-US" sz="2400" dirty="0">
                <a:solidFill>
                  <a:srgbClr val="003300"/>
                </a:solidFill>
                <a:latin typeface="Times" pitchFamily="18" charset="0"/>
                <a:cs typeface="Times" pitchFamily="18" charset="0"/>
              </a:rPr>
              <a:t> </a:t>
            </a:r>
            <a:r>
              <a:rPr lang="en-US" sz="2400" dirty="0">
                <a:latin typeface="Times" pitchFamily="18" charset="0"/>
                <a:cs typeface="Times" pitchFamily="18" charset="0"/>
              </a:rPr>
              <a:t>is a container (or context) that holds a set of identifiers (e.g. name of a file or variables/objects in programming) that can be uniquely identified.</a:t>
            </a:r>
          </a:p>
          <a:p>
            <a:pPr marL="285750" indent="-285750">
              <a:spcBef>
                <a:spcPts val="1200"/>
              </a:spcBef>
              <a:buFont typeface="Wingdings" pitchFamily="2" charset="2"/>
              <a:buChar char="§"/>
            </a:pPr>
            <a:r>
              <a:rPr lang="en-US" sz="2400" dirty="0">
                <a:latin typeface="Times" pitchFamily="18" charset="0"/>
                <a:cs typeface="Times" pitchFamily="18" charset="0"/>
              </a:rPr>
              <a:t>[</a:t>
            </a:r>
            <a:r>
              <a:rPr lang="en-US" sz="2400" b="1" dirty="0">
                <a:solidFill>
                  <a:srgbClr val="0000FF"/>
                </a:solidFill>
                <a:latin typeface="Times" pitchFamily="18" charset="0"/>
                <a:cs typeface="Times" pitchFamily="18" charset="0"/>
              </a:rPr>
              <a:t>OS specific Interpretation</a:t>
            </a:r>
            <a:r>
              <a:rPr lang="en-US" sz="2400" dirty="0">
                <a:latin typeface="Times" pitchFamily="18" charset="0"/>
                <a:cs typeface="Times" pitchFamily="18" charset="0"/>
              </a:rPr>
              <a:t>]</a:t>
            </a:r>
          </a:p>
          <a:p>
            <a:pPr marL="742950" lvl="1" indent="-285750">
              <a:buFont typeface="Wingdings" pitchFamily="2" charset="2"/>
              <a:buChar char="§"/>
            </a:pPr>
            <a:r>
              <a:rPr lang="en-US" sz="2400" dirty="0">
                <a:latin typeface="Times" pitchFamily="18" charset="0"/>
                <a:cs typeface="Times" pitchFamily="18" charset="0"/>
              </a:rPr>
              <a:t>With respect to FS, namespace refers to the file system hierarchy such that each directory again acts as a namespace for its contents to uniquely identify them.  </a:t>
            </a:r>
          </a:p>
          <a:p>
            <a:endParaRPr lang="en-US" dirty="0"/>
          </a:p>
        </p:txBody>
      </p:sp>
    </p:spTree>
    <p:extLst>
      <p:ext uri="{BB962C8B-B14F-4D97-AF65-F5344CB8AC3E}">
        <p14:creationId xmlns:p14="http://schemas.microsoft.com/office/powerpoint/2010/main" val="130192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989551" y="18409"/>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Concept of Namespace in CS </a:t>
            </a:r>
            <a:endParaRPr lang="en-IN" sz="3276" b="1" dirty="0">
              <a:solidFill>
                <a:srgbClr val="46B0FA"/>
              </a:solidFill>
              <a:latin typeface="Arial"/>
              <a:cs typeface="Arial"/>
            </a:endParaRPr>
          </a:p>
        </p:txBody>
      </p:sp>
      <p:sp>
        <p:nvSpPr>
          <p:cNvPr id="2" name="TextBox 1"/>
          <p:cNvSpPr txBox="1"/>
          <p:nvPr/>
        </p:nvSpPr>
        <p:spPr>
          <a:xfrm>
            <a:off x="1084082" y="604487"/>
            <a:ext cx="11858920" cy="6278642"/>
          </a:xfrm>
          <a:prstGeom prst="rect">
            <a:avLst/>
          </a:prstGeom>
          <a:noFill/>
        </p:spPr>
        <p:txBody>
          <a:bodyPr wrap="square" rtlCol="0">
            <a:spAutoFit/>
          </a:bodyPr>
          <a:lstStyle/>
          <a:p>
            <a:pPr marL="0" lvl="1" algn="just"/>
            <a:r>
              <a:rPr lang="en-US" sz="2400" dirty="0">
                <a:solidFill>
                  <a:srgbClr val="8E0047"/>
                </a:solidFill>
                <a:latin typeface="Times" pitchFamily="18" charset="0"/>
                <a:cs typeface="Times" pitchFamily="18" charset="0"/>
              </a:rPr>
              <a:t>Example</a:t>
            </a:r>
            <a:r>
              <a:rPr lang="en-US" sz="2400" dirty="0">
                <a:latin typeface="Times" pitchFamily="18" charset="0"/>
                <a:cs typeface="Times" pitchFamily="18" charset="0"/>
              </a:rPr>
              <a:t>: Suppose, a file result.txt full path is /home/user/documents/result.txt, then </a:t>
            </a:r>
          </a:p>
          <a:p>
            <a:pPr marL="342900" indent="-342900" algn="just">
              <a:buFont typeface="Wingdings" pitchFamily="2" charset="2"/>
              <a:buChar char="q"/>
            </a:pPr>
            <a:r>
              <a:rPr lang="en-US" sz="2400" b="1" dirty="0">
                <a:latin typeface="Times" pitchFamily="18" charset="0"/>
                <a:cs typeface="Times" pitchFamily="18" charset="0"/>
              </a:rPr>
              <a:t>Wrt Home Directory Namespace: </a:t>
            </a:r>
          </a:p>
          <a:p>
            <a:pPr marL="1200150" lvl="2" indent="-285750" algn="just">
              <a:buFont typeface="Wingdings" pitchFamily="2" charset="2"/>
              <a:buChar char="§"/>
            </a:pPr>
            <a:r>
              <a:rPr lang="en-US" sz="2400" dirty="0">
                <a:latin typeface="Times" pitchFamily="18" charset="0"/>
                <a:cs typeface="Times" pitchFamily="18" charset="0"/>
              </a:rPr>
              <a:t>The file result.txt can be uniquely identified by its full path /home/user/documents/report.txt. </a:t>
            </a:r>
          </a:p>
          <a:p>
            <a:pPr marL="1200150" lvl="2" indent="-285750" algn="just">
              <a:buFont typeface="Wingdings" pitchFamily="2" charset="2"/>
              <a:buChar char="§"/>
            </a:pPr>
            <a:r>
              <a:rPr lang="en-US" sz="2400" dirty="0">
                <a:latin typeface="Times" pitchFamily="18" charset="0"/>
                <a:cs typeface="Times" pitchFamily="18" charset="0"/>
              </a:rPr>
              <a:t>This full path specifies the unique location of the file within the entire file system starting from the root directory /.</a:t>
            </a:r>
          </a:p>
          <a:p>
            <a:pPr marL="342900" indent="-342900" algn="just">
              <a:buFont typeface="Wingdings" pitchFamily="2" charset="2"/>
              <a:buChar char="q"/>
            </a:pPr>
            <a:r>
              <a:rPr lang="en-US" sz="2400" b="1" dirty="0" err="1">
                <a:latin typeface="Times" pitchFamily="18" charset="0"/>
                <a:cs typeface="Times" pitchFamily="18" charset="0"/>
              </a:rPr>
              <a:t>Wrt</a:t>
            </a:r>
            <a:r>
              <a:rPr lang="en-US" sz="2400" b="1" dirty="0">
                <a:latin typeface="Times" pitchFamily="18" charset="0"/>
                <a:cs typeface="Times" pitchFamily="18" charset="0"/>
              </a:rPr>
              <a:t> Documents Directory Namespace: </a:t>
            </a:r>
          </a:p>
          <a:p>
            <a:pPr marL="1200150" lvl="2" indent="-285750" algn="just">
              <a:buFont typeface="Wingdings" pitchFamily="2" charset="2"/>
              <a:buChar char="§"/>
            </a:pPr>
            <a:r>
              <a:rPr lang="en-US" sz="2400" dirty="0">
                <a:latin typeface="Times" pitchFamily="18" charset="0"/>
                <a:cs typeface="Times" pitchFamily="18" charset="0"/>
              </a:rPr>
              <a:t>Within the documents directory namespace (context), result.txt is uniquely identified as result.txt. </a:t>
            </a:r>
          </a:p>
          <a:p>
            <a:pPr marL="1200150" lvl="2" indent="-285750" algn="just">
              <a:buFont typeface="Wingdings" pitchFamily="2" charset="2"/>
              <a:buChar char="§"/>
            </a:pPr>
            <a:r>
              <a:rPr lang="en-US" sz="2400" dirty="0">
                <a:latin typeface="Times" pitchFamily="18" charset="0"/>
                <a:cs typeface="Times" pitchFamily="18" charset="0"/>
              </a:rPr>
              <a:t>This means The name result.txt is unique within the documents directory</a:t>
            </a:r>
          </a:p>
          <a:p>
            <a:pPr marL="342900" indent="-342900" algn="just">
              <a:buFont typeface="Wingdings" pitchFamily="2" charset="2"/>
              <a:buChar char="q"/>
            </a:pPr>
            <a:r>
              <a:rPr lang="en-US" sz="2400" b="1" dirty="0">
                <a:latin typeface="Times" pitchFamily="18" charset="0"/>
                <a:cs typeface="Times" pitchFamily="18" charset="0"/>
              </a:rPr>
              <a:t>[Observation]: </a:t>
            </a:r>
          </a:p>
          <a:p>
            <a:pPr marL="1200150" lvl="2" indent="-285750" algn="just">
              <a:buFont typeface="Wingdings" pitchFamily="2" charset="2"/>
              <a:buChar char="§"/>
            </a:pPr>
            <a:r>
              <a:rPr lang="en-US" sz="2400" dirty="0">
                <a:latin typeface="Times" pitchFamily="18" charset="0"/>
                <a:cs typeface="Times" pitchFamily="18" charset="0"/>
              </a:rPr>
              <a:t>The identification of the file report.txt can vary based on the namespace context i.e.</a:t>
            </a:r>
          </a:p>
          <a:p>
            <a:pPr marL="1200150" lvl="2" indent="-285750" algn="just">
              <a:buFont typeface="Wingdings" pitchFamily="2" charset="2"/>
              <a:buChar char="§"/>
            </a:pPr>
            <a:r>
              <a:rPr lang="en-US" sz="2400" dirty="0">
                <a:latin typeface="Times" pitchFamily="18" charset="0"/>
                <a:cs typeface="Times" pitchFamily="18" charset="0"/>
              </a:rPr>
              <a:t>Global (File System) Namespace: /home/user/documents/report.txt</a:t>
            </a:r>
          </a:p>
          <a:p>
            <a:pPr marL="1200150" lvl="2" indent="-285750" algn="just">
              <a:buFont typeface="Wingdings" pitchFamily="2" charset="2"/>
              <a:buChar char="§"/>
            </a:pPr>
            <a:r>
              <a:rPr lang="en-US" sz="2400" dirty="0">
                <a:latin typeface="Times" pitchFamily="18" charset="0"/>
                <a:cs typeface="Times" pitchFamily="18" charset="0"/>
              </a:rPr>
              <a:t>Local (Documents Directory) Namespace: report.txt</a:t>
            </a:r>
          </a:p>
          <a:p>
            <a:pPr algn="just"/>
            <a:endParaRPr lang="en-US" sz="2400" i="1" dirty="0">
              <a:solidFill>
                <a:srgbClr val="0000FF"/>
              </a:solidFill>
              <a:latin typeface="Times" pitchFamily="18" charset="0"/>
              <a:cs typeface="Times" pitchFamily="18" charset="0"/>
            </a:endParaRPr>
          </a:p>
          <a:p>
            <a:pPr marL="285750" indent="-285750" algn="just">
              <a:buFont typeface="Wingdings" pitchFamily="2" charset="2"/>
              <a:buChar char="§"/>
            </a:pPr>
            <a:r>
              <a:rPr lang="en-US" sz="2400" i="1" dirty="0">
                <a:solidFill>
                  <a:srgbClr val="0000FF"/>
                </a:solidFill>
                <a:latin typeface="Times" pitchFamily="18" charset="0"/>
                <a:cs typeface="Times" pitchFamily="18" charset="0"/>
              </a:rPr>
              <a:t>More discussion on namespace when we study directory and its structure ……..</a:t>
            </a:r>
          </a:p>
          <a:p>
            <a:endParaRPr lang="en-US" dirty="0">
              <a:solidFill>
                <a:srgbClr val="0000FF"/>
              </a:solidFill>
              <a:latin typeface="Times" pitchFamily="18" charset="0"/>
              <a:cs typeface="Times" pitchFamily="18" charset="0"/>
            </a:endParaRPr>
          </a:p>
        </p:txBody>
      </p:sp>
    </p:spTree>
    <p:extLst>
      <p:ext uri="{BB962C8B-B14F-4D97-AF65-F5344CB8AC3E}">
        <p14:creationId xmlns:p14="http://schemas.microsoft.com/office/powerpoint/2010/main" val="60558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system structure</a:t>
            </a:r>
            <a:endParaRPr lang="en-IN" sz="3276" b="1" dirty="0">
              <a:solidFill>
                <a:srgbClr val="46B0FA"/>
              </a:solidFill>
              <a:latin typeface="Arial"/>
              <a:cs typeface="Arial"/>
            </a:endParaRPr>
          </a:p>
        </p:txBody>
      </p:sp>
      <mc:AlternateContent xmlns:mc="http://schemas.openxmlformats.org/markup-compatibility/2006" xmlns:a14="http://schemas.microsoft.com/office/drawing/2010/main">
        <mc:Choice Requires="a14">
          <p:sp>
            <p:nvSpPr>
              <p:cNvPr id="2" name="TextBox 1"/>
              <p:cNvSpPr txBox="1"/>
              <p:nvPr/>
            </p:nvSpPr>
            <p:spPr>
              <a:xfrm>
                <a:off x="857804" y="914400"/>
                <a:ext cx="11613822" cy="4678204"/>
              </a:xfrm>
              <a:prstGeom prst="rect">
                <a:avLst/>
              </a:prstGeom>
              <a:noFill/>
            </p:spPr>
            <p:txBody>
              <a:bodyPr wrap="square" rtlCol="0">
                <a:spAutoFit/>
              </a:bodyPr>
              <a:lstStyle/>
              <a:p>
                <a:pPr marL="285750" indent="-285750">
                  <a:spcBef>
                    <a:spcPts val="1200"/>
                  </a:spcBef>
                  <a:buFont typeface="Wingdings" pitchFamily="2" charset="2"/>
                  <a:buChar char="q"/>
                </a:pPr>
                <a:r>
                  <a:rPr lang="en-US" sz="2400" dirty="0">
                    <a:latin typeface="Times" pitchFamily="18" charset="0"/>
                    <a:cs typeface="Times" pitchFamily="18" charset="0"/>
                  </a:rPr>
                  <a:t>Most FS are stored on logical disk.</a:t>
                </a:r>
              </a:p>
              <a:p>
                <a:pPr marL="742950" lvl="1" indent="-285750">
                  <a:buFont typeface="Wingdings" pitchFamily="2" charset="2"/>
                  <a:buChar char="§"/>
                </a:pPr>
                <a:r>
                  <a:rPr lang="en-US" sz="2400" dirty="0">
                    <a:latin typeface="Times" pitchFamily="18" charset="0"/>
                    <a:cs typeface="Times" pitchFamily="18" charset="0"/>
                  </a:rPr>
                  <a:t>Physically, this might be single/part/multiple physical disk </a:t>
                </a:r>
              </a:p>
              <a:p>
                <a:pPr marL="285750" indent="-285750">
                  <a:spcBef>
                    <a:spcPts val="1200"/>
                  </a:spcBef>
                  <a:buFont typeface="Wingdings" pitchFamily="2" charset="2"/>
                  <a:buChar char="q"/>
                </a:pPr>
                <a:r>
                  <a:rPr lang="en-US" sz="2400" dirty="0">
                    <a:latin typeface="Times" pitchFamily="18" charset="0"/>
                    <a:cs typeface="Times" pitchFamily="18" charset="0"/>
                  </a:rPr>
                  <a:t>I/O transfers between memory (RAM) and disk is performed in units of blocks</a:t>
                </a:r>
              </a:p>
              <a:p>
                <a:pPr marL="742950" lvl="1" indent="-285750">
                  <a:buFont typeface="Wingdings" pitchFamily="2" charset="2"/>
                  <a:buChar char="§"/>
                </a:pPr>
                <a:r>
                  <a:rPr lang="en-US" sz="2400" dirty="0">
                    <a:latin typeface="Times" pitchFamily="18" charset="0"/>
                    <a:cs typeface="Times" pitchFamily="18" charset="0"/>
                  </a:rPr>
                  <a:t>This is done to improve data transfer performance.</a:t>
                </a:r>
              </a:p>
              <a:p>
                <a:pPr marL="742950" lvl="1" indent="-285750">
                  <a:buFont typeface="Wingdings" pitchFamily="2" charset="2"/>
                  <a:buChar char="§"/>
                </a:pPr>
                <a:r>
                  <a:rPr lang="en-US" sz="2400" dirty="0">
                    <a:latin typeface="Times" pitchFamily="18" charset="0"/>
                    <a:cs typeface="Times" pitchFamily="18" charset="0"/>
                  </a:rPr>
                  <a:t>One Block == 1 or more sectors</a:t>
                </a:r>
              </a:p>
              <a:p>
                <a:pPr marL="742950" lvl="1" indent="-285750">
                  <a:buFont typeface="Wingdings" pitchFamily="2" charset="2"/>
                  <a:buChar char="§"/>
                </a:pPr>
                <a14:m>
                  <m:oMath xmlns:m="http://schemas.openxmlformats.org/officeDocument/2006/math">
                    <m:r>
                      <a:rPr lang="en-US" sz="2400" b="1" i="0" smtClean="0">
                        <a:solidFill>
                          <a:srgbClr val="0000FF"/>
                        </a:solidFill>
                        <a:latin typeface="Cambria Math"/>
                      </a:rPr>
                      <m:t>𝟑𝟐𝐁</m:t>
                    </m:r>
                    <m:r>
                      <a:rPr lang="en-US" sz="2400" b="0" i="1" smtClean="0">
                        <a:latin typeface="Cambria Math"/>
                      </a:rPr>
                      <m:t>≤ </m:t>
                    </m:r>
                  </m:oMath>
                </a14:m>
                <a:r>
                  <a:rPr lang="en-US" sz="2400" dirty="0">
                    <a:latin typeface="Times" pitchFamily="18" charset="0"/>
                    <a:cs typeface="Times" pitchFamily="18" charset="0"/>
                  </a:rPr>
                  <a:t>Size of sector </a:t>
                </a:r>
                <a14:m>
                  <m:oMath xmlns:m="http://schemas.openxmlformats.org/officeDocument/2006/math">
                    <m:r>
                      <a:rPr lang="en-US" sz="2400" b="0" i="1" smtClean="0">
                        <a:latin typeface="Cambria Math"/>
                      </a:rPr>
                      <m:t>≤</m:t>
                    </m:r>
                    <m:r>
                      <a:rPr lang="en-US" sz="2400" b="1" i="0" smtClean="0">
                        <a:solidFill>
                          <a:srgbClr val="0000FF"/>
                        </a:solidFill>
                        <a:latin typeface="Cambria Math"/>
                      </a:rPr>
                      <m:t>𝟒𝟎𝟗𝟔𝐁</m:t>
                    </m:r>
                  </m:oMath>
                </a14:m>
                <a:r>
                  <a:rPr lang="en-US" sz="2400" dirty="0">
                    <a:latin typeface="Times" pitchFamily="18" charset="0"/>
                    <a:cs typeface="Times" pitchFamily="18" charset="0"/>
                  </a:rPr>
                  <a:t>  (Usually: </a:t>
                </a:r>
                <a14:m>
                  <m:oMath xmlns:m="http://schemas.openxmlformats.org/officeDocument/2006/math">
                    <m:r>
                      <a:rPr lang="en-US" sz="2400" b="1" i="0" smtClean="0">
                        <a:solidFill>
                          <a:srgbClr val="000066"/>
                        </a:solidFill>
                        <a:latin typeface="Cambria Math"/>
                      </a:rPr>
                      <m:t>𝟓𝟏𝟐𝐁</m:t>
                    </m:r>
                  </m:oMath>
                </a14:m>
                <a:r>
                  <a:rPr lang="en-US" sz="2400" dirty="0">
                    <a:latin typeface="Times" pitchFamily="18" charset="0"/>
                    <a:cs typeface="Times" pitchFamily="18" charset="0"/>
                  </a:rPr>
                  <a:t>) </a:t>
                </a:r>
              </a:p>
              <a:p>
                <a:endParaRPr lang="en-US" dirty="0"/>
              </a:p>
              <a:p>
                <a:pPr marL="742950" lvl="1" indent="-285750">
                  <a:buFont typeface="Wingdings" pitchFamily="2" charset="2"/>
                  <a:buChar char="§"/>
                </a:pPr>
                <a:endParaRPr lang="en-US" dirty="0"/>
              </a:p>
              <a:p>
                <a:pPr marL="742950" lvl="1" indent="-285750">
                  <a:buFont typeface="Wingdings" pitchFamily="2" charset="2"/>
                  <a:buChar char="§"/>
                </a:pPr>
                <a:endParaRPr lang="en-US" dirty="0"/>
              </a:p>
              <a:p>
                <a:pPr marL="742950" lvl="1" indent="-285750">
                  <a:buFont typeface="Wingdings" pitchFamily="2" charset="2"/>
                  <a:buChar char="§"/>
                </a:pPr>
                <a:endParaRPr lang="en-US" dirty="0"/>
              </a:p>
              <a:p>
                <a:pPr marL="742950" lvl="1" indent="-285750">
                  <a:buFont typeface="Wingdings" pitchFamily="2" charset="2"/>
                  <a:buChar char="§"/>
                </a:pPr>
                <a:endParaRPr lang="en-US" dirty="0"/>
              </a:p>
              <a:p>
                <a:pPr marL="742950" lvl="1" indent="-285750">
                  <a:buFont typeface="Wingdings" pitchFamily="2" charset="2"/>
                  <a:buChar char="§"/>
                </a:pPr>
                <a:endParaRPr lang="en-US" dirty="0"/>
              </a:p>
              <a:p>
                <a:pPr marL="742950" lvl="1" indent="-285750">
                  <a:buFont typeface="Wingdings" pitchFamily="2" charset="2"/>
                  <a:buChar char="§"/>
                </a:pPr>
                <a:endParaRPr lang="en-US" dirty="0"/>
              </a:p>
              <a:p>
                <a:pPr lvl="1"/>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857804" y="914400"/>
                <a:ext cx="11613822" cy="4678204"/>
              </a:xfrm>
              <a:prstGeom prst="rect">
                <a:avLst/>
              </a:prstGeom>
              <a:blipFill rotWithShape="1">
                <a:blip r:embed="rId3"/>
                <a:stretch>
                  <a:fillRect l="-682" t="-1043" b="-1173"/>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1450" y="3664324"/>
            <a:ext cx="6486525" cy="2200275"/>
          </a:xfrm>
          <a:prstGeom prst="rect">
            <a:avLst/>
          </a:prstGeom>
        </p:spPr>
      </p:pic>
    </p:spTree>
    <p:extLst>
      <p:ext uri="{BB962C8B-B14F-4D97-AF65-F5344CB8AC3E}">
        <p14:creationId xmlns:p14="http://schemas.microsoft.com/office/powerpoint/2010/main" val="285260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32459" y="16761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system structure (</a:t>
            </a:r>
            <a:r>
              <a:rPr lang="en-US" sz="3276" b="1" dirty="0" err="1">
                <a:solidFill>
                  <a:srgbClr val="46B0FA"/>
                </a:solidFill>
                <a:latin typeface="Arial"/>
                <a:cs typeface="Arial"/>
              </a:rPr>
              <a:t>contd</a:t>
            </a:r>
            <a:r>
              <a:rPr lang="en-US" sz="3276" b="1" dirty="0">
                <a:solidFill>
                  <a:srgbClr val="46B0FA"/>
                </a:solidFill>
                <a:latin typeface="Arial"/>
                <a:cs typeface="Arial"/>
              </a:rPr>
              <a:t> …)</a:t>
            </a:r>
            <a:endParaRPr lang="en-IN" sz="3276" b="1" dirty="0">
              <a:solidFill>
                <a:srgbClr val="46B0FA"/>
              </a:solidFill>
              <a:latin typeface="Arial"/>
              <a:cs typeface="Arial"/>
            </a:endParaRPr>
          </a:p>
        </p:txBody>
      </p:sp>
      <p:sp>
        <p:nvSpPr>
          <p:cNvPr id="2" name="TextBox 1"/>
          <p:cNvSpPr txBox="1"/>
          <p:nvPr/>
        </p:nvSpPr>
        <p:spPr>
          <a:xfrm>
            <a:off x="857804" y="781971"/>
            <a:ext cx="11613822" cy="4524315"/>
          </a:xfrm>
          <a:prstGeom prst="rect">
            <a:avLst/>
          </a:prstGeom>
          <a:noFill/>
        </p:spPr>
        <p:txBody>
          <a:bodyPr wrap="square" rtlCol="0">
            <a:spAutoFit/>
          </a:bodyPr>
          <a:lstStyle/>
          <a:p>
            <a:pPr marL="285750" indent="-285750">
              <a:spcBef>
                <a:spcPts val="1200"/>
              </a:spcBef>
              <a:buFont typeface="Wingdings" pitchFamily="2" charset="2"/>
              <a:buChar char="q"/>
            </a:pPr>
            <a:r>
              <a:rPr lang="en-US" sz="2400" dirty="0">
                <a:latin typeface="Times" pitchFamily="18" charset="0"/>
                <a:cs typeface="Times" pitchFamily="18" charset="0"/>
              </a:rPr>
              <a:t>Building blocks of file system structure</a:t>
            </a:r>
          </a:p>
          <a:p>
            <a:pPr marL="742950" lvl="1" indent="-285750">
              <a:buFont typeface="Wingdings" pitchFamily="2" charset="2"/>
              <a:buChar char="§"/>
            </a:pPr>
            <a:r>
              <a:rPr lang="en-US" sz="2400" b="1" dirty="0">
                <a:solidFill>
                  <a:srgbClr val="0000FF"/>
                </a:solidFill>
                <a:latin typeface="Times" pitchFamily="18" charset="0"/>
                <a:cs typeface="Times" pitchFamily="18" charset="0"/>
              </a:rPr>
              <a:t>Boot Block</a:t>
            </a:r>
            <a:r>
              <a:rPr lang="en-US" sz="2400" dirty="0">
                <a:latin typeface="Times" pitchFamily="18" charset="0"/>
                <a:cs typeface="Times" pitchFamily="18" charset="0"/>
              </a:rPr>
              <a:t>:</a:t>
            </a:r>
          </a:p>
          <a:p>
            <a:pPr marL="1200150" lvl="2" indent="-285750">
              <a:buFont typeface="Wingdings" pitchFamily="2" charset="2"/>
              <a:buChar char="§"/>
            </a:pPr>
            <a:r>
              <a:rPr lang="en-US" sz="2400" dirty="0">
                <a:latin typeface="Times" pitchFamily="18" charset="0"/>
                <a:cs typeface="Times" pitchFamily="18" charset="0"/>
              </a:rPr>
              <a:t>contains info needed by system to boot OS</a:t>
            </a:r>
          </a:p>
          <a:p>
            <a:pPr marL="742950" lvl="1" indent="-285750">
              <a:buFont typeface="Wingdings" pitchFamily="2" charset="2"/>
              <a:buChar char="§"/>
            </a:pPr>
            <a:r>
              <a:rPr lang="en-US" sz="2400" b="1" dirty="0">
                <a:solidFill>
                  <a:srgbClr val="0000FF"/>
                </a:solidFill>
                <a:latin typeface="Times" pitchFamily="18" charset="0"/>
                <a:cs typeface="Times" pitchFamily="18" charset="0"/>
              </a:rPr>
              <a:t>FS descriptor </a:t>
            </a:r>
            <a:r>
              <a:rPr lang="en-US" sz="2400" dirty="0">
                <a:latin typeface="Times" pitchFamily="18" charset="0"/>
                <a:cs typeface="Times" pitchFamily="18" charset="0"/>
              </a:rPr>
              <a:t>:</a:t>
            </a:r>
          </a:p>
          <a:p>
            <a:pPr marL="1200150" lvl="2" indent="-285750">
              <a:buFont typeface="Wingdings" pitchFamily="2" charset="2"/>
              <a:buChar char="§"/>
            </a:pPr>
            <a:r>
              <a:rPr lang="en-US" sz="2400" dirty="0">
                <a:latin typeface="Times" pitchFamily="18" charset="0"/>
                <a:cs typeface="Times" pitchFamily="18" charset="0"/>
              </a:rPr>
              <a:t> Descriptor for entire FS</a:t>
            </a:r>
          </a:p>
          <a:p>
            <a:pPr marL="1200150" lvl="2" indent="-285750">
              <a:buFont typeface="Wingdings" pitchFamily="2" charset="2"/>
              <a:buChar char="§"/>
            </a:pPr>
            <a:r>
              <a:rPr lang="en-US" sz="2400" dirty="0">
                <a:latin typeface="Times" pitchFamily="18" charset="0"/>
                <a:cs typeface="Times" pitchFamily="18" charset="0"/>
              </a:rPr>
              <a:t>Content of FS descriptor area:</a:t>
            </a:r>
          </a:p>
          <a:p>
            <a:pPr marL="1657350" lvl="3" indent="-285750">
              <a:buFont typeface="Wingdings" pitchFamily="2" charset="2"/>
              <a:buChar char="§"/>
            </a:pPr>
            <a:r>
              <a:rPr lang="en-US" sz="2400" dirty="0">
                <a:latin typeface="Times" pitchFamily="18" charset="0"/>
                <a:cs typeface="Times" pitchFamily="18" charset="0"/>
              </a:rPr>
              <a:t>Total size of FS (in blocks)</a:t>
            </a:r>
          </a:p>
          <a:p>
            <a:pPr marL="1657350" lvl="3" indent="-285750">
              <a:buFont typeface="Wingdings" pitchFamily="2" charset="2"/>
              <a:buChar char="§"/>
            </a:pPr>
            <a:r>
              <a:rPr lang="en-US" sz="2400" dirty="0">
                <a:latin typeface="Times" pitchFamily="18" charset="0"/>
                <a:cs typeface="Times" pitchFamily="18" charset="0"/>
              </a:rPr>
              <a:t>Size of file descriptor area </a:t>
            </a:r>
          </a:p>
          <a:p>
            <a:pPr marL="1657350" lvl="3" indent="-285750">
              <a:buFont typeface="Wingdings" pitchFamily="2" charset="2"/>
              <a:buChar char="§"/>
            </a:pPr>
            <a:r>
              <a:rPr lang="en-US" sz="2400" dirty="0">
                <a:latin typeface="Times" pitchFamily="18" charset="0"/>
                <a:cs typeface="Times" pitchFamily="18" charset="0"/>
              </a:rPr>
              <a:t>Location of root directory file descriptor</a:t>
            </a:r>
          </a:p>
          <a:p>
            <a:pPr marL="1657350" lvl="3" indent="-285750">
              <a:buFont typeface="Wingdings" pitchFamily="2" charset="2"/>
              <a:buChar char="§"/>
            </a:pPr>
            <a:r>
              <a:rPr lang="en-US" sz="2400" dirty="0">
                <a:latin typeface="Times" pitchFamily="18" charset="0"/>
                <a:cs typeface="Times" pitchFamily="18" charset="0"/>
              </a:rPr>
              <a:t>Timestamp: when FS created, last modified, last used, etc.</a:t>
            </a:r>
          </a:p>
          <a:p>
            <a:pPr marL="1657350" lvl="3" indent="-285750">
              <a:buFont typeface="Wingdings" pitchFamily="2" charset="2"/>
              <a:buChar char="§"/>
            </a:pPr>
            <a:r>
              <a:rPr lang="en-US" sz="2400" dirty="0">
                <a:latin typeface="Times" pitchFamily="18" charset="0"/>
                <a:cs typeface="Times" pitchFamily="18" charset="0"/>
              </a:rPr>
              <a:t>Other FS meta data      </a:t>
            </a:r>
          </a:p>
          <a:p>
            <a:pPr marL="1200150" lvl="2" indent="-285750">
              <a:buFont typeface="Wingdings" pitchFamily="2" charset="2"/>
              <a:buChar char="§"/>
            </a:pPr>
            <a:r>
              <a:rPr lang="en-US" sz="2400" dirty="0">
                <a:latin typeface="Times" pitchFamily="18" charset="0"/>
                <a:cs typeface="Times" pitchFamily="18" charset="0"/>
              </a:rPr>
              <a:t>In Unix it is called as Superblock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50" y="1943990"/>
            <a:ext cx="6486525" cy="2200275"/>
          </a:xfrm>
          <a:prstGeom prst="rect">
            <a:avLst/>
          </a:prstGeom>
        </p:spPr>
      </p:pic>
    </p:spTree>
    <p:extLst>
      <p:ext uri="{BB962C8B-B14F-4D97-AF65-F5344CB8AC3E}">
        <p14:creationId xmlns:p14="http://schemas.microsoft.com/office/powerpoint/2010/main" val="349766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32459" y="16761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system structure (</a:t>
            </a:r>
            <a:r>
              <a:rPr lang="en-US" sz="3276" b="1" dirty="0" err="1">
                <a:solidFill>
                  <a:srgbClr val="46B0FA"/>
                </a:solidFill>
                <a:latin typeface="Arial"/>
                <a:cs typeface="Arial"/>
              </a:rPr>
              <a:t>contd</a:t>
            </a:r>
            <a:r>
              <a:rPr lang="en-US" sz="3276" b="1" dirty="0">
                <a:solidFill>
                  <a:srgbClr val="46B0FA"/>
                </a:solidFill>
                <a:latin typeface="Arial"/>
                <a:cs typeface="Arial"/>
              </a:rPr>
              <a:t> …)</a:t>
            </a:r>
            <a:endParaRPr lang="en-IN" sz="3276" b="1" dirty="0">
              <a:solidFill>
                <a:srgbClr val="46B0FA"/>
              </a:solidFill>
              <a:latin typeface="Arial"/>
              <a:cs typeface="Arial"/>
            </a:endParaRPr>
          </a:p>
        </p:txBody>
      </p:sp>
      <mc:AlternateContent xmlns:mc="http://schemas.openxmlformats.org/markup-compatibility/2006" xmlns:a14="http://schemas.microsoft.com/office/drawing/2010/main">
        <mc:Choice Requires="a14">
          <p:sp>
            <p:nvSpPr>
              <p:cNvPr id="2" name="TextBox 1"/>
              <p:cNvSpPr txBox="1"/>
              <p:nvPr/>
            </p:nvSpPr>
            <p:spPr>
              <a:xfrm>
                <a:off x="857804" y="781971"/>
                <a:ext cx="11613822" cy="2308324"/>
              </a:xfrm>
              <a:prstGeom prst="rect">
                <a:avLst/>
              </a:prstGeom>
              <a:noFill/>
            </p:spPr>
            <p:txBody>
              <a:bodyPr wrap="square" rtlCol="0">
                <a:spAutoFit/>
              </a:bodyPr>
              <a:lstStyle/>
              <a:p>
                <a:pPr marL="742950" lvl="1" indent="-285750">
                  <a:buFont typeface="Wingdings" pitchFamily="2" charset="2"/>
                  <a:buChar char="§"/>
                </a:pPr>
                <a:r>
                  <a:rPr lang="en-US" sz="2400" b="1" dirty="0">
                    <a:solidFill>
                      <a:srgbClr val="0000FF"/>
                    </a:solidFill>
                    <a:latin typeface="Times" pitchFamily="18" charset="0"/>
                    <a:cs typeface="Times" pitchFamily="18" charset="0"/>
                  </a:rPr>
                  <a:t>File Descriptor:</a:t>
                </a:r>
                <a:r>
                  <a:rPr lang="en-US" sz="2400" dirty="0">
                    <a:latin typeface="Times" pitchFamily="18" charset="0"/>
                    <a:cs typeface="Times" pitchFamily="18" charset="0"/>
                  </a:rPr>
                  <a:t> </a:t>
                </a:r>
              </a:p>
              <a:p>
                <a:pPr marL="1200150" lvl="2" indent="-285750">
                  <a:buFont typeface="Wingdings" pitchFamily="2" charset="2"/>
                  <a:buChar char="§"/>
                </a:pPr>
                <a:r>
                  <a:rPr lang="en-US" sz="2400" dirty="0">
                    <a:latin typeface="Times" pitchFamily="18" charset="0"/>
                    <a:cs typeface="Times" pitchFamily="18" charset="0"/>
                  </a:rPr>
                  <a:t>Descriptor for files that record all meta info about file, example</a:t>
                </a:r>
              </a:p>
              <a:p>
                <a:pPr marL="1657350" lvl="3" indent="-285750">
                  <a:buFont typeface="Wingdings" pitchFamily="2" charset="2"/>
                  <a:buChar char="§"/>
                </a:pPr>
                <a:r>
                  <a:rPr lang="en-US" sz="2400" dirty="0">
                    <a:latin typeface="Times" pitchFamily="18" charset="0"/>
                    <a:cs typeface="Times" pitchFamily="18" charset="0"/>
                  </a:rPr>
                  <a:t>Location information of file in file data block, etc.</a:t>
                </a:r>
              </a:p>
              <a:p>
                <a:pPr marL="1657350" lvl="3" indent="-285750">
                  <a:buFont typeface="Wingdings" pitchFamily="2" charset="2"/>
                  <a:buChar char="§"/>
                </a:pPr>
                <a:r>
                  <a:rPr lang="en-US" sz="2400" dirty="0">
                    <a:latin typeface="Times" pitchFamily="18" charset="0"/>
                    <a:cs typeface="Times" pitchFamily="18" charset="0"/>
                  </a:rPr>
                  <a:t>In Unix, file descriptor is called as </a:t>
                </a:r>
                <a14:m>
                  <m:oMath xmlns:m="http://schemas.openxmlformats.org/officeDocument/2006/math">
                    <m:r>
                      <a:rPr lang="en-US" sz="2400" b="1" i="0" dirty="0" smtClean="0">
                        <a:latin typeface="Cambria Math"/>
                      </a:rPr>
                      <m:t>𝐢𝐧𝐨𝐝𝐞</m:t>
                    </m:r>
                  </m:oMath>
                </a14:m>
                <a:r>
                  <a:rPr lang="en-US" sz="2400" dirty="0">
                    <a:latin typeface="Times" pitchFamily="18" charset="0"/>
                    <a:cs typeface="Times" pitchFamily="18" charset="0"/>
                  </a:rPr>
                  <a:t> (index node) </a:t>
                </a:r>
              </a:p>
              <a:p>
                <a:pPr marL="742950" lvl="1" indent="-285750">
                  <a:buFont typeface="Wingdings" pitchFamily="2" charset="2"/>
                  <a:buChar char="§"/>
                </a:pPr>
                <a:r>
                  <a:rPr lang="en-US" sz="2400" b="1" dirty="0">
                    <a:solidFill>
                      <a:srgbClr val="0000FF"/>
                    </a:solidFill>
                    <a:latin typeface="Times" pitchFamily="18" charset="0"/>
                    <a:cs typeface="Times" pitchFamily="18" charset="0"/>
                  </a:rPr>
                  <a:t>File Data Block:</a:t>
                </a:r>
              </a:p>
              <a:p>
                <a:pPr marL="1200150" lvl="2" indent="-285750">
                  <a:buFont typeface="Wingdings" pitchFamily="2" charset="2"/>
                  <a:buChar char="§"/>
                </a:pPr>
                <a:r>
                  <a:rPr lang="en-US" sz="2400" dirty="0">
                    <a:latin typeface="Times" pitchFamily="18" charset="0"/>
                    <a:cs typeface="Times" pitchFamily="18" charset="0"/>
                  </a:rPr>
                  <a:t>Contains actual data blocks for files </a:t>
                </a:r>
              </a:p>
            </p:txBody>
          </p:sp>
        </mc:Choice>
        <mc:Fallback xmlns="">
          <p:sp>
            <p:nvSpPr>
              <p:cNvPr id="2" name="TextBox 1"/>
              <p:cNvSpPr txBox="1">
                <a:spLocks noRot="1" noChangeAspect="1" noMove="1" noResize="1" noEditPoints="1" noAdjustHandles="1" noChangeArrowheads="1" noChangeShapeType="1" noTextEdit="1"/>
              </p:cNvSpPr>
              <p:nvPr/>
            </p:nvSpPr>
            <p:spPr>
              <a:xfrm>
                <a:off x="857804" y="781971"/>
                <a:ext cx="11613822" cy="2308324"/>
              </a:xfrm>
              <a:prstGeom prst="rect">
                <a:avLst/>
              </a:prstGeom>
              <a:blipFill rotWithShape="1">
                <a:blip r:embed="rId3"/>
                <a:stretch>
                  <a:fillRect t="-2111" b="-5013"/>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6229" y="3738858"/>
            <a:ext cx="6486525" cy="2200275"/>
          </a:xfrm>
          <a:prstGeom prst="rect">
            <a:avLst/>
          </a:prstGeom>
        </p:spPr>
      </p:pic>
    </p:spTree>
    <p:extLst>
      <p:ext uri="{BB962C8B-B14F-4D97-AF65-F5344CB8AC3E}">
        <p14:creationId xmlns:p14="http://schemas.microsoft.com/office/powerpoint/2010/main" val="42546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attributes</a:t>
            </a:r>
            <a:endParaRPr lang="en-IN" sz="3276" b="1" dirty="0">
              <a:solidFill>
                <a:srgbClr val="46B0FA"/>
              </a:solidFill>
              <a:latin typeface="Arial"/>
              <a:cs typeface="Arial"/>
            </a:endParaRPr>
          </a:p>
        </p:txBody>
      </p:sp>
      <p:sp>
        <p:nvSpPr>
          <p:cNvPr id="2" name="TextBox 1"/>
          <p:cNvSpPr txBox="1"/>
          <p:nvPr/>
        </p:nvSpPr>
        <p:spPr>
          <a:xfrm>
            <a:off x="1772204" y="1036948"/>
            <a:ext cx="12226600" cy="3836948"/>
          </a:xfrm>
          <a:prstGeom prst="rect">
            <a:avLst/>
          </a:prstGeom>
          <a:noFill/>
        </p:spPr>
        <p:txBody>
          <a:bodyPr wrap="square" rtlCol="0">
            <a:spAutoFit/>
          </a:bodyPr>
          <a:lstStyle/>
          <a:p>
            <a:pPr marL="457200" indent="-457200">
              <a:buFont typeface="Wingdings" pitchFamily="2" charset="2"/>
              <a:buChar char="q"/>
            </a:pPr>
            <a:r>
              <a:rPr lang="en-US" sz="2400" dirty="0">
                <a:latin typeface="Times" pitchFamily="18" charset="0"/>
                <a:cs typeface="Times" pitchFamily="18" charset="0"/>
              </a:rPr>
              <a:t>Common attributes of files are:</a:t>
            </a:r>
          </a:p>
          <a:p>
            <a:pPr marL="800100" lvl="1" indent="-342900">
              <a:spcAft>
                <a:spcPts val="400"/>
              </a:spcAft>
              <a:buFont typeface="Courier New" pitchFamily="49" charset="0"/>
              <a:buChar char="o"/>
            </a:pPr>
            <a:r>
              <a:rPr lang="en-US" sz="2400" dirty="0">
                <a:solidFill>
                  <a:srgbClr val="0000FF"/>
                </a:solidFill>
                <a:latin typeface="Times" pitchFamily="18" charset="0"/>
                <a:cs typeface="Times" pitchFamily="18" charset="0"/>
              </a:rPr>
              <a:t>Filename</a:t>
            </a:r>
          </a:p>
          <a:p>
            <a:pPr marL="800100" lvl="1" indent="-342900">
              <a:spcAft>
                <a:spcPts val="400"/>
              </a:spcAft>
              <a:buFont typeface="Courier New" pitchFamily="49" charset="0"/>
              <a:buChar char="o"/>
            </a:pPr>
            <a:r>
              <a:rPr lang="en-US" sz="2400" dirty="0">
                <a:solidFill>
                  <a:srgbClr val="0000FF"/>
                </a:solidFill>
                <a:latin typeface="Times" pitchFamily="18" charset="0"/>
                <a:cs typeface="Times" pitchFamily="18" charset="0"/>
              </a:rPr>
              <a:t>File Type</a:t>
            </a:r>
          </a:p>
          <a:p>
            <a:pPr marL="800100" lvl="1" indent="-342900">
              <a:spcAft>
                <a:spcPts val="400"/>
              </a:spcAft>
              <a:buFont typeface="Courier New" pitchFamily="49" charset="0"/>
              <a:buChar char="o"/>
            </a:pPr>
            <a:r>
              <a:rPr lang="en-US" sz="2400" dirty="0">
                <a:solidFill>
                  <a:srgbClr val="0000FF"/>
                </a:solidFill>
                <a:latin typeface="Times" pitchFamily="18" charset="0"/>
                <a:cs typeface="Times" pitchFamily="18" charset="0"/>
              </a:rPr>
              <a:t>Location</a:t>
            </a:r>
          </a:p>
          <a:p>
            <a:pPr marL="800100" lvl="1" indent="-342900">
              <a:spcAft>
                <a:spcPts val="400"/>
              </a:spcAft>
              <a:buFont typeface="Courier New" pitchFamily="49" charset="0"/>
              <a:buChar char="o"/>
            </a:pPr>
            <a:r>
              <a:rPr lang="en-US" sz="2400" dirty="0">
                <a:solidFill>
                  <a:srgbClr val="0000FF"/>
                </a:solidFill>
                <a:latin typeface="Times" pitchFamily="18" charset="0"/>
                <a:cs typeface="Times" pitchFamily="18" charset="0"/>
              </a:rPr>
              <a:t>Size</a:t>
            </a:r>
          </a:p>
          <a:p>
            <a:pPr marL="800100" lvl="1" indent="-342900">
              <a:spcAft>
                <a:spcPts val="400"/>
              </a:spcAft>
              <a:buFont typeface="Courier New" pitchFamily="49" charset="0"/>
              <a:buChar char="o"/>
            </a:pPr>
            <a:r>
              <a:rPr lang="en-US" sz="2400" dirty="0">
                <a:solidFill>
                  <a:srgbClr val="0000FF"/>
                </a:solidFill>
                <a:latin typeface="Times" pitchFamily="18" charset="0"/>
                <a:cs typeface="Times" pitchFamily="18" charset="0"/>
              </a:rPr>
              <a:t>Protection/Permission</a:t>
            </a:r>
          </a:p>
          <a:p>
            <a:pPr marL="800100" lvl="1" indent="-342900">
              <a:spcAft>
                <a:spcPts val="400"/>
              </a:spcAft>
              <a:buFont typeface="Courier New" pitchFamily="49" charset="0"/>
              <a:buChar char="o"/>
            </a:pPr>
            <a:r>
              <a:rPr lang="en-US" sz="2400" dirty="0">
                <a:solidFill>
                  <a:srgbClr val="0000FF"/>
                </a:solidFill>
                <a:latin typeface="Times" pitchFamily="18" charset="0"/>
                <a:cs typeface="Times" pitchFamily="18" charset="0"/>
              </a:rPr>
              <a:t>Time stamp</a:t>
            </a:r>
          </a:p>
          <a:p>
            <a:pPr marL="800100" lvl="1" indent="-342900">
              <a:spcAft>
                <a:spcPts val="400"/>
              </a:spcAft>
              <a:buFont typeface="Courier New" pitchFamily="49" charset="0"/>
              <a:buChar char="o"/>
            </a:pPr>
            <a:r>
              <a:rPr lang="en-US" sz="2400" dirty="0">
                <a:solidFill>
                  <a:srgbClr val="0000FF"/>
                </a:solidFill>
                <a:latin typeface="Times" pitchFamily="18" charset="0"/>
                <a:cs typeface="Times" pitchFamily="18" charset="0"/>
              </a:rPr>
              <a:t>Ownership</a:t>
            </a:r>
          </a:p>
          <a:p>
            <a:pPr marL="800100" lvl="1" indent="-342900">
              <a:spcAft>
                <a:spcPts val="400"/>
              </a:spcAft>
              <a:buFont typeface="Courier New" pitchFamily="49" charset="0"/>
              <a:buChar char="o"/>
            </a:pPr>
            <a:r>
              <a:rPr lang="en-US" sz="2400" dirty="0">
                <a:solidFill>
                  <a:srgbClr val="0000FF"/>
                </a:solidFill>
                <a:latin typeface="Times" pitchFamily="18" charset="0"/>
                <a:cs typeface="Times" pitchFamily="18" charset="0"/>
              </a:rPr>
              <a:t>Directory Information</a:t>
            </a:r>
          </a:p>
        </p:txBody>
      </p:sp>
    </p:spTree>
    <p:extLst>
      <p:ext uri="{BB962C8B-B14F-4D97-AF65-F5344CB8AC3E}">
        <p14:creationId xmlns:p14="http://schemas.microsoft.com/office/powerpoint/2010/main" val="9323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operations</a:t>
            </a:r>
            <a:endParaRPr lang="en-IN" sz="3276" b="1" dirty="0">
              <a:solidFill>
                <a:srgbClr val="46B0FA"/>
              </a:solidFill>
              <a:latin typeface="Arial"/>
              <a:cs typeface="Arial"/>
            </a:endParaRPr>
          </a:p>
        </p:txBody>
      </p:sp>
      <p:sp>
        <p:nvSpPr>
          <p:cNvPr id="2" name="Rectangle 1"/>
          <p:cNvSpPr/>
          <p:nvPr/>
        </p:nvSpPr>
        <p:spPr>
          <a:xfrm>
            <a:off x="1603883" y="916436"/>
            <a:ext cx="11489947" cy="3123932"/>
          </a:xfrm>
          <a:prstGeom prst="rect">
            <a:avLst/>
          </a:prstGeom>
        </p:spPr>
        <p:txBody>
          <a:bodyPr wrap="square">
            <a:spAutoFit/>
          </a:bodyPr>
          <a:lstStyle/>
          <a:p>
            <a:pPr marL="457200" indent="-457200">
              <a:buFont typeface="Wingdings" pitchFamily="2" charset="2"/>
              <a:buChar char="q"/>
            </a:pPr>
            <a:r>
              <a:rPr lang="en-US" sz="2800" dirty="0">
                <a:latin typeface="Times" pitchFamily="18" charset="0"/>
                <a:cs typeface="Times" pitchFamily="18" charset="0"/>
              </a:rPr>
              <a:t>Common file operations:</a:t>
            </a:r>
          </a:p>
          <a:p>
            <a:pPr marL="800100" lvl="1" indent="-342900">
              <a:spcAft>
                <a:spcPts val="600"/>
              </a:spcAft>
              <a:buFont typeface="Courier New" panose="02070309020205020404" pitchFamily="49" charset="0"/>
              <a:buChar char="o"/>
            </a:pPr>
            <a:r>
              <a:rPr lang="en-US" sz="2400" dirty="0">
                <a:solidFill>
                  <a:srgbClr val="8E0047"/>
                </a:solidFill>
                <a:latin typeface="Times" pitchFamily="18" charset="0"/>
                <a:cs typeface="Times" pitchFamily="18" charset="0"/>
              </a:rPr>
              <a:t>Create</a:t>
            </a:r>
            <a:r>
              <a:rPr lang="en-US" sz="2400" dirty="0">
                <a:latin typeface="Times" pitchFamily="18" charset="0"/>
                <a:cs typeface="Times" pitchFamily="18" charset="0"/>
              </a:rPr>
              <a:t>: Allocate space for a new file.</a:t>
            </a:r>
          </a:p>
          <a:p>
            <a:pPr marL="800100" lvl="1" indent="-342900">
              <a:spcAft>
                <a:spcPts val="600"/>
              </a:spcAft>
              <a:buFont typeface="Courier New" panose="02070309020205020404" pitchFamily="49" charset="0"/>
              <a:buChar char="o"/>
            </a:pPr>
            <a:r>
              <a:rPr lang="en-US" sz="2400" dirty="0">
                <a:solidFill>
                  <a:srgbClr val="8E0047"/>
                </a:solidFill>
                <a:latin typeface="Times" pitchFamily="18" charset="0"/>
                <a:cs typeface="Times" pitchFamily="18" charset="0"/>
              </a:rPr>
              <a:t>Read</a:t>
            </a:r>
            <a:r>
              <a:rPr lang="en-US" sz="2400" dirty="0">
                <a:latin typeface="Times" pitchFamily="18" charset="0"/>
                <a:cs typeface="Times" pitchFamily="18" charset="0"/>
              </a:rPr>
              <a:t>: Fetch data from a file.</a:t>
            </a:r>
          </a:p>
          <a:p>
            <a:pPr marL="800100" lvl="1" indent="-342900">
              <a:spcAft>
                <a:spcPts val="600"/>
              </a:spcAft>
              <a:buFont typeface="Courier New" panose="02070309020205020404" pitchFamily="49" charset="0"/>
              <a:buChar char="o"/>
            </a:pPr>
            <a:r>
              <a:rPr lang="en-US" sz="2400" dirty="0">
                <a:solidFill>
                  <a:srgbClr val="8E0047"/>
                </a:solidFill>
                <a:latin typeface="Times" pitchFamily="18" charset="0"/>
                <a:cs typeface="Times" pitchFamily="18" charset="0"/>
              </a:rPr>
              <a:t>Write/Append</a:t>
            </a:r>
            <a:r>
              <a:rPr lang="en-US" sz="2400" dirty="0">
                <a:latin typeface="Times" pitchFamily="18" charset="0"/>
                <a:cs typeface="Times" pitchFamily="18" charset="0"/>
              </a:rPr>
              <a:t>: Add data to a file.</a:t>
            </a:r>
          </a:p>
          <a:p>
            <a:pPr marL="800100" lvl="1" indent="-342900">
              <a:spcAft>
                <a:spcPts val="600"/>
              </a:spcAft>
              <a:buFont typeface="Courier New" panose="02070309020205020404" pitchFamily="49" charset="0"/>
              <a:buChar char="o"/>
            </a:pPr>
            <a:r>
              <a:rPr lang="en-US" sz="2400" dirty="0">
                <a:solidFill>
                  <a:srgbClr val="8E0047"/>
                </a:solidFill>
                <a:latin typeface="Times" pitchFamily="18" charset="0"/>
                <a:cs typeface="Times" pitchFamily="18" charset="0"/>
              </a:rPr>
              <a:t>Delete</a:t>
            </a:r>
            <a:r>
              <a:rPr lang="en-US" sz="2400" dirty="0">
                <a:latin typeface="Times" pitchFamily="18" charset="0"/>
                <a:cs typeface="Times" pitchFamily="18" charset="0"/>
              </a:rPr>
              <a:t>: Remove a file from the file system.</a:t>
            </a:r>
          </a:p>
          <a:p>
            <a:pPr marL="800100" lvl="1" indent="-342900">
              <a:spcAft>
                <a:spcPts val="600"/>
              </a:spcAft>
              <a:buFont typeface="Courier New" panose="02070309020205020404" pitchFamily="49" charset="0"/>
              <a:buChar char="o"/>
            </a:pPr>
            <a:r>
              <a:rPr lang="en-US" sz="2400" dirty="0">
                <a:solidFill>
                  <a:srgbClr val="8E0047"/>
                </a:solidFill>
                <a:latin typeface="Times" pitchFamily="18" charset="0"/>
                <a:cs typeface="Times" pitchFamily="18" charset="0"/>
              </a:rPr>
              <a:t>Seek</a:t>
            </a:r>
            <a:r>
              <a:rPr lang="en-US" sz="2400" dirty="0">
                <a:latin typeface="Times" pitchFamily="18" charset="0"/>
                <a:cs typeface="Times" pitchFamily="18" charset="0"/>
              </a:rPr>
              <a:t>: Move to a specific location in a file.</a:t>
            </a:r>
          </a:p>
          <a:p>
            <a:pPr marL="800100" lvl="1" indent="-342900">
              <a:spcAft>
                <a:spcPts val="600"/>
              </a:spcAft>
              <a:buFont typeface="Courier New" panose="02070309020205020404" pitchFamily="49" charset="0"/>
              <a:buChar char="o"/>
            </a:pPr>
            <a:r>
              <a:rPr lang="en-US" sz="2400" dirty="0">
                <a:solidFill>
                  <a:srgbClr val="8E0047"/>
                </a:solidFill>
                <a:latin typeface="Times" pitchFamily="18" charset="0"/>
                <a:cs typeface="Times" pitchFamily="18" charset="0"/>
              </a:rPr>
              <a:t>Open/Close:</a:t>
            </a:r>
            <a:r>
              <a:rPr lang="en-US" sz="2400" dirty="0">
                <a:latin typeface="Times" pitchFamily="18" charset="0"/>
                <a:cs typeface="Times" pitchFamily="18" charset="0"/>
              </a:rPr>
              <a:t> Prepare file for use/end file usage</a:t>
            </a:r>
          </a:p>
        </p:txBody>
      </p:sp>
    </p:spTree>
    <p:extLst>
      <p:ext uri="{BB962C8B-B14F-4D97-AF65-F5344CB8AC3E}">
        <p14:creationId xmlns:p14="http://schemas.microsoft.com/office/powerpoint/2010/main" val="9323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655226" y="7357"/>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types</a:t>
            </a:r>
            <a:endParaRPr lang="en-IN" sz="3276" b="1" dirty="0">
              <a:solidFill>
                <a:srgbClr val="46B0FA"/>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1145277473"/>
              </p:ext>
            </p:extLst>
          </p:nvPr>
        </p:nvGraphicFramePr>
        <p:xfrm>
          <a:off x="995791" y="612288"/>
          <a:ext cx="12019404" cy="6604454"/>
        </p:xfrm>
        <a:graphic>
          <a:graphicData uri="http://schemas.openxmlformats.org/drawingml/2006/table">
            <a:tbl>
              <a:tblPr/>
              <a:tblGrid>
                <a:gridCol w="1905920">
                  <a:extLst>
                    <a:ext uri="{9D8B030D-6E8A-4147-A177-3AD203B41FA5}">
                      <a16:colId xmlns:a16="http://schemas.microsoft.com/office/drawing/2014/main" val="722802982"/>
                    </a:ext>
                  </a:extLst>
                </a:gridCol>
                <a:gridCol w="2566930">
                  <a:extLst>
                    <a:ext uri="{9D8B030D-6E8A-4147-A177-3AD203B41FA5}">
                      <a16:colId xmlns:a16="http://schemas.microsoft.com/office/drawing/2014/main" val="1668065900"/>
                    </a:ext>
                  </a:extLst>
                </a:gridCol>
                <a:gridCol w="3933022">
                  <a:extLst>
                    <a:ext uri="{9D8B030D-6E8A-4147-A177-3AD203B41FA5}">
                      <a16:colId xmlns:a16="http://schemas.microsoft.com/office/drawing/2014/main" val="3694641676"/>
                    </a:ext>
                  </a:extLst>
                </a:gridCol>
                <a:gridCol w="3613532">
                  <a:extLst>
                    <a:ext uri="{9D8B030D-6E8A-4147-A177-3AD203B41FA5}">
                      <a16:colId xmlns:a16="http://schemas.microsoft.com/office/drawing/2014/main" val="3544603901"/>
                    </a:ext>
                  </a:extLst>
                </a:gridCol>
              </a:tblGrid>
              <a:tr h="139788">
                <a:tc>
                  <a:txBody>
                    <a:bodyPr/>
                    <a:lstStyle/>
                    <a:p>
                      <a:pPr fontAlgn="b"/>
                      <a:r>
                        <a:rPr lang="en-US" sz="2000" b="1" dirty="0">
                          <a:effectLst/>
                          <a:latin typeface="Times" pitchFamily="18" charset="0"/>
                          <a:cs typeface="Times" pitchFamily="18" charset="0"/>
                        </a:rPr>
                        <a:t>File Type</a:t>
                      </a:r>
                    </a:p>
                  </a:txBody>
                  <a:tcPr marL="18515" marR="18515" marT="9257" marB="9257" anchor="b">
                    <a:lnL w="6350" cap="flat" cmpd="sng" algn="ctr">
                      <a:solidFill>
                        <a:srgbClr val="F8BEBE"/>
                      </a:solidFill>
                      <a:prstDash val="solid"/>
                      <a:round/>
                      <a:headEnd type="none" w="med" len="med"/>
                      <a:tailEnd type="none" w="med" len="med"/>
                    </a:lnL>
                    <a:lnR w="6350" cap="flat" cmpd="sng" algn="ctr">
                      <a:solidFill>
                        <a:srgbClr val="68BEBE"/>
                      </a:solidFill>
                      <a:prstDash val="solid"/>
                      <a:round/>
                      <a:headEnd type="none" w="med" len="med"/>
                      <a:tailEnd type="none" w="med" len="med"/>
                    </a:lnR>
                    <a:lnT w="6350" cap="flat" cmpd="sng" algn="ctr">
                      <a:solidFill>
                        <a:srgbClr val="F8BEBE"/>
                      </a:solidFill>
                      <a:prstDash val="solid"/>
                      <a:round/>
                      <a:headEnd type="none" w="med" len="med"/>
                      <a:tailEnd type="none" w="med" len="med"/>
                    </a:lnT>
                    <a:lnB w="12700" cap="flat" cmpd="sng" algn="ctr">
                      <a:solidFill>
                        <a:srgbClr val="18BABE"/>
                      </a:solidFill>
                      <a:prstDash val="solid"/>
                      <a:round/>
                      <a:headEnd type="none" w="med" len="med"/>
                      <a:tailEnd type="none" w="med" len="med"/>
                    </a:lnB>
                    <a:solidFill>
                      <a:srgbClr val="FFFFFF"/>
                    </a:solidFill>
                  </a:tcPr>
                </a:tc>
                <a:tc>
                  <a:txBody>
                    <a:bodyPr/>
                    <a:lstStyle/>
                    <a:p>
                      <a:pPr fontAlgn="b"/>
                      <a:r>
                        <a:rPr lang="en-US" sz="2000" b="1">
                          <a:effectLst/>
                          <a:latin typeface="Times" pitchFamily="18" charset="0"/>
                          <a:cs typeface="Times" pitchFamily="18" charset="0"/>
                        </a:rPr>
                        <a:t>Extensions</a:t>
                      </a:r>
                    </a:p>
                  </a:txBody>
                  <a:tcPr marL="18515" marR="18515" marT="9257" marB="9257" anchor="b">
                    <a:lnL w="6350" cap="flat" cmpd="sng" algn="ctr">
                      <a:solidFill>
                        <a:srgbClr val="68BEBE"/>
                      </a:solidFill>
                      <a:prstDash val="solid"/>
                      <a:round/>
                      <a:headEnd type="none" w="med" len="med"/>
                      <a:tailEnd type="none" w="med" len="med"/>
                    </a:lnL>
                    <a:lnR w="6350" cap="flat" cmpd="sng" algn="ctr">
                      <a:solidFill>
                        <a:srgbClr val="28BCBE"/>
                      </a:solidFill>
                      <a:prstDash val="solid"/>
                      <a:round/>
                      <a:headEnd type="none" w="med" len="med"/>
                      <a:tailEnd type="none" w="med" len="med"/>
                    </a:lnR>
                    <a:lnT w="6350" cap="flat" cmpd="sng" algn="ctr">
                      <a:solidFill>
                        <a:srgbClr val="68BEBE"/>
                      </a:solidFill>
                      <a:prstDash val="solid"/>
                      <a:round/>
                      <a:headEnd type="none" w="med" len="med"/>
                      <a:tailEnd type="none" w="med" len="med"/>
                    </a:lnT>
                    <a:lnB w="12700" cap="flat" cmpd="sng" algn="ctr">
                      <a:solidFill>
                        <a:srgbClr val="28B9BE"/>
                      </a:solidFill>
                      <a:prstDash val="solid"/>
                      <a:round/>
                      <a:headEnd type="none" w="med" len="med"/>
                      <a:tailEnd type="none" w="med" len="med"/>
                    </a:lnB>
                    <a:solidFill>
                      <a:srgbClr val="FFFFFF"/>
                    </a:solidFill>
                  </a:tcPr>
                </a:tc>
                <a:tc>
                  <a:txBody>
                    <a:bodyPr/>
                    <a:lstStyle/>
                    <a:p>
                      <a:pPr fontAlgn="b"/>
                      <a:r>
                        <a:rPr lang="en-US" sz="2000" b="1">
                          <a:effectLst/>
                          <a:latin typeface="Times" pitchFamily="18" charset="0"/>
                          <a:cs typeface="Times" pitchFamily="18" charset="0"/>
                        </a:rPr>
                        <a:t>Description</a:t>
                      </a:r>
                    </a:p>
                  </a:txBody>
                  <a:tcPr marL="18515" marR="18515" marT="9257" marB="9257" anchor="b">
                    <a:lnL w="6350" cap="flat" cmpd="sng" algn="ctr">
                      <a:solidFill>
                        <a:srgbClr val="28BCBE"/>
                      </a:solidFill>
                      <a:prstDash val="solid"/>
                      <a:round/>
                      <a:headEnd type="none" w="med" len="med"/>
                      <a:tailEnd type="none" w="med" len="med"/>
                    </a:lnL>
                    <a:lnR w="6350" cap="flat" cmpd="sng" algn="ctr">
                      <a:solidFill>
                        <a:srgbClr val="68BEBE"/>
                      </a:solidFill>
                      <a:prstDash val="solid"/>
                      <a:round/>
                      <a:headEnd type="none" w="med" len="med"/>
                      <a:tailEnd type="none" w="med" len="med"/>
                    </a:lnR>
                    <a:lnT w="6350" cap="flat" cmpd="sng" algn="ctr">
                      <a:solidFill>
                        <a:srgbClr val="28BCBE"/>
                      </a:solidFill>
                      <a:prstDash val="solid"/>
                      <a:round/>
                      <a:headEnd type="none" w="med" len="med"/>
                      <a:tailEnd type="none" w="med" len="med"/>
                    </a:lnT>
                    <a:lnB w="12700" cap="flat" cmpd="sng" algn="ctr">
                      <a:solidFill>
                        <a:srgbClr val="68BBBE"/>
                      </a:solidFill>
                      <a:prstDash val="solid"/>
                      <a:round/>
                      <a:headEnd type="none" w="med" len="med"/>
                      <a:tailEnd type="none" w="med" len="med"/>
                    </a:lnB>
                    <a:solidFill>
                      <a:srgbClr val="FFFFFF"/>
                    </a:solidFill>
                  </a:tcPr>
                </a:tc>
                <a:tc>
                  <a:txBody>
                    <a:bodyPr/>
                    <a:lstStyle/>
                    <a:p>
                      <a:pPr fontAlgn="b"/>
                      <a:r>
                        <a:rPr lang="en-US" sz="2000" b="1">
                          <a:effectLst/>
                          <a:latin typeface="Times" pitchFamily="18" charset="0"/>
                          <a:cs typeface="Times" pitchFamily="18" charset="0"/>
                        </a:rPr>
                        <a:t>Examples</a:t>
                      </a:r>
                    </a:p>
                  </a:txBody>
                  <a:tcPr marL="18515" marR="18515" marT="9257" marB="9257" anchor="b">
                    <a:lnL w="6350" cap="flat" cmpd="sng" algn="ctr">
                      <a:solidFill>
                        <a:srgbClr val="68BEBE"/>
                      </a:solidFill>
                      <a:prstDash val="solid"/>
                      <a:round/>
                      <a:headEnd type="none" w="med" len="med"/>
                      <a:tailEnd type="none" w="med" len="med"/>
                    </a:lnL>
                    <a:lnR w="6350" cap="flat" cmpd="sng" algn="ctr">
                      <a:solidFill>
                        <a:srgbClr val="68BEBE"/>
                      </a:solidFill>
                      <a:prstDash val="solid"/>
                      <a:round/>
                      <a:headEnd type="none" w="med" len="med"/>
                      <a:tailEnd type="none" w="med" len="med"/>
                    </a:lnR>
                    <a:lnT w="6350" cap="flat" cmpd="sng" algn="ctr">
                      <a:solidFill>
                        <a:srgbClr val="68BEBE"/>
                      </a:solidFill>
                      <a:prstDash val="solid"/>
                      <a:round/>
                      <a:headEnd type="none" w="med" len="med"/>
                      <a:tailEnd type="none" w="med" len="med"/>
                    </a:lnT>
                    <a:lnB w="12700" cap="flat" cmpd="sng" algn="ctr">
                      <a:solidFill>
                        <a:srgbClr val="28BCBE"/>
                      </a:solidFill>
                      <a:prstDash val="solid"/>
                      <a:round/>
                      <a:headEnd type="none" w="med" len="med"/>
                      <a:tailEnd type="none" w="med" len="med"/>
                    </a:lnB>
                    <a:solidFill>
                      <a:srgbClr val="FFFFFF"/>
                    </a:solidFill>
                  </a:tcPr>
                </a:tc>
                <a:extLst>
                  <a:ext uri="{0D108BD9-81ED-4DB2-BD59-A6C34878D82A}">
                    <a16:rowId xmlns:a16="http://schemas.microsoft.com/office/drawing/2014/main" val="4142846243"/>
                  </a:ext>
                </a:extLst>
              </a:tr>
              <a:tr h="382333">
                <a:tc>
                  <a:txBody>
                    <a:bodyPr/>
                    <a:lstStyle/>
                    <a:p>
                      <a:pPr fontAlgn="base"/>
                      <a:r>
                        <a:rPr lang="en-US" sz="2000" dirty="0">
                          <a:effectLst/>
                          <a:latin typeface="Times" pitchFamily="18" charset="0"/>
                          <a:cs typeface="Times" pitchFamily="18" charset="0"/>
                        </a:rPr>
                        <a:t>Executable</a:t>
                      </a:r>
                    </a:p>
                  </a:txBody>
                  <a:tcPr marL="18515" marR="18515" marT="9257" marB="9257" anchor="ctr">
                    <a:lnL w="6350" cap="flat" cmpd="sng" algn="ctr">
                      <a:solidFill>
                        <a:srgbClr val="18BABE"/>
                      </a:solidFill>
                      <a:prstDash val="solid"/>
                      <a:round/>
                      <a:headEnd type="none" w="med" len="med"/>
                      <a:tailEnd type="none" w="med" len="med"/>
                    </a:lnL>
                    <a:lnR w="6350" cap="flat" cmpd="sng" algn="ctr">
                      <a:solidFill>
                        <a:srgbClr val="28B9BE"/>
                      </a:solidFill>
                      <a:prstDash val="solid"/>
                      <a:round/>
                      <a:headEnd type="none" w="med" len="med"/>
                      <a:tailEnd type="none" w="med" len="med"/>
                    </a:lnR>
                    <a:lnT w="12700" cap="flat" cmpd="sng" algn="ctr">
                      <a:solidFill>
                        <a:srgbClr val="18BABE"/>
                      </a:solidFill>
                      <a:prstDash val="solid"/>
                      <a:round/>
                      <a:headEnd type="none" w="med" len="med"/>
                      <a:tailEnd type="none" w="med" len="med"/>
                    </a:lnT>
                    <a:lnB w="12700" cap="flat" cmpd="sng" algn="ctr">
                      <a:solidFill>
                        <a:srgbClr val="58B9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exe, com, bin</a:t>
                      </a:r>
                    </a:p>
                  </a:txBody>
                  <a:tcPr marL="18515" marR="18515" marT="9257" marB="9257" anchor="ctr">
                    <a:lnL w="6350" cap="flat" cmpd="sng" algn="ctr">
                      <a:solidFill>
                        <a:srgbClr val="28B9BE"/>
                      </a:solidFill>
                      <a:prstDash val="solid"/>
                      <a:round/>
                      <a:headEnd type="none" w="med" len="med"/>
                      <a:tailEnd type="none" w="med" len="med"/>
                    </a:lnL>
                    <a:lnR w="6350" cap="flat" cmpd="sng" algn="ctr">
                      <a:solidFill>
                        <a:srgbClr val="68BBBE"/>
                      </a:solidFill>
                      <a:prstDash val="solid"/>
                      <a:round/>
                      <a:headEnd type="none" w="med" len="med"/>
                      <a:tailEnd type="none" w="med" len="med"/>
                    </a:lnR>
                    <a:lnT w="12700" cap="flat" cmpd="sng" algn="ctr">
                      <a:solidFill>
                        <a:srgbClr val="28B9BE"/>
                      </a:solidFill>
                      <a:prstDash val="solid"/>
                      <a:round/>
                      <a:headEnd type="none" w="med" len="med"/>
                      <a:tailEnd type="none" w="med" len="med"/>
                    </a:lnT>
                    <a:lnB w="12700" cap="flat" cmpd="sng" algn="ctr">
                      <a:solidFill>
                        <a:srgbClr val="38BEBE"/>
                      </a:solidFill>
                      <a:prstDash val="solid"/>
                      <a:round/>
                      <a:headEnd type="none" w="med" len="med"/>
                      <a:tailEnd type="none" w="med" len="med"/>
                    </a:lnB>
                    <a:solidFill>
                      <a:srgbClr val="FFFFFF"/>
                    </a:solidFill>
                  </a:tcPr>
                </a:tc>
                <a:tc>
                  <a:txBody>
                    <a:bodyPr/>
                    <a:lstStyle/>
                    <a:p>
                      <a:pPr fontAlgn="base"/>
                      <a:r>
                        <a:rPr lang="en-US" sz="2000" dirty="0">
                          <a:effectLst/>
                          <a:latin typeface="Times" pitchFamily="18" charset="0"/>
                          <a:cs typeface="Times" pitchFamily="18" charset="0"/>
                        </a:rPr>
                        <a:t>Ready-to-run machine language programs</a:t>
                      </a:r>
                    </a:p>
                  </a:txBody>
                  <a:tcPr marL="18515" marR="18515" marT="9257" marB="9257" anchor="ctr">
                    <a:lnL w="6350" cap="flat" cmpd="sng" algn="ctr">
                      <a:solidFill>
                        <a:srgbClr val="68BBBE"/>
                      </a:solidFill>
                      <a:prstDash val="solid"/>
                      <a:round/>
                      <a:headEnd type="none" w="med" len="med"/>
                      <a:tailEnd type="none" w="med" len="med"/>
                    </a:lnL>
                    <a:lnR w="6350" cap="flat" cmpd="sng" algn="ctr">
                      <a:solidFill>
                        <a:srgbClr val="28BCBE"/>
                      </a:solidFill>
                      <a:prstDash val="solid"/>
                      <a:round/>
                      <a:headEnd type="none" w="med" len="med"/>
                      <a:tailEnd type="none" w="med" len="med"/>
                    </a:lnR>
                    <a:lnT w="12700" cap="flat" cmpd="sng" algn="ctr">
                      <a:solidFill>
                        <a:srgbClr val="68BBBE"/>
                      </a:solidFill>
                      <a:prstDash val="solid"/>
                      <a:round/>
                      <a:headEnd type="none" w="med" len="med"/>
                      <a:tailEnd type="none" w="med" len="med"/>
                    </a:lnT>
                    <a:lnB w="12700" cap="flat" cmpd="sng" algn="ctr">
                      <a:solidFill>
                        <a:srgbClr val="58B9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Windows applications, Linux binaries</a:t>
                      </a:r>
                    </a:p>
                  </a:txBody>
                  <a:tcPr marL="18515" marR="18515" marT="9257" marB="9257" anchor="ctr">
                    <a:lnL w="6350" cap="flat" cmpd="sng" algn="ctr">
                      <a:solidFill>
                        <a:srgbClr val="28BCBE"/>
                      </a:solidFill>
                      <a:prstDash val="solid"/>
                      <a:round/>
                      <a:headEnd type="none" w="med" len="med"/>
                      <a:tailEnd type="none" w="med" len="med"/>
                    </a:lnL>
                    <a:lnR w="6350" cap="flat" cmpd="sng" algn="ctr">
                      <a:solidFill>
                        <a:srgbClr val="28BCBE"/>
                      </a:solidFill>
                      <a:prstDash val="solid"/>
                      <a:round/>
                      <a:headEnd type="none" w="med" len="med"/>
                      <a:tailEnd type="none" w="med" len="med"/>
                    </a:lnR>
                    <a:lnT w="12700" cap="flat" cmpd="sng" algn="ctr">
                      <a:solidFill>
                        <a:srgbClr val="28BCBE"/>
                      </a:solidFill>
                      <a:prstDash val="solid"/>
                      <a:round/>
                      <a:headEnd type="none" w="med" len="med"/>
                      <a:tailEnd type="none" w="med" len="med"/>
                    </a:lnT>
                    <a:lnB w="12700" cap="flat" cmpd="sng" algn="ctr">
                      <a:solidFill>
                        <a:srgbClr val="88B9BE"/>
                      </a:solidFill>
                      <a:prstDash val="solid"/>
                      <a:round/>
                      <a:headEnd type="none" w="med" len="med"/>
                      <a:tailEnd type="none" w="med" len="med"/>
                    </a:lnB>
                    <a:solidFill>
                      <a:srgbClr val="FFFFFF"/>
                    </a:solidFill>
                  </a:tcPr>
                </a:tc>
                <a:extLst>
                  <a:ext uri="{0D108BD9-81ED-4DB2-BD59-A6C34878D82A}">
                    <a16:rowId xmlns:a16="http://schemas.microsoft.com/office/drawing/2014/main" val="3814385287"/>
                  </a:ext>
                </a:extLst>
              </a:tr>
              <a:tr h="382333">
                <a:tc>
                  <a:txBody>
                    <a:bodyPr/>
                    <a:lstStyle/>
                    <a:p>
                      <a:pPr fontAlgn="base"/>
                      <a:r>
                        <a:rPr lang="en-US" sz="2000">
                          <a:effectLst/>
                          <a:latin typeface="Times" pitchFamily="18" charset="0"/>
                          <a:cs typeface="Times" pitchFamily="18" charset="0"/>
                        </a:rPr>
                        <a:t>Object</a:t>
                      </a:r>
                    </a:p>
                  </a:txBody>
                  <a:tcPr marL="18515" marR="18515" marT="9257" marB="9257" anchor="ctr">
                    <a:lnL w="6350" cap="flat" cmpd="sng" algn="ctr">
                      <a:solidFill>
                        <a:srgbClr val="58B9BE"/>
                      </a:solidFill>
                      <a:prstDash val="solid"/>
                      <a:round/>
                      <a:headEnd type="none" w="med" len="med"/>
                      <a:tailEnd type="none" w="med" len="med"/>
                    </a:lnL>
                    <a:lnR w="6350" cap="flat" cmpd="sng" algn="ctr">
                      <a:solidFill>
                        <a:srgbClr val="38BEBE"/>
                      </a:solidFill>
                      <a:prstDash val="solid"/>
                      <a:round/>
                      <a:headEnd type="none" w="med" len="med"/>
                      <a:tailEnd type="none" w="med" len="med"/>
                    </a:lnR>
                    <a:lnT w="12700" cap="flat" cmpd="sng" algn="ctr">
                      <a:solidFill>
                        <a:srgbClr val="58B9BE"/>
                      </a:solidFill>
                      <a:prstDash val="solid"/>
                      <a:round/>
                      <a:headEnd type="none" w="med" len="med"/>
                      <a:tailEnd type="none" w="med" len="med"/>
                    </a:lnT>
                    <a:lnB w="12700" cap="flat" cmpd="sng" algn="ctr">
                      <a:solidFill>
                        <a:srgbClr val="78BD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obj, o</a:t>
                      </a:r>
                    </a:p>
                  </a:txBody>
                  <a:tcPr marL="18515" marR="18515" marT="9257" marB="9257" anchor="ctr">
                    <a:lnL w="6350" cap="flat" cmpd="sng" algn="ctr">
                      <a:solidFill>
                        <a:srgbClr val="38BEBE"/>
                      </a:solidFill>
                      <a:prstDash val="solid"/>
                      <a:round/>
                      <a:headEnd type="none" w="med" len="med"/>
                      <a:tailEnd type="none" w="med" len="med"/>
                    </a:lnL>
                    <a:lnR w="6350" cap="flat" cmpd="sng" algn="ctr">
                      <a:solidFill>
                        <a:srgbClr val="58B9BE"/>
                      </a:solidFill>
                      <a:prstDash val="solid"/>
                      <a:round/>
                      <a:headEnd type="none" w="med" len="med"/>
                      <a:tailEnd type="none" w="med" len="med"/>
                    </a:lnR>
                    <a:lnT w="12700" cap="flat" cmpd="sng" algn="ctr">
                      <a:solidFill>
                        <a:srgbClr val="38BEBE"/>
                      </a:solidFill>
                      <a:prstDash val="solid"/>
                      <a:round/>
                      <a:headEnd type="none" w="med" len="med"/>
                      <a:tailEnd type="none" w="med" len="med"/>
                    </a:lnT>
                    <a:lnB w="12700" cap="flat" cmpd="sng" algn="ctr">
                      <a:solidFill>
                        <a:srgbClr val="38BB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Compiled machine language, not yet linked</a:t>
                      </a:r>
                    </a:p>
                  </a:txBody>
                  <a:tcPr marL="18515" marR="18515" marT="9257" marB="9257" anchor="ctr">
                    <a:lnL w="6350" cap="flat" cmpd="sng" algn="ctr">
                      <a:solidFill>
                        <a:srgbClr val="58B9BE"/>
                      </a:solidFill>
                      <a:prstDash val="solid"/>
                      <a:round/>
                      <a:headEnd type="none" w="med" len="med"/>
                      <a:tailEnd type="none" w="med" len="med"/>
                    </a:lnL>
                    <a:lnR w="6350" cap="flat" cmpd="sng" algn="ctr">
                      <a:solidFill>
                        <a:srgbClr val="88B9BE"/>
                      </a:solidFill>
                      <a:prstDash val="solid"/>
                      <a:round/>
                      <a:headEnd type="none" w="med" len="med"/>
                      <a:tailEnd type="none" w="med" len="med"/>
                    </a:lnR>
                    <a:lnT w="12700" cap="flat" cmpd="sng" algn="ctr">
                      <a:solidFill>
                        <a:srgbClr val="58B9BE"/>
                      </a:solidFill>
                      <a:prstDash val="solid"/>
                      <a:round/>
                      <a:headEnd type="none" w="med" len="med"/>
                      <a:tailEnd type="none" w="med" len="med"/>
                    </a:lnT>
                    <a:lnB w="12700" cap="flat" cmpd="sng" algn="ctr">
                      <a:solidFill>
                        <a:srgbClr val="68BBBE"/>
                      </a:solidFill>
                      <a:prstDash val="solid"/>
                      <a:round/>
                      <a:headEnd type="none" w="med" len="med"/>
                      <a:tailEnd type="none" w="med" len="med"/>
                    </a:lnB>
                    <a:solidFill>
                      <a:srgbClr val="FFFFFF"/>
                    </a:solidFill>
                  </a:tcPr>
                </a:tc>
                <a:tc>
                  <a:txBody>
                    <a:bodyPr/>
                    <a:lstStyle/>
                    <a:p>
                      <a:pPr fontAlgn="base"/>
                      <a:r>
                        <a:rPr lang="en-US" sz="2000" dirty="0">
                          <a:effectLst/>
                          <a:latin typeface="Times" pitchFamily="18" charset="0"/>
                          <a:cs typeface="Times" pitchFamily="18" charset="0"/>
                        </a:rPr>
                        <a:t>Intermediate files in the compilation process</a:t>
                      </a:r>
                    </a:p>
                  </a:txBody>
                  <a:tcPr marL="18515" marR="18515" marT="9257" marB="9257" anchor="ctr">
                    <a:lnL w="6350" cap="flat" cmpd="sng" algn="ctr">
                      <a:solidFill>
                        <a:srgbClr val="88B9BE"/>
                      </a:solidFill>
                      <a:prstDash val="solid"/>
                      <a:round/>
                      <a:headEnd type="none" w="med" len="med"/>
                      <a:tailEnd type="none" w="med" len="med"/>
                    </a:lnL>
                    <a:lnR w="6350" cap="flat" cmpd="sng" algn="ctr">
                      <a:solidFill>
                        <a:srgbClr val="88B9BE"/>
                      </a:solidFill>
                      <a:prstDash val="solid"/>
                      <a:round/>
                      <a:headEnd type="none" w="med" len="med"/>
                      <a:tailEnd type="none" w="med" len="med"/>
                    </a:lnR>
                    <a:lnT w="12700" cap="flat" cmpd="sng" algn="ctr">
                      <a:solidFill>
                        <a:srgbClr val="88B9BE"/>
                      </a:solidFill>
                      <a:prstDash val="solid"/>
                      <a:round/>
                      <a:headEnd type="none" w="med" len="med"/>
                      <a:tailEnd type="none" w="med" len="med"/>
                    </a:lnT>
                    <a:lnB w="12700" cap="flat" cmpd="sng" algn="ctr">
                      <a:solidFill>
                        <a:srgbClr val="C8C1BE"/>
                      </a:solidFill>
                      <a:prstDash val="solid"/>
                      <a:round/>
                      <a:headEnd type="none" w="med" len="med"/>
                      <a:tailEnd type="none" w="med" len="med"/>
                    </a:lnB>
                    <a:solidFill>
                      <a:srgbClr val="FFFFFF"/>
                    </a:solidFill>
                  </a:tcPr>
                </a:tc>
                <a:extLst>
                  <a:ext uri="{0D108BD9-81ED-4DB2-BD59-A6C34878D82A}">
                    <a16:rowId xmlns:a16="http://schemas.microsoft.com/office/drawing/2014/main" val="4141347775"/>
                  </a:ext>
                </a:extLst>
              </a:tr>
              <a:tr h="503605">
                <a:tc>
                  <a:txBody>
                    <a:bodyPr/>
                    <a:lstStyle/>
                    <a:p>
                      <a:pPr fontAlgn="base"/>
                      <a:r>
                        <a:rPr lang="en-US" sz="2000">
                          <a:effectLst/>
                          <a:latin typeface="Times" pitchFamily="18" charset="0"/>
                          <a:cs typeface="Times" pitchFamily="18" charset="0"/>
                        </a:rPr>
                        <a:t>Source Code</a:t>
                      </a:r>
                    </a:p>
                  </a:txBody>
                  <a:tcPr marL="18515" marR="18515" marT="9257" marB="9257" anchor="ctr">
                    <a:lnL w="6350" cap="flat" cmpd="sng" algn="ctr">
                      <a:solidFill>
                        <a:srgbClr val="78BDBE"/>
                      </a:solidFill>
                      <a:prstDash val="solid"/>
                      <a:round/>
                      <a:headEnd type="none" w="med" len="med"/>
                      <a:tailEnd type="none" w="med" len="med"/>
                    </a:lnL>
                    <a:lnR w="6350" cap="flat" cmpd="sng" algn="ctr">
                      <a:solidFill>
                        <a:srgbClr val="38BBBE"/>
                      </a:solidFill>
                      <a:prstDash val="solid"/>
                      <a:round/>
                      <a:headEnd type="none" w="med" len="med"/>
                      <a:tailEnd type="none" w="med" len="med"/>
                    </a:lnR>
                    <a:lnT w="12700" cap="flat" cmpd="sng" algn="ctr">
                      <a:solidFill>
                        <a:srgbClr val="78BDBE"/>
                      </a:solidFill>
                      <a:prstDash val="solid"/>
                      <a:round/>
                      <a:headEnd type="none" w="med" len="med"/>
                      <a:tailEnd type="none" w="med" len="med"/>
                    </a:lnT>
                    <a:lnB w="12700" cap="flat" cmpd="sng" algn="ctr">
                      <a:solidFill>
                        <a:srgbClr val="08C7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c, cc, java, pas, asm, a</a:t>
                      </a:r>
                    </a:p>
                  </a:txBody>
                  <a:tcPr marL="18515" marR="18515" marT="9257" marB="9257" anchor="ctr">
                    <a:lnL w="6350" cap="flat" cmpd="sng" algn="ctr">
                      <a:solidFill>
                        <a:srgbClr val="38BBBE"/>
                      </a:solidFill>
                      <a:prstDash val="solid"/>
                      <a:round/>
                      <a:headEnd type="none" w="med" len="med"/>
                      <a:tailEnd type="none" w="med" len="med"/>
                    </a:lnL>
                    <a:lnR w="6350" cap="flat" cmpd="sng" algn="ctr">
                      <a:solidFill>
                        <a:srgbClr val="68BBBE"/>
                      </a:solidFill>
                      <a:prstDash val="solid"/>
                      <a:round/>
                      <a:headEnd type="none" w="med" len="med"/>
                      <a:tailEnd type="none" w="med" len="med"/>
                    </a:lnR>
                    <a:lnT w="12700" cap="flat" cmpd="sng" algn="ctr">
                      <a:solidFill>
                        <a:srgbClr val="38BBBE"/>
                      </a:solidFill>
                      <a:prstDash val="solid"/>
                      <a:round/>
                      <a:headEnd type="none" w="med" len="med"/>
                      <a:tailEnd type="none" w="med" len="med"/>
                    </a:lnT>
                    <a:lnB w="12700" cap="flat" cmpd="sng" algn="ctr">
                      <a:solidFill>
                        <a:srgbClr val="A8CCBE"/>
                      </a:solidFill>
                      <a:prstDash val="solid"/>
                      <a:round/>
                      <a:headEnd type="none" w="med" len="med"/>
                      <a:tailEnd type="none" w="med" len="med"/>
                    </a:lnB>
                    <a:solidFill>
                      <a:srgbClr val="FFFFFF"/>
                    </a:solidFill>
                  </a:tcPr>
                </a:tc>
                <a:tc>
                  <a:txBody>
                    <a:bodyPr/>
                    <a:lstStyle/>
                    <a:p>
                      <a:pPr fontAlgn="base"/>
                      <a:r>
                        <a:rPr lang="en-US" sz="2000" dirty="0">
                          <a:effectLst/>
                          <a:latin typeface="Times" pitchFamily="18" charset="0"/>
                          <a:cs typeface="Times" pitchFamily="18" charset="0"/>
                        </a:rPr>
                        <a:t>Source code in various programming languages</a:t>
                      </a:r>
                    </a:p>
                  </a:txBody>
                  <a:tcPr marL="18515" marR="18515" marT="9257" marB="9257" anchor="ctr">
                    <a:lnL w="6350" cap="flat" cmpd="sng" algn="ctr">
                      <a:solidFill>
                        <a:srgbClr val="68BBBE"/>
                      </a:solidFill>
                      <a:prstDash val="solid"/>
                      <a:round/>
                      <a:headEnd type="none" w="med" len="med"/>
                      <a:tailEnd type="none" w="med" len="med"/>
                    </a:lnL>
                    <a:lnR w="6350" cap="flat" cmpd="sng" algn="ctr">
                      <a:solidFill>
                        <a:srgbClr val="C8C1BE"/>
                      </a:solidFill>
                      <a:prstDash val="solid"/>
                      <a:round/>
                      <a:headEnd type="none" w="med" len="med"/>
                      <a:tailEnd type="none" w="med" len="med"/>
                    </a:lnR>
                    <a:lnT w="12700" cap="flat" cmpd="sng" algn="ctr">
                      <a:solidFill>
                        <a:srgbClr val="68BBBE"/>
                      </a:solidFill>
                      <a:prstDash val="solid"/>
                      <a:round/>
                      <a:headEnd type="none" w="med" len="med"/>
                      <a:tailEnd type="none" w="med" len="med"/>
                    </a:lnT>
                    <a:lnB w="12700" cap="flat" cmpd="sng" algn="ctr">
                      <a:solidFill>
                        <a:srgbClr val="88B0BE"/>
                      </a:solidFill>
                      <a:prstDash val="solid"/>
                      <a:round/>
                      <a:headEnd type="none" w="med" len="med"/>
                      <a:tailEnd type="none" w="med" len="med"/>
                    </a:lnB>
                    <a:solidFill>
                      <a:srgbClr val="FFFFFF"/>
                    </a:solidFill>
                  </a:tcPr>
                </a:tc>
                <a:tc>
                  <a:txBody>
                    <a:bodyPr/>
                    <a:lstStyle/>
                    <a:p>
                      <a:pPr fontAlgn="base"/>
                      <a:r>
                        <a:rPr lang="fr-FR" sz="2000" dirty="0">
                          <a:effectLst/>
                          <a:latin typeface="Times" pitchFamily="18" charset="0"/>
                          <a:cs typeface="Times" pitchFamily="18" charset="0"/>
                        </a:rPr>
                        <a:t>C source files, Java source files, Pascal programs</a:t>
                      </a:r>
                    </a:p>
                  </a:txBody>
                  <a:tcPr marL="18515" marR="18515" marT="9257" marB="9257" anchor="ctr">
                    <a:lnL w="6350" cap="flat" cmpd="sng" algn="ctr">
                      <a:solidFill>
                        <a:srgbClr val="C8C1BE"/>
                      </a:solidFill>
                      <a:prstDash val="solid"/>
                      <a:round/>
                      <a:headEnd type="none" w="med" len="med"/>
                      <a:tailEnd type="none" w="med" len="med"/>
                    </a:lnL>
                    <a:lnR w="6350" cap="flat" cmpd="sng" algn="ctr">
                      <a:solidFill>
                        <a:srgbClr val="C8C1BE"/>
                      </a:solidFill>
                      <a:prstDash val="solid"/>
                      <a:round/>
                      <a:headEnd type="none" w="med" len="med"/>
                      <a:tailEnd type="none" w="med" len="med"/>
                    </a:lnR>
                    <a:lnT w="12700" cap="flat" cmpd="sng" algn="ctr">
                      <a:solidFill>
                        <a:srgbClr val="C8C1BE"/>
                      </a:solidFill>
                      <a:prstDash val="solid"/>
                      <a:round/>
                      <a:headEnd type="none" w="med" len="med"/>
                      <a:tailEnd type="none" w="med" len="med"/>
                    </a:lnT>
                    <a:lnB w="12700" cap="flat" cmpd="sng" algn="ctr">
                      <a:solidFill>
                        <a:srgbClr val="88B9BE"/>
                      </a:solidFill>
                      <a:prstDash val="solid"/>
                      <a:round/>
                      <a:headEnd type="none" w="med" len="med"/>
                      <a:tailEnd type="none" w="med" len="med"/>
                    </a:lnB>
                    <a:solidFill>
                      <a:srgbClr val="FFFFFF"/>
                    </a:solidFill>
                  </a:tcPr>
                </a:tc>
                <a:extLst>
                  <a:ext uri="{0D108BD9-81ED-4DB2-BD59-A6C34878D82A}">
                    <a16:rowId xmlns:a16="http://schemas.microsoft.com/office/drawing/2014/main" val="1957879423"/>
                  </a:ext>
                </a:extLst>
              </a:tr>
              <a:tr h="442969">
                <a:tc>
                  <a:txBody>
                    <a:bodyPr/>
                    <a:lstStyle/>
                    <a:p>
                      <a:pPr fontAlgn="base"/>
                      <a:r>
                        <a:rPr lang="en-US" sz="2000">
                          <a:effectLst/>
                          <a:latin typeface="Times" pitchFamily="18" charset="0"/>
                          <a:cs typeface="Times" pitchFamily="18" charset="0"/>
                        </a:rPr>
                        <a:t>Batch</a:t>
                      </a:r>
                    </a:p>
                  </a:txBody>
                  <a:tcPr marL="18515" marR="18515" marT="9257" marB="9257" anchor="ctr">
                    <a:lnL w="6350" cap="flat" cmpd="sng" algn="ctr">
                      <a:solidFill>
                        <a:srgbClr val="08C7BE"/>
                      </a:solidFill>
                      <a:prstDash val="solid"/>
                      <a:round/>
                      <a:headEnd type="none" w="med" len="med"/>
                      <a:tailEnd type="none" w="med" len="med"/>
                    </a:lnL>
                    <a:lnR w="6350" cap="flat" cmpd="sng" algn="ctr">
                      <a:solidFill>
                        <a:srgbClr val="A8CCBE"/>
                      </a:solidFill>
                      <a:prstDash val="solid"/>
                      <a:round/>
                      <a:headEnd type="none" w="med" len="med"/>
                      <a:tailEnd type="none" w="med" len="med"/>
                    </a:lnR>
                    <a:lnT w="12700" cap="flat" cmpd="sng" algn="ctr">
                      <a:solidFill>
                        <a:srgbClr val="08C7BE"/>
                      </a:solidFill>
                      <a:prstDash val="solid"/>
                      <a:round/>
                      <a:headEnd type="none" w="med" len="med"/>
                      <a:tailEnd type="none" w="med" len="med"/>
                    </a:lnT>
                    <a:lnB w="12700" cap="flat" cmpd="sng" algn="ctr">
                      <a:solidFill>
                        <a:srgbClr val="48CCBE"/>
                      </a:solidFill>
                      <a:prstDash val="solid"/>
                      <a:round/>
                      <a:headEnd type="none" w="med" len="med"/>
                      <a:tailEnd type="none" w="med" len="med"/>
                    </a:lnB>
                    <a:solidFill>
                      <a:srgbClr val="FFFFFF"/>
                    </a:solidFill>
                  </a:tcPr>
                </a:tc>
                <a:tc>
                  <a:txBody>
                    <a:bodyPr/>
                    <a:lstStyle/>
                    <a:p>
                      <a:pPr fontAlgn="base"/>
                      <a:r>
                        <a:rPr lang="en-US" sz="2000" dirty="0">
                          <a:effectLst/>
                          <a:latin typeface="Times" pitchFamily="18" charset="0"/>
                          <a:cs typeface="Times" pitchFamily="18" charset="0"/>
                        </a:rPr>
                        <a:t>bat, </a:t>
                      </a:r>
                      <a:r>
                        <a:rPr lang="en-US" sz="2000" dirty="0" err="1">
                          <a:effectLst/>
                          <a:latin typeface="Times" pitchFamily="18" charset="0"/>
                          <a:cs typeface="Times" pitchFamily="18" charset="0"/>
                        </a:rPr>
                        <a:t>sh</a:t>
                      </a:r>
                      <a:endParaRPr lang="en-US" sz="2000" dirty="0">
                        <a:effectLst/>
                        <a:latin typeface="Times" pitchFamily="18" charset="0"/>
                        <a:cs typeface="Times" pitchFamily="18" charset="0"/>
                      </a:endParaRPr>
                    </a:p>
                  </a:txBody>
                  <a:tcPr marL="18515" marR="18515" marT="9257" marB="9257" anchor="ctr">
                    <a:lnL w="6350" cap="flat" cmpd="sng" algn="ctr">
                      <a:solidFill>
                        <a:srgbClr val="A8CCBE"/>
                      </a:solidFill>
                      <a:prstDash val="solid"/>
                      <a:round/>
                      <a:headEnd type="none" w="med" len="med"/>
                      <a:tailEnd type="none" w="med" len="med"/>
                    </a:lnL>
                    <a:lnR w="6350" cap="flat" cmpd="sng" algn="ctr">
                      <a:solidFill>
                        <a:srgbClr val="88B0BE"/>
                      </a:solidFill>
                      <a:prstDash val="solid"/>
                      <a:round/>
                      <a:headEnd type="none" w="med" len="med"/>
                      <a:tailEnd type="none" w="med" len="med"/>
                    </a:lnR>
                    <a:lnT w="12700" cap="flat" cmpd="sng" algn="ctr">
                      <a:solidFill>
                        <a:srgbClr val="A8CCBE"/>
                      </a:solidFill>
                      <a:prstDash val="solid"/>
                      <a:round/>
                      <a:headEnd type="none" w="med" len="med"/>
                      <a:tailEnd type="none" w="med" len="med"/>
                    </a:lnT>
                    <a:lnB w="12700" cap="flat" cmpd="sng" algn="ctr">
                      <a:solidFill>
                        <a:srgbClr val="48B4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Commands for the command interpreter</a:t>
                      </a:r>
                    </a:p>
                  </a:txBody>
                  <a:tcPr marL="18515" marR="18515" marT="9257" marB="9257" anchor="ctr">
                    <a:lnL w="6350" cap="flat" cmpd="sng" algn="ctr">
                      <a:solidFill>
                        <a:srgbClr val="88B0BE"/>
                      </a:solidFill>
                      <a:prstDash val="solid"/>
                      <a:round/>
                      <a:headEnd type="none" w="med" len="med"/>
                      <a:tailEnd type="none" w="med" len="med"/>
                    </a:lnL>
                    <a:lnR w="6350" cap="flat" cmpd="sng" algn="ctr">
                      <a:solidFill>
                        <a:srgbClr val="88B9BE"/>
                      </a:solidFill>
                      <a:prstDash val="solid"/>
                      <a:round/>
                      <a:headEnd type="none" w="med" len="med"/>
                      <a:tailEnd type="none" w="med" len="med"/>
                    </a:lnR>
                    <a:lnT w="12700" cap="flat" cmpd="sng" algn="ctr">
                      <a:solidFill>
                        <a:srgbClr val="88B0BE"/>
                      </a:solidFill>
                      <a:prstDash val="solid"/>
                      <a:round/>
                      <a:headEnd type="none" w="med" len="med"/>
                      <a:tailEnd type="none" w="med" len="med"/>
                    </a:lnT>
                    <a:lnB w="12700" cap="flat" cmpd="sng" algn="ctr">
                      <a:solidFill>
                        <a:srgbClr val="58BCBE"/>
                      </a:solidFill>
                      <a:prstDash val="solid"/>
                      <a:round/>
                      <a:headEnd type="none" w="med" len="med"/>
                      <a:tailEnd type="none" w="med" len="med"/>
                    </a:lnB>
                    <a:solidFill>
                      <a:srgbClr val="FFFFFF"/>
                    </a:solidFill>
                  </a:tcPr>
                </a:tc>
                <a:tc>
                  <a:txBody>
                    <a:bodyPr/>
                    <a:lstStyle/>
                    <a:p>
                      <a:pPr fontAlgn="base"/>
                      <a:r>
                        <a:rPr lang="en-US" sz="2000" dirty="0">
                          <a:effectLst/>
                          <a:latin typeface="Times" pitchFamily="18" charset="0"/>
                          <a:cs typeface="Times" pitchFamily="18" charset="0"/>
                        </a:rPr>
                        <a:t>Windows batch files, Unix shell scripts</a:t>
                      </a:r>
                    </a:p>
                  </a:txBody>
                  <a:tcPr marL="18515" marR="18515" marT="9257" marB="9257" anchor="ctr">
                    <a:lnL w="6350" cap="flat" cmpd="sng" algn="ctr">
                      <a:solidFill>
                        <a:srgbClr val="88B9BE"/>
                      </a:solidFill>
                      <a:prstDash val="solid"/>
                      <a:round/>
                      <a:headEnd type="none" w="med" len="med"/>
                      <a:tailEnd type="none" w="med" len="med"/>
                    </a:lnL>
                    <a:lnR w="6350" cap="flat" cmpd="sng" algn="ctr">
                      <a:solidFill>
                        <a:srgbClr val="88B9BE"/>
                      </a:solidFill>
                      <a:prstDash val="solid"/>
                      <a:round/>
                      <a:headEnd type="none" w="med" len="med"/>
                      <a:tailEnd type="none" w="med" len="med"/>
                    </a:lnR>
                    <a:lnT w="12700" cap="flat" cmpd="sng" algn="ctr">
                      <a:solidFill>
                        <a:srgbClr val="88B9BE"/>
                      </a:solidFill>
                      <a:prstDash val="solid"/>
                      <a:round/>
                      <a:headEnd type="none" w="med" len="med"/>
                      <a:tailEnd type="none" w="med" len="med"/>
                    </a:lnT>
                    <a:lnB w="12700" cap="flat" cmpd="sng" algn="ctr">
                      <a:solidFill>
                        <a:srgbClr val="C8C7BE"/>
                      </a:solidFill>
                      <a:prstDash val="solid"/>
                      <a:round/>
                      <a:headEnd type="none" w="med" len="med"/>
                      <a:tailEnd type="none" w="med" len="med"/>
                    </a:lnB>
                    <a:solidFill>
                      <a:srgbClr val="FFFFFF"/>
                    </a:solidFill>
                  </a:tcPr>
                </a:tc>
                <a:extLst>
                  <a:ext uri="{0D108BD9-81ED-4DB2-BD59-A6C34878D82A}">
                    <a16:rowId xmlns:a16="http://schemas.microsoft.com/office/drawing/2014/main" val="1706808411"/>
                  </a:ext>
                </a:extLst>
              </a:tr>
              <a:tr h="321697">
                <a:tc>
                  <a:txBody>
                    <a:bodyPr/>
                    <a:lstStyle/>
                    <a:p>
                      <a:pPr fontAlgn="base"/>
                      <a:r>
                        <a:rPr lang="en-US" sz="2000">
                          <a:effectLst/>
                          <a:latin typeface="Times" pitchFamily="18" charset="0"/>
                          <a:cs typeface="Times" pitchFamily="18" charset="0"/>
                        </a:rPr>
                        <a:t>Text</a:t>
                      </a:r>
                    </a:p>
                  </a:txBody>
                  <a:tcPr marL="18515" marR="18515" marT="9257" marB="9257" anchor="ctr">
                    <a:lnL w="6350" cap="flat" cmpd="sng" algn="ctr">
                      <a:solidFill>
                        <a:srgbClr val="48CCBE"/>
                      </a:solidFill>
                      <a:prstDash val="solid"/>
                      <a:round/>
                      <a:headEnd type="none" w="med" len="med"/>
                      <a:tailEnd type="none" w="med" len="med"/>
                    </a:lnL>
                    <a:lnR w="6350" cap="flat" cmpd="sng" algn="ctr">
                      <a:solidFill>
                        <a:srgbClr val="48B4BE"/>
                      </a:solidFill>
                      <a:prstDash val="solid"/>
                      <a:round/>
                      <a:headEnd type="none" w="med" len="med"/>
                      <a:tailEnd type="none" w="med" len="med"/>
                    </a:lnR>
                    <a:lnT w="12700" cap="flat" cmpd="sng" algn="ctr">
                      <a:solidFill>
                        <a:srgbClr val="48CCBE"/>
                      </a:solidFill>
                      <a:prstDash val="solid"/>
                      <a:round/>
                      <a:headEnd type="none" w="med" len="med"/>
                      <a:tailEnd type="none" w="med" len="med"/>
                    </a:lnT>
                    <a:lnB w="12700" cap="flat" cmpd="sng" algn="ctr">
                      <a:solidFill>
                        <a:srgbClr val="48B4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txt, doc</a:t>
                      </a:r>
                    </a:p>
                  </a:txBody>
                  <a:tcPr marL="18515" marR="18515" marT="9257" marB="9257" anchor="ctr">
                    <a:lnL w="6350" cap="flat" cmpd="sng" algn="ctr">
                      <a:solidFill>
                        <a:srgbClr val="48B4BE"/>
                      </a:solidFill>
                      <a:prstDash val="solid"/>
                      <a:round/>
                      <a:headEnd type="none" w="med" len="med"/>
                      <a:tailEnd type="none" w="med" len="med"/>
                    </a:lnL>
                    <a:lnR w="6350" cap="flat" cmpd="sng" algn="ctr">
                      <a:solidFill>
                        <a:srgbClr val="58BCBE"/>
                      </a:solidFill>
                      <a:prstDash val="solid"/>
                      <a:round/>
                      <a:headEnd type="none" w="med" len="med"/>
                      <a:tailEnd type="none" w="med" len="med"/>
                    </a:lnR>
                    <a:lnT w="12700" cap="flat" cmpd="sng" algn="ctr">
                      <a:solidFill>
                        <a:srgbClr val="48B4BE"/>
                      </a:solidFill>
                      <a:prstDash val="solid"/>
                      <a:round/>
                      <a:headEnd type="none" w="med" len="med"/>
                      <a:tailEnd type="none" w="med" len="med"/>
                    </a:lnT>
                    <a:lnB w="12700" cap="flat" cmpd="sng" algn="ctr">
                      <a:solidFill>
                        <a:srgbClr val="C8C7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Textual data and documents</a:t>
                      </a:r>
                    </a:p>
                  </a:txBody>
                  <a:tcPr marL="18515" marR="18515" marT="9257" marB="9257" anchor="ctr">
                    <a:lnL w="6350" cap="flat" cmpd="sng" algn="ctr">
                      <a:solidFill>
                        <a:srgbClr val="58BCBE"/>
                      </a:solidFill>
                      <a:prstDash val="solid"/>
                      <a:round/>
                      <a:headEnd type="none" w="med" len="med"/>
                      <a:tailEnd type="none" w="med" len="med"/>
                    </a:lnL>
                    <a:lnR w="6350" cap="flat" cmpd="sng" algn="ctr">
                      <a:solidFill>
                        <a:srgbClr val="C8C7BE"/>
                      </a:solidFill>
                      <a:prstDash val="solid"/>
                      <a:round/>
                      <a:headEnd type="none" w="med" len="med"/>
                      <a:tailEnd type="none" w="med" len="med"/>
                    </a:lnR>
                    <a:lnT w="12700" cap="flat" cmpd="sng" algn="ctr">
                      <a:solidFill>
                        <a:srgbClr val="58BCBE"/>
                      </a:solidFill>
                      <a:prstDash val="solid"/>
                      <a:round/>
                      <a:headEnd type="none" w="med" len="med"/>
                      <a:tailEnd type="none" w="med" len="med"/>
                    </a:lnT>
                    <a:lnB w="12700" cap="flat" cmpd="sng" algn="ctr">
                      <a:solidFill>
                        <a:srgbClr val="E8CB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Notepad files, Word documents</a:t>
                      </a:r>
                    </a:p>
                  </a:txBody>
                  <a:tcPr marL="18515" marR="18515" marT="9257" marB="9257" anchor="ctr">
                    <a:lnL w="6350" cap="flat" cmpd="sng" algn="ctr">
                      <a:solidFill>
                        <a:srgbClr val="C8C7BE"/>
                      </a:solidFill>
                      <a:prstDash val="solid"/>
                      <a:round/>
                      <a:headEnd type="none" w="med" len="med"/>
                      <a:tailEnd type="none" w="med" len="med"/>
                    </a:lnL>
                    <a:lnR w="6350" cap="flat" cmpd="sng" algn="ctr">
                      <a:solidFill>
                        <a:srgbClr val="C8C7BE"/>
                      </a:solidFill>
                      <a:prstDash val="solid"/>
                      <a:round/>
                      <a:headEnd type="none" w="med" len="med"/>
                      <a:tailEnd type="none" w="med" len="med"/>
                    </a:lnR>
                    <a:lnT w="12700" cap="flat" cmpd="sng" algn="ctr">
                      <a:solidFill>
                        <a:srgbClr val="C8C7BE"/>
                      </a:solidFill>
                      <a:prstDash val="solid"/>
                      <a:round/>
                      <a:headEnd type="none" w="med" len="med"/>
                      <a:tailEnd type="none" w="med" len="med"/>
                    </a:lnT>
                    <a:lnB w="12700" cap="flat" cmpd="sng" algn="ctr">
                      <a:solidFill>
                        <a:srgbClr val="18BDBE"/>
                      </a:solidFill>
                      <a:prstDash val="solid"/>
                      <a:round/>
                      <a:headEnd type="none" w="med" len="med"/>
                      <a:tailEnd type="none" w="med" len="med"/>
                    </a:lnB>
                    <a:solidFill>
                      <a:srgbClr val="FFFFFF"/>
                    </a:solidFill>
                  </a:tcPr>
                </a:tc>
                <a:extLst>
                  <a:ext uri="{0D108BD9-81ED-4DB2-BD59-A6C34878D82A}">
                    <a16:rowId xmlns:a16="http://schemas.microsoft.com/office/drawing/2014/main" val="277012587"/>
                  </a:ext>
                </a:extLst>
              </a:tr>
              <a:tr h="624878">
                <a:tc>
                  <a:txBody>
                    <a:bodyPr/>
                    <a:lstStyle/>
                    <a:p>
                      <a:pPr fontAlgn="base"/>
                      <a:r>
                        <a:rPr lang="en-US" sz="2000">
                          <a:effectLst/>
                          <a:latin typeface="Times" pitchFamily="18" charset="0"/>
                          <a:cs typeface="Times" pitchFamily="18" charset="0"/>
                        </a:rPr>
                        <a:t>Word Processor</a:t>
                      </a:r>
                    </a:p>
                  </a:txBody>
                  <a:tcPr marL="18515" marR="18515" marT="9257" marB="9257" anchor="ctr">
                    <a:lnL w="6350" cap="flat" cmpd="sng" algn="ctr">
                      <a:solidFill>
                        <a:srgbClr val="48B4BE"/>
                      </a:solidFill>
                      <a:prstDash val="solid"/>
                      <a:round/>
                      <a:headEnd type="none" w="med" len="med"/>
                      <a:tailEnd type="none" w="med" len="med"/>
                    </a:lnL>
                    <a:lnR w="6350" cap="flat" cmpd="sng" algn="ctr">
                      <a:solidFill>
                        <a:srgbClr val="C8C7BE"/>
                      </a:solidFill>
                      <a:prstDash val="solid"/>
                      <a:round/>
                      <a:headEnd type="none" w="med" len="med"/>
                      <a:tailEnd type="none" w="med" len="med"/>
                    </a:lnR>
                    <a:lnT w="12700" cap="flat" cmpd="sng" algn="ctr">
                      <a:solidFill>
                        <a:srgbClr val="48B4BE"/>
                      </a:solidFill>
                      <a:prstDash val="solid"/>
                      <a:round/>
                      <a:headEnd type="none" w="med" len="med"/>
                      <a:tailEnd type="none" w="med" len="med"/>
                    </a:lnT>
                    <a:lnB w="12700" cap="flat" cmpd="sng" algn="ctr">
                      <a:solidFill>
                        <a:srgbClr val="48CC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wp, tex, rtf</a:t>
                      </a:r>
                    </a:p>
                  </a:txBody>
                  <a:tcPr marL="18515" marR="18515" marT="9257" marB="9257" anchor="ctr">
                    <a:lnL w="6350" cap="flat" cmpd="sng" algn="ctr">
                      <a:solidFill>
                        <a:srgbClr val="C8C7BE"/>
                      </a:solidFill>
                      <a:prstDash val="solid"/>
                      <a:round/>
                      <a:headEnd type="none" w="med" len="med"/>
                      <a:tailEnd type="none" w="med" len="med"/>
                    </a:lnL>
                    <a:lnR w="6350" cap="flat" cmpd="sng" algn="ctr">
                      <a:solidFill>
                        <a:srgbClr val="E8CBBE"/>
                      </a:solidFill>
                      <a:prstDash val="solid"/>
                      <a:round/>
                      <a:headEnd type="none" w="med" len="med"/>
                      <a:tailEnd type="none" w="med" len="med"/>
                    </a:lnR>
                    <a:lnT w="12700" cap="flat" cmpd="sng" algn="ctr">
                      <a:solidFill>
                        <a:srgbClr val="C8C7BE"/>
                      </a:solidFill>
                      <a:prstDash val="solid"/>
                      <a:round/>
                      <a:headEnd type="none" w="med" len="med"/>
                      <a:tailEnd type="none" w="med" len="med"/>
                    </a:lnT>
                    <a:lnB w="12700" cap="flat" cmpd="sng" algn="ctr">
                      <a:solidFill>
                        <a:srgbClr val="78BD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Various word processor formats</a:t>
                      </a:r>
                    </a:p>
                  </a:txBody>
                  <a:tcPr marL="18515" marR="18515" marT="9257" marB="9257" anchor="ctr">
                    <a:lnL w="6350" cap="flat" cmpd="sng" algn="ctr">
                      <a:solidFill>
                        <a:srgbClr val="E8CBBE"/>
                      </a:solidFill>
                      <a:prstDash val="solid"/>
                      <a:round/>
                      <a:headEnd type="none" w="med" len="med"/>
                      <a:tailEnd type="none" w="med" len="med"/>
                    </a:lnL>
                    <a:lnR w="6350" cap="flat" cmpd="sng" algn="ctr">
                      <a:solidFill>
                        <a:srgbClr val="18BDBE"/>
                      </a:solidFill>
                      <a:prstDash val="solid"/>
                      <a:round/>
                      <a:headEnd type="none" w="med" len="med"/>
                      <a:tailEnd type="none" w="med" len="med"/>
                    </a:lnR>
                    <a:lnT w="12700" cap="flat" cmpd="sng" algn="ctr">
                      <a:solidFill>
                        <a:srgbClr val="E8CBBE"/>
                      </a:solidFill>
                      <a:prstDash val="solid"/>
                      <a:round/>
                      <a:headEnd type="none" w="med" len="med"/>
                      <a:tailEnd type="none" w="med" len="med"/>
                    </a:lnT>
                    <a:lnB w="12700" cap="flat" cmpd="sng" algn="ctr">
                      <a:solidFill>
                        <a:srgbClr val="F8C7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Word processor documents, LaTeX files, Rich Text Format files</a:t>
                      </a:r>
                    </a:p>
                  </a:txBody>
                  <a:tcPr marL="18515" marR="18515" marT="9257" marB="9257" anchor="ctr">
                    <a:lnL w="6350" cap="flat" cmpd="sng" algn="ctr">
                      <a:solidFill>
                        <a:srgbClr val="18BDBE"/>
                      </a:solidFill>
                      <a:prstDash val="solid"/>
                      <a:round/>
                      <a:headEnd type="none" w="med" len="med"/>
                      <a:tailEnd type="none" w="med" len="med"/>
                    </a:lnL>
                    <a:lnR w="6350" cap="flat" cmpd="sng" algn="ctr">
                      <a:solidFill>
                        <a:srgbClr val="18BDBE"/>
                      </a:solidFill>
                      <a:prstDash val="solid"/>
                      <a:round/>
                      <a:headEnd type="none" w="med" len="med"/>
                      <a:tailEnd type="none" w="med" len="med"/>
                    </a:lnR>
                    <a:lnT w="12700" cap="flat" cmpd="sng" algn="ctr">
                      <a:solidFill>
                        <a:srgbClr val="18BDBE"/>
                      </a:solidFill>
                      <a:prstDash val="solid"/>
                      <a:round/>
                      <a:headEnd type="none" w="med" len="med"/>
                      <a:tailEnd type="none" w="med" len="med"/>
                    </a:lnT>
                    <a:lnB w="12700" cap="flat" cmpd="sng" algn="ctr">
                      <a:solidFill>
                        <a:srgbClr val="F8B2BE"/>
                      </a:solidFill>
                      <a:prstDash val="solid"/>
                      <a:round/>
                      <a:headEnd type="none" w="med" len="med"/>
                      <a:tailEnd type="none" w="med" len="med"/>
                    </a:lnB>
                    <a:solidFill>
                      <a:srgbClr val="FFFFFF"/>
                    </a:solidFill>
                  </a:tcPr>
                </a:tc>
                <a:extLst>
                  <a:ext uri="{0D108BD9-81ED-4DB2-BD59-A6C34878D82A}">
                    <a16:rowId xmlns:a16="http://schemas.microsoft.com/office/drawing/2014/main" val="3346470122"/>
                  </a:ext>
                </a:extLst>
              </a:tr>
              <a:tr h="442969">
                <a:tc>
                  <a:txBody>
                    <a:bodyPr/>
                    <a:lstStyle/>
                    <a:p>
                      <a:pPr fontAlgn="base"/>
                      <a:r>
                        <a:rPr lang="en-US" sz="2000" dirty="0">
                          <a:effectLst/>
                          <a:latin typeface="Times" pitchFamily="18" charset="0"/>
                          <a:cs typeface="Times" pitchFamily="18" charset="0"/>
                        </a:rPr>
                        <a:t>Library</a:t>
                      </a:r>
                    </a:p>
                  </a:txBody>
                  <a:tcPr marL="18515" marR="18515" marT="9257" marB="9257" anchor="ctr">
                    <a:lnL w="6350" cap="flat" cmpd="sng" algn="ctr">
                      <a:solidFill>
                        <a:srgbClr val="48CCBE"/>
                      </a:solidFill>
                      <a:prstDash val="solid"/>
                      <a:round/>
                      <a:headEnd type="none" w="med" len="med"/>
                      <a:tailEnd type="none" w="med" len="med"/>
                    </a:lnL>
                    <a:lnR w="6350" cap="flat" cmpd="sng" algn="ctr">
                      <a:solidFill>
                        <a:srgbClr val="78BDBE"/>
                      </a:solidFill>
                      <a:prstDash val="solid"/>
                      <a:round/>
                      <a:headEnd type="none" w="med" len="med"/>
                      <a:tailEnd type="none" w="med" len="med"/>
                    </a:lnR>
                    <a:lnT w="12700" cap="flat" cmpd="sng" algn="ctr">
                      <a:solidFill>
                        <a:srgbClr val="48CCBE"/>
                      </a:solidFill>
                      <a:prstDash val="solid"/>
                      <a:round/>
                      <a:headEnd type="none" w="med" len="med"/>
                      <a:tailEnd type="none" w="med" len="med"/>
                    </a:lnT>
                    <a:lnB w="12700" cap="flat" cmpd="sng" algn="ctr">
                      <a:solidFill>
                        <a:srgbClr val="28C8BE"/>
                      </a:solidFill>
                      <a:prstDash val="solid"/>
                      <a:round/>
                      <a:headEnd type="none" w="med" len="med"/>
                      <a:tailEnd type="none" w="med" len="med"/>
                    </a:lnB>
                    <a:solidFill>
                      <a:srgbClr val="FFFFFF"/>
                    </a:solidFill>
                  </a:tcPr>
                </a:tc>
                <a:tc>
                  <a:txBody>
                    <a:bodyPr/>
                    <a:lstStyle/>
                    <a:p>
                      <a:pPr fontAlgn="base"/>
                      <a:r>
                        <a:rPr lang="en-US" sz="2000" dirty="0">
                          <a:effectLst/>
                          <a:latin typeface="Times" pitchFamily="18" charset="0"/>
                          <a:cs typeface="Times" pitchFamily="18" charset="0"/>
                        </a:rPr>
                        <a:t>lib, a, so, </a:t>
                      </a:r>
                      <a:r>
                        <a:rPr lang="en-US" sz="2000" dirty="0" err="1">
                          <a:effectLst/>
                          <a:latin typeface="Times" pitchFamily="18" charset="0"/>
                          <a:cs typeface="Times" pitchFamily="18" charset="0"/>
                        </a:rPr>
                        <a:t>dll</a:t>
                      </a:r>
                      <a:endParaRPr lang="en-US" sz="2000" dirty="0">
                        <a:effectLst/>
                        <a:latin typeface="Times" pitchFamily="18" charset="0"/>
                        <a:cs typeface="Times" pitchFamily="18" charset="0"/>
                      </a:endParaRPr>
                    </a:p>
                  </a:txBody>
                  <a:tcPr marL="18515" marR="18515" marT="9257" marB="9257" anchor="ctr">
                    <a:lnL w="6350" cap="flat" cmpd="sng" algn="ctr">
                      <a:solidFill>
                        <a:srgbClr val="78BDBE"/>
                      </a:solidFill>
                      <a:prstDash val="solid"/>
                      <a:round/>
                      <a:headEnd type="none" w="med" len="med"/>
                      <a:tailEnd type="none" w="med" len="med"/>
                    </a:lnL>
                    <a:lnR w="6350" cap="flat" cmpd="sng" algn="ctr">
                      <a:solidFill>
                        <a:srgbClr val="F8C7BE"/>
                      </a:solidFill>
                      <a:prstDash val="solid"/>
                      <a:round/>
                      <a:headEnd type="none" w="med" len="med"/>
                      <a:tailEnd type="none" w="med" len="med"/>
                    </a:lnR>
                    <a:lnT w="12700" cap="flat" cmpd="sng" algn="ctr">
                      <a:solidFill>
                        <a:srgbClr val="78BDBE"/>
                      </a:solidFill>
                      <a:prstDash val="solid"/>
                      <a:round/>
                      <a:headEnd type="none" w="med" len="med"/>
                      <a:tailEnd type="none" w="med" len="med"/>
                    </a:lnT>
                    <a:lnB w="12700" cap="flat" cmpd="sng" algn="ctr">
                      <a:solidFill>
                        <a:srgbClr val="F8B2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Libraries of routines for programmers</a:t>
                      </a:r>
                    </a:p>
                  </a:txBody>
                  <a:tcPr marL="18515" marR="18515" marT="9257" marB="9257" anchor="ctr">
                    <a:lnL w="6350" cap="flat" cmpd="sng" algn="ctr">
                      <a:solidFill>
                        <a:srgbClr val="F8C7BE"/>
                      </a:solidFill>
                      <a:prstDash val="solid"/>
                      <a:round/>
                      <a:headEnd type="none" w="med" len="med"/>
                      <a:tailEnd type="none" w="med" len="med"/>
                    </a:lnL>
                    <a:lnR w="6350" cap="flat" cmpd="sng" algn="ctr">
                      <a:solidFill>
                        <a:srgbClr val="F8B2BE"/>
                      </a:solidFill>
                      <a:prstDash val="solid"/>
                      <a:round/>
                      <a:headEnd type="none" w="med" len="med"/>
                      <a:tailEnd type="none" w="med" len="med"/>
                    </a:lnR>
                    <a:lnT w="12700" cap="flat" cmpd="sng" algn="ctr">
                      <a:solidFill>
                        <a:srgbClr val="F8C7BE"/>
                      </a:solidFill>
                      <a:prstDash val="solid"/>
                      <a:round/>
                      <a:headEnd type="none" w="med" len="med"/>
                      <a:tailEnd type="none" w="med" len="med"/>
                    </a:lnT>
                    <a:lnB w="12700" cap="flat" cmpd="sng" algn="ctr">
                      <a:solidFill>
                        <a:srgbClr val="28C8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Dynamic Link Libraries (DLLs), Static libraries (.lib)</a:t>
                      </a:r>
                    </a:p>
                  </a:txBody>
                  <a:tcPr marL="18515" marR="18515" marT="9257" marB="9257" anchor="ctr">
                    <a:lnL w="6350" cap="flat" cmpd="sng" algn="ctr">
                      <a:solidFill>
                        <a:srgbClr val="F8B2BE"/>
                      </a:solidFill>
                      <a:prstDash val="solid"/>
                      <a:round/>
                      <a:headEnd type="none" w="med" len="med"/>
                      <a:tailEnd type="none" w="med" len="med"/>
                    </a:lnL>
                    <a:lnR w="6350" cap="flat" cmpd="sng" algn="ctr">
                      <a:solidFill>
                        <a:srgbClr val="F8B2BE"/>
                      </a:solidFill>
                      <a:prstDash val="solid"/>
                      <a:round/>
                      <a:headEnd type="none" w="med" len="med"/>
                      <a:tailEnd type="none" w="med" len="med"/>
                    </a:lnR>
                    <a:lnT w="12700" cap="flat" cmpd="sng" algn="ctr">
                      <a:solidFill>
                        <a:srgbClr val="F8B2BE"/>
                      </a:solidFill>
                      <a:prstDash val="solid"/>
                      <a:round/>
                      <a:headEnd type="none" w="med" len="med"/>
                      <a:tailEnd type="none" w="med" len="med"/>
                    </a:lnT>
                    <a:lnB w="12700" cap="flat" cmpd="sng" algn="ctr">
                      <a:solidFill>
                        <a:srgbClr val="F8B2BE"/>
                      </a:solidFill>
                      <a:prstDash val="solid"/>
                      <a:round/>
                      <a:headEnd type="none" w="med" len="med"/>
                      <a:tailEnd type="none" w="med" len="med"/>
                    </a:lnB>
                    <a:solidFill>
                      <a:srgbClr val="FFFFFF"/>
                    </a:solidFill>
                  </a:tcPr>
                </a:tc>
                <a:extLst>
                  <a:ext uri="{0D108BD9-81ED-4DB2-BD59-A6C34878D82A}">
                    <a16:rowId xmlns:a16="http://schemas.microsoft.com/office/drawing/2014/main" val="78826652"/>
                  </a:ext>
                </a:extLst>
              </a:tr>
              <a:tr h="503605">
                <a:tc>
                  <a:txBody>
                    <a:bodyPr/>
                    <a:lstStyle/>
                    <a:p>
                      <a:pPr fontAlgn="base"/>
                      <a:r>
                        <a:rPr lang="en-US" sz="2000">
                          <a:effectLst/>
                          <a:latin typeface="Times" pitchFamily="18" charset="0"/>
                          <a:cs typeface="Times" pitchFamily="18" charset="0"/>
                        </a:rPr>
                        <a:t>Print or View</a:t>
                      </a:r>
                    </a:p>
                  </a:txBody>
                  <a:tcPr marL="18515" marR="18515" marT="9257" marB="9257" anchor="ctr">
                    <a:lnL w="6350" cap="flat" cmpd="sng" algn="ctr">
                      <a:solidFill>
                        <a:srgbClr val="28C8BE"/>
                      </a:solidFill>
                      <a:prstDash val="solid"/>
                      <a:round/>
                      <a:headEnd type="none" w="med" len="med"/>
                      <a:tailEnd type="none" w="med" len="med"/>
                    </a:lnL>
                    <a:lnR w="6350" cap="flat" cmpd="sng" algn="ctr">
                      <a:solidFill>
                        <a:srgbClr val="F8B2BE"/>
                      </a:solidFill>
                      <a:prstDash val="solid"/>
                      <a:round/>
                      <a:headEnd type="none" w="med" len="med"/>
                      <a:tailEnd type="none" w="med" len="med"/>
                    </a:lnR>
                    <a:lnT w="12700" cap="flat" cmpd="sng" algn="ctr">
                      <a:solidFill>
                        <a:srgbClr val="28C8BE"/>
                      </a:solidFill>
                      <a:prstDash val="solid"/>
                      <a:round/>
                      <a:headEnd type="none" w="med" len="med"/>
                      <a:tailEnd type="none" w="med" len="med"/>
                    </a:lnT>
                    <a:lnB w="12700" cap="flat" cmpd="sng" algn="ctr">
                      <a:solidFill>
                        <a:srgbClr val="F8B2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ps, pdf, jpg</a:t>
                      </a:r>
                    </a:p>
                  </a:txBody>
                  <a:tcPr marL="18515" marR="18515" marT="9257" marB="9257" anchor="ctr">
                    <a:lnL w="6350" cap="flat" cmpd="sng" algn="ctr">
                      <a:solidFill>
                        <a:srgbClr val="F8B2BE"/>
                      </a:solidFill>
                      <a:prstDash val="solid"/>
                      <a:round/>
                      <a:headEnd type="none" w="med" len="med"/>
                      <a:tailEnd type="none" w="med" len="med"/>
                    </a:lnL>
                    <a:lnR w="6350" cap="flat" cmpd="sng" algn="ctr">
                      <a:solidFill>
                        <a:srgbClr val="28C8BE"/>
                      </a:solidFill>
                      <a:prstDash val="solid"/>
                      <a:round/>
                      <a:headEnd type="none" w="med" len="med"/>
                      <a:tailEnd type="none" w="med" len="med"/>
                    </a:lnR>
                    <a:lnT w="12700" cap="flat" cmpd="sng" algn="ctr">
                      <a:solidFill>
                        <a:srgbClr val="F8B2BE"/>
                      </a:solidFill>
                      <a:prstDash val="solid"/>
                      <a:round/>
                      <a:headEnd type="none" w="med" len="med"/>
                      <a:tailEnd type="none" w="med" len="med"/>
                    </a:lnT>
                    <a:lnB w="12700" cap="flat" cmpd="sng" algn="ctr">
                      <a:solidFill>
                        <a:srgbClr val="28C8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ASCII or binary file in a format for printing or viewing</a:t>
                      </a:r>
                    </a:p>
                  </a:txBody>
                  <a:tcPr marL="18515" marR="18515" marT="9257" marB="9257" anchor="ctr">
                    <a:lnL w="6350" cap="flat" cmpd="sng" algn="ctr">
                      <a:solidFill>
                        <a:srgbClr val="28C8BE"/>
                      </a:solidFill>
                      <a:prstDash val="solid"/>
                      <a:round/>
                      <a:headEnd type="none" w="med" len="med"/>
                      <a:tailEnd type="none" w="med" len="med"/>
                    </a:lnL>
                    <a:lnR w="6350" cap="flat" cmpd="sng" algn="ctr">
                      <a:solidFill>
                        <a:srgbClr val="F8B2BE"/>
                      </a:solidFill>
                      <a:prstDash val="solid"/>
                      <a:round/>
                      <a:headEnd type="none" w="med" len="med"/>
                      <a:tailEnd type="none" w="med" len="med"/>
                    </a:lnR>
                    <a:lnT w="12700" cap="flat" cmpd="sng" algn="ctr">
                      <a:solidFill>
                        <a:srgbClr val="28C8BE"/>
                      </a:solidFill>
                      <a:prstDash val="solid"/>
                      <a:round/>
                      <a:headEnd type="none" w="med" len="med"/>
                      <a:tailEnd type="none" w="med" len="med"/>
                    </a:lnT>
                    <a:lnB w="12700" cap="flat" cmpd="sng" algn="ctr">
                      <a:solidFill>
                        <a:srgbClr val="E8B9BE"/>
                      </a:solidFill>
                      <a:prstDash val="solid"/>
                      <a:round/>
                      <a:headEnd type="none" w="med" len="med"/>
                      <a:tailEnd type="none" w="med" len="med"/>
                    </a:lnB>
                    <a:solidFill>
                      <a:srgbClr val="FFFFFF"/>
                    </a:solidFill>
                  </a:tcPr>
                </a:tc>
                <a:tc>
                  <a:txBody>
                    <a:bodyPr/>
                    <a:lstStyle/>
                    <a:p>
                      <a:pPr fontAlgn="base"/>
                      <a:r>
                        <a:rPr lang="fr-FR" sz="2000">
                          <a:effectLst/>
                          <a:latin typeface="Times" pitchFamily="18" charset="0"/>
                          <a:cs typeface="Times" pitchFamily="18" charset="0"/>
                        </a:rPr>
                        <a:t>PDF files, PostScript files, JPEG images</a:t>
                      </a:r>
                    </a:p>
                  </a:txBody>
                  <a:tcPr marL="18515" marR="18515" marT="9257" marB="9257" anchor="ctr">
                    <a:lnL w="6350" cap="flat" cmpd="sng" algn="ctr">
                      <a:solidFill>
                        <a:srgbClr val="F8B2BE"/>
                      </a:solidFill>
                      <a:prstDash val="solid"/>
                      <a:round/>
                      <a:headEnd type="none" w="med" len="med"/>
                      <a:tailEnd type="none" w="med" len="med"/>
                    </a:lnL>
                    <a:lnR w="6350" cap="flat" cmpd="sng" algn="ctr">
                      <a:solidFill>
                        <a:srgbClr val="F8B2BE"/>
                      </a:solidFill>
                      <a:prstDash val="solid"/>
                      <a:round/>
                      <a:headEnd type="none" w="med" len="med"/>
                      <a:tailEnd type="none" w="med" len="med"/>
                    </a:lnR>
                    <a:lnT w="12700" cap="flat" cmpd="sng" algn="ctr">
                      <a:solidFill>
                        <a:srgbClr val="F8B2BE"/>
                      </a:solidFill>
                      <a:prstDash val="solid"/>
                      <a:round/>
                      <a:headEnd type="none" w="med" len="med"/>
                      <a:tailEnd type="none" w="med" len="med"/>
                    </a:lnT>
                    <a:lnB w="12700" cap="flat" cmpd="sng" algn="ctr">
                      <a:solidFill>
                        <a:srgbClr val="B8CBBE"/>
                      </a:solidFill>
                      <a:prstDash val="solid"/>
                      <a:round/>
                      <a:headEnd type="none" w="med" len="med"/>
                      <a:tailEnd type="none" w="med" len="med"/>
                    </a:lnB>
                    <a:solidFill>
                      <a:srgbClr val="FFFFFF"/>
                    </a:solidFill>
                  </a:tcPr>
                </a:tc>
                <a:extLst>
                  <a:ext uri="{0D108BD9-81ED-4DB2-BD59-A6C34878D82A}">
                    <a16:rowId xmlns:a16="http://schemas.microsoft.com/office/drawing/2014/main" val="980270008"/>
                  </a:ext>
                </a:extLst>
              </a:tr>
              <a:tr h="564242">
                <a:tc>
                  <a:txBody>
                    <a:bodyPr/>
                    <a:lstStyle/>
                    <a:p>
                      <a:pPr fontAlgn="base"/>
                      <a:r>
                        <a:rPr lang="en-US" sz="2000">
                          <a:effectLst/>
                          <a:latin typeface="Times" pitchFamily="18" charset="0"/>
                          <a:cs typeface="Times" pitchFamily="18" charset="0"/>
                        </a:rPr>
                        <a:t>Archive</a:t>
                      </a:r>
                    </a:p>
                  </a:txBody>
                  <a:tcPr marL="18515" marR="18515" marT="9257" marB="9257" anchor="ctr">
                    <a:lnL w="6350" cap="flat" cmpd="sng" algn="ctr">
                      <a:solidFill>
                        <a:srgbClr val="F8B2BE"/>
                      </a:solidFill>
                      <a:prstDash val="solid"/>
                      <a:round/>
                      <a:headEnd type="none" w="med" len="med"/>
                      <a:tailEnd type="none" w="med" len="med"/>
                    </a:lnL>
                    <a:lnR w="6350" cap="flat" cmpd="sng" algn="ctr">
                      <a:solidFill>
                        <a:srgbClr val="28C8BE"/>
                      </a:solidFill>
                      <a:prstDash val="solid"/>
                      <a:round/>
                      <a:headEnd type="none" w="med" len="med"/>
                      <a:tailEnd type="none" w="med" len="med"/>
                    </a:lnR>
                    <a:lnT w="12700" cap="flat" cmpd="sng" algn="ctr">
                      <a:solidFill>
                        <a:srgbClr val="F8B2BE"/>
                      </a:solidFill>
                      <a:prstDash val="solid"/>
                      <a:round/>
                      <a:headEnd type="none" w="med" len="med"/>
                      <a:tailEnd type="none" w="med" len="med"/>
                    </a:lnT>
                    <a:lnB w="12700" cap="flat" cmpd="sng" algn="ctr">
                      <a:solidFill>
                        <a:srgbClr val="58BC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arc, zip, tar</a:t>
                      </a:r>
                    </a:p>
                  </a:txBody>
                  <a:tcPr marL="18515" marR="18515" marT="9257" marB="9257" anchor="ctr">
                    <a:lnL w="6350" cap="flat" cmpd="sng" algn="ctr">
                      <a:solidFill>
                        <a:srgbClr val="28C8BE"/>
                      </a:solidFill>
                      <a:prstDash val="solid"/>
                      <a:round/>
                      <a:headEnd type="none" w="med" len="med"/>
                      <a:tailEnd type="none" w="med" len="med"/>
                    </a:lnL>
                    <a:lnR w="6350" cap="flat" cmpd="sng" algn="ctr">
                      <a:solidFill>
                        <a:srgbClr val="E8B9BE"/>
                      </a:solidFill>
                      <a:prstDash val="solid"/>
                      <a:round/>
                      <a:headEnd type="none" w="med" len="med"/>
                      <a:tailEnd type="none" w="med" len="med"/>
                    </a:lnR>
                    <a:lnT w="12700" cap="flat" cmpd="sng" algn="ctr">
                      <a:solidFill>
                        <a:srgbClr val="28C8BE"/>
                      </a:solidFill>
                      <a:prstDash val="solid"/>
                      <a:round/>
                      <a:headEnd type="none" w="med" len="med"/>
                      <a:tailEnd type="none" w="med" len="med"/>
                    </a:lnT>
                    <a:lnB w="12700" cap="flat" cmpd="sng" algn="ctr">
                      <a:solidFill>
                        <a:srgbClr val="48CC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Related files grouped into one file, sometimes compressed</a:t>
                      </a:r>
                    </a:p>
                  </a:txBody>
                  <a:tcPr marL="18515" marR="18515" marT="9257" marB="9257" anchor="ctr">
                    <a:lnL w="6350" cap="flat" cmpd="sng" algn="ctr">
                      <a:solidFill>
                        <a:srgbClr val="E8B9BE"/>
                      </a:solidFill>
                      <a:prstDash val="solid"/>
                      <a:round/>
                      <a:headEnd type="none" w="med" len="med"/>
                      <a:tailEnd type="none" w="med" len="med"/>
                    </a:lnL>
                    <a:lnR w="6350" cap="flat" cmpd="sng" algn="ctr">
                      <a:solidFill>
                        <a:srgbClr val="B8CBBE"/>
                      </a:solidFill>
                      <a:prstDash val="solid"/>
                      <a:round/>
                      <a:headEnd type="none" w="med" len="med"/>
                      <a:tailEnd type="none" w="med" len="med"/>
                    </a:lnR>
                    <a:lnT w="12700" cap="flat" cmpd="sng" algn="ctr">
                      <a:solidFill>
                        <a:srgbClr val="E8B9BE"/>
                      </a:solidFill>
                      <a:prstDash val="solid"/>
                      <a:round/>
                      <a:headEnd type="none" w="med" len="med"/>
                      <a:tailEnd type="none" w="med" len="med"/>
                    </a:lnT>
                    <a:lnB w="12700" cap="flat" cmpd="sng" algn="ctr">
                      <a:solidFill>
                        <a:srgbClr val="28C8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ZIP files, TAR archives</a:t>
                      </a:r>
                    </a:p>
                  </a:txBody>
                  <a:tcPr marL="18515" marR="18515" marT="9257" marB="9257" anchor="ctr">
                    <a:lnL w="6350" cap="flat" cmpd="sng" algn="ctr">
                      <a:solidFill>
                        <a:srgbClr val="B8CBBE"/>
                      </a:solidFill>
                      <a:prstDash val="solid"/>
                      <a:round/>
                      <a:headEnd type="none" w="med" len="med"/>
                      <a:tailEnd type="none" w="med" len="med"/>
                    </a:lnL>
                    <a:lnR w="6350" cap="flat" cmpd="sng" algn="ctr">
                      <a:solidFill>
                        <a:srgbClr val="B8CBBE"/>
                      </a:solidFill>
                      <a:prstDash val="solid"/>
                      <a:round/>
                      <a:headEnd type="none" w="med" len="med"/>
                      <a:tailEnd type="none" w="med" len="med"/>
                    </a:lnR>
                    <a:lnT w="12700" cap="flat" cmpd="sng" algn="ctr">
                      <a:solidFill>
                        <a:srgbClr val="B8CBBE"/>
                      </a:solidFill>
                      <a:prstDash val="solid"/>
                      <a:round/>
                      <a:headEnd type="none" w="med" len="med"/>
                      <a:tailEnd type="none" w="med" len="med"/>
                    </a:lnT>
                    <a:lnB w="12700" cap="flat" cmpd="sng" algn="ctr">
                      <a:solidFill>
                        <a:srgbClr val="E8B9BE"/>
                      </a:solidFill>
                      <a:prstDash val="solid"/>
                      <a:round/>
                      <a:headEnd type="none" w="med" len="med"/>
                      <a:tailEnd type="none" w="med" len="med"/>
                    </a:lnB>
                    <a:solidFill>
                      <a:srgbClr val="FFFFFF"/>
                    </a:solidFill>
                  </a:tcPr>
                </a:tc>
                <a:extLst>
                  <a:ext uri="{0D108BD9-81ED-4DB2-BD59-A6C34878D82A}">
                    <a16:rowId xmlns:a16="http://schemas.microsoft.com/office/drawing/2014/main" val="4263055456"/>
                  </a:ext>
                </a:extLst>
              </a:tr>
              <a:tr h="442969">
                <a:tc>
                  <a:txBody>
                    <a:bodyPr/>
                    <a:lstStyle/>
                    <a:p>
                      <a:pPr fontAlgn="base"/>
                      <a:r>
                        <a:rPr lang="en-US" sz="2000">
                          <a:effectLst/>
                          <a:latin typeface="Times" pitchFamily="18" charset="0"/>
                          <a:cs typeface="Times" pitchFamily="18" charset="0"/>
                        </a:rPr>
                        <a:t>Multimedia</a:t>
                      </a:r>
                    </a:p>
                  </a:txBody>
                  <a:tcPr marL="18515" marR="18515" marT="9257" marB="9257" anchor="ctr">
                    <a:lnL w="6350" cap="flat" cmpd="sng" algn="ctr">
                      <a:solidFill>
                        <a:srgbClr val="58BCBE"/>
                      </a:solidFill>
                      <a:prstDash val="solid"/>
                      <a:round/>
                      <a:headEnd type="none" w="med" len="med"/>
                      <a:tailEnd type="none" w="med" len="med"/>
                    </a:lnL>
                    <a:lnR w="6350" cap="flat" cmpd="sng" algn="ctr">
                      <a:solidFill>
                        <a:srgbClr val="48CCBE"/>
                      </a:solidFill>
                      <a:prstDash val="solid"/>
                      <a:round/>
                      <a:headEnd type="none" w="med" len="med"/>
                      <a:tailEnd type="none" w="med" len="med"/>
                    </a:lnR>
                    <a:lnT w="12700" cap="flat" cmpd="sng" algn="ctr">
                      <a:solidFill>
                        <a:srgbClr val="58BCBE"/>
                      </a:solidFill>
                      <a:prstDash val="solid"/>
                      <a:round/>
                      <a:headEnd type="none" w="med" len="med"/>
                      <a:tailEnd type="none" w="med" len="med"/>
                    </a:lnT>
                    <a:lnB w="6350" cap="flat" cmpd="sng" algn="ctr">
                      <a:solidFill>
                        <a:srgbClr val="58BCBE"/>
                      </a:solidFill>
                      <a:prstDash val="solid"/>
                      <a:round/>
                      <a:headEnd type="none" w="med" len="med"/>
                      <a:tailEnd type="none" w="med" len="med"/>
                    </a:lnB>
                    <a:solidFill>
                      <a:srgbClr val="FFFFFF"/>
                    </a:solidFill>
                  </a:tcPr>
                </a:tc>
                <a:tc>
                  <a:txBody>
                    <a:bodyPr/>
                    <a:lstStyle/>
                    <a:p>
                      <a:pPr fontAlgn="base"/>
                      <a:r>
                        <a:rPr lang="en-US" sz="2000" dirty="0">
                          <a:effectLst/>
                          <a:latin typeface="Times" pitchFamily="18" charset="0"/>
                          <a:cs typeface="Times" pitchFamily="18" charset="0"/>
                        </a:rPr>
                        <a:t>mpeg, </a:t>
                      </a:r>
                      <a:r>
                        <a:rPr lang="en-US" sz="2000" dirty="0" err="1">
                          <a:effectLst/>
                          <a:latin typeface="Times" pitchFamily="18" charset="0"/>
                          <a:cs typeface="Times" pitchFamily="18" charset="0"/>
                        </a:rPr>
                        <a:t>mov</a:t>
                      </a:r>
                      <a:r>
                        <a:rPr lang="en-US" sz="2000" dirty="0">
                          <a:effectLst/>
                          <a:latin typeface="Times" pitchFamily="18" charset="0"/>
                          <a:cs typeface="Times" pitchFamily="18" charset="0"/>
                        </a:rPr>
                        <a:t>, </a:t>
                      </a:r>
                      <a:r>
                        <a:rPr lang="en-US" sz="2000" dirty="0" err="1">
                          <a:effectLst/>
                          <a:latin typeface="Times" pitchFamily="18" charset="0"/>
                          <a:cs typeface="Times" pitchFamily="18" charset="0"/>
                        </a:rPr>
                        <a:t>rm</a:t>
                      </a:r>
                      <a:r>
                        <a:rPr lang="en-US" sz="2000" dirty="0">
                          <a:effectLst/>
                          <a:latin typeface="Times" pitchFamily="18" charset="0"/>
                          <a:cs typeface="Times" pitchFamily="18" charset="0"/>
                        </a:rPr>
                        <a:t>, mp3, </a:t>
                      </a:r>
                      <a:r>
                        <a:rPr lang="en-US" sz="2000" dirty="0" err="1">
                          <a:effectLst/>
                          <a:latin typeface="Times" pitchFamily="18" charset="0"/>
                          <a:cs typeface="Times" pitchFamily="18" charset="0"/>
                        </a:rPr>
                        <a:t>avi</a:t>
                      </a:r>
                      <a:endParaRPr lang="en-US" sz="2000" dirty="0">
                        <a:effectLst/>
                        <a:latin typeface="Times" pitchFamily="18" charset="0"/>
                        <a:cs typeface="Times" pitchFamily="18" charset="0"/>
                      </a:endParaRPr>
                    </a:p>
                  </a:txBody>
                  <a:tcPr marL="18515" marR="18515" marT="9257" marB="9257" anchor="ctr">
                    <a:lnL w="6350" cap="flat" cmpd="sng" algn="ctr">
                      <a:solidFill>
                        <a:srgbClr val="48CCBE"/>
                      </a:solidFill>
                      <a:prstDash val="solid"/>
                      <a:round/>
                      <a:headEnd type="none" w="med" len="med"/>
                      <a:tailEnd type="none" w="med" len="med"/>
                    </a:lnL>
                    <a:lnR w="6350" cap="flat" cmpd="sng" algn="ctr">
                      <a:solidFill>
                        <a:srgbClr val="28C8BE"/>
                      </a:solidFill>
                      <a:prstDash val="solid"/>
                      <a:round/>
                      <a:headEnd type="none" w="med" len="med"/>
                      <a:tailEnd type="none" w="med" len="med"/>
                    </a:lnR>
                    <a:lnT w="12700" cap="flat" cmpd="sng" algn="ctr">
                      <a:solidFill>
                        <a:srgbClr val="48CCBE"/>
                      </a:solidFill>
                      <a:prstDash val="solid"/>
                      <a:round/>
                      <a:headEnd type="none" w="med" len="med"/>
                      <a:tailEnd type="none" w="med" len="med"/>
                    </a:lnT>
                    <a:lnB w="6350" cap="flat" cmpd="sng" algn="ctr">
                      <a:solidFill>
                        <a:srgbClr val="48CCBE"/>
                      </a:solidFill>
                      <a:prstDash val="solid"/>
                      <a:round/>
                      <a:headEnd type="none" w="med" len="med"/>
                      <a:tailEnd type="none" w="med" len="med"/>
                    </a:lnB>
                    <a:solidFill>
                      <a:srgbClr val="FFFFFF"/>
                    </a:solidFill>
                  </a:tcPr>
                </a:tc>
                <a:tc>
                  <a:txBody>
                    <a:bodyPr/>
                    <a:lstStyle/>
                    <a:p>
                      <a:pPr fontAlgn="base"/>
                      <a:r>
                        <a:rPr lang="en-US" sz="2000">
                          <a:effectLst/>
                          <a:latin typeface="Times" pitchFamily="18" charset="0"/>
                          <a:cs typeface="Times" pitchFamily="18" charset="0"/>
                        </a:rPr>
                        <a:t>Binary files containing audio or A/V information</a:t>
                      </a:r>
                    </a:p>
                  </a:txBody>
                  <a:tcPr marL="18515" marR="18515" marT="9257" marB="9257" anchor="ctr">
                    <a:lnL w="6350" cap="flat" cmpd="sng" algn="ctr">
                      <a:solidFill>
                        <a:srgbClr val="28C8BE"/>
                      </a:solidFill>
                      <a:prstDash val="solid"/>
                      <a:round/>
                      <a:headEnd type="none" w="med" len="med"/>
                      <a:tailEnd type="none" w="med" len="med"/>
                    </a:lnL>
                    <a:lnR w="6350" cap="flat" cmpd="sng" algn="ctr">
                      <a:solidFill>
                        <a:srgbClr val="E8B9BE"/>
                      </a:solidFill>
                      <a:prstDash val="solid"/>
                      <a:round/>
                      <a:headEnd type="none" w="med" len="med"/>
                      <a:tailEnd type="none" w="med" len="med"/>
                    </a:lnR>
                    <a:lnT w="12700" cap="flat" cmpd="sng" algn="ctr">
                      <a:solidFill>
                        <a:srgbClr val="28C8BE"/>
                      </a:solidFill>
                      <a:prstDash val="solid"/>
                      <a:round/>
                      <a:headEnd type="none" w="med" len="med"/>
                      <a:tailEnd type="none" w="med" len="med"/>
                    </a:lnT>
                    <a:lnB w="6350" cap="flat" cmpd="sng" algn="ctr">
                      <a:solidFill>
                        <a:srgbClr val="28C8BE"/>
                      </a:solidFill>
                      <a:prstDash val="solid"/>
                      <a:round/>
                      <a:headEnd type="none" w="med" len="med"/>
                      <a:tailEnd type="none" w="med" len="med"/>
                    </a:lnB>
                    <a:solidFill>
                      <a:srgbClr val="FFFFFF"/>
                    </a:solidFill>
                  </a:tcPr>
                </a:tc>
                <a:tc>
                  <a:txBody>
                    <a:bodyPr/>
                    <a:lstStyle/>
                    <a:p>
                      <a:pPr fontAlgn="base"/>
                      <a:r>
                        <a:rPr lang="en-US" sz="2000" dirty="0">
                          <a:effectLst/>
                          <a:latin typeface="Times" pitchFamily="18" charset="0"/>
                          <a:cs typeface="Times" pitchFamily="18" charset="0"/>
                        </a:rPr>
                        <a:t>MPEG videos, MP3 audio files, AVI videos</a:t>
                      </a:r>
                    </a:p>
                  </a:txBody>
                  <a:tcPr marL="18515" marR="18515" marT="9257" marB="9257" anchor="ctr">
                    <a:lnL w="6350" cap="flat" cmpd="sng" algn="ctr">
                      <a:solidFill>
                        <a:srgbClr val="E8B9BE"/>
                      </a:solidFill>
                      <a:prstDash val="solid"/>
                      <a:round/>
                      <a:headEnd type="none" w="med" len="med"/>
                      <a:tailEnd type="none" w="med" len="med"/>
                    </a:lnL>
                    <a:lnR w="6350" cap="flat" cmpd="sng" algn="ctr">
                      <a:solidFill>
                        <a:srgbClr val="E8B9BE"/>
                      </a:solidFill>
                      <a:prstDash val="solid"/>
                      <a:round/>
                      <a:headEnd type="none" w="med" len="med"/>
                      <a:tailEnd type="none" w="med" len="med"/>
                    </a:lnR>
                    <a:lnT w="12700" cap="flat" cmpd="sng" algn="ctr">
                      <a:solidFill>
                        <a:srgbClr val="E8B9BE"/>
                      </a:solidFill>
                      <a:prstDash val="solid"/>
                      <a:round/>
                      <a:headEnd type="none" w="med" len="med"/>
                      <a:tailEnd type="none" w="med" len="med"/>
                    </a:lnT>
                    <a:lnB w="6350" cap="flat" cmpd="sng" algn="ctr">
                      <a:solidFill>
                        <a:srgbClr val="E8B9BE"/>
                      </a:solidFill>
                      <a:prstDash val="solid"/>
                      <a:round/>
                      <a:headEnd type="none" w="med" len="med"/>
                      <a:tailEnd type="none" w="med" len="med"/>
                    </a:lnB>
                    <a:solidFill>
                      <a:srgbClr val="FFFFFF"/>
                    </a:solidFill>
                  </a:tcPr>
                </a:tc>
                <a:extLst>
                  <a:ext uri="{0D108BD9-81ED-4DB2-BD59-A6C34878D82A}">
                    <a16:rowId xmlns:a16="http://schemas.microsoft.com/office/drawing/2014/main" val="1329867575"/>
                  </a:ext>
                </a:extLst>
              </a:tr>
            </a:tbl>
          </a:graphicData>
        </a:graphic>
      </p:graphicFrame>
    </p:spTree>
    <p:extLst>
      <p:ext uri="{BB962C8B-B14F-4D97-AF65-F5344CB8AC3E}">
        <p14:creationId xmlns:p14="http://schemas.microsoft.com/office/powerpoint/2010/main" val="211279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CD5A-0960-0A41-26AC-51E4DB5DFD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E432BD-A375-8E6B-5A6B-678D83231DC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AF95FB1-B84D-09B8-747D-F14E5A4D4508}"/>
              </a:ext>
            </a:extLst>
          </p:cNvPr>
          <p:cNvSpPr>
            <a:spLocks noGrp="1"/>
          </p:cNvSpPr>
          <p:nvPr>
            <p:ph type="sldNum" sz="quarter" idx="12"/>
          </p:nvPr>
        </p:nvSpPr>
        <p:spPr/>
        <p:txBody>
          <a:bodyPr/>
          <a:lstStyle/>
          <a:p>
            <a:fld id="{1B2A20A6-2C11-4CB1-9193-A0D80FC8463A}" type="slidenum">
              <a:rPr lang="en-IN" smtClean="0"/>
              <a:t>18</a:t>
            </a:fld>
            <a:endParaRPr lang="en-IN"/>
          </a:p>
        </p:txBody>
      </p:sp>
    </p:spTree>
    <p:extLst>
      <p:ext uri="{BB962C8B-B14F-4D97-AF65-F5344CB8AC3E}">
        <p14:creationId xmlns:p14="http://schemas.microsoft.com/office/powerpoint/2010/main" val="71359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102142" y="132780"/>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access method </a:t>
            </a:r>
          </a:p>
        </p:txBody>
      </p:sp>
      <p:sp>
        <p:nvSpPr>
          <p:cNvPr id="6" name="Rectangle 5"/>
          <p:cNvSpPr/>
          <p:nvPr/>
        </p:nvSpPr>
        <p:spPr>
          <a:xfrm>
            <a:off x="938142" y="660493"/>
            <a:ext cx="12087293" cy="41830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r>
              <a:rPr lang="en-US" sz="2400" dirty="0">
                <a:latin typeface="Times" pitchFamily="18" charset="0"/>
                <a:cs typeface="Times" pitchFamily="18" charset="0"/>
              </a:rPr>
              <a:t>Contents of file can be accessed using different methods as listed below:</a:t>
            </a:r>
          </a:p>
          <a:p>
            <a:pPr marL="342900" indent="-342900">
              <a:spcBef>
                <a:spcPts val="1200"/>
              </a:spcBef>
              <a:buFont typeface="Wingdings" pitchFamily="2" charset="2"/>
              <a:buChar char="q"/>
            </a:pPr>
            <a:r>
              <a:rPr lang="en-US" sz="2400" b="1" dirty="0">
                <a:solidFill>
                  <a:srgbClr val="0000FF"/>
                </a:solidFill>
                <a:latin typeface="Times" pitchFamily="18" charset="0"/>
                <a:cs typeface="Times" pitchFamily="18" charset="0"/>
              </a:rPr>
              <a:t>Sequential access</a:t>
            </a:r>
          </a:p>
          <a:p>
            <a:pPr marL="742950" lvl="1" indent="-285750">
              <a:buFont typeface="Courier New" panose="02070309020205020404" pitchFamily="49" charset="0"/>
              <a:buChar char="o"/>
            </a:pPr>
            <a:r>
              <a:rPr lang="en-US" sz="2400" b="1" dirty="0">
                <a:latin typeface="Times" pitchFamily="18" charset="0"/>
                <a:cs typeface="Times" pitchFamily="18" charset="0"/>
              </a:rPr>
              <a:t>Accessing Way: </a:t>
            </a:r>
            <a:r>
              <a:rPr lang="en-US" sz="2400" dirty="0">
                <a:latin typeface="Times" pitchFamily="18" charset="0"/>
                <a:cs typeface="Times" pitchFamily="18" charset="0"/>
              </a:rPr>
              <a:t>In order, one record after another</a:t>
            </a:r>
          </a:p>
          <a:p>
            <a:pPr marL="742950" lvl="1" indent="-285750">
              <a:buFont typeface="Courier New" panose="02070309020205020404" pitchFamily="49" charset="0"/>
              <a:buChar char="o"/>
            </a:pPr>
            <a:r>
              <a:rPr lang="en-US" sz="2400" b="1" dirty="0">
                <a:latin typeface="Times" pitchFamily="18" charset="0"/>
                <a:cs typeface="Times" pitchFamily="18" charset="0"/>
              </a:rPr>
              <a:t>Characteristics:</a:t>
            </a:r>
            <a:endParaRPr lang="en-US" sz="2400" dirty="0">
              <a:latin typeface="Times" pitchFamily="18" charset="0"/>
              <a:cs typeface="Times" pitchFamily="18" charset="0"/>
            </a:endParaRPr>
          </a:p>
          <a:p>
            <a:pPr marL="1200150" lvl="2" indent="-285750">
              <a:spcBef>
                <a:spcPts val="200"/>
              </a:spcBef>
              <a:buFont typeface="Courier New" panose="02070309020205020404" pitchFamily="49" charset="0"/>
              <a:buChar char="o"/>
            </a:pPr>
            <a:r>
              <a:rPr lang="en-US" sz="2400" dirty="0">
                <a:latin typeface="Times" pitchFamily="18" charset="0"/>
                <a:cs typeface="Times" pitchFamily="18" charset="0"/>
              </a:rPr>
              <a:t>Simple and easy to implement.</a:t>
            </a:r>
          </a:p>
          <a:p>
            <a:pPr marL="1200150" lvl="2" indent="-285750">
              <a:spcBef>
                <a:spcPts val="200"/>
              </a:spcBef>
              <a:buFont typeface="Courier New" panose="02070309020205020404" pitchFamily="49" charset="0"/>
              <a:buChar char="o"/>
            </a:pPr>
            <a:r>
              <a:rPr lang="en-US" sz="2400" dirty="0">
                <a:latin typeface="Times" pitchFamily="18" charset="0"/>
                <a:cs typeface="Times" pitchFamily="18" charset="0"/>
              </a:rPr>
              <a:t>Suitable for text files and log files.</a:t>
            </a:r>
          </a:p>
          <a:p>
            <a:pPr marL="1200150" lvl="2" indent="-285750">
              <a:spcBef>
                <a:spcPts val="200"/>
              </a:spcBef>
              <a:buFont typeface="Courier New" panose="02070309020205020404" pitchFamily="49" charset="0"/>
              <a:buChar char="o"/>
            </a:pPr>
            <a:r>
              <a:rPr lang="en-US" sz="2400" dirty="0">
                <a:latin typeface="Times" pitchFamily="18" charset="0"/>
                <a:cs typeface="Times" pitchFamily="18" charset="0"/>
              </a:rPr>
              <a:t>Read and write operations move a pointer sequentially.</a:t>
            </a:r>
          </a:p>
          <a:p>
            <a:pPr marL="742950" lvl="1" indent="-285750">
              <a:buFont typeface="Courier New" panose="02070309020205020404" pitchFamily="49" charset="0"/>
              <a:buChar char="o"/>
            </a:pPr>
            <a:r>
              <a:rPr lang="en-US" sz="2400" b="1" dirty="0">
                <a:latin typeface="Times" pitchFamily="18" charset="0"/>
                <a:cs typeface="Times" pitchFamily="18" charset="0"/>
              </a:rPr>
              <a:t>Example:</a:t>
            </a:r>
            <a:r>
              <a:rPr lang="en-US" sz="2400" dirty="0">
                <a:latin typeface="Times" pitchFamily="18" charset="0"/>
                <a:cs typeface="Times" pitchFamily="18" charset="0"/>
              </a:rPr>
              <a:t> Magnetic Tape.</a:t>
            </a:r>
          </a:p>
          <a:p>
            <a:endParaRPr lang="en-US" dirty="0"/>
          </a:p>
          <a:p>
            <a:pPr marL="342900" indent="-342900">
              <a:buFont typeface="Arial" panose="020B0604020202020204" pitchFamily="34" charset="0"/>
              <a:buChar char="•"/>
            </a:pPr>
            <a:endParaRPr lang="en-US" sz="2200" dirty="0"/>
          </a:p>
        </p:txBody>
      </p:sp>
      <p:pic>
        <p:nvPicPr>
          <p:cNvPr id="1027" name="Picture 3" descr="Z:\home\rb\Documents\0upes\os_upes\0notes\Sequent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845" y="2657765"/>
            <a:ext cx="9142858" cy="4012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16858" y="5722070"/>
            <a:ext cx="2762054" cy="369332"/>
          </a:xfrm>
          <a:prstGeom prst="rect">
            <a:avLst/>
          </a:prstGeom>
          <a:noFill/>
        </p:spPr>
        <p:txBody>
          <a:bodyPr wrap="square" rtlCol="0">
            <a:spAutoFit/>
          </a:bodyPr>
          <a:lstStyle/>
          <a:p>
            <a:r>
              <a:rPr lang="en-US" b="1" dirty="0">
                <a:solidFill>
                  <a:srgbClr val="8E0047"/>
                </a:solidFill>
                <a:cs typeface="Times" pitchFamily="18" charset="0"/>
              </a:rPr>
              <a:t>Sequential Access </a:t>
            </a:r>
            <a:r>
              <a:rPr lang="en-US" b="1" dirty="0">
                <a:solidFill>
                  <a:srgbClr val="8E0047"/>
                </a:solidFill>
              </a:rPr>
              <a:t>Method</a:t>
            </a:r>
          </a:p>
        </p:txBody>
      </p:sp>
    </p:spTree>
    <p:extLst>
      <p:ext uri="{BB962C8B-B14F-4D97-AF65-F5344CB8AC3E}">
        <p14:creationId xmlns:p14="http://schemas.microsoft.com/office/powerpoint/2010/main" val="207488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1201814" y="1305818"/>
            <a:ext cx="11943797" cy="5025244"/>
          </a:xfrm>
          <a:prstGeom prst="rect">
            <a:avLst/>
          </a:prstGeom>
          <a:noFill/>
        </p:spPr>
        <p:txBody>
          <a:bodyPr wrap="square" lIns="99843" tIns="49922" rIns="99843" bIns="49922" rtlCol="0" anchor="ctr">
            <a:spAutoFit/>
          </a:bodyPr>
          <a:lstStyle/>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Why File System (FS) ?</a:t>
            </a:r>
          </a:p>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FS to File  </a:t>
            </a:r>
          </a:p>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FS Levels</a:t>
            </a:r>
          </a:p>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File (Abstract level Interpretation)</a:t>
            </a:r>
          </a:p>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File Naming System (FNS)</a:t>
            </a:r>
          </a:p>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Concept of Namespace in CS </a:t>
            </a:r>
          </a:p>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File system structure</a:t>
            </a:r>
          </a:p>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File attributes</a:t>
            </a:r>
          </a:p>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File operations</a:t>
            </a:r>
          </a:p>
          <a:p>
            <a:pPr marL="457200" indent="-457200" algn="just">
              <a:spcBef>
                <a:spcPts val="400"/>
              </a:spcBef>
              <a:buFont typeface="Wingdings" pitchFamily="2" charset="2"/>
              <a:buChar char="q"/>
            </a:pPr>
            <a:r>
              <a:rPr lang="en-US" sz="2900" dirty="0">
                <a:latin typeface="Times" panose="02020603050405020304" pitchFamily="18" charset="0"/>
                <a:cs typeface="Times" panose="02020603050405020304" pitchFamily="18" charset="0"/>
              </a:rPr>
              <a:t>File types</a:t>
            </a:r>
          </a:p>
        </p:txBody>
      </p:sp>
      <p:sp>
        <p:nvSpPr>
          <p:cNvPr id="10" name="TextBox 9">
            <a:extLst>
              <a:ext uri="{FF2B5EF4-FFF2-40B4-BE49-F238E27FC236}">
                <a16:creationId xmlns:a16="http://schemas.microsoft.com/office/drawing/2014/main" id="{B2EC635B-D8A3-4A72-8304-20FFBA5D21A3}"/>
              </a:ext>
            </a:extLst>
          </p:cNvPr>
          <p:cNvSpPr txBox="1"/>
          <p:nvPr/>
        </p:nvSpPr>
        <p:spPr>
          <a:xfrm>
            <a:off x="1655226" y="396000"/>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350574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6" name="Rectangle 5"/>
          <p:cNvSpPr/>
          <p:nvPr/>
        </p:nvSpPr>
        <p:spPr>
          <a:xfrm>
            <a:off x="962123" y="264128"/>
            <a:ext cx="12087293" cy="39532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342900" indent="-342900">
              <a:spcBef>
                <a:spcPts val="600"/>
              </a:spcBef>
              <a:buFont typeface="Wingdings" pitchFamily="2" charset="2"/>
              <a:buChar char="q"/>
            </a:pPr>
            <a:r>
              <a:rPr lang="en-US" sz="2400" b="1" dirty="0">
                <a:solidFill>
                  <a:srgbClr val="0000FF"/>
                </a:solidFill>
                <a:latin typeface="Times" pitchFamily="18" charset="0"/>
                <a:cs typeface="Times" pitchFamily="18" charset="0"/>
              </a:rPr>
              <a:t>Direct access:</a:t>
            </a:r>
          </a:p>
          <a:p>
            <a:pPr marL="742950" lvl="1" indent="-285750">
              <a:buFont typeface="Courier New" panose="02070309020205020404" pitchFamily="49" charset="0"/>
              <a:buChar char="o"/>
            </a:pPr>
            <a:r>
              <a:rPr lang="en-US" sz="2400" b="1" dirty="0">
                <a:latin typeface="Times" pitchFamily="18" charset="0"/>
                <a:cs typeface="Times" pitchFamily="18" charset="0"/>
              </a:rPr>
              <a:t>Accessing Way: </a:t>
            </a:r>
            <a:r>
              <a:rPr lang="en-US" sz="2400" dirty="0">
                <a:latin typeface="Times" pitchFamily="18" charset="0"/>
                <a:cs typeface="Times" pitchFamily="18" charset="0"/>
              </a:rPr>
              <a:t>In any order using a relative address or index, skipping the previous data blocks.</a:t>
            </a:r>
          </a:p>
          <a:p>
            <a:pPr marL="742950" lvl="1" indent="-285750">
              <a:buFont typeface="Courier New" panose="02070309020205020404" pitchFamily="49" charset="0"/>
              <a:buChar char="o"/>
            </a:pPr>
            <a:r>
              <a:rPr lang="en-US" sz="2400" b="1" dirty="0">
                <a:latin typeface="Times" pitchFamily="18" charset="0"/>
                <a:cs typeface="Times" pitchFamily="18" charset="0"/>
              </a:rPr>
              <a:t>Characteristics: </a:t>
            </a:r>
            <a:endParaRPr lang="en-US" sz="2400" dirty="0">
              <a:latin typeface="Times" pitchFamily="18" charset="0"/>
              <a:cs typeface="Times" pitchFamily="18" charset="0"/>
            </a:endParaRPr>
          </a:p>
          <a:p>
            <a:pPr marL="1200150" lvl="2" indent="-285750">
              <a:buFont typeface="Courier New" panose="02070309020205020404" pitchFamily="49" charset="0"/>
              <a:buChar char="o"/>
            </a:pPr>
            <a:r>
              <a:rPr lang="en-US" sz="2400" dirty="0">
                <a:latin typeface="Times" pitchFamily="18" charset="0"/>
                <a:cs typeface="Times" pitchFamily="18" charset="0"/>
              </a:rPr>
              <a:t>Allows fast access to any part of the file.</a:t>
            </a:r>
          </a:p>
          <a:p>
            <a:pPr marL="1200150" lvl="2" indent="-285750">
              <a:buFont typeface="Courier New" panose="02070309020205020404" pitchFamily="49" charset="0"/>
              <a:buChar char="o"/>
            </a:pPr>
            <a:r>
              <a:rPr lang="en-US" sz="2400" dirty="0">
                <a:latin typeface="Times" pitchFamily="18" charset="0"/>
                <a:cs typeface="Times" pitchFamily="18" charset="0"/>
              </a:rPr>
              <a:t>Suitable for databases and large files where quick access is needed.</a:t>
            </a:r>
          </a:p>
          <a:p>
            <a:pPr marL="1200150" lvl="2" indent="-285750">
              <a:buFont typeface="Courier New" panose="02070309020205020404" pitchFamily="49" charset="0"/>
              <a:buChar char="o"/>
            </a:pPr>
            <a:r>
              <a:rPr lang="en-US" sz="2400" dirty="0">
                <a:latin typeface="Times" pitchFamily="18" charset="0"/>
                <a:cs typeface="Times" pitchFamily="18" charset="0"/>
              </a:rPr>
              <a:t>Each block or record has a unique identifier.</a:t>
            </a:r>
          </a:p>
          <a:p>
            <a:pPr marL="742950" lvl="1" indent="-285750">
              <a:buFont typeface="Courier New" panose="02070309020205020404" pitchFamily="49" charset="0"/>
              <a:buChar char="o"/>
            </a:pPr>
            <a:r>
              <a:rPr lang="en-US" sz="2400" b="1" dirty="0">
                <a:latin typeface="Times" pitchFamily="18" charset="0"/>
                <a:cs typeface="Times" pitchFamily="18" charset="0"/>
              </a:rPr>
              <a:t>Example:</a:t>
            </a:r>
            <a:r>
              <a:rPr lang="en-US" sz="2400" dirty="0">
                <a:latin typeface="Times" pitchFamily="18" charset="0"/>
                <a:cs typeface="Times" pitchFamily="18" charset="0"/>
              </a:rPr>
              <a:t> Accessing a specific customer record in a database.</a:t>
            </a:r>
          </a:p>
        </p:txBody>
      </p:sp>
      <p:pic>
        <p:nvPicPr>
          <p:cNvPr id="2050" name="Picture 2" descr="Z:\home\rb\Documents\0upes\os_upes\0notes\Dir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863" y="2786062"/>
            <a:ext cx="9219048" cy="3228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29262" y="5860022"/>
            <a:ext cx="3871912" cy="400110"/>
          </a:xfrm>
          <a:prstGeom prst="rect">
            <a:avLst/>
          </a:prstGeom>
          <a:noFill/>
        </p:spPr>
        <p:txBody>
          <a:bodyPr wrap="square" rtlCol="0">
            <a:spAutoFit/>
          </a:bodyPr>
          <a:lstStyle/>
          <a:p>
            <a:r>
              <a:rPr lang="en-US" sz="2000" b="1" dirty="0">
                <a:solidFill>
                  <a:srgbClr val="8E0047"/>
                </a:solidFill>
                <a:latin typeface="Times" pitchFamily="18" charset="0"/>
                <a:cs typeface="Times" pitchFamily="18" charset="0"/>
              </a:rPr>
              <a:t>Direct Access Method</a:t>
            </a:r>
            <a:endParaRPr lang="en-US" sz="2000" dirty="0">
              <a:solidFill>
                <a:srgbClr val="8E0047"/>
              </a:solidFill>
            </a:endParaRPr>
          </a:p>
        </p:txBody>
      </p:sp>
    </p:spTree>
    <p:extLst>
      <p:ext uri="{BB962C8B-B14F-4D97-AF65-F5344CB8AC3E}">
        <p14:creationId xmlns:p14="http://schemas.microsoft.com/office/powerpoint/2010/main" val="4048443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6" name="Rectangle 5"/>
          <p:cNvSpPr/>
          <p:nvPr/>
        </p:nvSpPr>
        <p:spPr>
          <a:xfrm>
            <a:off x="962123" y="264128"/>
            <a:ext cx="12087293" cy="39532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lstStyle/>
          <a:p>
            <a:pPr marL="342900" indent="-342900">
              <a:spcBef>
                <a:spcPts val="600"/>
              </a:spcBef>
              <a:buFont typeface="Wingdings" pitchFamily="2" charset="2"/>
              <a:buChar char="q"/>
            </a:pPr>
            <a:r>
              <a:rPr lang="en-US" sz="2400" b="1" dirty="0">
                <a:solidFill>
                  <a:srgbClr val="0000FF"/>
                </a:solidFill>
                <a:latin typeface="Times" pitchFamily="18" charset="0"/>
                <a:cs typeface="Times" pitchFamily="18" charset="0"/>
              </a:rPr>
              <a:t>Indexed access:</a:t>
            </a:r>
          </a:p>
          <a:p>
            <a:pPr marL="742950" lvl="1" indent="-285750">
              <a:buFont typeface="Courier New" panose="02070309020205020404" pitchFamily="49" charset="0"/>
              <a:buChar char="o"/>
            </a:pPr>
            <a:r>
              <a:rPr lang="en-US" sz="2400" b="1" dirty="0">
                <a:latin typeface="Times" pitchFamily="18" charset="0"/>
                <a:cs typeface="Times" pitchFamily="18" charset="0"/>
              </a:rPr>
              <a:t>Accessing Way: </a:t>
            </a:r>
            <a:r>
              <a:rPr lang="en-US" sz="2400" dirty="0">
                <a:latin typeface="Times" pitchFamily="18" charset="0"/>
                <a:cs typeface="Times" pitchFamily="18" charset="0"/>
              </a:rPr>
              <a:t>In any order, but accessed using particular key(s) or index to find the location of data blocks.</a:t>
            </a:r>
          </a:p>
          <a:p>
            <a:pPr marL="742950" lvl="1" indent="-285750">
              <a:buFont typeface="Courier New" panose="02070309020205020404" pitchFamily="49" charset="0"/>
              <a:buChar char="o"/>
            </a:pPr>
            <a:r>
              <a:rPr lang="en-US" sz="2400" b="1" dirty="0">
                <a:latin typeface="Times" pitchFamily="18" charset="0"/>
                <a:cs typeface="Times" pitchFamily="18" charset="0"/>
              </a:rPr>
              <a:t>Characteristics:</a:t>
            </a:r>
            <a:endParaRPr lang="en-US" sz="2400" dirty="0">
              <a:latin typeface="Times" pitchFamily="18" charset="0"/>
              <a:cs typeface="Times" pitchFamily="18" charset="0"/>
            </a:endParaRPr>
          </a:p>
          <a:p>
            <a:pPr marL="1200150" lvl="2" indent="-285750">
              <a:buFont typeface="Courier New" panose="02070309020205020404" pitchFamily="49" charset="0"/>
              <a:buChar char="o"/>
            </a:pPr>
            <a:r>
              <a:rPr lang="en-US" sz="2400" dirty="0">
                <a:latin typeface="Times" pitchFamily="18" charset="0"/>
                <a:cs typeface="Times" pitchFamily="18" charset="0"/>
              </a:rPr>
              <a:t>Combines benefits of both sequential and direct access.</a:t>
            </a:r>
          </a:p>
          <a:p>
            <a:pPr marL="1200150" lvl="2" indent="-285750">
              <a:buFont typeface="Courier New" panose="02070309020205020404" pitchFamily="49" charset="0"/>
              <a:buChar char="o"/>
            </a:pPr>
            <a:r>
              <a:rPr lang="en-US" sz="2400" dirty="0">
                <a:latin typeface="Times" pitchFamily="18" charset="0"/>
                <a:cs typeface="Times" pitchFamily="18" charset="0"/>
              </a:rPr>
              <a:t>Index file points to data blocks, enabling quick access.</a:t>
            </a:r>
          </a:p>
          <a:p>
            <a:pPr marL="1200150" lvl="2" indent="-285750">
              <a:buFont typeface="Courier New" panose="02070309020205020404" pitchFamily="49" charset="0"/>
              <a:buChar char="o"/>
            </a:pPr>
            <a:r>
              <a:rPr lang="en-US" sz="2400" dirty="0">
                <a:latin typeface="Times" pitchFamily="18" charset="0"/>
                <a:cs typeface="Times" pitchFamily="18" charset="0"/>
              </a:rPr>
              <a:t>Suitable for large files with varied access patterns.</a:t>
            </a:r>
          </a:p>
          <a:p>
            <a:pPr marL="742950" lvl="1" indent="-285750">
              <a:buFont typeface="Courier New" panose="02070309020205020404" pitchFamily="49" charset="0"/>
              <a:buChar char="o"/>
            </a:pPr>
            <a:r>
              <a:rPr lang="en-US" sz="2400" b="1" dirty="0">
                <a:latin typeface="Times" pitchFamily="18" charset="0"/>
                <a:cs typeface="Times" pitchFamily="18" charset="0"/>
              </a:rPr>
              <a:t>Example:</a:t>
            </a:r>
            <a:r>
              <a:rPr lang="en-US" sz="2400" dirty="0">
                <a:latin typeface="Times" pitchFamily="18" charset="0"/>
                <a:cs typeface="Times" pitchFamily="18" charset="0"/>
              </a:rPr>
              <a:t> Accessing chapters in an e-book using a table of contents.</a:t>
            </a:r>
          </a:p>
        </p:txBody>
      </p:sp>
      <p:pic>
        <p:nvPicPr>
          <p:cNvPr id="3074" name="Picture 2" descr="Z:\home\rb\Documents\0upes\os_upes\0notes\Index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830" y="2598970"/>
            <a:ext cx="6895239" cy="42575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440863" y="4217372"/>
            <a:ext cx="3871912" cy="400110"/>
          </a:xfrm>
          <a:prstGeom prst="rect">
            <a:avLst/>
          </a:prstGeom>
          <a:noFill/>
        </p:spPr>
        <p:txBody>
          <a:bodyPr wrap="square" rtlCol="0">
            <a:spAutoFit/>
          </a:bodyPr>
          <a:lstStyle/>
          <a:p>
            <a:r>
              <a:rPr lang="en-US" sz="2000" b="1" dirty="0">
                <a:solidFill>
                  <a:srgbClr val="8E0047"/>
                </a:solidFill>
                <a:latin typeface="Times" pitchFamily="18" charset="0"/>
                <a:cs typeface="Times" pitchFamily="18" charset="0"/>
              </a:rPr>
              <a:t>Indexed Access Method</a:t>
            </a:r>
            <a:endParaRPr lang="en-US" sz="2000" dirty="0">
              <a:solidFill>
                <a:srgbClr val="8E0047"/>
              </a:solidFill>
            </a:endParaRPr>
          </a:p>
        </p:txBody>
      </p:sp>
    </p:spTree>
    <p:extLst>
      <p:ext uri="{BB962C8B-B14F-4D97-AF65-F5344CB8AC3E}">
        <p14:creationId xmlns:p14="http://schemas.microsoft.com/office/powerpoint/2010/main" val="3771158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319502"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File system mounting</a:t>
            </a:r>
            <a:endParaRPr lang="en-IN" sz="3276" b="1" dirty="0">
              <a:solidFill>
                <a:srgbClr val="46B0FA"/>
              </a:solidFill>
              <a:latin typeface="Arial"/>
              <a:cs typeface="Arial"/>
            </a:endParaRPr>
          </a:p>
        </p:txBody>
      </p:sp>
      <mc:AlternateContent xmlns:mc="http://schemas.openxmlformats.org/markup-compatibility/2006" xmlns:a14="http://schemas.microsoft.com/office/drawing/2010/main">
        <mc:Choice Requires="a14">
          <p:sp>
            <p:nvSpPr>
              <p:cNvPr id="2" name="TextBox 1"/>
              <p:cNvSpPr txBox="1"/>
              <p:nvPr/>
            </p:nvSpPr>
            <p:spPr>
              <a:xfrm>
                <a:off x="1074656" y="802449"/>
                <a:ext cx="11755224" cy="4231928"/>
              </a:xfrm>
              <a:prstGeom prst="rect">
                <a:avLst/>
              </a:prstGeom>
              <a:noFill/>
            </p:spPr>
            <p:txBody>
              <a:bodyPr wrap="square" rtlCol="0">
                <a:spAutoFit/>
              </a:bodyPr>
              <a:lstStyle/>
              <a:p>
                <a:pPr marL="342900" indent="-342900">
                  <a:spcBef>
                    <a:spcPts val="600"/>
                  </a:spcBef>
                  <a:buFont typeface="Wingdings" pitchFamily="2" charset="2"/>
                  <a:buChar char="q"/>
                </a:pPr>
                <a:r>
                  <a:rPr lang="en-US" sz="2400" dirty="0">
                    <a:latin typeface="Times" pitchFamily="18" charset="0"/>
                    <a:cs typeface="Times" pitchFamily="18" charset="0"/>
                  </a:rPr>
                  <a:t>Issues related to FS Structure with one logical disk (</a:t>
                </a:r>
                <a:r>
                  <a:rPr lang="en-US" sz="2400" i="1" dirty="0">
                    <a:solidFill>
                      <a:srgbClr val="0000FF"/>
                    </a:solidFill>
                    <a:latin typeface="Times" pitchFamily="18" charset="0"/>
                    <a:cs typeface="Times" pitchFamily="18" charset="0"/>
                  </a:rPr>
                  <a:t>discuss in last lecture</a:t>
                </a:r>
                <a:r>
                  <a:rPr lang="en-US" sz="2400" dirty="0">
                    <a:latin typeface="Times" pitchFamily="18" charset="0"/>
                    <a:cs typeface="Times" pitchFamily="18" charset="0"/>
                  </a:rPr>
                  <a:t>)</a:t>
                </a:r>
              </a:p>
              <a:p>
                <a:pPr marL="742950" lvl="1" indent="-285750">
                  <a:buFont typeface="Wingdings" pitchFamily="2" charset="2"/>
                  <a:buChar char="§"/>
                </a:pPr>
                <a:r>
                  <a:rPr lang="en-US" sz="2400" dirty="0">
                    <a:latin typeface="Times" pitchFamily="18" charset="0"/>
                    <a:cs typeface="Times" pitchFamily="18" charset="0"/>
                  </a:rPr>
                  <a:t>Keeping backup is hard</a:t>
                </a:r>
              </a:p>
              <a:p>
                <a:pPr marL="742950" lvl="1" indent="-285750">
                  <a:buFont typeface="Wingdings" pitchFamily="2" charset="2"/>
                  <a:buChar char="§"/>
                </a:pPr>
                <a:r>
                  <a:rPr lang="en-US" sz="2400" dirty="0">
                    <a:latin typeface="Times" pitchFamily="18" charset="0"/>
                    <a:cs typeface="Times" pitchFamily="18" charset="0"/>
                  </a:rPr>
                  <a:t>Failure in any disk brings down entire system</a:t>
                </a:r>
              </a:p>
              <a:p>
                <a:pPr marL="342900" indent="-342900">
                  <a:spcBef>
                    <a:spcPts val="600"/>
                  </a:spcBef>
                  <a:buFont typeface="Wingdings" pitchFamily="2" charset="2"/>
                  <a:buChar char="q"/>
                </a:pPr>
                <a:r>
                  <a:rPr lang="en-US" sz="2400" dirty="0">
                    <a:latin typeface="Times" pitchFamily="18" charset="0"/>
                    <a:cs typeface="Times" pitchFamily="18" charset="0"/>
                  </a:rPr>
                  <a:t>[</a:t>
                </a:r>
                <a:r>
                  <a:rPr lang="en-US" sz="2400" b="1" dirty="0">
                    <a:solidFill>
                      <a:srgbClr val="003300"/>
                    </a:solidFill>
                    <a:latin typeface="Times" pitchFamily="18" charset="0"/>
                    <a:cs typeface="Times" pitchFamily="18" charset="0"/>
                  </a:rPr>
                  <a:t>Possible Solution</a:t>
                </a:r>
                <a:r>
                  <a:rPr lang="en-US" sz="2400" dirty="0">
                    <a:latin typeface="Times" pitchFamily="18" charset="0"/>
                    <a:cs typeface="Times" pitchFamily="18" charset="0"/>
                  </a:rPr>
                  <a:t>]: </a:t>
                </a:r>
              </a:p>
              <a:p>
                <a:pPr marL="742950" lvl="1" indent="-285750">
                  <a:buFont typeface="Wingdings" pitchFamily="2" charset="2"/>
                  <a:buChar char="§"/>
                </a:pPr>
                <a:r>
                  <a:rPr lang="en-US" sz="2400" dirty="0">
                    <a:latin typeface="Times" pitchFamily="18" charset="0"/>
                    <a:cs typeface="Times" pitchFamily="18" charset="0"/>
                  </a:rPr>
                  <a:t>Different OS vendor adopted different strategy</a:t>
                </a:r>
              </a:p>
              <a:p>
                <a:pPr marL="1257300" lvl="2" indent="-342900">
                  <a:buFont typeface="Wingdings" pitchFamily="2" charset="2"/>
                  <a:buChar char="Ø"/>
                </a:pPr>
                <a:r>
                  <a:rPr lang="en-US" sz="2400" dirty="0">
                    <a:latin typeface="Times" pitchFamily="18" charset="0"/>
                    <a:cs typeface="Times" pitchFamily="18" charset="0"/>
                  </a:rPr>
                  <a:t>[</a:t>
                </a:r>
                <a:r>
                  <a:rPr lang="en-US" sz="2400" b="1" dirty="0">
                    <a:solidFill>
                      <a:srgbClr val="0000FF"/>
                    </a:solidFill>
                    <a:latin typeface="Times" pitchFamily="18" charset="0"/>
                    <a:cs typeface="Times" pitchFamily="18" charset="0"/>
                  </a:rPr>
                  <a:t>MS/DOS Strategy</a:t>
                </a:r>
                <a:r>
                  <a:rPr lang="en-US" sz="2400" dirty="0">
                    <a:latin typeface="Times" pitchFamily="18" charset="0"/>
                    <a:cs typeface="Times" pitchFamily="18" charset="0"/>
                  </a:rPr>
                  <a:t>]: </a:t>
                </a:r>
              </a:p>
              <a:p>
                <a:pPr marL="1657350" lvl="3" indent="-285750">
                  <a:buFont typeface="Wingdings" pitchFamily="2" charset="2"/>
                  <a:buChar char="§"/>
                </a:pPr>
                <a:r>
                  <a:rPr lang="en-US" sz="2400" dirty="0">
                    <a:latin typeface="Times" pitchFamily="18" charset="0"/>
                    <a:cs typeface="Times" pitchFamily="18" charset="0"/>
                  </a:rPr>
                  <a:t>Partition the disk </a:t>
                </a:r>
              </a:p>
              <a:p>
                <a:pPr marL="1657350" lvl="3" indent="-285750">
                  <a:buFont typeface="Wingdings" pitchFamily="2" charset="2"/>
                  <a:buChar char="§"/>
                </a:pPr>
                <a:r>
                  <a:rPr lang="en-US" sz="2400" dirty="0">
                    <a:latin typeface="Times" pitchFamily="18" charset="0"/>
                    <a:cs typeface="Times" pitchFamily="18" charset="0"/>
                  </a:rPr>
                  <a:t>Give a letter name to each disk (</a:t>
                </a:r>
                <a14:m>
                  <m:oMath xmlns:m="http://schemas.openxmlformats.org/officeDocument/2006/math">
                    <m:r>
                      <m:rPr>
                        <m:sty m:val="p"/>
                      </m:rPr>
                      <a:rPr lang="en-US" sz="2400" i="0" dirty="0" smtClean="0">
                        <a:latin typeface="Cambria Math"/>
                      </a:rPr>
                      <m:t>e</m:t>
                    </m:r>
                    <m:r>
                      <a:rPr lang="en-US" sz="2400" i="0" dirty="0" smtClean="0">
                        <a:latin typeface="Cambria Math"/>
                      </a:rPr>
                      <m:t>.</m:t>
                    </m:r>
                    <m:r>
                      <m:rPr>
                        <m:sty m:val="p"/>
                      </m:rPr>
                      <a:rPr lang="en-US" sz="2400" i="0" dirty="0" smtClean="0">
                        <a:latin typeface="Cambria Math"/>
                      </a:rPr>
                      <m:t>g</m:t>
                    </m:r>
                    <m:r>
                      <a:rPr lang="en-US" sz="2400" i="0" dirty="0" smtClean="0">
                        <a:latin typeface="Cambria Math"/>
                      </a:rPr>
                      <m:t>. </m:t>
                    </m:r>
                    <m:r>
                      <m:rPr>
                        <m:sty m:val="p"/>
                      </m:rPr>
                      <a:rPr lang="en-US" sz="2400" i="0" dirty="0" smtClean="0">
                        <a:latin typeface="Cambria Math"/>
                      </a:rPr>
                      <m:t>C</m:t>
                    </m:r>
                    <m:r>
                      <a:rPr lang="en-US" sz="2400" i="0" dirty="0" smtClean="0">
                        <a:latin typeface="Cambria Math"/>
                      </a:rPr>
                      <m:t>, </m:t>
                    </m:r>
                    <m:r>
                      <m:rPr>
                        <m:sty m:val="p"/>
                      </m:rPr>
                      <a:rPr lang="en-US" sz="2400" i="0" dirty="0" smtClean="0">
                        <a:latin typeface="Cambria Math"/>
                      </a:rPr>
                      <m:t>D</m:t>
                    </m:r>
                    <m:r>
                      <a:rPr lang="en-US" sz="2400" i="0" dirty="0" smtClean="0">
                        <a:latin typeface="Cambria Math"/>
                      </a:rPr>
                      <m:t>….</m:t>
                    </m:r>
                  </m:oMath>
                </a14:m>
                <a:r>
                  <a:rPr lang="en-US" sz="2400" dirty="0">
                    <a:latin typeface="Times" pitchFamily="18" charset="0"/>
                    <a:cs typeface="Times" pitchFamily="18" charset="0"/>
                  </a:rPr>
                  <a:t>)</a:t>
                </a:r>
              </a:p>
              <a:p>
                <a:pPr marL="2114550" lvl="4" indent="-285750">
                  <a:buFont typeface="Wingdings" pitchFamily="2" charset="2"/>
                  <a:buChar char="§"/>
                </a:pPr>
                <a:r>
                  <a:rPr lang="en-US" sz="2400" dirty="0">
                    <a:latin typeface="Times" pitchFamily="18" charset="0"/>
                    <a:cs typeface="Times" pitchFamily="18" charset="0"/>
                  </a:rPr>
                  <a:t>This means pathname would be for example </a:t>
                </a:r>
                <a14:m>
                  <m:oMath xmlns:m="http://schemas.openxmlformats.org/officeDocument/2006/math">
                    <m:r>
                      <m:rPr>
                        <m:sty m:val="p"/>
                      </m:rPr>
                      <a:rPr lang="en-US" sz="2400" i="0" dirty="0" smtClean="0">
                        <a:latin typeface="Cambria Math"/>
                      </a:rPr>
                      <m:t>C</m:t>
                    </m:r>
                    <m:r>
                      <a:rPr lang="en-US" sz="2400" i="0" dirty="0" smtClean="0">
                        <a:latin typeface="Cambria Math"/>
                      </a:rPr>
                      <m:t>:\</m:t>
                    </m:r>
                    <m:r>
                      <m:rPr>
                        <m:sty m:val="p"/>
                      </m:rPr>
                      <a:rPr lang="en-US" sz="2400" i="0" dirty="0" smtClean="0">
                        <a:latin typeface="Cambria Math"/>
                      </a:rPr>
                      <m:t>usr</m:t>
                    </m:r>
                    <m:r>
                      <a:rPr lang="en-US" sz="2400" i="0" dirty="0" smtClean="0">
                        <a:latin typeface="Cambria Math"/>
                      </a:rPr>
                      <m:t>\</m:t>
                    </m:r>
                    <m:r>
                      <m:rPr>
                        <m:sty m:val="p"/>
                      </m:rPr>
                      <a:rPr lang="en-US" sz="2400" i="0" dirty="0" smtClean="0">
                        <a:latin typeface="Cambria Math"/>
                      </a:rPr>
                      <m:t>bin</m:t>
                    </m:r>
                  </m:oMath>
                </a14:m>
                <a:r>
                  <a:rPr lang="en-US" sz="2400" dirty="0">
                    <a:latin typeface="Times" pitchFamily="18" charset="0"/>
                    <a:cs typeface="Times" pitchFamily="18" charset="0"/>
                  </a:rPr>
                  <a:t> </a:t>
                </a:r>
              </a:p>
              <a:p>
                <a:pPr marL="1257300" lvl="2" indent="-342900">
                  <a:buFont typeface="Wingdings" pitchFamily="2" charset="2"/>
                  <a:buChar char="Ø"/>
                </a:pPr>
                <a:r>
                  <a:rPr lang="en-US" sz="2400" dirty="0">
                    <a:latin typeface="Times" pitchFamily="18" charset="0"/>
                    <a:cs typeface="Times" pitchFamily="18" charset="0"/>
                  </a:rPr>
                  <a:t>[</a:t>
                </a:r>
                <a:r>
                  <a:rPr lang="en-US" sz="2400" b="1" dirty="0">
                    <a:solidFill>
                      <a:srgbClr val="0000FF"/>
                    </a:solidFill>
                    <a:latin typeface="Times" pitchFamily="18" charset="0"/>
                    <a:cs typeface="Times" pitchFamily="18" charset="0"/>
                  </a:rPr>
                  <a:t>Unix/Linux Strategy</a:t>
                </a:r>
                <a:r>
                  <a:rPr lang="en-US" sz="2400" dirty="0">
                    <a:latin typeface="Times" pitchFamily="18" charset="0"/>
                    <a:cs typeface="Times" pitchFamily="18" charset="0"/>
                  </a:rPr>
                  <a:t>]</a:t>
                </a:r>
              </a:p>
              <a:p>
                <a:pPr lvl="2"/>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074656" y="802449"/>
                <a:ext cx="11755224" cy="4231928"/>
              </a:xfrm>
              <a:prstGeom prst="rect">
                <a:avLst/>
              </a:prstGeom>
              <a:blipFill rotWithShape="1">
                <a:blip r:embed="rId3"/>
                <a:stretch>
                  <a:fillRect l="-622" t="-1153" b="-2305"/>
                </a:stretch>
              </a:blipFill>
            </p:spPr>
            <p:txBody>
              <a:bodyPr/>
              <a:lstStyle/>
              <a:p>
                <a:r>
                  <a:rPr lang="en-US">
                    <a:noFill/>
                  </a:rPr>
                  <a:t> </a:t>
                </a:r>
              </a:p>
            </p:txBody>
          </p:sp>
        </mc:Fallback>
      </mc:AlternateContent>
    </p:spTree>
    <p:extLst>
      <p:ext uri="{BB962C8B-B14F-4D97-AF65-F5344CB8AC3E}">
        <p14:creationId xmlns:p14="http://schemas.microsoft.com/office/powerpoint/2010/main" val="1373713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319502"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File system mounting</a:t>
            </a:r>
            <a:endParaRPr lang="en-IN" sz="3276" b="1" dirty="0">
              <a:solidFill>
                <a:srgbClr val="46B0FA"/>
              </a:solidFill>
              <a:latin typeface="Arial"/>
              <a:cs typeface="Arial"/>
            </a:endParaRPr>
          </a:p>
        </p:txBody>
      </p:sp>
      <p:sp>
        <p:nvSpPr>
          <p:cNvPr id="2" name="TextBox 1"/>
          <p:cNvSpPr txBox="1"/>
          <p:nvPr/>
        </p:nvSpPr>
        <p:spPr>
          <a:xfrm>
            <a:off x="1004997" y="1160667"/>
            <a:ext cx="11755224" cy="3647152"/>
          </a:xfrm>
          <a:prstGeom prst="rect">
            <a:avLst/>
          </a:prstGeom>
          <a:noFill/>
        </p:spPr>
        <p:txBody>
          <a:bodyPr wrap="square" rtlCol="0">
            <a:spAutoFit/>
          </a:bodyPr>
          <a:lstStyle/>
          <a:p>
            <a:pPr marL="1257300" lvl="2" indent="-342900">
              <a:buFont typeface="Wingdings" pitchFamily="2" charset="2"/>
              <a:buChar char="Ø"/>
            </a:pPr>
            <a:r>
              <a:rPr lang="en-US" sz="2400" dirty="0">
                <a:latin typeface="Times" pitchFamily="18" charset="0"/>
                <a:cs typeface="Times" pitchFamily="18" charset="0"/>
              </a:rPr>
              <a:t>[</a:t>
            </a:r>
            <a:r>
              <a:rPr lang="en-US" sz="2400" b="1" dirty="0">
                <a:solidFill>
                  <a:srgbClr val="0000FF"/>
                </a:solidFill>
                <a:latin typeface="Times" pitchFamily="18" charset="0"/>
                <a:cs typeface="Times" pitchFamily="18" charset="0"/>
              </a:rPr>
              <a:t>Unix/Linux Strategy</a:t>
            </a:r>
            <a:r>
              <a:rPr lang="en-US" sz="2400" dirty="0">
                <a:latin typeface="Times" pitchFamily="18" charset="0"/>
                <a:cs typeface="Times" pitchFamily="18" charset="0"/>
              </a:rPr>
              <a:t>]</a:t>
            </a:r>
          </a:p>
          <a:p>
            <a:pPr marL="1657350" lvl="3" indent="-285750">
              <a:buFont typeface="Wingdings" pitchFamily="2" charset="2"/>
              <a:buChar char="§"/>
            </a:pPr>
            <a:r>
              <a:rPr lang="en-US" sz="2400" dirty="0">
                <a:latin typeface="Times" pitchFamily="18" charset="0"/>
                <a:cs typeface="Times" pitchFamily="18" charset="0"/>
              </a:rPr>
              <a:t>Use Concept of Mounting</a:t>
            </a:r>
          </a:p>
          <a:p>
            <a:pPr marL="2114550" lvl="4" indent="-285750">
              <a:spcBef>
                <a:spcPts val="600"/>
              </a:spcBef>
              <a:buFont typeface="Wingdings" pitchFamily="2" charset="2"/>
              <a:buChar char="§"/>
            </a:pPr>
            <a:r>
              <a:rPr lang="en-US" sz="2400" dirty="0">
                <a:latin typeface="Times" pitchFamily="18" charset="0"/>
                <a:cs typeface="Times" pitchFamily="18" charset="0"/>
              </a:rPr>
              <a:t>Using this concept one can mount given FS into the directory of current OS</a:t>
            </a:r>
          </a:p>
          <a:p>
            <a:pPr marL="2114550" lvl="4" indent="-285750">
              <a:spcBef>
                <a:spcPts val="600"/>
              </a:spcBef>
              <a:buFont typeface="Wingdings" pitchFamily="2" charset="2"/>
              <a:buChar char="§"/>
            </a:pPr>
            <a:r>
              <a:rPr lang="en-US" sz="2400" dirty="0">
                <a:latin typeface="Times" pitchFamily="18" charset="0"/>
                <a:cs typeface="Times" pitchFamily="18" charset="0"/>
              </a:rPr>
              <a:t>Mounting requires 2 arguments </a:t>
            </a:r>
          </a:p>
          <a:p>
            <a:pPr marL="2571750" lvl="5" indent="-285750">
              <a:buFont typeface="Wingdings" pitchFamily="2" charset="2"/>
              <a:buChar char="§"/>
            </a:pPr>
            <a:r>
              <a:rPr lang="en-US" sz="2400" b="1" dirty="0">
                <a:latin typeface="Times" pitchFamily="18" charset="0"/>
                <a:cs typeface="Times" pitchFamily="18" charset="0"/>
              </a:rPr>
              <a:t>[1] </a:t>
            </a:r>
            <a:r>
              <a:rPr lang="en-US" sz="2400" dirty="0">
                <a:latin typeface="Times" pitchFamily="18" charset="0"/>
                <a:cs typeface="Times" pitchFamily="18" charset="0"/>
              </a:rPr>
              <a:t>Mounting Point: </a:t>
            </a:r>
          </a:p>
          <a:p>
            <a:pPr marL="3028950" lvl="6" indent="-285750">
              <a:buFont typeface="Wingdings" pitchFamily="2" charset="2"/>
              <a:buChar char="§"/>
            </a:pPr>
            <a:r>
              <a:rPr lang="en-US" sz="2400" dirty="0">
                <a:latin typeface="Times" pitchFamily="18" charset="0"/>
                <a:cs typeface="Times" pitchFamily="18" charset="0"/>
              </a:rPr>
              <a:t>A directory in the FNS of current OS</a:t>
            </a:r>
          </a:p>
          <a:p>
            <a:pPr marL="2571750" lvl="5" indent="-285750">
              <a:buFont typeface="Wingdings" pitchFamily="2" charset="2"/>
              <a:buChar char="§"/>
            </a:pPr>
            <a:r>
              <a:rPr lang="en-US" sz="2400" b="1" dirty="0">
                <a:latin typeface="Times" pitchFamily="18" charset="0"/>
                <a:cs typeface="Times" pitchFamily="18" charset="0"/>
              </a:rPr>
              <a:t>[2]  </a:t>
            </a:r>
            <a:r>
              <a:rPr lang="en-US" sz="2400" dirty="0">
                <a:latin typeface="Times" pitchFamily="18" charset="0"/>
                <a:cs typeface="Times" pitchFamily="18" charset="0"/>
              </a:rPr>
              <a:t>FS which needs to be mounted </a:t>
            </a:r>
          </a:p>
          <a:p>
            <a:pPr marL="2114550" lvl="4" indent="-285750">
              <a:spcBef>
                <a:spcPts val="600"/>
              </a:spcBef>
              <a:buFont typeface="Wingdings" pitchFamily="2" charset="2"/>
              <a:buChar char="§"/>
            </a:pPr>
            <a:r>
              <a:rPr lang="en-US" sz="2400" dirty="0">
                <a:latin typeface="Times" pitchFamily="18" charset="0"/>
                <a:cs typeface="Times" pitchFamily="18" charset="0"/>
              </a:rPr>
              <a:t>[</a:t>
            </a:r>
            <a:r>
              <a:rPr lang="en-US" sz="2400" b="1" dirty="0">
                <a:solidFill>
                  <a:srgbClr val="8E0047"/>
                </a:solidFill>
                <a:latin typeface="Times" pitchFamily="18" charset="0"/>
                <a:cs typeface="Times" pitchFamily="18" charset="0"/>
              </a:rPr>
              <a:t>NOTE</a:t>
            </a:r>
            <a:r>
              <a:rPr lang="en-US" sz="2400" dirty="0">
                <a:latin typeface="Times" pitchFamily="18" charset="0"/>
                <a:cs typeface="Times" pitchFamily="18" charset="0"/>
              </a:rPr>
              <a:t>]: Mounting operation allow user to combine any number of FS into a single directory-tree.    </a:t>
            </a:r>
          </a:p>
        </p:txBody>
      </p:sp>
    </p:spTree>
    <p:extLst>
      <p:ext uri="{BB962C8B-B14F-4D97-AF65-F5344CB8AC3E}">
        <p14:creationId xmlns:p14="http://schemas.microsoft.com/office/powerpoint/2010/main" val="152165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319502" y="187771"/>
            <a:ext cx="10454766" cy="605573"/>
          </a:xfrm>
          <a:prstGeom prst="rect">
            <a:avLst/>
          </a:prstGeom>
          <a:noFill/>
        </p:spPr>
        <p:txBody>
          <a:bodyPr wrap="square" lIns="99843" tIns="49922" rIns="99843" bIns="49922" rtlCol="0" anchor="ctr">
            <a:spAutoFit/>
          </a:bodyPr>
          <a:lstStyle/>
          <a:p>
            <a:pPr algn="ctr"/>
            <a:r>
              <a:rPr lang="en-US" sz="3280" b="1" dirty="0"/>
              <a:t>	</a:t>
            </a:r>
            <a:r>
              <a:rPr lang="en-US" sz="3280" b="1" dirty="0">
                <a:solidFill>
                  <a:srgbClr val="46B0FA"/>
                </a:solidFill>
                <a:latin typeface="Arial"/>
                <a:cs typeface="Arial"/>
              </a:rPr>
              <a:t>File system mounting ……</a:t>
            </a:r>
            <a:endParaRPr lang="en-IN" sz="3280" b="1" dirty="0">
              <a:solidFill>
                <a:srgbClr val="46B0FA"/>
              </a:solidFill>
              <a:latin typeface="Arial"/>
              <a:cs typeface="Arial"/>
            </a:endParaRPr>
          </a:p>
        </p:txBody>
      </p:sp>
      <p:sp>
        <p:nvSpPr>
          <p:cNvPr id="2" name="TextBox 1"/>
          <p:cNvSpPr txBox="1"/>
          <p:nvPr/>
        </p:nvSpPr>
        <p:spPr>
          <a:xfrm>
            <a:off x="1319502" y="1121790"/>
            <a:ext cx="10454766" cy="369332"/>
          </a:xfrm>
          <a:prstGeom prst="rect">
            <a:avLst/>
          </a:prstGeom>
          <a:noFill/>
        </p:spPr>
        <p:txBody>
          <a:bodyPr wrap="square" rtlCol="0">
            <a:spAutoFit/>
          </a:bodyPr>
          <a:lstStyle/>
          <a:p>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043" y="894505"/>
            <a:ext cx="7183225" cy="5723093"/>
          </a:xfrm>
          <a:prstGeom prst="rect">
            <a:avLst/>
          </a:prstGeom>
        </p:spPr>
      </p:pic>
      <p:sp>
        <p:nvSpPr>
          <p:cNvPr id="6" name="TextBox 5"/>
          <p:cNvSpPr txBox="1"/>
          <p:nvPr/>
        </p:nvSpPr>
        <p:spPr>
          <a:xfrm>
            <a:off x="1668543" y="3355942"/>
            <a:ext cx="2592371" cy="400110"/>
          </a:xfrm>
          <a:prstGeom prst="rect">
            <a:avLst/>
          </a:prstGeom>
          <a:noFill/>
        </p:spPr>
        <p:txBody>
          <a:bodyPr wrap="square" rtlCol="0">
            <a:spAutoFit/>
          </a:bodyPr>
          <a:lstStyle/>
          <a:p>
            <a:r>
              <a:rPr lang="en-US" sz="2000" b="1" dirty="0">
                <a:solidFill>
                  <a:srgbClr val="8E0047"/>
                </a:solidFill>
                <a:latin typeface="Times" pitchFamily="18" charset="0"/>
                <a:cs typeface="Times" pitchFamily="18" charset="0"/>
              </a:rPr>
              <a:t>Linux FS Mounting</a:t>
            </a:r>
          </a:p>
        </p:txBody>
      </p:sp>
    </p:spTree>
    <p:extLst>
      <p:ext uri="{BB962C8B-B14F-4D97-AF65-F5344CB8AC3E}">
        <p14:creationId xmlns:p14="http://schemas.microsoft.com/office/powerpoint/2010/main" val="3716632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860A-CD87-0A50-5A89-33C26C9D0E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F9621A-DF51-A3F6-69A5-928B5DBC8E4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B05ED24-6B31-4430-2578-1BA2C7C32241}"/>
              </a:ext>
            </a:extLst>
          </p:cNvPr>
          <p:cNvSpPr>
            <a:spLocks noGrp="1"/>
          </p:cNvSpPr>
          <p:nvPr>
            <p:ph type="sldNum" sz="quarter" idx="12"/>
          </p:nvPr>
        </p:nvSpPr>
        <p:spPr/>
        <p:txBody>
          <a:bodyPr/>
          <a:lstStyle/>
          <a:p>
            <a:fld id="{1B2A20A6-2C11-4CB1-9193-A0D80FC8463A}" type="slidenum">
              <a:rPr lang="en-IN" smtClean="0"/>
              <a:t>25</a:t>
            </a:fld>
            <a:endParaRPr lang="en-IN"/>
          </a:p>
        </p:txBody>
      </p:sp>
    </p:spTree>
    <p:extLst>
      <p:ext uri="{BB962C8B-B14F-4D97-AF65-F5344CB8AC3E}">
        <p14:creationId xmlns:p14="http://schemas.microsoft.com/office/powerpoint/2010/main" val="2924399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1368979" y="1068676"/>
            <a:ext cx="10216564" cy="3086252"/>
          </a:xfrm>
          <a:prstGeom prst="rect">
            <a:avLst/>
          </a:prstGeom>
          <a:noFill/>
        </p:spPr>
        <p:txBody>
          <a:bodyPr wrap="square" lIns="99843" tIns="49922" rIns="99843" bIns="49922" rtlCol="0" anchor="ctr">
            <a:spAutoFit/>
          </a:bodyPr>
          <a:lstStyle/>
          <a:p>
            <a:pPr marL="457200" indent="-457200" algn="just">
              <a:spcBef>
                <a:spcPts val="1200"/>
              </a:spcBef>
              <a:buFont typeface="Wingdings" pitchFamily="2" charset="2"/>
              <a:buChar char="q"/>
            </a:pPr>
            <a:r>
              <a:rPr lang="en-US" sz="2900" dirty="0">
                <a:latin typeface="Times" panose="02020603050405020304" pitchFamily="18" charset="0"/>
                <a:cs typeface="Times" panose="02020603050405020304" pitchFamily="18" charset="0"/>
              </a:rPr>
              <a:t>Disk Structure </a:t>
            </a:r>
          </a:p>
          <a:p>
            <a:pPr marL="457200" indent="-457200" algn="just">
              <a:spcBef>
                <a:spcPts val="1200"/>
              </a:spcBef>
              <a:buFont typeface="Wingdings" pitchFamily="2" charset="2"/>
              <a:buChar char="q"/>
            </a:pPr>
            <a:r>
              <a:rPr lang="en-US" sz="2900" dirty="0">
                <a:latin typeface="Times" panose="02020603050405020304" pitchFamily="18" charset="0"/>
                <a:cs typeface="Times" panose="02020603050405020304" pitchFamily="18" charset="0"/>
              </a:rPr>
              <a:t>Block mapping problem</a:t>
            </a:r>
          </a:p>
          <a:p>
            <a:pPr marL="457200" indent="-457200" algn="just">
              <a:spcBef>
                <a:spcPts val="1200"/>
              </a:spcBef>
              <a:buFont typeface="Wingdings" pitchFamily="2" charset="2"/>
              <a:buChar char="q"/>
            </a:pPr>
            <a:r>
              <a:rPr lang="en-US" sz="2900" dirty="0">
                <a:latin typeface="Times" panose="02020603050405020304" pitchFamily="18" charset="0"/>
                <a:cs typeface="Times" panose="02020603050405020304" pitchFamily="18" charset="0"/>
              </a:rPr>
              <a:t>Disk Allocation Methods</a:t>
            </a:r>
          </a:p>
          <a:p>
            <a:pPr marL="914400" lvl="1" indent="-457200" algn="just">
              <a:buFont typeface="Wingdings" pitchFamily="2" charset="2"/>
              <a:buChar char="§"/>
            </a:pPr>
            <a:r>
              <a:rPr lang="en-US" sz="2900" dirty="0">
                <a:latin typeface="Times" panose="02020603050405020304" pitchFamily="18" charset="0"/>
                <a:cs typeface="Times" panose="02020603050405020304" pitchFamily="18" charset="0"/>
              </a:rPr>
              <a:t>Contiguous Allocation</a:t>
            </a:r>
          </a:p>
          <a:p>
            <a:pPr marL="914400" lvl="1" indent="-457200" algn="just">
              <a:buFont typeface="Wingdings" pitchFamily="2" charset="2"/>
              <a:buChar char="§"/>
            </a:pPr>
            <a:r>
              <a:rPr lang="en-US" sz="2900" dirty="0">
                <a:latin typeface="Times" panose="02020603050405020304" pitchFamily="18" charset="0"/>
                <a:cs typeface="Times" panose="02020603050405020304" pitchFamily="18" charset="0"/>
              </a:rPr>
              <a:t>Linked Allocation</a:t>
            </a:r>
          </a:p>
          <a:p>
            <a:pPr marL="914400" lvl="1" indent="-457200" algn="just">
              <a:buFont typeface="Wingdings" pitchFamily="2" charset="2"/>
              <a:buChar char="§"/>
            </a:pPr>
            <a:r>
              <a:rPr lang="en-US" sz="2900" dirty="0">
                <a:latin typeface="Times" panose="02020603050405020304" pitchFamily="18" charset="0"/>
                <a:cs typeface="Times" panose="02020603050405020304" pitchFamily="18" charset="0"/>
              </a:rPr>
              <a:t>Indexed Allocation</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620138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762571" y="-4758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Disk Structure </a:t>
            </a:r>
            <a:endParaRPr lang="en-IN" sz="3276" b="1" dirty="0">
              <a:solidFill>
                <a:srgbClr val="46B0FA"/>
              </a:solidFill>
              <a:latin typeface="Arial"/>
              <a:cs typeface="Arial"/>
            </a:endParaRPr>
          </a:p>
        </p:txBody>
      </p:sp>
      <p:sp>
        <p:nvSpPr>
          <p:cNvPr id="7" name="Content Placeholder 3"/>
          <p:cNvSpPr txBox="1">
            <a:spLocks/>
          </p:cNvSpPr>
          <p:nvPr/>
        </p:nvSpPr>
        <p:spPr>
          <a:xfrm>
            <a:off x="701039" y="1259840"/>
            <a:ext cx="11659885" cy="4942656"/>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endParaRPr lang="en-US" dirty="0">
              <a:latin typeface="Times" pitchFamily="18" charset="0"/>
              <a:cs typeface="Times" pitchFamily="18" charset="0"/>
            </a:endParaRPr>
          </a:p>
        </p:txBody>
      </p:sp>
      <p:pic>
        <p:nvPicPr>
          <p:cNvPr id="1026" name="Picture 2" descr="Z:\home\rb\Documents\0upes\os_upes\0notes\crossH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80" y="202637"/>
            <a:ext cx="5079365" cy="297142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7" name="Picture 3" descr="Z:\home\rb\Documents\0upes\os_upes\0notes\mechanicalStructH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57" y="3135160"/>
            <a:ext cx="4449714" cy="358167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p:cNvSpPr txBox="1"/>
          <p:nvPr/>
        </p:nvSpPr>
        <p:spPr>
          <a:xfrm>
            <a:off x="4117718" y="1963856"/>
            <a:ext cx="2139885" cy="646331"/>
          </a:xfrm>
          <a:prstGeom prst="rect">
            <a:avLst/>
          </a:prstGeom>
          <a:noFill/>
        </p:spPr>
        <p:txBody>
          <a:bodyPr wrap="square" rtlCol="0">
            <a:spAutoFit/>
          </a:bodyPr>
          <a:lstStyle/>
          <a:p>
            <a:pPr algn="ctr"/>
            <a:r>
              <a:rPr lang="en-US" b="1" dirty="0">
                <a:solidFill>
                  <a:srgbClr val="8E0047"/>
                </a:solidFill>
                <a:latin typeface="Algerian" pitchFamily="82" charset="0"/>
              </a:rPr>
              <a:t>Cross Section </a:t>
            </a:r>
          </a:p>
          <a:p>
            <a:pPr algn="ctr"/>
            <a:r>
              <a:rPr lang="en-US" b="1" dirty="0">
                <a:solidFill>
                  <a:srgbClr val="8E0047"/>
                </a:solidFill>
                <a:latin typeface="Algerian" pitchFamily="82" charset="0"/>
              </a:rPr>
              <a:t>of HDD</a:t>
            </a:r>
          </a:p>
        </p:txBody>
      </p:sp>
      <p:sp>
        <p:nvSpPr>
          <p:cNvPr id="11" name="TextBox 10"/>
          <p:cNvSpPr txBox="1"/>
          <p:nvPr/>
        </p:nvSpPr>
        <p:spPr>
          <a:xfrm>
            <a:off x="3082564" y="3161872"/>
            <a:ext cx="2705493" cy="584775"/>
          </a:xfrm>
          <a:prstGeom prst="rect">
            <a:avLst/>
          </a:prstGeom>
          <a:noFill/>
        </p:spPr>
        <p:txBody>
          <a:bodyPr wrap="square" rtlCol="0">
            <a:spAutoFit/>
          </a:bodyPr>
          <a:lstStyle/>
          <a:p>
            <a:pPr algn="ctr"/>
            <a:r>
              <a:rPr lang="en-US" sz="1600" b="1" dirty="0">
                <a:solidFill>
                  <a:srgbClr val="8E0047"/>
                </a:solidFill>
                <a:latin typeface="Algerian" pitchFamily="82" charset="0"/>
              </a:rPr>
              <a:t>Mechanical Structure </a:t>
            </a:r>
          </a:p>
          <a:p>
            <a:pPr algn="ctr"/>
            <a:r>
              <a:rPr lang="en-US" sz="1600" b="1" dirty="0">
                <a:solidFill>
                  <a:srgbClr val="8E0047"/>
                </a:solidFill>
                <a:latin typeface="Algerian" pitchFamily="82" charset="0"/>
              </a:rPr>
              <a:t>of HDD</a:t>
            </a:r>
          </a:p>
        </p:txBody>
      </p:sp>
      <mc:AlternateContent xmlns:mc="http://schemas.openxmlformats.org/markup-compatibility/2006" xmlns:a14="http://schemas.microsoft.com/office/drawing/2010/main">
        <mc:Choice Requires="a14">
          <p:sp>
            <p:nvSpPr>
              <p:cNvPr id="5" name="TextBox 4"/>
              <p:cNvSpPr txBox="1"/>
              <p:nvPr/>
            </p:nvSpPr>
            <p:spPr>
              <a:xfrm>
                <a:off x="6117997" y="697584"/>
                <a:ext cx="6730738" cy="4739759"/>
              </a:xfrm>
              <a:prstGeom prst="rect">
                <a:avLst/>
              </a:prstGeom>
              <a:noFill/>
            </p:spPr>
            <p:txBody>
              <a:bodyPr wrap="square" rtlCol="0">
                <a:spAutoFit/>
              </a:bodyPr>
              <a:lstStyle/>
              <a:p>
                <a:pPr marL="285750" indent="-285750" algn="just">
                  <a:spcBef>
                    <a:spcPts val="400"/>
                  </a:spcBef>
                  <a:buFont typeface="Wingdings" pitchFamily="2" charset="2"/>
                  <a:buChar char="q"/>
                </a:pPr>
                <a:r>
                  <a:rPr lang="en-US" sz="2400" b="1" dirty="0">
                    <a:solidFill>
                      <a:srgbClr val="0000FF"/>
                    </a:solidFill>
                    <a:latin typeface="Times" pitchFamily="18" charset="0"/>
                    <a:cs typeface="Times" pitchFamily="18" charset="0"/>
                  </a:rPr>
                  <a:t>Platter </a:t>
                </a:r>
                <a:r>
                  <a:rPr lang="en-US" sz="2400" dirty="0">
                    <a:latin typeface="Times" pitchFamily="18" charset="0"/>
                    <a:cs typeface="Times" pitchFamily="18" charset="0"/>
                  </a:rPr>
                  <a:t>are staked on top of one another</a:t>
                </a:r>
              </a:p>
              <a:p>
                <a:pPr marL="285750" indent="-285750" algn="just">
                  <a:spcBef>
                    <a:spcPts val="400"/>
                  </a:spcBef>
                  <a:buFont typeface="Wingdings" pitchFamily="2" charset="2"/>
                  <a:buChar char="q"/>
                </a:pPr>
                <a:r>
                  <a:rPr lang="en-US" sz="2400" dirty="0">
                    <a:latin typeface="Times" pitchFamily="18" charset="0"/>
                    <a:cs typeface="Times" pitchFamily="18" charset="0"/>
                  </a:rPr>
                  <a:t>All platter are attached with same </a:t>
                </a:r>
                <a:r>
                  <a:rPr lang="en-US" sz="2400" b="1" dirty="0">
                    <a:solidFill>
                      <a:srgbClr val="0000FF"/>
                    </a:solidFill>
                    <a:latin typeface="Times" pitchFamily="18" charset="0"/>
                    <a:cs typeface="Times" pitchFamily="18" charset="0"/>
                  </a:rPr>
                  <a:t>spindle</a:t>
                </a:r>
              </a:p>
              <a:p>
                <a:pPr marL="285750" indent="-285750" algn="just">
                  <a:spcBef>
                    <a:spcPts val="400"/>
                  </a:spcBef>
                  <a:buFont typeface="Wingdings" pitchFamily="2" charset="2"/>
                  <a:buChar char="q"/>
                </a:pPr>
                <a:r>
                  <a:rPr lang="en-US" sz="2400" dirty="0">
                    <a:latin typeface="Times" pitchFamily="18" charset="0"/>
                    <a:cs typeface="Times" pitchFamily="18" charset="0"/>
                  </a:rPr>
                  <a:t>Data is organized into concentric circle on the platter</a:t>
                </a:r>
              </a:p>
              <a:p>
                <a:pPr marL="800100" lvl="1" indent="-342900" algn="just">
                  <a:buFont typeface="Wingdings" pitchFamily="2" charset="2"/>
                  <a:buChar char="§"/>
                </a:pPr>
                <a:r>
                  <a:rPr lang="en-US" sz="2400" dirty="0">
                    <a:latin typeface="Times" pitchFamily="18" charset="0"/>
                    <a:cs typeface="Times" pitchFamily="18" charset="0"/>
                  </a:rPr>
                  <a:t>These concentric circle are called </a:t>
                </a:r>
                <a:r>
                  <a:rPr lang="en-US" sz="2400" b="1" dirty="0">
                    <a:solidFill>
                      <a:srgbClr val="0000FF"/>
                    </a:solidFill>
                    <a:latin typeface="Times" pitchFamily="18" charset="0"/>
                    <a:cs typeface="Times" pitchFamily="18" charset="0"/>
                  </a:rPr>
                  <a:t>sector</a:t>
                </a:r>
              </a:p>
              <a:p>
                <a:pPr marL="285750" indent="-285750" algn="just">
                  <a:spcBef>
                    <a:spcPts val="600"/>
                  </a:spcBef>
                  <a:buFont typeface="Wingdings" pitchFamily="2" charset="2"/>
                  <a:buChar char="q"/>
                </a:pPr>
                <a:r>
                  <a:rPr lang="en-US" sz="2400" dirty="0">
                    <a:latin typeface="Times" pitchFamily="18" charset="0"/>
                    <a:cs typeface="Times" pitchFamily="18" charset="0"/>
                  </a:rPr>
                  <a:t>Motor run at fixed rate </a:t>
                </a:r>
                <a14:m>
                  <m:oMath xmlns:m="http://schemas.openxmlformats.org/officeDocument/2006/math">
                    <m:r>
                      <a:rPr lang="en-US" sz="2400" b="0" i="1" smtClean="0">
                        <a:latin typeface="Cambria Math"/>
                      </a:rPr>
                      <m:t>7200 </m:t>
                    </m:r>
                    <m:r>
                      <a:rPr lang="en-US" sz="2400" b="0" i="1" smtClean="0">
                        <a:latin typeface="Cambria Math"/>
                      </a:rPr>
                      <m:t>𝑟𝑝𝑚</m:t>
                    </m:r>
                    <m:r>
                      <a:rPr lang="en-US" sz="2400" b="0" i="1" smtClean="0">
                        <a:latin typeface="Cambria Math"/>
                      </a:rPr>
                      <m:t> ~  10000 </m:t>
                    </m:r>
                    <m:r>
                      <a:rPr lang="en-US" sz="2400" b="0" i="1" smtClean="0">
                        <a:latin typeface="Cambria Math"/>
                      </a:rPr>
                      <m:t>𝑟𝑝𝑚</m:t>
                    </m:r>
                  </m:oMath>
                </a14:m>
                <a:endParaRPr lang="en-US" sz="2400" dirty="0">
                  <a:latin typeface="Times" pitchFamily="18" charset="0"/>
                  <a:cs typeface="Times" pitchFamily="18" charset="0"/>
                </a:endParaRPr>
              </a:p>
              <a:p>
                <a:pPr marL="285750" indent="-285750" algn="just">
                  <a:spcBef>
                    <a:spcPts val="600"/>
                  </a:spcBef>
                  <a:buFont typeface="Wingdings" pitchFamily="2" charset="2"/>
                  <a:buChar char="q"/>
                </a:pPr>
                <a:r>
                  <a:rPr lang="en-US" sz="2400" dirty="0">
                    <a:latin typeface="Times" pitchFamily="18" charset="0"/>
                    <a:cs typeface="Times" pitchFamily="18" charset="0"/>
                  </a:rPr>
                  <a:t>Arm attached to R/W head</a:t>
                </a:r>
              </a:p>
              <a:p>
                <a:pPr marL="800100" lvl="1" indent="-342900" algn="just">
                  <a:buFont typeface="Wingdings" pitchFamily="2" charset="2"/>
                  <a:buChar char="§"/>
                </a:pPr>
                <a:r>
                  <a:rPr lang="en-US" sz="2400" dirty="0">
                    <a:latin typeface="Times" pitchFamily="18" charset="0"/>
                    <a:cs typeface="Times" pitchFamily="18" charset="0"/>
                  </a:rPr>
                  <a:t>R/W head change/sense bit on </a:t>
                </a:r>
                <a:r>
                  <a:rPr lang="en-US" sz="2400" b="1" dirty="0">
                    <a:solidFill>
                      <a:srgbClr val="0000FF"/>
                    </a:solidFill>
                    <a:latin typeface="Times" pitchFamily="18" charset="0"/>
                    <a:cs typeface="Times" pitchFamily="18" charset="0"/>
                  </a:rPr>
                  <a:t>magnetic surface</a:t>
                </a:r>
              </a:p>
              <a:p>
                <a:pPr marL="285750" indent="-285750" algn="just">
                  <a:spcBef>
                    <a:spcPts val="400"/>
                  </a:spcBef>
                  <a:buFont typeface="Wingdings" pitchFamily="2" charset="2"/>
                  <a:buChar char="q"/>
                </a:pPr>
                <a:r>
                  <a:rPr lang="en-US" sz="2400" b="1" dirty="0">
                    <a:solidFill>
                      <a:srgbClr val="0000FF"/>
                    </a:solidFill>
                    <a:latin typeface="Times" pitchFamily="18" charset="0"/>
                    <a:cs typeface="Times" pitchFamily="18" charset="0"/>
                  </a:rPr>
                  <a:t>Disk Controller </a:t>
                </a:r>
                <a:r>
                  <a:rPr lang="en-US" sz="2400" dirty="0">
                    <a:latin typeface="Times" pitchFamily="18" charset="0"/>
                    <a:cs typeface="Times" pitchFamily="18" charset="0"/>
                  </a:rPr>
                  <a:t>[not shown in figure]: </a:t>
                </a:r>
              </a:p>
              <a:p>
                <a:pPr marL="800100" lvl="1" indent="-342900" algn="just">
                  <a:buFont typeface="Wingdings" pitchFamily="2" charset="2"/>
                  <a:buChar char="§"/>
                </a:pPr>
                <a:r>
                  <a:rPr lang="en-US" sz="2400" dirty="0">
                    <a:latin typeface="Times" pitchFamily="18" charset="0"/>
                    <a:cs typeface="Times" pitchFamily="18" charset="0"/>
                  </a:rPr>
                  <a:t>Control the operation on request to the device.</a:t>
                </a:r>
              </a:p>
              <a:p>
                <a:r>
                  <a:rPr lang="en-US"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6117997" y="697584"/>
                <a:ext cx="6730738" cy="4739759"/>
              </a:xfrm>
              <a:prstGeom prst="rect">
                <a:avLst/>
              </a:prstGeom>
              <a:blipFill rotWithShape="1">
                <a:blip r:embed="rId5"/>
                <a:stretch>
                  <a:fillRect l="-1178" t="-1028" r="-2536" b="-1028"/>
                </a:stretch>
              </a:blipFill>
            </p:spPr>
            <p:txBody>
              <a:bodyPr/>
              <a:lstStyle/>
              <a:p>
                <a:r>
                  <a:rPr lang="en-US">
                    <a:noFill/>
                  </a:rPr>
                  <a:t> </a:t>
                </a:r>
              </a:p>
            </p:txBody>
          </p:sp>
        </mc:Fallback>
      </mc:AlternateContent>
    </p:spTree>
    <p:extLst>
      <p:ext uri="{BB962C8B-B14F-4D97-AF65-F5344CB8AC3E}">
        <p14:creationId xmlns:p14="http://schemas.microsoft.com/office/powerpoint/2010/main" val="1676247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762571" y="-4758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Disk Structure : Simplified </a:t>
            </a:r>
            <a:endParaRPr lang="en-IN" sz="3276" b="1" dirty="0">
              <a:solidFill>
                <a:srgbClr val="46B0FA"/>
              </a:solidFill>
              <a:latin typeface="Arial"/>
              <a:cs typeface="Arial"/>
            </a:endParaRPr>
          </a:p>
        </p:txBody>
      </p:sp>
      <p:sp>
        <p:nvSpPr>
          <p:cNvPr id="7" name="Content Placeholder 3"/>
          <p:cNvSpPr txBox="1">
            <a:spLocks/>
          </p:cNvSpPr>
          <p:nvPr/>
        </p:nvSpPr>
        <p:spPr>
          <a:xfrm>
            <a:off x="701039" y="1259840"/>
            <a:ext cx="11659885" cy="4942656"/>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endParaRPr lang="en-US" dirty="0">
              <a:latin typeface="Times" pitchFamily="18" charset="0"/>
              <a:cs typeface="Times" pitchFamily="18" charset="0"/>
            </a:endParaRPr>
          </a:p>
        </p:txBody>
      </p:sp>
      <p:sp>
        <p:nvSpPr>
          <p:cNvPr id="2" name="TextBox 1"/>
          <p:cNvSpPr txBox="1"/>
          <p:nvPr/>
        </p:nvSpPr>
        <p:spPr>
          <a:xfrm>
            <a:off x="3146755" y="1037689"/>
            <a:ext cx="2139885" cy="584775"/>
          </a:xfrm>
          <a:prstGeom prst="rect">
            <a:avLst/>
          </a:prstGeom>
          <a:noFill/>
        </p:spPr>
        <p:txBody>
          <a:bodyPr wrap="square" rtlCol="0">
            <a:spAutoFit/>
          </a:bodyPr>
          <a:lstStyle/>
          <a:p>
            <a:pPr algn="ctr"/>
            <a:r>
              <a:rPr lang="en-US" sz="1600" b="1" dirty="0">
                <a:solidFill>
                  <a:srgbClr val="8E0047"/>
                </a:solidFill>
                <a:latin typeface="Algerian" pitchFamily="82" charset="0"/>
              </a:rPr>
              <a:t>single track + Head</a:t>
            </a:r>
          </a:p>
        </p:txBody>
      </p:sp>
      <p:sp>
        <p:nvSpPr>
          <p:cNvPr id="11" name="TextBox 10"/>
          <p:cNvSpPr txBox="1"/>
          <p:nvPr/>
        </p:nvSpPr>
        <p:spPr>
          <a:xfrm>
            <a:off x="1511205" y="6025627"/>
            <a:ext cx="2705493" cy="584775"/>
          </a:xfrm>
          <a:prstGeom prst="rect">
            <a:avLst/>
          </a:prstGeom>
          <a:noFill/>
        </p:spPr>
        <p:txBody>
          <a:bodyPr wrap="square" rtlCol="0">
            <a:spAutoFit/>
          </a:bodyPr>
          <a:lstStyle/>
          <a:p>
            <a:pPr algn="ctr"/>
            <a:r>
              <a:rPr lang="en-US" sz="1600" b="1" dirty="0">
                <a:solidFill>
                  <a:srgbClr val="8E0047"/>
                </a:solidFill>
                <a:latin typeface="Algerian" pitchFamily="82" charset="0"/>
              </a:rPr>
              <a:t>3 Tracks + Head </a:t>
            </a:r>
          </a:p>
          <a:p>
            <a:pPr algn="ctr"/>
            <a:r>
              <a:rPr lang="en-US" sz="1600" b="1" dirty="0">
                <a:solidFill>
                  <a:srgbClr val="8E0047"/>
                </a:solidFill>
                <a:latin typeface="Algerian" pitchFamily="82" charset="0"/>
              </a:rPr>
              <a:t>+ Seek (Right)</a:t>
            </a:r>
          </a:p>
        </p:txBody>
      </p:sp>
      <p:pic>
        <p:nvPicPr>
          <p:cNvPr id="2052" name="Picture 4" descr="Z:\home\rb\Documents\0upes\os_upes\0notes\basic-dis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51" y="564124"/>
            <a:ext cx="3399317" cy="229850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Z:\home\rb\Documents\0upes\os_upes\0notes\1tr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445" y="482359"/>
            <a:ext cx="3115452" cy="25651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Z:\home\rb\Documents\0upes\os_upes\0notes\3track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81" y="3211326"/>
            <a:ext cx="6048976" cy="299117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13981" y="2537866"/>
            <a:ext cx="2139885" cy="369332"/>
          </a:xfrm>
          <a:prstGeom prst="rect">
            <a:avLst/>
          </a:prstGeom>
          <a:noFill/>
        </p:spPr>
        <p:txBody>
          <a:bodyPr wrap="square" rtlCol="0">
            <a:spAutoFit/>
          </a:bodyPr>
          <a:lstStyle/>
          <a:p>
            <a:pPr algn="ctr"/>
            <a:r>
              <a:rPr lang="en-US" b="1" dirty="0">
                <a:solidFill>
                  <a:srgbClr val="8E0047"/>
                </a:solidFill>
                <a:latin typeface="Algerian" pitchFamily="82" charset="0"/>
              </a:rPr>
              <a:t>Geometric  View</a:t>
            </a:r>
          </a:p>
        </p:txBody>
      </p:sp>
      <p:sp>
        <p:nvSpPr>
          <p:cNvPr id="6" name="TextBox 5"/>
          <p:cNvSpPr txBox="1"/>
          <p:nvPr/>
        </p:nvSpPr>
        <p:spPr>
          <a:xfrm>
            <a:off x="7635711" y="744718"/>
            <a:ext cx="5335571" cy="5262979"/>
          </a:xfrm>
          <a:prstGeom prst="rect">
            <a:avLst/>
          </a:prstGeom>
          <a:noFill/>
        </p:spPr>
        <p:txBody>
          <a:bodyPr wrap="square" rtlCol="0">
            <a:spAutoFit/>
          </a:bodyPr>
          <a:lstStyle/>
          <a:p>
            <a:r>
              <a:rPr lang="en-US" sz="2400" b="1" dirty="0">
                <a:solidFill>
                  <a:srgbClr val="0000FF"/>
                </a:solidFill>
                <a:latin typeface="Times" pitchFamily="18" charset="0"/>
                <a:cs typeface="Times" pitchFamily="18" charset="0"/>
              </a:rPr>
              <a:t>R/W process: (3 components)</a:t>
            </a:r>
          </a:p>
          <a:p>
            <a:pPr marL="285750" indent="-285750" algn="just">
              <a:buFont typeface="Wingdings" pitchFamily="2" charset="2"/>
              <a:buChar char="q"/>
            </a:pPr>
            <a:r>
              <a:rPr lang="en-US" sz="2400" b="1" dirty="0">
                <a:latin typeface="Times" pitchFamily="18" charset="0"/>
                <a:cs typeface="Times" pitchFamily="18" charset="0"/>
              </a:rPr>
              <a:t>SEEK</a:t>
            </a:r>
            <a:r>
              <a:rPr lang="en-US" sz="2400" dirty="0">
                <a:latin typeface="Times" pitchFamily="18" charset="0"/>
                <a:cs typeface="Times" pitchFamily="18" charset="0"/>
              </a:rPr>
              <a:t>: Positioning R/W head over correct track</a:t>
            </a:r>
          </a:p>
          <a:p>
            <a:pPr marL="285750" indent="-285750" algn="just">
              <a:buFont typeface="Wingdings" pitchFamily="2" charset="2"/>
              <a:buChar char="q"/>
            </a:pPr>
            <a:r>
              <a:rPr lang="en-US" sz="2400" b="1" dirty="0">
                <a:latin typeface="Times" pitchFamily="18" charset="0"/>
                <a:cs typeface="Times" pitchFamily="18" charset="0"/>
              </a:rPr>
              <a:t>ROTATION</a:t>
            </a:r>
            <a:r>
              <a:rPr lang="en-US" sz="2400" dirty="0">
                <a:latin typeface="Times" pitchFamily="18" charset="0"/>
                <a:cs typeface="Times" pitchFamily="18" charset="0"/>
              </a:rPr>
              <a:t>: Waiting for desired sector to rotate under head</a:t>
            </a:r>
          </a:p>
          <a:p>
            <a:pPr marL="285750" indent="-285750" algn="just">
              <a:buFont typeface="Wingdings" pitchFamily="2" charset="2"/>
              <a:buChar char="q"/>
            </a:pPr>
            <a:r>
              <a:rPr lang="en-US" sz="2400" b="1" dirty="0">
                <a:latin typeface="Times" pitchFamily="18" charset="0"/>
                <a:cs typeface="Times" pitchFamily="18" charset="0"/>
              </a:rPr>
              <a:t>Transfer</a:t>
            </a:r>
            <a:r>
              <a:rPr lang="en-US" sz="2400" dirty="0">
                <a:latin typeface="Times" pitchFamily="18" charset="0"/>
                <a:cs typeface="Times" pitchFamily="18" charset="0"/>
              </a:rPr>
              <a:t>: Do R/W</a:t>
            </a:r>
          </a:p>
          <a:p>
            <a:pPr algn="just"/>
            <a:endParaRPr lang="en-US" sz="2400" dirty="0">
              <a:latin typeface="Times" pitchFamily="18" charset="0"/>
              <a:cs typeface="Times" pitchFamily="18" charset="0"/>
            </a:endParaRPr>
          </a:p>
          <a:p>
            <a:pPr algn="just"/>
            <a:endParaRPr lang="en-US" sz="2400" dirty="0">
              <a:latin typeface="Times" pitchFamily="18" charset="0"/>
              <a:cs typeface="Times" pitchFamily="18" charset="0"/>
            </a:endParaRPr>
          </a:p>
          <a:p>
            <a:pPr algn="just"/>
            <a:r>
              <a:rPr lang="en-US" sz="2400" b="1" dirty="0">
                <a:solidFill>
                  <a:srgbClr val="003300"/>
                </a:solidFill>
                <a:latin typeface="Times" pitchFamily="18" charset="0"/>
                <a:cs typeface="Times" pitchFamily="18" charset="0"/>
              </a:rPr>
              <a:t>Remark</a:t>
            </a:r>
          </a:p>
          <a:p>
            <a:pPr marL="285750" indent="-285750" algn="just">
              <a:buFont typeface="Wingdings" pitchFamily="2" charset="2"/>
              <a:buChar char="§"/>
            </a:pPr>
            <a:r>
              <a:rPr lang="en-US" sz="2400" dirty="0">
                <a:latin typeface="Times" pitchFamily="18" charset="0"/>
                <a:cs typeface="Times" pitchFamily="18" charset="0"/>
              </a:rPr>
              <a:t>When arm goes from one track to another then due to rotational effect we need to consider </a:t>
            </a:r>
            <a:r>
              <a:rPr lang="en-US" sz="2400" b="1" i="1" dirty="0">
                <a:latin typeface="Times" pitchFamily="18" charset="0"/>
                <a:cs typeface="Times" pitchFamily="18" charset="0"/>
              </a:rPr>
              <a:t>Track Skew</a:t>
            </a:r>
          </a:p>
          <a:p>
            <a:pPr marL="285750" indent="-285750" algn="just">
              <a:buFont typeface="Wingdings" pitchFamily="2" charset="2"/>
              <a:buChar char="§"/>
            </a:pPr>
            <a:r>
              <a:rPr lang="en-US" sz="2400" dirty="0">
                <a:latin typeface="Times" pitchFamily="18" charset="0"/>
                <a:cs typeface="Times" pitchFamily="18" charset="0"/>
              </a:rPr>
              <a:t>Outer tracks covers more distance then inner track</a:t>
            </a:r>
            <a:r>
              <a:rPr lang="en-US" dirty="0"/>
              <a:t>.</a:t>
            </a:r>
          </a:p>
        </p:txBody>
      </p:sp>
    </p:spTree>
    <p:extLst>
      <p:ext uri="{BB962C8B-B14F-4D97-AF65-F5344CB8AC3E}">
        <p14:creationId xmlns:p14="http://schemas.microsoft.com/office/powerpoint/2010/main" val="4170761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488995" y="0"/>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Block mapping problem</a:t>
            </a:r>
            <a:endParaRPr lang="en-IN" sz="3276" b="1" dirty="0">
              <a:solidFill>
                <a:srgbClr val="46B0FA"/>
              </a:solidFill>
              <a:latin typeface="Arial"/>
              <a:cs typeface="Arial"/>
            </a:endParaRPr>
          </a:p>
        </p:txBody>
      </p:sp>
      <mc:AlternateContent xmlns:mc="http://schemas.openxmlformats.org/markup-compatibility/2006" xmlns:a14="http://schemas.microsoft.com/office/drawing/2010/main">
        <mc:Choice Requires="a14">
          <p:sp>
            <p:nvSpPr>
              <p:cNvPr id="2" name="TextBox 1"/>
              <p:cNvSpPr txBox="1"/>
              <p:nvPr/>
            </p:nvSpPr>
            <p:spPr>
              <a:xfrm>
                <a:off x="1234911" y="490194"/>
                <a:ext cx="10708850" cy="6309420"/>
              </a:xfrm>
              <a:prstGeom prst="rect">
                <a:avLst/>
              </a:prstGeom>
              <a:noFill/>
            </p:spPr>
            <p:txBody>
              <a:bodyPr wrap="square" rtlCol="0">
                <a:spAutoFit/>
              </a:bodyPr>
              <a:lstStyle/>
              <a:p>
                <a:r>
                  <a:rPr lang="en-US" sz="2400" dirty="0">
                    <a:latin typeface="Times" pitchFamily="18" charset="0"/>
                    <a:cs typeface="Times" pitchFamily="18" charset="0"/>
                  </a:rPr>
                  <a:t>[</a:t>
                </a:r>
                <a:r>
                  <a:rPr lang="en-US" sz="2400" b="1" dirty="0">
                    <a:latin typeface="Times" pitchFamily="18" charset="0"/>
                    <a:cs typeface="Times" pitchFamily="18" charset="0"/>
                  </a:rPr>
                  <a:t>Recall concept from File system structure</a:t>
                </a:r>
                <a:r>
                  <a:rPr lang="en-US" sz="2400" dirty="0">
                    <a:latin typeface="Times" pitchFamily="18" charset="0"/>
                    <a:cs typeface="Times" pitchFamily="18" charset="0"/>
                  </a:rPr>
                  <a:t>]:</a:t>
                </a:r>
              </a:p>
              <a:p>
                <a:pPr marL="285750" indent="-285750">
                  <a:buFont typeface="Wingdings" pitchFamily="2" charset="2"/>
                  <a:buChar char="§"/>
                </a:pPr>
                <a:r>
                  <a:rPr lang="en-US" sz="2400" dirty="0">
                    <a:latin typeface="Times" pitchFamily="18" charset="0"/>
                    <a:cs typeface="Times" pitchFamily="18" charset="0"/>
                  </a:rPr>
                  <a:t>Disk operation is performed in units of blocks (blks)</a:t>
                </a:r>
              </a:p>
              <a:p>
                <a:endParaRPr lang="en-US" sz="1000" dirty="0">
                  <a:latin typeface="Times" pitchFamily="18" charset="0"/>
                  <a:cs typeface="Times" pitchFamily="18" charset="0"/>
                </a:endParaRPr>
              </a:p>
              <a:p>
                <a:r>
                  <a:rPr lang="en-US" sz="2400" b="1" dirty="0">
                    <a:solidFill>
                      <a:srgbClr val="0000FF"/>
                    </a:solidFill>
                    <a:latin typeface="Times" pitchFamily="18" charset="0"/>
                    <a:cs typeface="Times" pitchFamily="18" charset="0"/>
                  </a:rPr>
                  <a:t>Example</a:t>
                </a:r>
                <a:r>
                  <a:rPr lang="en-US" sz="2400" dirty="0">
                    <a:latin typeface="Times" pitchFamily="18" charset="0"/>
                    <a:cs typeface="Times" pitchFamily="18" charset="0"/>
                  </a:rPr>
                  <a:t>: Suppose, a file requires 6658B and 1 blk size </a:t>
                </a:r>
                <a14:m>
                  <m:oMath xmlns:m="http://schemas.openxmlformats.org/officeDocument/2006/math">
                    <m:r>
                      <a:rPr lang="en-US" sz="2400" b="0" i="1" smtClean="0">
                        <a:latin typeface="Cambria Math"/>
                      </a:rPr>
                      <m:t>=</m:t>
                    </m:r>
                    <m:r>
                      <a:rPr lang="en-US" sz="2400" b="0" i="0" smtClean="0">
                        <a:latin typeface="Cambria Math"/>
                      </a:rPr>
                      <m:t>1024</m:t>
                    </m:r>
                    <m:r>
                      <m:rPr>
                        <m:sty m:val="p"/>
                      </m:rPr>
                      <a:rPr lang="en-US" sz="2400" b="0" i="0" smtClean="0">
                        <a:latin typeface="Cambria Math"/>
                      </a:rPr>
                      <m:t>B</m:t>
                    </m:r>
                  </m:oMath>
                </a14:m>
                <a:endParaRPr lang="en-US" sz="2400" dirty="0">
                  <a:latin typeface="Times" pitchFamily="18" charset="0"/>
                  <a:cs typeface="Times" pitchFamily="18" charset="0"/>
                </a:endParaRPr>
              </a:p>
              <a:p>
                <a:pPr marL="742950" lvl="1" indent="-285750">
                  <a:buFont typeface="Wingdings" pitchFamily="2" charset="2"/>
                  <a:buChar char="§"/>
                </a:pPr>
                <a:r>
                  <a:rPr lang="en-US" sz="2400" dirty="0">
                    <a:latin typeface="Times" pitchFamily="18" charset="0"/>
                    <a:cs typeface="Times" pitchFamily="18" charset="0"/>
                  </a:rPr>
                  <a:t>We requires 7 blocks where 7</a:t>
                </a:r>
                <a:r>
                  <a:rPr lang="en-US" sz="2400" baseline="30000" dirty="0">
                    <a:latin typeface="Times" pitchFamily="18" charset="0"/>
                    <a:cs typeface="Times" pitchFamily="18" charset="0"/>
                  </a:rPr>
                  <a:t>th</a:t>
                </a:r>
                <a:r>
                  <a:rPr lang="en-US" sz="2400" dirty="0">
                    <a:latin typeface="Times" pitchFamily="18" charset="0"/>
                    <a:cs typeface="Times" pitchFamily="18" charset="0"/>
                  </a:rPr>
                  <a:t> block is partially filled</a:t>
                </a:r>
              </a:p>
              <a:p>
                <a:endParaRPr lang="en-US" sz="1000" dirty="0">
                  <a:latin typeface="Times" pitchFamily="18" charset="0"/>
                  <a:cs typeface="Times" pitchFamily="18" charset="0"/>
                </a:endParaRPr>
              </a:p>
              <a:p>
                <a:r>
                  <a:rPr lang="en-US" sz="2400" b="1" dirty="0">
                    <a:solidFill>
                      <a:srgbClr val="8E0047"/>
                    </a:solidFill>
                    <a:latin typeface="Times" pitchFamily="18" charset="0"/>
                    <a:cs typeface="Times" pitchFamily="18" charset="0"/>
                  </a:rPr>
                  <a:t>Issues</a:t>
                </a:r>
              </a:p>
              <a:p>
                <a:pPr marL="285750" indent="-285750">
                  <a:buFont typeface="Wingdings" pitchFamily="2" charset="2"/>
                  <a:buChar char="§"/>
                </a:pPr>
                <a:r>
                  <a:rPr lang="en-US" sz="2400" dirty="0">
                    <a:latin typeface="Times" pitchFamily="18" charset="0"/>
                    <a:cs typeface="Times" pitchFamily="18" charset="0"/>
                  </a:rPr>
                  <a:t>Who keep track that How many blks are allocated to the file and size of last partially filled block</a:t>
                </a:r>
              </a:p>
              <a:p>
                <a:pPr marL="285750" indent="-285750">
                  <a:buFont typeface="Wingdings" pitchFamily="2" charset="2"/>
                  <a:buChar char="§"/>
                </a:pPr>
                <a:r>
                  <a:rPr lang="en-US" sz="2400" dirty="0">
                    <a:latin typeface="Times" pitchFamily="18" charset="0"/>
                    <a:cs typeface="Times" pitchFamily="18" charset="0"/>
                  </a:rPr>
                  <a:t>How file blks are mapped to actual disk such that</a:t>
                </a:r>
              </a:p>
              <a:p>
                <a:pPr marL="742950" lvl="1" indent="-285750">
                  <a:buFont typeface="Wingdings" pitchFamily="2" charset="2"/>
                  <a:buChar char="§"/>
                </a:pPr>
                <a:r>
                  <a:rPr lang="en-US" sz="2400" dirty="0">
                    <a:latin typeface="Times" pitchFamily="18" charset="0"/>
                    <a:cs typeface="Times" pitchFamily="18" charset="0"/>
                  </a:rPr>
                  <a:t>How to allocate space for file, considering the fact that the :</a:t>
                </a:r>
              </a:p>
              <a:p>
                <a:pPr marL="1200150" lvl="2" indent="-285750">
                  <a:buFont typeface="Wingdings" pitchFamily="2" charset="2"/>
                  <a:buChar char="§"/>
                </a:pPr>
                <a:r>
                  <a:rPr lang="en-US" sz="2400" dirty="0">
                    <a:latin typeface="Times" pitchFamily="18" charset="0"/>
                    <a:cs typeface="Times" pitchFamily="18" charset="0"/>
                  </a:rPr>
                  <a:t>File may appear as variable size. </a:t>
                </a:r>
              </a:p>
              <a:p>
                <a:pPr marL="1200150" lvl="2" indent="-285750">
                  <a:buFont typeface="Wingdings" pitchFamily="2" charset="2"/>
                  <a:buChar char="§"/>
                </a:pPr>
                <a:r>
                  <a:rPr lang="en-US" sz="2400" dirty="0">
                    <a:latin typeface="Times" pitchFamily="18" charset="0"/>
                    <a:cs typeface="Times" pitchFamily="18" charset="0"/>
                  </a:rPr>
                  <a:t>File can grow as per user’s need.</a:t>
                </a:r>
              </a:p>
              <a:p>
                <a:pPr marL="742950" lvl="1" indent="-285750">
                  <a:buFont typeface="Wingdings" pitchFamily="2" charset="2"/>
                  <a:buChar char="§"/>
                </a:pPr>
                <a:r>
                  <a:rPr lang="en-US" sz="2400" dirty="0">
                    <a:latin typeface="Times" pitchFamily="18" charset="0"/>
                    <a:cs typeface="Times" pitchFamily="18" charset="0"/>
                  </a:rPr>
                  <a:t>How efficiently (fast) one can search content within the file blks of a given file</a:t>
                </a:r>
              </a:p>
              <a:p>
                <a:pPr marL="742950" lvl="1" indent="-285750">
                  <a:buFont typeface="Wingdings" pitchFamily="2" charset="2"/>
                  <a:buChar char="§"/>
                </a:pPr>
                <a:r>
                  <a:rPr lang="en-US" sz="2400" dirty="0">
                    <a:latin typeface="Times" pitchFamily="18" charset="0"/>
                    <a:cs typeface="Times" pitchFamily="18" charset="0"/>
                  </a:rPr>
                  <a:t>What and where necessary information about files (blk locations etc.) needs to be recorded.</a:t>
                </a:r>
              </a:p>
              <a:p>
                <a:r>
                  <a:rPr lang="en-US" sz="2000" b="1" i="1" dirty="0">
                    <a:solidFill>
                      <a:srgbClr val="003300"/>
                    </a:solidFill>
                    <a:latin typeface="Times" pitchFamily="18" charset="0"/>
                    <a:cs typeface="Times" pitchFamily="18" charset="0"/>
                  </a:rPr>
                  <a:t>All above and related issues comes under blk-mapping problem which in turn answered by disk allocation methods   </a:t>
                </a:r>
                <a:r>
                  <a:rPr lang="en-US"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1234911" y="490194"/>
                <a:ext cx="10708850" cy="6309420"/>
              </a:xfrm>
              <a:prstGeom prst="rect">
                <a:avLst/>
              </a:prstGeom>
              <a:blipFill rotWithShape="1">
                <a:blip r:embed="rId3"/>
                <a:stretch>
                  <a:fillRect l="-911" t="-773" r="-114"/>
                </a:stretch>
              </a:blipFill>
            </p:spPr>
            <p:txBody>
              <a:bodyPr/>
              <a:lstStyle/>
              <a:p>
                <a:r>
                  <a:rPr lang="en-US">
                    <a:noFill/>
                  </a:rPr>
                  <a:t> </a:t>
                </a:r>
              </a:p>
            </p:txBody>
          </p:sp>
        </mc:Fallback>
      </mc:AlternateContent>
    </p:spTree>
    <p:extLst>
      <p:ext uri="{BB962C8B-B14F-4D97-AF65-F5344CB8AC3E}">
        <p14:creationId xmlns:p14="http://schemas.microsoft.com/office/powerpoint/2010/main" val="231082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Why FS?</a:t>
            </a:r>
            <a:endParaRPr lang="en-IN" sz="3276" b="1" dirty="0">
              <a:solidFill>
                <a:srgbClr val="46B0FA"/>
              </a:solidFill>
              <a:latin typeface="Arial"/>
              <a:cs typeface="Arial"/>
            </a:endParaRPr>
          </a:p>
        </p:txBody>
      </p:sp>
      <p:sp>
        <p:nvSpPr>
          <p:cNvPr id="2" name="TextBox 1"/>
          <p:cNvSpPr txBox="1"/>
          <p:nvPr/>
        </p:nvSpPr>
        <p:spPr>
          <a:xfrm>
            <a:off x="1036948" y="688144"/>
            <a:ext cx="11953188" cy="6001643"/>
          </a:xfrm>
          <a:prstGeom prst="rect">
            <a:avLst/>
          </a:prstGeom>
          <a:noFill/>
        </p:spPr>
        <p:txBody>
          <a:bodyPr wrap="square" rtlCol="0">
            <a:spAutoFit/>
          </a:bodyPr>
          <a:lstStyle/>
          <a:p>
            <a:pPr marL="637794" indent="-457200">
              <a:spcBef>
                <a:spcPts val="400"/>
              </a:spcBef>
              <a:buFont typeface="Wingdings" pitchFamily="2" charset="2"/>
              <a:buChar char="q"/>
            </a:pPr>
            <a:r>
              <a:rPr lang="en-US" sz="2400" dirty="0">
                <a:latin typeface="Times" pitchFamily="18" charset="0"/>
                <a:cs typeface="Times" pitchFamily="18" charset="0"/>
              </a:rPr>
              <a:t>Need of persistence storage.</a:t>
            </a:r>
          </a:p>
          <a:p>
            <a:pPr marL="637794" indent="-457200">
              <a:spcBef>
                <a:spcPts val="400"/>
              </a:spcBef>
              <a:buFont typeface="Wingdings" pitchFamily="2" charset="2"/>
              <a:buChar char="q"/>
            </a:pPr>
            <a:r>
              <a:rPr lang="en-US" sz="2400" dirty="0">
                <a:latin typeface="Times" pitchFamily="18" charset="0"/>
                <a:cs typeface="Times" pitchFamily="18" charset="0"/>
              </a:rPr>
              <a:t>Hardware for persistence storage:</a:t>
            </a:r>
          </a:p>
          <a:p>
            <a:pPr marL="742950" lvl="1" indent="-285750">
              <a:buFont typeface="Wingdings" pitchFamily="2" charset="2"/>
              <a:buChar char="§"/>
            </a:pPr>
            <a:r>
              <a:rPr lang="en-US" sz="2400" dirty="0">
                <a:latin typeface="Times" pitchFamily="18" charset="0"/>
                <a:cs typeface="Times" pitchFamily="18" charset="0"/>
              </a:rPr>
              <a:t>Magnetic Disk </a:t>
            </a:r>
          </a:p>
          <a:p>
            <a:pPr marL="742950" lvl="1" indent="-285750">
              <a:buFont typeface="Wingdings" pitchFamily="2" charset="2"/>
              <a:buChar char="§"/>
            </a:pPr>
            <a:r>
              <a:rPr lang="en-US" sz="2400" dirty="0">
                <a:latin typeface="Times" pitchFamily="18" charset="0"/>
                <a:cs typeface="Times" pitchFamily="18" charset="0"/>
              </a:rPr>
              <a:t>HDD</a:t>
            </a:r>
          </a:p>
          <a:p>
            <a:pPr marL="742950" lvl="1" indent="-285750">
              <a:buFont typeface="Wingdings" pitchFamily="2" charset="2"/>
              <a:buChar char="§"/>
            </a:pPr>
            <a:r>
              <a:rPr lang="en-US" sz="2400" dirty="0">
                <a:latin typeface="Times" pitchFamily="18" charset="0"/>
                <a:cs typeface="Times" pitchFamily="18" charset="0"/>
              </a:rPr>
              <a:t>SDD</a:t>
            </a:r>
          </a:p>
          <a:p>
            <a:pPr marL="742950" lvl="1" indent="-285750">
              <a:buFont typeface="Wingdings" pitchFamily="2" charset="2"/>
              <a:buChar char="§"/>
            </a:pPr>
            <a:r>
              <a:rPr lang="en-US" sz="2400" dirty="0" err="1">
                <a:latin typeface="Times" pitchFamily="18" charset="0"/>
                <a:cs typeface="Times" pitchFamily="18" charset="0"/>
              </a:rPr>
              <a:t>NVMe</a:t>
            </a:r>
            <a:r>
              <a:rPr lang="en-US" sz="2400" dirty="0">
                <a:latin typeface="Times" pitchFamily="18" charset="0"/>
                <a:cs typeface="Times" pitchFamily="18" charset="0"/>
              </a:rPr>
              <a:t> </a:t>
            </a:r>
          </a:p>
          <a:p>
            <a:pPr marL="637794" indent="-457200">
              <a:spcBef>
                <a:spcPts val="400"/>
              </a:spcBef>
              <a:buFont typeface="Wingdings" pitchFamily="2" charset="2"/>
              <a:buChar char="q"/>
            </a:pPr>
            <a:r>
              <a:rPr lang="en-US" sz="2400" dirty="0">
                <a:latin typeface="Times" pitchFamily="18" charset="0"/>
                <a:cs typeface="Times" pitchFamily="18" charset="0"/>
              </a:rPr>
              <a:t>OS requires to manage persistence storage.</a:t>
            </a:r>
          </a:p>
          <a:p>
            <a:pPr marL="637794" indent="-457200">
              <a:spcBef>
                <a:spcPts val="400"/>
              </a:spcBef>
              <a:buFont typeface="Wingdings" pitchFamily="2" charset="2"/>
              <a:buChar char="q"/>
            </a:pPr>
            <a:r>
              <a:rPr lang="en-US" sz="2400" b="1" i="1" dirty="0">
                <a:solidFill>
                  <a:srgbClr val="000066"/>
                </a:solidFill>
                <a:latin typeface="Algerian" pitchFamily="82" charset="0"/>
                <a:cs typeface="Times" pitchFamily="18" charset="0"/>
              </a:rPr>
              <a:t>FS</a:t>
            </a:r>
            <a:r>
              <a:rPr lang="en-US" sz="2400" b="1" i="1" dirty="0">
                <a:latin typeface="Times" pitchFamily="18" charset="0"/>
                <a:cs typeface="Times" pitchFamily="18" charset="0"/>
              </a:rPr>
              <a:t>: OS by FS manages mechanism and policies of persistence storage </a:t>
            </a:r>
          </a:p>
          <a:p>
            <a:pPr marL="637794" indent="-457200">
              <a:spcBef>
                <a:spcPts val="400"/>
              </a:spcBef>
              <a:buFont typeface="Wingdings" pitchFamily="2" charset="2"/>
              <a:buChar char="q"/>
            </a:pPr>
            <a:r>
              <a:rPr lang="en-US" sz="2400" dirty="0">
                <a:latin typeface="Times" pitchFamily="18" charset="0"/>
                <a:cs typeface="Times" pitchFamily="18" charset="0"/>
              </a:rPr>
              <a:t>Types of FS implementations:</a:t>
            </a:r>
          </a:p>
          <a:p>
            <a:pPr marL="742950" lvl="1" indent="-285750">
              <a:buFont typeface="Wingdings" pitchFamily="2" charset="2"/>
              <a:buChar char="§"/>
            </a:pPr>
            <a:r>
              <a:rPr lang="en-US" sz="2400" dirty="0">
                <a:latin typeface="Times" pitchFamily="18" charset="0"/>
                <a:cs typeface="Times" pitchFamily="18" charset="0"/>
              </a:rPr>
              <a:t>Simple – Ext2/3/4</a:t>
            </a:r>
          </a:p>
          <a:p>
            <a:pPr marL="742950" lvl="1" indent="-285750">
              <a:buFont typeface="Wingdings" pitchFamily="2" charset="2"/>
              <a:buChar char="§"/>
            </a:pPr>
            <a:r>
              <a:rPr lang="en-US" sz="2400" dirty="0">
                <a:latin typeface="Times" pitchFamily="18" charset="0"/>
                <a:cs typeface="Times" pitchFamily="18" charset="0"/>
              </a:rPr>
              <a:t>Complex – XFS, JFS</a:t>
            </a:r>
          </a:p>
          <a:p>
            <a:pPr marL="742950" lvl="1" indent="-285750">
              <a:buFont typeface="Wingdings" pitchFamily="2" charset="2"/>
              <a:buChar char="§"/>
            </a:pPr>
            <a:r>
              <a:rPr lang="en-US" sz="2400" dirty="0">
                <a:latin typeface="Times" pitchFamily="18" charset="0"/>
                <a:cs typeface="Times" pitchFamily="18" charset="0"/>
              </a:rPr>
              <a:t>Networked – NFS, CIFS, AFS, Coda</a:t>
            </a:r>
          </a:p>
          <a:p>
            <a:pPr marL="742950" lvl="1" indent="-285750">
              <a:buFont typeface="Wingdings" pitchFamily="2" charset="2"/>
              <a:buChar char="§"/>
            </a:pPr>
            <a:r>
              <a:rPr lang="en-US" sz="2400" dirty="0">
                <a:latin typeface="Times" pitchFamily="18" charset="0"/>
                <a:cs typeface="Times" pitchFamily="18" charset="0"/>
              </a:rPr>
              <a:t>Non-Unix – VFAT, NTFS</a:t>
            </a:r>
          </a:p>
          <a:p>
            <a:pPr marL="742950" lvl="1" indent="-285750">
              <a:buFont typeface="Wingdings" pitchFamily="2" charset="2"/>
              <a:buChar char="§"/>
            </a:pPr>
            <a:r>
              <a:rPr lang="en-US" sz="2400" dirty="0">
                <a:latin typeface="Times" pitchFamily="18" charset="0"/>
                <a:cs typeface="Times" pitchFamily="18" charset="0"/>
              </a:rPr>
              <a:t>Pseudo – </a:t>
            </a:r>
            <a:r>
              <a:rPr lang="en-US" sz="2400" dirty="0" err="1">
                <a:latin typeface="Times" pitchFamily="18" charset="0"/>
                <a:cs typeface="Times" pitchFamily="18" charset="0"/>
              </a:rPr>
              <a:t>Procfs</a:t>
            </a:r>
            <a:r>
              <a:rPr lang="en-US" sz="2400" dirty="0">
                <a:latin typeface="Times" pitchFamily="18" charset="0"/>
                <a:cs typeface="Times" pitchFamily="18" charset="0"/>
              </a:rPr>
              <a:t>, </a:t>
            </a:r>
            <a:r>
              <a:rPr lang="en-US" sz="2400" dirty="0" err="1">
                <a:latin typeface="Times" pitchFamily="18" charset="0"/>
                <a:cs typeface="Times" pitchFamily="18" charset="0"/>
              </a:rPr>
              <a:t>Sysfs</a:t>
            </a:r>
            <a:r>
              <a:rPr lang="en-US" sz="2400" dirty="0">
                <a:latin typeface="Times" pitchFamily="18" charset="0"/>
                <a:cs typeface="Times" pitchFamily="18" charset="0"/>
              </a:rPr>
              <a:t>, </a:t>
            </a:r>
            <a:r>
              <a:rPr lang="en-US" sz="2400" dirty="0" err="1">
                <a:latin typeface="Times" pitchFamily="18" charset="0"/>
                <a:cs typeface="Times" pitchFamily="18" charset="0"/>
              </a:rPr>
              <a:t>Configfs</a:t>
            </a:r>
            <a:r>
              <a:rPr lang="en-US" sz="2400" dirty="0">
                <a:latin typeface="Times" pitchFamily="18" charset="0"/>
                <a:cs typeface="Times" pitchFamily="18" charset="0"/>
              </a:rPr>
              <a:t>, </a:t>
            </a:r>
            <a:r>
              <a:rPr lang="en-US" sz="2400" dirty="0" err="1">
                <a:latin typeface="Times" pitchFamily="18" charset="0"/>
                <a:cs typeface="Times" pitchFamily="18" charset="0"/>
              </a:rPr>
              <a:t>Debugfs</a:t>
            </a:r>
            <a:r>
              <a:rPr lang="en-US" sz="2400" dirty="0">
                <a:latin typeface="Times" pitchFamily="18" charset="0"/>
                <a:cs typeface="Times" pitchFamily="18" charset="0"/>
              </a:rPr>
              <a:t>  </a:t>
            </a:r>
          </a:p>
          <a:p>
            <a:pPr marL="285750" indent="-285750">
              <a:buFont typeface="Wingdings" pitchFamily="2" charset="2"/>
              <a:buChar char="§"/>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520" y="518420"/>
            <a:ext cx="2771775" cy="3076575"/>
          </a:xfrm>
          <a:prstGeom prst="rect">
            <a:avLst/>
          </a:prstGeom>
        </p:spPr>
      </p:pic>
    </p:spTree>
    <p:extLst>
      <p:ext uri="{BB962C8B-B14F-4D97-AF65-F5344CB8AC3E}">
        <p14:creationId xmlns:p14="http://schemas.microsoft.com/office/powerpoint/2010/main" val="1799518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281782" y="93824"/>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Disk Allocation Methods</a:t>
            </a:r>
            <a:endParaRPr lang="en-IN" sz="3276" b="1" dirty="0">
              <a:solidFill>
                <a:srgbClr val="46B0FA"/>
              </a:solidFill>
              <a:latin typeface="Arial"/>
              <a:cs typeface="Arial"/>
            </a:endParaRPr>
          </a:p>
        </p:txBody>
      </p:sp>
      <p:sp>
        <p:nvSpPr>
          <p:cNvPr id="7" name="Rectangle 3"/>
          <p:cNvSpPr txBox="1">
            <a:spLocks noChangeArrowheads="1"/>
          </p:cNvSpPr>
          <p:nvPr/>
        </p:nvSpPr>
        <p:spPr>
          <a:xfrm>
            <a:off x="863787" y="946597"/>
            <a:ext cx="11585575" cy="6040438"/>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buFont typeface="Wingdings" pitchFamily="2" charset="2"/>
              <a:buChar char="q"/>
            </a:pPr>
            <a:r>
              <a:rPr lang="en-US" sz="2400" dirty="0">
                <a:latin typeface="Times" pitchFamily="18" charset="0"/>
                <a:cs typeface="Times" pitchFamily="18" charset="0"/>
              </a:rPr>
              <a:t>An allocation method refers to how disk blocks are allocated for files:</a:t>
            </a:r>
          </a:p>
          <a:p>
            <a:pPr>
              <a:buFont typeface="Wingdings" pitchFamily="2" charset="2"/>
              <a:buChar char="q"/>
            </a:pPr>
            <a:r>
              <a:rPr lang="en-US" sz="2400" dirty="0">
                <a:latin typeface="Times" pitchFamily="18" charset="0"/>
                <a:cs typeface="Times" pitchFamily="18" charset="0"/>
              </a:rPr>
              <a:t>Some of the commonly used methods are:</a:t>
            </a:r>
          </a:p>
          <a:p>
            <a:pPr lvl="1">
              <a:spcBef>
                <a:spcPts val="1200"/>
              </a:spcBef>
              <a:buFont typeface="Wingdings" pitchFamily="2" charset="2"/>
              <a:buChar char="§"/>
            </a:pPr>
            <a:r>
              <a:rPr lang="en-US" sz="2400" b="1" dirty="0">
                <a:solidFill>
                  <a:srgbClr val="8E0047"/>
                </a:solidFill>
                <a:latin typeface="Times" pitchFamily="18" charset="0"/>
                <a:cs typeface="Times" pitchFamily="18" charset="0"/>
              </a:rPr>
              <a:t>Contiguous Allocation</a:t>
            </a:r>
          </a:p>
          <a:p>
            <a:pPr lvl="1">
              <a:spcBef>
                <a:spcPts val="1200"/>
              </a:spcBef>
              <a:buFont typeface="Wingdings" pitchFamily="2" charset="2"/>
              <a:buChar char="§"/>
            </a:pPr>
            <a:r>
              <a:rPr lang="en-US" sz="2400" b="1" dirty="0">
                <a:solidFill>
                  <a:srgbClr val="8E0047"/>
                </a:solidFill>
                <a:latin typeface="Times" pitchFamily="18" charset="0"/>
                <a:cs typeface="Times" pitchFamily="18" charset="0"/>
              </a:rPr>
              <a:t>Linked Allocation</a:t>
            </a:r>
          </a:p>
          <a:p>
            <a:pPr lvl="1">
              <a:spcBef>
                <a:spcPts val="1200"/>
              </a:spcBef>
              <a:buFont typeface="Wingdings" pitchFamily="2" charset="2"/>
              <a:buChar char="§"/>
            </a:pPr>
            <a:r>
              <a:rPr lang="en-US" sz="2400" b="1" dirty="0">
                <a:solidFill>
                  <a:srgbClr val="8E0047"/>
                </a:solidFill>
                <a:latin typeface="Times" pitchFamily="18" charset="0"/>
                <a:cs typeface="Times" pitchFamily="18" charset="0"/>
              </a:rPr>
              <a:t>Indexed Allocation</a:t>
            </a:r>
          </a:p>
          <a:p>
            <a:pPr marL="499217" lvl="1" indent="0">
              <a:buNone/>
            </a:pPr>
            <a:endParaRPr lang="en-US" b="1" dirty="0">
              <a:solidFill>
                <a:srgbClr val="3366FF"/>
              </a:solidFill>
            </a:endParaRPr>
          </a:p>
          <a:p>
            <a:endParaRPr lang="en-US" dirty="0"/>
          </a:p>
        </p:txBody>
      </p:sp>
    </p:spTree>
    <p:extLst>
      <p:ext uri="{BB962C8B-B14F-4D97-AF65-F5344CB8AC3E}">
        <p14:creationId xmlns:p14="http://schemas.microsoft.com/office/powerpoint/2010/main" val="1761746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Rectangle 3"/>
          <p:cNvSpPr txBox="1">
            <a:spLocks noChangeArrowheads="1"/>
          </p:cNvSpPr>
          <p:nvPr/>
        </p:nvSpPr>
        <p:spPr>
          <a:xfrm>
            <a:off x="863787" y="720354"/>
            <a:ext cx="11585575" cy="6040438"/>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400" b="1" dirty="0">
                <a:solidFill>
                  <a:srgbClr val="8E0047"/>
                </a:solidFill>
                <a:latin typeface="Times" pitchFamily="18" charset="0"/>
                <a:cs typeface="Times" pitchFamily="18" charset="0"/>
              </a:rPr>
              <a:t>Contiguous Allocation</a:t>
            </a:r>
          </a:p>
          <a:p>
            <a:pPr lvl="1">
              <a:buFont typeface="Wingdings" pitchFamily="2" charset="2"/>
              <a:buChar char="§"/>
            </a:pPr>
            <a:r>
              <a:rPr lang="en-US" sz="2400" dirty="0">
                <a:latin typeface="Times" pitchFamily="18" charset="0"/>
                <a:cs typeface="Times" pitchFamily="18" charset="0"/>
              </a:rPr>
              <a:t>Allocates a single contiguous set of blocks to a file.</a:t>
            </a:r>
          </a:p>
          <a:p>
            <a:pPr lvl="1"/>
            <a:r>
              <a:rPr lang="en-US" sz="2400" b="1" dirty="0">
                <a:latin typeface="Times" pitchFamily="18" charset="0"/>
                <a:cs typeface="Times" pitchFamily="18" charset="0"/>
              </a:rPr>
              <a:t>Characteristics:</a:t>
            </a:r>
            <a:endParaRPr lang="en-US" sz="2400" dirty="0">
              <a:latin typeface="Times" pitchFamily="18" charset="0"/>
              <a:cs typeface="Times" pitchFamily="18" charset="0"/>
            </a:endParaRPr>
          </a:p>
          <a:p>
            <a:pPr lvl="2"/>
            <a:r>
              <a:rPr lang="en-US" sz="2400" dirty="0">
                <a:latin typeface="Times" pitchFamily="18" charset="0"/>
                <a:cs typeface="Times" pitchFamily="18" charset="0"/>
              </a:rPr>
              <a:t>Simple and easy to implement.</a:t>
            </a:r>
          </a:p>
          <a:p>
            <a:pPr lvl="2"/>
            <a:r>
              <a:rPr lang="en-US" sz="2400" dirty="0">
                <a:latin typeface="Times" pitchFamily="18" charset="0"/>
                <a:cs typeface="Times" pitchFamily="18" charset="0"/>
              </a:rPr>
              <a:t>Provides fast access to file data.</a:t>
            </a:r>
          </a:p>
          <a:p>
            <a:pPr lvl="2"/>
            <a:r>
              <a:rPr lang="en-US" sz="2400" dirty="0">
                <a:latin typeface="Times" pitchFamily="18" charset="0"/>
                <a:cs typeface="Times" pitchFamily="18" charset="0"/>
              </a:rPr>
              <a:t>Can lead to external fragmentation.</a:t>
            </a:r>
          </a:p>
          <a:p>
            <a:pPr lvl="2"/>
            <a:r>
              <a:rPr lang="en-US" sz="2400" dirty="0">
                <a:latin typeface="Times" pitchFamily="18" charset="0"/>
                <a:cs typeface="Times" pitchFamily="18" charset="0"/>
              </a:rPr>
              <a:t>Difficult to find a contiguous block of space for large files.</a:t>
            </a:r>
          </a:p>
          <a:p>
            <a:pPr lvl="1"/>
            <a:r>
              <a:rPr lang="en-US" sz="2400" b="1" dirty="0">
                <a:latin typeface="Times" pitchFamily="18" charset="0"/>
                <a:cs typeface="Times" pitchFamily="18" charset="0"/>
              </a:rPr>
              <a:t>Advantages:</a:t>
            </a:r>
            <a:endParaRPr lang="en-US" sz="2400" dirty="0">
              <a:latin typeface="Times" pitchFamily="18" charset="0"/>
              <a:cs typeface="Times" pitchFamily="18" charset="0"/>
            </a:endParaRPr>
          </a:p>
          <a:p>
            <a:pPr lvl="2"/>
            <a:r>
              <a:rPr lang="en-US" sz="2400" dirty="0">
                <a:latin typeface="Times" pitchFamily="18" charset="0"/>
                <a:cs typeface="Times" pitchFamily="18" charset="0"/>
              </a:rPr>
              <a:t>Fast read/write access due to sequential block placement.</a:t>
            </a:r>
          </a:p>
          <a:p>
            <a:pPr lvl="1"/>
            <a:r>
              <a:rPr lang="en-US" sz="2400" b="1" dirty="0">
                <a:latin typeface="Times" pitchFamily="18" charset="0"/>
                <a:cs typeface="Times" pitchFamily="18" charset="0"/>
              </a:rPr>
              <a:t>Disadvantages:</a:t>
            </a:r>
            <a:endParaRPr lang="en-US" sz="2400" dirty="0">
              <a:latin typeface="Times" pitchFamily="18" charset="0"/>
              <a:cs typeface="Times" pitchFamily="18" charset="0"/>
            </a:endParaRPr>
          </a:p>
          <a:p>
            <a:pPr lvl="2"/>
            <a:r>
              <a:rPr lang="en-US" sz="2400" dirty="0">
                <a:latin typeface="Times" pitchFamily="18" charset="0"/>
                <a:cs typeface="Times" pitchFamily="18" charset="0"/>
              </a:rPr>
              <a:t>Can cause external fragmentation.</a:t>
            </a:r>
          </a:p>
          <a:p>
            <a:pPr lvl="2"/>
            <a:r>
              <a:rPr lang="en-US" sz="2400" dirty="0">
                <a:latin typeface="Times" pitchFamily="18" charset="0"/>
                <a:cs typeface="Times" pitchFamily="18" charset="0"/>
              </a:rPr>
              <a:t>Difficult to grow files if adjacent blocks are occupied.</a:t>
            </a:r>
          </a:p>
          <a:p>
            <a:pPr lvl="1"/>
            <a:endParaRPr lang="en-US" b="1" dirty="0">
              <a:solidFill>
                <a:srgbClr val="3366FF"/>
              </a:solidFill>
            </a:endParaRPr>
          </a:p>
          <a:p>
            <a:endParaRPr lang="en-US" dirty="0"/>
          </a:p>
        </p:txBody>
      </p:sp>
    </p:spTree>
    <p:extLst>
      <p:ext uri="{BB962C8B-B14F-4D97-AF65-F5344CB8AC3E}">
        <p14:creationId xmlns:p14="http://schemas.microsoft.com/office/powerpoint/2010/main" val="4189722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Example Contiguous Allocation</a:t>
            </a:r>
            <a:endParaRPr lang="en-IN" sz="3276" b="1" dirty="0">
              <a:solidFill>
                <a:srgbClr val="46B0FA"/>
              </a:solidFill>
              <a:latin typeface="Arial"/>
              <a:cs typeface="Arial"/>
            </a:endParaRPr>
          </a:p>
        </p:txBody>
      </p:sp>
      <p:pic>
        <p:nvPicPr>
          <p:cNvPr id="7" name="Picture 5"/>
          <p:cNvPicPr>
            <a:picLocks noChangeAspect="1" noChangeArrowheads="1"/>
          </p:cNvPicPr>
          <p:nvPr/>
        </p:nvPicPr>
        <p:blipFill>
          <a:blip r:embed="rId2"/>
          <a:srcRect/>
          <a:stretch>
            <a:fillRect/>
          </a:stretch>
        </p:blipFill>
        <p:spPr bwMode="auto">
          <a:xfrm>
            <a:off x="3070263" y="979715"/>
            <a:ext cx="6084754" cy="4902618"/>
          </a:xfrm>
          <a:prstGeom prst="rect">
            <a:avLst/>
          </a:prstGeom>
          <a:noFill/>
          <a:ln w="9525">
            <a:noFill/>
            <a:miter lim="800000"/>
            <a:headEnd/>
            <a:tailEnd/>
          </a:ln>
        </p:spPr>
      </p:pic>
    </p:spTree>
    <p:extLst>
      <p:ext uri="{BB962C8B-B14F-4D97-AF65-F5344CB8AC3E}">
        <p14:creationId xmlns:p14="http://schemas.microsoft.com/office/powerpoint/2010/main" val="4196377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2" name="Rectangle 11"/>
          <p:cNvSpPr/>
          <p:nvPr/>
        </p:nvSpPr>
        <p:spPr>
          <a:xfrm>
            <a:off x="991518" y="815245"/>
            <a:ext cx="11699913" cy="54864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2400" b="1" dirty="0">
                <a:solidFill>
                  <a:srgbClr val="8E0047"/>
                </a:solidFill>
                <a:latin typeface="Times" pitchFamily="18" charset="0"/>
                <a:cs typeface="Times" pitchFamily="18" charset="0"/>
              </a:rPr>
              <a:t>Linked Allocation</a:t>
            </a:r>
          </a:p>
          <a:p>
            <a:r>
              <a:rPr lang="en-US" sz="2400" b="1" dirty="0">
                <a:latin typeface="Times" pitchFamily="18" charset="0"/>
                <a:cs typeface="Times" pitchFamily="18" charset="0"/>
              </a:rPr>
              <a:t>Definition:</a:t>
            </a:r>
            <a:r>
              <a:rPr lang="en-US" sz="2400" dirty="0">
                <a:latin typeface="Times" pitchFamily="18" charset="0"/>
                <a:cs typeface="Times" pitchFamily="18" charset="0"/>
              </a:rPr>
              <a:t> Each file is a linked list of disk blocks, where each block contains a pointer to the next block.</a:t>
            </a:r>
          </a:p>
          <a:p>
            <a:r>
              <a:rPr lang="en-US" sz="2400" b="1" dirty="0">
                <a:latin typeface="Times" pitchFamily="18" charset="0"/>
                <a:cs typeface="Times" pitchFamily="18" charset="0"/>
              </a:rPr>
              <a:t>Characteristics:</a:t>
            </a:r>
            <a:endParaRPr lang="en-US" sz="2400" dirty="0">
              <a:latin typeface="Times" pitchFamily="18" charset="0"/>
              <a:cs typeface="Times" pitchFamily="18" charset="0"/>
            </a:endParaRPr>
          </a:p>
          <a:p>
            <a:pPr lvl="1"/>
            <a:r>
              <a:rPr lang="en-US" sz="2400" dirty="0">
                <a:latin typeface="Times" pitchFamily="18" charset="0"/>
                <a:cs typeface="Times" pitchFamily="18" charset="0"/>
              </a:rPr>
              <a:t>No external fragmentation.</a:t>
            </a:r>
          </a:p>
          <a:p>
            <a:pPr lvl="1"/>
            <a:r>
              <a:rPr lang="en-US" sz="2400" dirty="0">
                <a:latin typeface="Times" pitchFamily="18" charset="0"/>
                <a:cs typeface="Times" pitchFamily="18" charset="0"/>
              </a:rPr>
              <a:t>Only the block pointer is stored in each block.</a:t>
            </a:r>
          </a:p>
          <a:p>
            <a:pPr lvl="1"/>
            <a:r>
              <a:rPr lang="en-US" sz="2400" dirty="0">
                <a:latin typeface="Times" pitchFamily="18" charset="0"/>
                <a:cs typeface="Times" pitchFamily="18" charset="0"/>
              </a:rPr>
              <a:t>Suitable for sequential access, not random access.</a:t>
            </a:r>
          </a:p>
          <a:p>
            <a:r>
              <a:rPr lang="en-US" sz="2400" b="1" dirty="0">
                <a:latin typeface="Times" pitchFamily="18" charset="0"/>
                <a:cs typeface="Times" pitchFamily="18" charset="0"/>
              </a:rPr>
              <a:t>Advantages:</a:t>
            </a:r>
            <a:endParaRPr lang="en-US" sz="2400" dirty="0">
              <a:latin typeface="Times" pitchFamily="18" charset="0"/>
              <a:cs typeface="Times" pitchFamily="18" charset="0"/>
            </a:endParaRPr>
          </a:p>
          <a:p>
            <a:pPr lvl="1"/>
            <a:r>
              <a:rPr lang="en-US" sz="2400" dirty="0">
                <a:latin typeface="Times" pitchFamily="18" charset="0"/>
                <a:cs typeface="Times" pitchFamily="18" charset="0"/>
              </a:rPr>
              <a:t>Simple to implement.</a:t>
            </a:r>
          </a:p>
          <a:p>
            <a:pPr lvl="1"/>
            <a:r>
              <a:rPr lang="en-US" sz="2400" dirty="0">
                <a:latin typeface="Times" pitchFamily="18" charset="0"/>
                <a:cs typeface="Times" pitchFamily="18" charset="0"/>
              </a:rPr>
              <a:t>No need for contiguous space, reducing fragmentation.</a:t>
            </a:r>
          </a:p>
          <a:p>
            <a:r>
              <a:rPr lang="en-US" sz="2400" b="1" dirty="0">
                <a:latin typeface="Times" pitchFamily="18" charset="0"/>
                <a:cs typeface="Times" pitchFamily="18" charset="0"/>
              </a:rPr>
              <a:t>Disadvantages:</a:t>
            </a:r>
            <a:endParaRPr lang="en-US" sz="2400" dirty="0">
              <a:latin typeface="Times" pitchFamily="18" charset="0"/>
              <a:cs typeface="Times" pitchFamily="18" charset="0"/>
            </a:endParaRPr>
          </a:p>
          <a:p>
            <a:pPr lvl="1"/>
            <a:r>
              <a:rPr lang="en-US" sz="2400" dirty="0">
                <a:latin typeface="Times" pitchFamily="18" charset="0"/>
                <a:cs typeface="Times" pitchFamily="18" charset="0"/>
              </a:rPr>
              <a:t>Overhead of storing pointers.</a:t>
            </a:r>
          </a:p>
          <a:p>
            <a:pPr lvl="1"/>
            <a:r>
              <a:rPr lang="en-US" sz="2400" dirty="0">
                <a:latin typeface="Times" pitchFamily="18" charset="0"/>
                <a:cs typeface="Times" pitchFamily="18" charset="0"/>
              </a:rPr>
              <a:t>Slower access times due to pointer traversal.</a:t>
            </a:r>
          </a:p>
        </p:txBody>
      </p:sp>
    </p:spTree>
    <p:extLst>
      <p:ext uri="{BB962C8B-B14F-4D97-AF65-F5344CB8AC3E}">
        <p14:creationId xmlns:p14="http://schemas.microsoft.com/office/powerpoint/2010/main" val="2263203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Example Linked Allocation</a:t>
            </a:r>
            <a:endParaRPr lang="en-IN" sz="3276" b="1" dirty="0">
              <a:solidFill>
                <a:srgbClr val="46B0FA"/>
              </a:solidFill>
              <a:latin typeface="Arial"/>
              <a:cs typeface="Arial"/>
            </a:endParaRPr>
          </a:p>
        </p:txBody>
      </p:sp>
      <p:pic>
        <p:nvPicPr>
          <p:cNvPr id="7" name="Picture 5"/>
          <p:cNvPicPr>
            <a:picLocks noChangeAspect="1" noChangeArrowheads="1"/>
          </p:cNvPicPr>
          <p:nvPr/>
        </p:nvPicPr>
        <p:blipFill>
          <a:blip r:embed="rId2"/>
          <a:srcRect/>
          <a:stretch>
            <a:fillRect/>
          </a:stretch>
        </p:blipFill>
        <p:spPr bwMode="auto">
          <a:xfrm>
            <a:off x="1038975" y="1035443"/>
            <a:ext cx="5609307" cy="4674240"/>
          </a:xfrm>
          <a:prstGeom prst="rect">
            <a:avLst/>
          </a:prstGeom>
          <a:noFill/>
          <a:ln w="9525">
            <a:noFill/>
            <a:miter lim="800000"/>
            <a:headEnd/>
            <a:tailEnd/>
          </a:ln>
        </p:spPr>
      </p:pic>
      <p:pic>
        <p:nvPicPr>
          <p:cNvPr id="9" name="Picture 5"/>
          <p:cNvPicPr>
            <a:picLocks noChangeAspect="1" noChangeArrowheads="1"/>
          </p:cNvPicPr>
          <p:nvPr/>
        </p:nvPicPr>
        <p:blipFill>
          <a:blip r:embed="rId3"/>
          <a:srcRect/>
          <a:stretch>
            <a:fillRect/>
          </a:stretch>
        </p:blipFill>
        <p:spPr bwMode="auto">
          <a:xfrm>
            <a:off x="7150505" y="1344057"/>
            <a:ext cx="5920134" cy="4285561"/>
          </a:xfrm>
          <a:prstGeom prst="rect">
            <a:avLst/>
          </a:prstGeom>
          <a:noFill/>
          <a:ln w="9525">
            <a:noFill/>
            <a:miter lim="800000"/>
            <a:headEnd/>
            <a:tailEnd/>
          </a:ln>
        </p:spPr>
      </p:pic>
    </p:spTree>
    <p:extLst>
      <p:ext uri="{BB962C8B-B14F-4D97-AF65-F5344CB8AC3E}">
        <p14:creationId xmlns:p14="http://schemas.microsoft.com/office/powerpoint/2010/main" val="2458345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301648"/>
            <a:ext cx="10454766" cy="377818"/>
          </a:xfrm>
          <a:prstGeom prst="rect">
            <a:avLst/>
          </a:prstGeom>
          <a:noFill/>
        </p:spPr>
        <p:txBody>
          <a:bodyPr wrap="square" lIns="99843" tIns="49922" rIns="99843" bIns="49922" rtlCol="0" anchor="ctr">
            <a:spAutoFit/>
          </a:bodyPr>
          <a:lstStyle/>
          <a:p>
            <a:pPr algn="ctr"/>
            <a:r>
              <a:rPr lang="en-US" b="1" dirty="0"/>
              <a:t>	</a:t>
            </a:r>
            <a:endParaRPr lang="en-IN" sz="3276" b="1" dirty="0">
              <a:solidFill>
                <a:srgbClr val="46B0FA"/>
              </a:solidFill>
              <a:latin typeface="Arial"/>
              <a:cs typeface="Arial"/>
            </a:endParaRPr>
          </a:p>
        </p:txBody>
      </p:sp>
      <p:sp>
        <p:nvSpPr>
          <p:cNvPr id="2" name="Rectangle 1"/>
          <p:cNvSpPr/>
          <p:nvPr/>
        </p:nvSpPr>
        <p:spPr>
          <a:xfrm>
            <a:off x="1233889" y="979714"/>
            <a:ext cx="11071952" cy="4462760"/>
          </a:xfrm>
          <a:prstGeom prst="rect">
            <a:avLst/>
          </a:prstGeom>
        </p:spPr>
        <p:txBody>
          <a:bodyPr wrap="square">
            <a:spAutoFit/>
          </a:bodyPr>
          <a:lstStyle/>
          <a:p>
            <a:r>
              <a:rPr lang="en-US" sz="2400" b="1" dirty="0">
                <a:solidFill>
                  <a:srgbClr val="8E0047"/>
                </a:solidFill>
                <a:latin typeface="Times" pitchFamily="18" charset="0"/>
                <a:cs typeface="Times" pitchFamily="18" charset="0"/>
              </a:rPr>
              <a:t>Indexed Allocation</a:t>
            </a:r>
          </a:p>
          <a:p>
            <a:pPr marL="342900" indent="-342900">
              <a:spcBef>
                <a:spcPts val="600"/>
              </a:spcBef>
              <a:buFont typeface="Wingdings" pitchFamily="2" charset="2"/>
              <a:buChar char="q"/>
            </a:pPr>
            <a:r>
              <a:rPr lang="en-US" sz="2400" b="1" dirty="0">
                <a:solidFill>
                  <a:srgbClr val="0D0D0D"/>
                </a:solidFill>
                <a:latin typeface="Times" pitchFamily="18" charset="0"/>
                <a:cs typeface="Times" pitchFamily="18" charset="0"/>
              </a:rPr>
              <a:t>Definition:</a:t>
            </a:r>
            <a:r>
              <a:rPr lang="en-US" sz="2400" dirty="0">
                <a:solidFill>
                  <a:srgbClr val="0D0D0D"/>
                </a:solidFill>
                <a:latin typeface="Times" pitchFamily="18" charset="0"/>
                <a:cs typeface="Times" pitchFamily="18" charset="0"/>
              </a:rPr>
              <a:t> Uses an index block to keep track of the blocks allocated to a file.</a:t>
            </a:r>
          </a:p>
          <a:p>
            <a:pPr marL="342900" indent="-342900">
              <a:spcBef>
                <a:spcPts val="600"/>
              </a:spcBef>
              <a:buFont typeface="Wingdings" pitchFamily="2" charset="2"/>
              <a:buChar char="q"/>
            </a:pPr>
            <a:r>
              <a:rPr lang="en-US" sz="2400" b="1" dirty="0">
                <a:solidFill>
                  <a:srgbClr val="0D0D0D"/>
                </a:solidFill>
                <a:latin typeface="Times" pitchFamily="18" charset="0"/>
                <a:cs typeface="Times" pitchFamily="18" charset="0"/>
              </a:rPr>
              <a:t>Characteristics:</a:t>
            </a:r>
            <a:endParaRPr lang="en-US" sz="2400" dirty="0">
              <a:solidFill>
                <a:srgbClr val="0D0D0D"/>
              </a:solidFill>
              <a:latin typeface="Times" pitchFamily="18" charset="0"/>
              <a:cs typeface="Times" pitchFamily="18" charset="0"/>
            </a:endParaRPr>
          </a:p>
          <a:p>
            <a:pPr marL="800100" lvl="1" indent="-342900">
              <a:buFont typeface="Wingdings" pitchFamily="2" charset="2"/>
              <a:buChar char="§"/>
            </a:pPr>
            <a:r>
              <a:rPr lang="en-US" sz="2400" dirty="0">
                <a:solidFill>
                  <a:srgbClr val="0D0D0D"/>
                </a:solidFill>
                <a:latin typeface="Times" pitchFamily="18" charset="0"/>
                <a:cs typeface="Times" pitchFamily="18" charset="0"/>
              </a:rPr>
              <a:t>An index block contains pointers to all other blocks used by the file.</a:t>
            </a:r>
          </a:p>
          <a:p>
            <a:pPr marL="800100" lvl="1" indent="-342900">
              <a:buFont typeface="Wingdings" pitchFamily="2" charset="2"/>
              <a:buChar char="§"/>
            </a:pPr>
            <a:r>
              <a:rPr lang="en-US" sz="2400" dirty="0">
                <a:solidFill>
                  <a:srgbClr val="0D0D0D"/>
                </a:solidFill>
                <a:latin typeface="Times" pitchFamily="18" charset="0"/>
                <a:cs typeface="Times" pitchFamily="18" charset="0"/>
              </a:rPr>
              <a:t>Supports both sequential and random access efficiently.</a:t>
            </a:r>
          </a:p>
          <a:p>
            <a:pPr marL="342900" indent="-342900">
              <a:spcBef>
                <a:spcPts val="600"/>
              </a:spcBef>
              <a:buFont typeface="Wingdings" pitchFamily="2" charset="2"/>
              <a:buChar char="q"/>
            </a:pPr>
            <a:r>
              <a:rPr lang="en-US" sz="2400" b="1" dirty="0">
                <a:solidFill>
                  <a:srgbClr val="0D0D0D"/>
                </a:solidFill>
                <a:latin typeface="Times" pitchFamily="18" charset="0"/>
                <a:cs typeface="Times" pitchFamily="18" charset="0"/>
              </a:rPr>
              <a:t>Advantages:</a:t>
            </a:r>
            <a:endParaRPr lang="en-US" sz="2400" dirty="0">
              <a:solidFill>
                <a:srgbClr val="0D0D0D"/>
              </a:solidFill>
              <a:latin typeface="Times" pitchFamily="18" charset="0"/>
              <a:cs typeface="Times" pitchFamily="18" charset="0"/>
            </a:endParaRPr>
          </a:p>
          <a:p>
            <a:pPr marL="800100" lvl="1" indent="-342900">
              <a:buFont typeface="Wingdings" pitchFamily="2" charset="2"/>
              <a:buChar char="§"/>
            </a:pPr>
            <a:r>
              <a:rPr lang="en-US" sz="2400" dirty="0">
                <a:solidFill>
                  <a:srgbClr val="0D0D0D"/>
                </a:solidFill>
                <a:latin typeface="Times" pitchFamily="18" charset="0"/>
                <a:cs typeface="Times" pitchFamily="18" charset="0"/>
              </a:rPr>
              <a:t>No external fragmentation.</a:t>
            </a:r>
          </a:p>
          <a:p>
            <a:pPr marL="800100" lvl="1" indent="-342900">
              <a:buFont typeface="Wingdings" pitchFamily="2" charset="2"/>
              <a:buChar char="§"/>
            </a:pPr>
            <a:r>
              <a:rPr lang="en-US" sz="2400" dirty="0">
                <a:solidFill>
                  <a:srgbClr val="0D0D0D"/>
                </a:solidFill>
                <a:latin typeface="Times" pitchFamily="18" charset="0"/>
                <a:cs typeface="Times" pitchFamily="18" charset="0"/>
              </a:rPr>
              <a:t>Efficient access for both sequential and random reads.</a:t>
            </a:r>
          </a:p>
          <a:p>
            <a:pPr marL="342900" indent="-342900">
              <a:spcBef>
                <a:spcPts val="600"/>
              </a:spcBef>
              <a:buFont typeface="Wingdings" pitchFamily="2" charset="2"/>
              <a:buChar char="q"/>
            </a:pPr>
            <a:r>
              <a:rPr lang="en-US" sz="2400" b="1" dirty="0">
                <a:solidFill>
                  <a:srgbClr val="0D0D0D"/>
                </a:solidFill>
                <a:latin typeface="Times" pitchFamily="18" charset="0"/>
                <a:cs typeface="Times" pitchFamily="18" charset="0"/>
              </a:rPr>
              <a:t>Disadvantages:</a:t>
            </a:r>
            <a:endParaRPr lang="en-US" sz="2400" dirty="0">
              <a:solidFill>
                <a:srgbClr val="0D0D0D"/>
              </a:solidFill>
              <a:latin typeface="Times" pitchFamily="18" charset="0"/>
              <a:cs typeface="Times" pitchFamily="18" charset="0"/>
            </a:endParaRPr>
          </a:p>
          <a:p>
            <a:pPr marL="800100" lvl="1" indent="-342900">
              <a:buFont typeface="Wingdings" pitchFamily="2" charset="2"/>
              <a:buChar char="§"/>
            </a:pPr>
            <a:r>
              <a:rPr lang="en-US" sz="2400" dirty="0">
                <a:solidFill>
                  <a:srgbClr val="0D0D0D"/>
                </a:solidFill>
                <a:latin typeface="Times" pitchFamily="18" charset="0"/>
                <a:cs typeface="Times" pitchFamily="18" charset="0"/>
              </a:rPr>
              <a:t>Overhead of index block storage.</a:t>
            </a:r>
          </a:p>
          <a:p>
            <a:pPr marL="800100" lvl="1" indent="-342900">
              <a:buFont typeface="Wingdings" pitchFamily="2" charset="2"/>
              <a:buChar char="§"/>
            </a:pPr>
            <a:r>
              <a:rPr lang="en-US" sz="2400" dirty="0">
                <a:solidFill>
                  <a:srgbClr val="0D0D0D"/>
                </a:solidFill>
                <a:latin typeface="Times" pitchFamily="18" charset="0"/>
                <a:cs typeface="Times" pitchFamily="18" charset="0"/>
              </a:rPr>
              <a:t>Limited by the size of the index block.</a:t>
            </a:r>
            <a:endParaRPr lang="en-US" sz="2400" b="0" i="0" dirty="0">
              <a:solidFill>
                <a:srgbClr val="0D0D0D"/>
              </a:solidFill>
              <a:effectLst/>
              <a:latin typeface="Times" pitchFamily="18" charset="0"/>
              <a:cs typeface="Times" pitchFamily="18" charset="0"/>
            </a:endParaRPr>
          </a:p>
        </p:txBody>
      </p:sp>
    </p:spTree>
    <p:extLst>
      <p:ext uri="{BB962C8B-B14F-4D97-AF65-F5344CB8AC3E}">
        <p14:creationId xmlns:p14="http://schemas.microsoft.com/office/powerpoint/2010/main" val="2397377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Example Indexed Allocation</a:t>
            </a:r>
            <a:endParaRPr lang="en-IN" sz="3276" b="1" dirty="0">
              <a:solidFill>
                <a:srgbClr val="46B0FA"/>
              </a:solidFill>
              <a:latin typeface="Arial"/>
              <a:cs typeface="Arial"/>
            </a:endParaRPr>
          </a:p>
        </p:txBody>
      </p:sp>
      <p:pic>
        <p:nvPicPr>
          <p:cNvPr id="7" name="Picture 4" descr="11"/>
          <p:cNvPicPr>
            <a:picLocks noChangeAspect="1" noChangeArrowheads="1"/>
          </p:cNvPicPr>
          <p:nvPr/>
        </p:nvPicPr>
        <p:blipFill>
          <a:blip r:embed="rId2"/>
          <a:srcRect/>
          <a:stretch>
            <a:fillRect/>
          </a:stretch>
        </p:blipFill>
        <p:spPr bwMode="auto">
          <a:xfrm>
            <a:off x="3145775" y="1079827"/>
            <a:ext cx="6350765" cy="4955256"/>
          </a:xfrm>
          <a:prstGeom prst="rect">
            <a:avLst/>
          </a:prstGeom>
          <a:noFill/>
          <a:ln w="9525">
            <a:noFill/>
            <a:miter lim="800000"/>
            <a:headEnd/>
            <a:tailEnd/>
          </a:ln>
        </p:spPr>
      </p:pic>
    </p:spTree>
    <p:extLst>
      <p:ext uri="{BB962C8B-B14F-4D97-AF65-F5344CB8AC3E}">
        <p14:creationId xmlns:p14="http://schemas.microsoft.com/office/powerpoint/2010/main" val="2064629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7FD5-D813-E729-38C2-DCD13DE8BC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5BFAA1-EDF2-5574-1A12-5FC16C5A1AB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852ABE0-1218-3865-D558-CC4A1DE70289}"/>
              </a:ext>
            </a:extLst>
          </p:cNvPr>
          <p:cNvSpPr>
            <a:spLocks noGrp="1"/>
          </p:cNvSpPr>
          <p:nvPr>
            <p:ph type="sldNum" sz="quarter" idx="12"/>
          </p:nvPr>
        </p:nvSpPr>
        <p:spPr/>
        <p:txBody>
          <a:bodyPr/>
          <a:lstStyle/>
          <a:p>
            <a:fld id="{1B2A20A6-2C11-4CB1-9193-A0D80FC8463A}" type="slidenum">
              <a:rPr lang="en-IN" smtClean="0"/>
              <a:t>37</a:t>
            </a:fld>
            <a:endParaRPr lang="en-IN"/>
          </a:p>
        </p:txBody>
      </p:sp>
    </p:spTree>
    <p:extLst>
      <p:ext uri="{BB962C8B-B14F-4D97-AF65-F5344CB8AC3E}">
        <p14:creationId xmlns:p14="http://schemas.microsoft.com/office/powerpoint/2010/main" val="3248260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2168572"/>
            <a:ext cx="11943797" cy="547095"/>
          </a:xfrm>
          <a:prstGeom prst="rect">
            <a:avLst/>
          </a:prstGeom>
          <a:noFill/>
        </p:spPr>
        <p:txBody>
          <a:bodyPr wrap="square" lIns="99843" tIns="49922" rIns="99843" bIns="49922" rtlCol="0" anchor="ctr">
            <a:spAutoFit/>
          </a:bodyPr>
          <a:lstStyle/>
          <a:p>
            <a:pPr marL="342900" indent="-342900" algn="just">
              <a:buAutoNum type="arabicPeriod"/>
            </a:pPr>
            <a:r>
              <a:rPr lang="en-US" sz="2900" dirty="0">
                <a:latin typeface="Times" panose="02020603050405020304" pitchFamily="18" charset="0"/>
                <a:cs typeface="Times" panose="02020603050405020304" pitchFamily="18" charset="0"/>
              </a:rPr>
              <a:t>Disk scheduling algorithms</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2397675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Disk Scheduling Algorithms</a:t>
            </a:r>
            <a:endParaRPr lang="en-IN" sz="3276" b="1" dirty="0">
              <a:solidFill>
                <a:srgbClr val="46B0FA"/>
              </a:solidFill>
              <a:latin typeface="Arial"/>
              <a:cs typeface="Arial"/>
            </a:endParaRPr>
          </a:p>
        </p:txBody>
      </p:sp>
      <p:sp>
        <p:nvSpPr>
          <p:cNvPr id="7" name="Rectangle 3"/>
          <p:cNvSpPr txBox="1">
            <a:spLocks noChangeArrowheads="1"/>
          </p:cNvSpPr>
          <p:nvPr/>
        </p:nvSpPr>
        <p:spPr>
          <a:xfrm>
            <a:off x="725601" y="1066636"/>
            <a:ext cx="11525156" cy="5058742"/>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buFont typeface="Wingdings" pitchFamily="2" charset="2"/>
              <a:buChar char="q"/>
            </a:pPr>
            <a:r>
              <a:rPr lang="en-US" altLang="en-US" sz="2400" dirty="0">
                <a:latin typeface="Times" pitchFamily="18" charset="0"/>
                <a:cs typeface="Times" pitchFamily="18" charset="0"/>
              </a:rPr>
              <a:t>The operating system is responsible for using hardware efficiently — for the disk drives, this means having a fast access time and disk bandwidth.</a:t>
            </a:r>
          </a:p>
          <a:p>
            <a:pPr>
              <a:buFont typeface="Wingdings" pitchFamily="2" charset="2"/>
              <a:buChar char="q"/>
            </a:pPr>
            <a:r>
              <a:rPr lang="en-US" altLang="en-US" sz="2400" dirty="0">
                <a:latin typeface="Times" pitchFamily="18" charset="0"/>
                <a:cs typeface="Times" pitchFamily="18" charset="0"/>
              </a:rPr>
              <a:t>Access time has two major components</a:t>
            </a:r>
          </a:p>
          <a:p>
            <a:pPr lvl="1"/>
            <a:r>
              <a:rPr lang="en-US" altLang="en-US" sz="2400" i="1" dirty="0">
                <a:latin typeface="Times" pitchFamily="18" charset="0"/>
                <a:cs typeface="Times" pitchFamily="18" charset="0"/>
              </a:rPr>
              <a:t>Seek time</a:t>
            </a:r>
            <a:r>
              <a:rPr lang="en-US" altLang="en-US" sz="2400" dirty="0">
                <a:latin typeface="Times" pitchFamily="18" charset="0"/>
                <a:cs typeface="Times" pitchFamily="18" charset="0"/>
              </a:rPr>
              <a:t> is the time for the disk are to move the heads to the cylinder containing the desired sector.</a:t>
            </a:r>
          </a:p>
          <a:p>
            <a:pPr lvl="1"/>
            <a:r>
              <a:rPr lang="en-US" altLang="en-US" sz="2400" i="1" dirty="0">
                <a:latin typeface="Times" pitchFamily="18" charset="0"/>
                <a:cs typeface="Times" pitchFamily="18" charset="0"/>
              </a:rPr>
              <a:t>Rotational latency</a:t>
            </a:r>
            <a:r>
              <a:rPr lang="en-US" altLang="en-US" sz="2400" dirty="0">
                <a:latin typeface="Times" pitchFamily="18" charset="0"/>
                <a:cs typeface="Times" pitchFamily="18" charset="0"/>
              </a:rPr>
              <a:t> is the additional time waiting for the disk to rotate the desired sector to the disk head.</a:t>
            </a:r>
          </a:p>
          <a:p>
            <a:pPr>
              <a:buFont typeface="Wingdings" pitchFamily="2" charset="2"/>
              <a:buChar char="q"/>
            </a:pPr>
            <a:r>
              <a:rPr lang="en-US" altLang="en-US" sz="2400" dirty="0">
                <a:latin typeface="Times" pitchFamily="18" charset="0"/>
                <a:cs typeface="Times" pitchFamily="18" charset="0"/>
              </a:rPr>
              <a:t>Minimize seek time</a:t>
            </a:r>
          </a:p>
          <a:p>
            <a:pPr>
              <a:buFont typeface="Wingdings" pitchFamily="2" charset="2"/>
              <a:buChar char="q"/>
            </a:pPr>
            <a:r>
              <a:rPr lang="en-US" altLang="en-US" sz="2400" dirty="0">
                <a:latin typeface="Times" pitchFamily="18" charset="0"/>
                <a:cs typeface="Times" pitchFamily="18" charset="0"/>
              </a:rPr>
              <a:t>Seek time </a:t>
            </a:r>
            <a:r>
              <a:rPr lang="en-US" altLang="en-US" sz="2400" dirty="0">
                <a:latin typeface="Times" pitchFamily="18" charset="0"/>
                <a:cs typeface="Times" pitchFamily="18" charset="0"/>
                <a:sym typeface="Symbol" panose="05050102010706020507" pitchFamily="18" charset="2"/>
              </a:rPr>
              <a:t> seek distance</a:t>
            </a:r>
          </a:p>
          <a:p>
            <a:pPr>
              <a:buFont typeface="Wingdings" pitchFamily="2" charset="2"/>
              <a:buChar char="q"/>
            </a:pPr>
            <a:r>
              <a:rPr lang="en-US" altLang="en-US" sz="2400" dirty="0">
                <a:latin typeface="Times" pitchFamily="18" charset="0"/>
                <a:cs typeface="Times" pitchFamily="18" charset="0"/>
                <a:sym typeface="Symbol" panose="05050102010706020507" pitchFamily="18" charset="2"/>
              </a:rPr>
              <a:t>Disk bandwidth is the total number of bytes transferred, divided by the total time between the first request for service and the completion of the last transfer.</a:t>
            </a:r>
            <a:endParaRPr lang="en-US" altLang="en-US" sz="2400" dirty="0">
              <a:latin typeface="Times" pitchFamily="18" charset="0"/>
              <a:cs typeface="Times" pitchFamily="18" charset="0"/>
            </a:endParaRPr>
          </a:p>
        </p:txBody>
      </p:sp>
    </p:spTree>
    <p:extLst>
      <p:ext uri="{BB962C8B-B14F-4D97-AF65-F5344CB8AC3E}">
        <p14:creationId xmlns:p14="http://schemas.microsoft.com/office/powerpoint/2010/main" val="192499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668526" y="39386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FS to File</a:t>
            </a:r>
            <a:endParaRPr lang="en-IN" sz="3276" b="1" dirty="0">
              <a:solidFill>
                <a:srgbClr val="46B0FA"/>
              </a:solidFill>
              <a:latin typeface="Arial"/>
              <a:cs typeface="Arial"/>
            </a:endParaRPr>
          </a:p>
        </p:txBody>
      </p:sp>
      <p:sp>
        <p:nvSpPr>
          <p:cNvPr id="2" name="TextBox 1"/>
          <p:cNvSpPr txBox="1"/>
          <p:nvPr/>
        </p:nvSpPr>
        <p:spPr>
          <a:xfrm>
            <a:off x="989814" y="1338164"/>
            <a:ext cx="12066310" cy="5047536"/>
          </a:xfrm>
          <a:prstGeom prst="rect">
            <a:avLst/>
          </a:prstGeom>
          <a:noFill/>
        </p:spPr>
        <p:txBody>
          <a:bodyPr wrap="square" rtlCol="0">
            <a:spAutoFit/>
          </a:bodyPr>
          <a:lstStyle/>
          <a:p>
            <a:pPr marL="285750" indent="-285750" algn="just">
              <a:spcBef>
                <a:spcPts val="600"/>
              </a:spcBef>
              <a:buFont typeface="Wingdings" pitchFamily="2" charset="2"/>
              <a:buChar char="q"/>
            </a:pPr>
            <a:r>
              <a:rPr lang="en-US" sz="2400" dirty="0">
                <a:latin typeface="Times" pitchFamily="18" charset="0"/>
                <a:cs typeface="Times" pitchFamily="18" charset="0"/>
              </a:rPr>
              <a:t>[</a:t>
            </a:r>
            <a:r>
              <a:rPr lang="en-US" sz="2400" b="1" dirty="0">
                <a:solidFill>
                  <a:srgbClr val="000066"/>
                </a:solidFill>
                <a:latin typeface="Times" pitchFamily="18" charset="0"/>
                <a:cs typeface="Times" pitchFamily="18" charset="0"/>
              </a:rPr>
              <a:t>Filesystem (FS)</a:t>
            </a:r>
            <a:r>
              <a:rPr lang="en-US" sz="2400" dirty="0">
                <a:latin typeface="Times" pitchFamily="18" charset="0"/>
                <a:cs typeface="Times" pitchFamily="18" charset="0"/>
              </a:rPr>
              <a:t>]: </a:t>
            </a:r>
          </a:p>
          <a:p>
            <a:pPr marL="800100" lvl="1" indent="-342900" algn="just">
              <a:spcBef>
                <a:spcPts val="600"/>
              </a:spcBef>
              <a:buFont typeface="Wingdings" pitchFamily="2" charset="2"/>
              <a:buChar char="§"/>
            </a:pPr>
            <a:r>
              <a:rPr lang="en-US" sz="2400" dirty="0">
                <a:latin typeface="Times" pitchFamily="18" charset="0"/>
                <a:cs typeface="Times" pitchFamily="18" charset="0"/>
              </a:rPr>
              <a:t>[</a:t>
            </a:r>
            <a:r>
              <a:rPr lang="en-US" sz="2400" b="1" dirty="0">
                <a:solidFill>
                  <a:srgbClr val="0000FF"/>
                </a:solidFill>
                <a:latin typeface="Times" pitchFamily="18" charset="0"/>
                <a:cs typeface="Times" pitchFamily="18" charset="0"/>
              </a:rPr>
              <a:t>DEF1</a:t>
            </a:r>
            <a:r>
              <a:rPr lang="en-US" sz="2400" dirty="0">
                <a:latin typeface="Times" pitchFamily="18" charset="0"/>
                <a:cs typeface="Times" pitchFamily="18" charset="0"/>
              </a:rPr>
              <a:t>]: The FS is a system that implements, organizes, manages, and accesses the files and directories on a device's persistent/secondary storage. </a:t>
            </a:r>
          </a:p>
          <a:p>
            <a:pPr marL="1257300" lvl="2" indent="-342900" algn="just">
              <a:spcBef>
                <a:spcPts val="600"/>
              </a:spcBef>
              <a:buFont typeface="Wingdings" pitchFamily="2" charset="2"/>
              <a:buChar char="Ø"/>
            </a:pPr>
            <a:r>
              <a:rPr lang="en-US" sz="2400" dirty="0">
                <a:latin typeface="Times" pitchFamily="18" charset="0"/>
                <a:cs typeface="Times" pitchFamily="18" charset="0"/>
              </a:rPr>
              <a:t>Empowered by OS, FS is a software by which users and applications organizes and manage their files.</a:t>
            </a:r>
          </a:p>
          <a:p>
            <a:pPr marL="1714500" lvl="3" indent="-342900" algn="just">
              <a:buFont typeface="Wingdings" pitchFamily="2" charset="2"/>
              <a:buChar char="ü"/>
            </a:pPr>
            <a:r>
              <a:rPr lang="en-US" sz="2400" dirty="0">
                <a:latin typeface="Times" pitchFamily="18" charset="0"/>
                <a:cs typeface="Times" pitchFamily="18" charset="0"/>
              </a:rPr>
              <a:t>This means whenever we do any operation on file, FS get involved.</a:t>
            </a:r>
          </a:p>
          <a:p>
            <a:pPr marL="285750" indent="-285750" algn="just">
              <a:spcBef>
                <a:spcPts val="1800"/>
              </a:spcBef>
              <a:buFont typeface="Wingdings" pitchFamily="2" charset="2"/>
              <a:buChar char="q"/>
            </a:pPr>
            <a:r>
              <a:rPr lang="en-US" sz="2400" dirty="0">
                <a:latin typeface="Times" pitchFamily="18" charset="0"/>
                <a:cs typeface="Times" pitchFamily="18" charset="0"/>
              </a:rPr>
              <a:t>File (</a:t>
            </a:r>
            <a:r>
              <a:rPr lang="en-US" sz="2400" i="1" dirty="0">
                <a:solidFill>
                  <a:srgbClr val="8E0047"/>
                </a:solidFill>
                <a:latin typeface="Times" pitchFamily="18" charset="0"/>
                <a:cs typeface="Times" pitchFamily="18" charset="0"/>
              </a:rPr>
              <a:t>basic definition as user</a:t>
            </a:r>
            <a:r>
              <a:rPr lang="en-US" sz="2400" dirty="0">
                <a:latin typeface="Times" pitchFamily="18" charset="0"/>
                <a:cs typeface="Times" pitchFamily="18" charset="0"/>
              </a:rPr>
              <a:t>): </a:t>
            </a:r>
          </a:p>
          <a:p>
            <a:pPr marL="742950" lvl="1" indent="-285750" algn="just">
              <a:buFont typeface="Wingdings" pitchFamily="2" charset="2"/>
              <a:buChar char="§"/>
            </a:pPr>
            <a:r>
              <a:rPr lang="en-US" sz="2400" dirty="0">
                <a:latin typeface="Times" pitchFamily="18" charset="0"/>
                <a:cs typeface="Times" pitchFamily="18" charset="0"/>
              </a:rPr>
              <a:t>File is a sequenced collection of information that have some structure. </a:t>
            </a:r>
          </a:p>
          <a:p>
            <a:pPr marL="285750" indent="-285750" algn="just">
              <a:spcBef>
                <a:spcPts val="1800"/>
              </a:spcBef>
              <a:buFont typeface="Wingdings" pitchFamily="2" charset="2"/>
              <a:buChar char="q"/>
            </a:pPr>
            <a:r>
              <a:rPr lang="en-US" sz="2400" dirty="0">
                <a:latin typeface="Times" pitchFamily="18" charset="0"/>
                <a:cs typeface="Times" pitchFamily="18" charset="0"/>
              </a:rPr>
              <a:t>One hope following basic operations on file:</a:t>
            </a:r>
          </a:p>
          <a:p>
            <a:pPr marL="742950" lvl="1" indent="-285750" algn="just">
              <a:buFont typeface="Wingdings" pitchFamily="2" charset="2"/>
              <a:buChar char="§"/>
            </a:pPr>
            <a:r>
              <a:rPr lang="en-US" sz="2400" dirty="0">
                <a:latin typeface="Times" pitchFamily="18" charset="0"/>
                <a:cs typeface="Times" pitchFamily="18" charset="0"/>
              </a:rPr>
              <a:t>[1]: Right privileged user can operate/access (e.g. create/delete, read/write) on file. </a:t>
            </a:r>
          </a:p>
          <a:p>
            <a:pPr marL="742950" lvl="1" indent="-285750" algn="just">
              <a:buFont typeface="Wingdings" pitchFamily="2" charset="2"/>
              <a:buChar char="§"/>
            </a:pPr>
            <a:r>
              <a:rPr lang="en-US" sz="2400" dirty="0">
                <a:latin typeface="Times" pitchFamily="18" charset="0"/>
                <a:cs typeface="Times" pitchFamily="18" charset="0"/>
              </a:rPr>
              <a:t>[2]: User should able to locate the file in secondary (persistence) memory.</a:t>
            </a:r>
          </a:p>
          <a:p>
            <a:endParaRPr lang="en-US" dirty="0"/>
          </a:p>
        </p:txBody>
      </p:sp>
    </p:spTree>
    <p:extLst>
      <p:ext uri="{BB962C8B-B14F-4D97-AF65-F5344CB8AC3E}">
        <p14:creationId xmlns:p14="http://schemas.microsoft.com/office/powerpoint/2010/main" val="93233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Disk Scheduling Algorithms</a:t>
            </a:r>
            <a:endParaRPr lang="en-IN" sz="3276" b="1" dirty="0">
              <a:solidFill>
                <a:srgbClr val="46B0FA"/>
              </a:solidFill>
              <a:latin typeface="Arial"/>
              <a:cs typeface="Arial"/>
            </a:endParaRPr>
          </a:p>
        </p:txBody>
      </p:sp>
      <p:sp>
        <p:nvSpPr>
          <p:cNvPr id="9" name="Rectangle 3"/>
          <p:cNvSpPr txBox="1">
            <a:spLocks noChangeArrowheads="1"/>
          </p:cNvSpPr>
          <p:nvPr/>
        </p:nvSpPr>
        <p:spPr>
          <a:xfrm>
            <a:off x="725600" y="1142579"/>
            <a:ext cx="10776009" cy="4608226"/>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buFont typeface="Wingdings" pitchFamily="2" charset="2"/>
              <a:buChar char="q"/>
              <a:tabLst>
                <a:tab pos="1711325" algn="l"/>
              </a:tabLst>
            </a:pPr>
            <a:r>
              <a:rPr lang="en-US" altLang="en-US" sz="2600" dirty="0">
                <a:latin typeface="Times" pitchFamily="18" charset="0"/>
                <a:cs typeface="Times" pitchFamily="18" charset="0"/>
              </a:rPr>
              <a:t>Several algorithms exist to schedule the servicing of disk I/O requests. </a:t>
            </a:r>
          </a:p>
          <a:p>
            <a:pPr>
              <a:buFont typeface="Wingdings" pitchFamily="2" charset="2"/>
              <a:buChar char="q"/>
              <a:tabLst>
                <a:tab pos="1711325" algn="l"/>
              </a:tabLst>
            </a:pPr>
            <a:r>
              <a:rPr lang="en-US" altLang="en-US" sz="2600" dirty="0">
                <a:latin typeface="Times" pitchFamily="18" charset="0"/>
                <a:cs typeface="Times" pitchFamily="18" charset="0"/>
              </a:rPr>
              <a:t>We illustrate them with a request queue (0-199).</a:t>
            </a:r>
          </a:p>
          <a:p>
            <a:pPr>
              <a:buFont typeface="Wingdings" panose="05000000000000000000" pitchFamily="2" charset="2"/>
              <a:buNone/>
              <a:tabLst>
                <a:tab pos="1711325" algn="l"/>
              </a:tabLst>
            </a:pPr>
            <a:r>
              <a:rPr lang="en-US" altLang="en-US" sz="2600" dirty="0">
                <a:latin typeface="Times" pitchFamily="18" charset="0"/>
                <a:cs typeface="Times" pitchFamily="18" charset="0"/>
              </a:rPr>
              <a:t>		</a:t>
            </a:r>
            <a:br>
              <a:rPr lang="en-US" altLang="en-US" sz="2600" dirty="0">
                <a:latin typeface="Times" pitchFamily="18" charset="0"/>
                <a:cs typeface="Times" pitchFamily="18" charset="0"/>
              </a:rPr>
            </a:br>
            <a:r>
              <a:rPr lang="en-US" altLang="en-US" sz="2600" dirty="0">
                <a:latin typeface="Times" pitchFamily="18" charset="0"/>
                <a:cs typeface="Times" pitchFamily="18" charset="0"/>
              </a:rPr>
              <a:t>	98, 183, 37, 122, 14, 124, 65, 67</a:t>
            </a:r>
          </a:p>
          <a:p>
            <a:pPr>
              <a:buFont typeface="Wingdings" panose="05000000000000000000" pitchFamily="2" charset="2"/>
              <a:buNone/>
              <a:tabLst>
                <a:tab pos="1711325" algn="l"/>
              </a:tabLst>
            </a:pPr>
            <a:endParaRPr lang="en-US" altLang="en-US" sz="2600" dirty="0">
              <a:latin typeface="Times" pitchFamily="18" charset="0"/>
              <a:cs typeface="Times" pitchFamily="18" charset="0"/>
            </a:endParaRPr>
          </a:p>
          <a:p>
            <a:pPr marL="0" indent="0">
              <a:buNone/>
              <a:tabLst>
                <a:tab pos="1711325" algn="l"/>
              </a:tabLst>
            </a:pPr>
            <a:r>
              <a:rPr lang="en-US" altLang="en-US" sz="2600" dirty="0">
                <a:latin typeface="Times" pitchFamily="18" charset="0"/>
                <a:cs typeface="Times" pitchFamily="18" charset="0"/>
              </a:rPr>
              <a:t>	Head pointer 53</a:t>
            </a:r>
          </a:p>
        </p:txBody>
      </p:sp>
    </p:spTree>
    <p:extLst>
      <p:ext uri="{BB962C8B-B14F-4D97-AF65-F5344CB8AC3E}">
        <p14:creationId xmlns:p14="http://schemas.microsoft.com/office/powerpoint/2010/main" val="1615335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FCFS (First Come First Served)</a:t>
            </a:r>
            <a:endParaRPr lang="en-IN" sz="3276" b="1" dirty="0">
              <a:solidFill>
                <a:srgbClr val="46B0FA"/>
              </a:solidFill>
              <a:latin typeface="Arial"/>
              <a:cs typeface="Arial"/>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l="1001" t="9740" r="514" b="9470"/>
          <a:stretch>
            <a:fillRect/>
          </a:stretch>
        </p:blipFill>
        <p:spPr bwMode="auto">
          <a:xfrm>
            <a:off x="6082723" y="1046033"/>
            <a:ext cx="6858924" cy="450055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ext Box 4"/>
          <p:cNvSpPr txBox="1">
            <a:spLocks noChangeArrowheads="1"/>
          </p:cNvSpPr>
          <p:nvPr/>
        </p:nvSpPr>
        <p:spPr bwMode="auto">
          <a:xfrm>
            <a:off x="6596639" y="5678559"/>
            <a:ext cx="63450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defRPr>
            </a:lvl1pPr>
            <a:lvl2pPr marL="742950" indent="-285750">
              <a:spcBef>
                <a:spcPct val="20000"/>
              </a:spcBef>
              <a:buChar char="–"/>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50000"/>
              </a:spcBef>
              <a:buFontTx/>
              <a:buNone/>
            </a:pPr>
            <a:r>
              <a:rPr kumimoji="0" lang="en-US" altLang="en-US" sz="2000" b="1" dirty="0">
                <a:solidFill>
                  <a:srgbClr val="0000FF"/>
                </a:solidFill>
                <a:latin typeface="Times" pitchFamily="18" charset="0"/>
                <a:cs typeface="Times" pitchFamily="18" charset="0"/>
              </a:rPr>
              <a:t>Illustration shows total head movement of 640 cylinders.</a:t>
            </a:r>
          </a:p>
        </p:txBody>
      </p:sp>
      <p:sp>
        <p:nvSpPr>
          <p:cNvPr id="2" name="TextBox 1"/>
          <p:cNvSpPr txBox="1"/>
          <p:nvPr/>
        </p:nvSpPr>
        <p:spPr>
          <a:xfrm>
            <a:off x="518474" y="822725"/>
            <a:ext cx="5434510" cy="5432256"/>
          </a:xfrm>
          <a:prstGeom prst="rect">
            <a:avLst/>
          </a:prstGeom>
          <a:noFill/>
        </p:spPr>
        <p:txBody>
          <a:bodyPr wrap="square" rtlCol="0">
            <a:spAutoFit/>
          </a:bodyPr>
          <a:lstStyle/>
          <a:p>
            <a:r>
              <a:rPr lang="en-US" sz="2400" dirty="0">
                <a:latin typeface="Times" pitchFamily="18" charset="0"/>
                <a:cs typeface="Times" pitchFamily="18" charset="0"/>
              </a:rPr>
              <a:t>FCFS algo serves disk I/O requests in the order they arrive as shown in figure.</a:t>
            </a:r>
          </a:p>
          <a:p>
            <a:endParaRPr lang="en-US" sz="800" dirty="0">
              <a:latin typeface="Times" pitchFamily="18" charset="0"/>
              <a:cs typeface="Times" pitchFamily="18" charset="0"/>
            </a:endParaRPr>
          </a:p>
          <a:p>
            <a:r>
              <a:rPr lang="en-US" sz="2400" b="1" dirty="0">
                <a:solidFill>
                  <a:schemeClr val="accent6">
                    <a:lumMod val="50000"/>
                  </a:schemeClr>
                </a:solidFill>
                <a:latin typeface="Times" pitchFamily="18" charset="0"/>
                <a:cs typeface="Times" pitchFamily="18" charset="0"/>
              </a:rPr>
              <a:t>Advantages</a:t>
            </a:r>
          </a:p>
          <a:p>
            <a:pPr marL="342900" indent="-342900">
              <a:buFont typeface="Wingdings" pitchFamily="2" charset="2"/>
              <a:buChar char="q"/>
            </a:pPr>
            <a:r>
              <a:rPr lang="en-US" sz="2400" b="1" dirty="0">
                <a:latin typeface="Times" pitchFamily="18" charset="0"/>
                <a:cs typeface="Times" pitchFamily="18" charset="0"/>
              </a:rPr>
              <a:t>Easy</a:t>
            </a:r>
            <a:r>
              <a:rPr lang="en-US" sz="2400" dirty="0">
                <a:latin typeface="Times" pitchFamily="18" charset="0"/>
                <a:cs typeface="Times" pitchFamily="18" charset="0"/>
              </a:rPr>
              <a:t> to implement</a:t>
            </a:r>
          </a:p>
          <a:p>
            <a:pPr marL="342900" indent="-342900">
              <a:buFont typeface="Wingdings" pitchFamily="2" charset="2"/>
              <a:buChar char="q"/>
            </a:pPr>
            <a:r>
              <a:rPr lang="en-US" sz="2400" dirty="0">
                <a:latin typeface="Times" pitchFamily="18" charset="0"/>
                <a:cs typeface="Times" pitchFamily="18" charset="0"/>
              </a:rPr>
              <a:t>[</a:t>
            </a:r>
            <a:r>
              <a:rPr lang="en-US" sz="2400" b="1" dirty="0">
                <a:latin typeface="Times" pitchFamily="18" charset="0"/>
                <a:cs typeface="Times" pitchFamily="18" charset="0"/>
              </a:rPr>
              <a:t>Fairness</a:t>
            </a:r>
            <a:r>
              <a:rPr lang="en-US" sz="2400" dirty="0">
                <a:latin typeface="Times" pitchFamily="18" charset="0"/>
                <a:cs typeface="Times" pitchFamily="18" charset="0"/>
              </a:rPr>
              <a:t>]: Every request has same priority</a:t>
            </a:r>
          </a:p>
          <a:p>
            <a:pPr marL="342900" indent="-342900">
              <a:buFont typeface="Wingdings" pitchFamily="2" charset="2"/>
              <a:buChar char="q"/>
            </a:pPr>
            <a:r>
              <a:rPr lang="en-US" sz="2400" dirty="0">
                <a:latin typeface="Times" pitchFamily="18" charset="0"/>
                <a:cs typeface="Times" pitchFamily="18" charset="0"/>
              </a:rPr>
              <a:t>Preferred when </a:t>
            </a:r>
            <a:r>
              <a:rPr lang="en-US" sz="2400" b="1" dirty="0">
                <a:latin typeface="Times" pitchFamily="18" charset="0"/>
                <a:cs typeface="Times" pitchFamily="18" charset="0"/>
              </a:rPr>
              <a:t>simplicity</a:t>
            </a:r>
            <a:r>
              <a:rPr lang="en-US" sz="2400" dirty="0">
                <a:latin typeface="Times" pitchFamily="18" charset="0"/>
                <a:cs typeface="Times" pitchFamily="18" charset="0"/>
              </a:rPr>
              <a:t> is crucial despite its potential inefficiency</a:t>
            </a:r>
          </a:p>
          <a:p>
            <a:endParaRPr lang="en-US" sz="900" b="1" dirty="0">
              <a:solidFill>
                <a:srgbClr val="8E0047"/>
              </a:solidFill>
              <a:latin typeface="Times" pitchFamily="18" charset="0"/>
              <a:cs typeface="Times" pitchFamily="18" charset="0"/>
            </a:endParaRPr>
          </a:p>
          <a:p>
            <a:r>
              <a:rPr lang="en-US" sz="2400" b="1" dirty="0">
                <a:solidFill>
                  <a:srgbClr val="8E0047"/>
                </a:solidFill>
                <a:latin typeface="Times" pitchFamily="18" charset="0"/>
                <a:cs typeface="Times" pitchFamily="18" charset="0"/>
              </a:rPr>
              <a:t>Disadvantages</a:t>
            </a:r>
          </a:p>
          <a:p>
            <a:pPr marL="342900" indent="-342900">
              <a:buFont typeface="Wingdings" pitchFamily="2" charset="2"/>
              <a:buChar char="q"/>
            </a:pPr>
            <a:r>
              <a:rPr lang="en-US" sz="2400" dirty="0">
                <a:latin typeface="Times" pitchFamily="18" charset="0"/>
                <a:cs typeface="Times" pitchFamily="18" charset="0"/>
              </a:rPr>
              <a:t>Do not consider underline hardware characteristics</a:t>
            </a:r>
          </a:p>
          <a:p>
            <a:pPr marL="342900" indent="-342900">
              <a:buFont typeface="Wingdings" pitchFamily="2" charset="2"/>
              <a:buChar char="q"/>
            </a:pPr>
            <a:r>
              <a:rPr lang="en-US" sz="2400" dirty="0">
                <a:latin typeface="Times" pitchFamily="18" charset="0"/>
                <a:cs typeface="Times" pitchFamily="18" charset="0"/>
              </a:rPr>
              <a:t>If requests are far apart we face long waiting times due to high seek time</a:t>
            </a:r>
          </a:p>
          <a:p>
            <a:endParaRPr lang="en-US" dirty="0"/>
          </a:p>
        </p:txBody>
      </p:sp>
    </p:spTree>
    <p:extLst>
      <p:ext uri="{BB962C8B-B14F-4D97-AF65-F5344CB8AC3E}">
        <p14:creationId xmlns:p14="http://schemas.microsoft.com/office/powerpoint/2010/main" val="1544680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394146" y="188092"/>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SSTF (Shortest Seek time first)</a:t>
            </a:r>
          </a:p>
        </p:txBody>
      </p:sp>
      <p:sp>
        <p:nvSpPr>
          <p:cNvPr id="7" name="Rectangle 3"/>
          <p:cNvSpPr txBox="1">
            <a:spLocks noChangeArrowheads="1"/>
          </p:cNvSpPr>
          <p:nvPr/>
        </p:nvSpPr>
        <p:spPr>
          <a:xfrm>
            <a:off x="452444" y="793023"/>
            <a:ext cx="5929502" cy="5881154"/>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lgn="just">
              <a:buFont typeface="Wingdings" pitchFamily="2" charset="2"/>
              <a:buChar char="q"/>
            </a:pPr>
            <a:r>
              <a:rPr lang="en-US" altLang="en-US" sz="2400" dirty="0">
                <a:latin typeface="Times" pitchFamily="18" charset="0"/>
                <a:cs typeface="Times" pitchFamily="18" charset="0"/>
              </a:rPr>
              <a:t>Pick the request from the queue with the minimum seek time from the current head position as shown in Figure.</a:t>
            </a:r>
          </a:p>
          <a:p>
            <a:pPr marL="0" indent="0" algn="just">
              <a:spcBef>
                <a:spcPts val="0"/>
              </a:spcBef>
              <a:buNone/>
            </a:pPr>
            <a:endParaRPr lang="en-US" altLang="en-US" sz="800" dirty="0">
              <a:latin typeface="Times" pitchFamily="18" charset="0"/>
              <a:cs typeface="Times" pitchFamily="18" charset="0"/>
            </a:endParaRPr>
          </a:p>
          <a:p>
            <a:pPr marL="0" indent="0" algn="just">
              <a:spcBef>
                <a:spcPts val="0"/>
              </a:spcBef>
              <a:buNone/>
            </a:pPr>
            <a:r>
              <a:rPr lang="en-US" altLang="en-US" sz="2400" b="1" dirty="0">
                <a:latin typeface="Times" pitchFamily="18" charset="0"/>
                <a:cs typeface="Times" pitchFamily="18" charset="0"/>
              </a:rPr>
              <a:t>Advantages</a:t>
            </a:r>
            <a:r>
              <a:rPr lang="en-US" altLang="en-US" sz="2400" dirty="0">
                <a:latin typeface="Times" pitchFamily="18" charset="0"/>
                <a:cs typeface="Times" pitchFamily="18" charset="0"/>
              </a:rPr>
              <a:t>:</a:t>
            </a:r>
          </a:p>
          <a:p>
            <a:pPr algn="just">
              <a:spcBef>
                <a:spcPts val="0"/>
              </a:spcBef>
              <a:buFont typeface="Wingdings" pitchFamily="2" charset="2"/>
              <a:buChar char="q"/>
            </a:pPr>
            <a:r>
              <a:rPr lang="en-US" altLang="en-US" sz="2400" dirty="0">
                <a:latin typeface="Times" pitchFamily="18" charset="0"/>
                <a:cs typeface="Times" pitchFamily="18" charset="0"/>
              </a:rPr>
              <a:t>By definition reduces total seek time </a:t>
            </a:r>
          </a:p>
          <a:p>
            <a:pPr algn="just">
              <a:spcBef>
                <a:spcPts val="0"/>
              </a:spcBef>
              <a:buFont typeface="Wingdings" pitchFamily="2" charset="2"/>
              <a:buChar char="q"/>
            </a:pPr>
            <a:r>
              <a:rPr lang="en-US" altLang="en-US" sz="2400" dirty="0">
                <a:latin typeface="Times" pitchFamily="18" charset="0"/>
                <a:cs typeface="Times" pitchFamily="18" charset="0"/>
              </a:rPr>
              <a:t>More efficient than FCFS in minimizing seek time.</a:t>
            </a:r>
          </a:p>
          <a:p>
            <a:pPr marL="0" indent="0" algn="just">
              <a:spcBef>
                <a:spcPts val="0"/>
              </a:spcBef>
              <a:buNone/>
            </a:pPr>
            <a:endParaRPr lang="en-US" altLang="en-US" sz="800" b="1" dirty="0">
              <a:solidFill>
                <a:srgbClr val="8E0047"/>
              </a:solidFill>
              <a:latin typeface="Times" pitchFamily="18" charset="0"/>
              <a:cs typeface="Times" pitchFamily="18" charset="0"/>
            </a:endParaRPr>
          </a:p>
          <a:p>
            <a:pPr marL="0" indent="0" algn="just">
              <a:spcBef>
                <a:spcPts val="0"/>
              </a:spcBef>
              <a:buNone/>
            </a:pPr>
            <a:r>
              <a:rPr lang="en-US" altLang="en-US" sz="2400" b="1" dirty="0">
                <a:solidFill>
                  <a:srgbClr val="8E0047"/>
                </a:solidFill>
                <a:latin typeface="Times" pitchFamily="18" charset="0"/>
                <a:cs typeface="Times" pitchFamily="18" charset="0"/>
              </a:rPr>
              <a:t>Disadvantages</a:t>
            </a:r>
            <a:r>
              <a:rPr lang="en-US" altLang="en-US" sz="2400" dirty="0">
                <a:latin typeface="Times" pitchFamily="18" charset="0"/>
                <a:cs typeface="Times" pitchFamily="18" charset="0"/>
              </a:rPr>
              <a:t>:</a:t>
            </a:r>
          </a:p>
          <a:p>
            <a:pPr algn="just">
              <a:spcBef>
                <a:spcPts val="0"/>
              </a:spcBef>
              <a:buFont typeface="Wingdings" pitchFamily="2" charset="2"/>
              <a:buChar char="q"/>
            </a:pPr>
            <a:r>
              <a:rPr lang="en-US" altLang="en-US" sz="2400" dirty="0">
                <a:latin typeface="Times" pitchFamily="18" charset="0"/>
                <a:cs typeface="Times" pitchFamily="18" charset="0"/>
              </a:rPr>
              <a:t>Can cause starvation and leads to unfairness  </a:t>
            </a:r>
          </a:p>
          <a:p>
            <a:pPr algn="just">
              <a:spcBef>
                <a:spcPts val="0"/>
              </a:spcBef>
              <a:buFont typeface="Wingdings" pitchFamily="2" charset="2"/>
              <a:buChar char="q"/>
            </a:pPr>
            <a:r>
              <a:rPr lang="en-US" altLang="en-US" sz="2400" dirty="0">
                <a:latin typeface="Times" pitchFamily="18" charset="0"/>
                <a:cs typeface="Times" pitchFamily="18" charset="0"/>
              </a:rPr>
              <a:t>More complex to implement than FCFS.</a:t>
            </a:r>
          </a:p>
          <a:p>
            <a:pPr marL="0" indent="0">
              <a:spcBef>
                <a:spcPts val="0"/>
              </a:spcBef>
              <a:buNone/>
            </a:pPr>
            <a:endParaRPr lang="en-US" altLang="en-US" sz="2400" dirty="0">
              <a:latin typeface="Times" pitchFamily="18" charset="0"/>
              <a:cs typeface="Times" pitchFamily="18" charset="0"/>
            </a:endParaRPr>
          </a:p>
          <a:p>
            <a:pPr marL="0" indent="0">
              <a:spcBef>
                <a:spcPts val="0"/>
              </a:spcBef>
              <a:buNone/>
            </a:pPr>
            <a:endParaRPr lang="en-US" altLang="en-US" sz="2400" dirty="0">
              <a:latin typeface="Times" pitchFamily="18" charset="0"/>
              <a:cs typeface="Times" pitchFamily="18" charset="0"/>
            </a:endParaRPr>
          </a:p>
          <a:p>
            <a:pPr marL="0" indent="0" algn="just">
              <a:spcBef>
                <a:spcPts val="0"/>
              </a:spcBef>
              <a:buNone/>
            </a:pPr>
            <a:r>
              <a:rPr lang="en-US" altLang="en-US" sz="2400" i="1" dirty="0">
                <a:latin typeface="Times" pitchFamily="18" charset="0"/>
                <a:cs typeface="Times" pitchFamily="18" charset="0"/>
              </a:rPr>
              <a:t>[</a:t>
            </a:r>
            <a:r>
              <a:rPr lang="en-US" altLang="en-US" sz="2400" b="1" i="1" dirty="0">
                <a:solidFill>
                  <a:srgbClr val="8E0047"/>
                </a:solidFill>
                <a:latin typeface="Cambria" pitchFamily="18" charset="0"/>
                <a:cs typeface="Times" pitchFamily="18" charset="0"/>
              </a:rPr>
              <a:t>Starvation in SSFT</a:t>
            </a:r>
            <a:r>
              <a:rPr lang="en-US" altLang="en-US" sz="2400" i="1" dirty="0">
                <a:latin typeface="Times" pitchFamily="18" charset="0"/>
                <a:cs typeface="Times" pitchFamily="18" charset="0"/>
              </a:rPr>
              <a:t>]: </a:t>
            </a:r>
            <a:r>
              <a:rPr lang="en-US" altLang="en-US" sz="2400" i="1" dirty="0">
                <a:solidFill>
                  <a:srgbClr val="000066"/>
                </a:solidFill>
                <a:latin typeface="Times" pitchFamily="18" charset="0"/>
                <a:cs typeface="Times" pitchFamily="18" charset="0"/>
              </a:rPr>
              <a:t>When certain disk I/O requests may be indefinitely delayed as shorter seek time requests keep on arriving and taking precedence.</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l="681" t="9895" r="658" b="9366"/>
          <a:stretch>
            <a:fillRect/>
          </a:stretch>
        </p:blipFill>
        <p:spPr bwMode="auto">
          <a:xfrm>
            <a:off x="6495067" y="923828"/>
            <a:ext cx="6581027" cy="5326144"/>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696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SCAN (Elevator Algorithm)</a:t>
            </a:r>
          </a:p>
        </p:txBody>
      </p:sp>
      <p:sp>
        <p:nvSpPr>
          <p:cNvPr id="7" name="Rectangle 3"/>
          <p:cNvSpPr txBox="1">
            <a:spLocks noChangeArrowheads="1"/>
          </p:cNvSpPr>
          <p:nvPr/>
        </p:nvSpPr>
        <p:spPr>
          <a:xfrm>
            <a:off x="628650" y="801777"/>
            <a:ext cx="5650964" cy="5197248"/>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lgn="just">
              <a:buFont typeface="Wingdings" pitchFamily="2" charset="2"/>
              <a:buChar char="q"/>
            </a:pPr>
            <a:r>
              <a:rPr lang="en-US" altLang="en-US" sz="2350" dirty="0">
                <a:latin typeface="Times" pitchFamily="18" charset="0"/>
                <a:cs typeface="Times" pitchFamily="18" charset="0"/>
              </a:rPr>
              <a:t>The disk arm starts at one end of the disk, and moves toward the other end, servicing requests until it gets to the other end of the disk, where the head movement is reversed and servicing continues.</a:t>
            </a:r>
          </a:p>
          <a:p>
            <a:pPr marL="0" indent="0" algn="just">
              <a:spcBef>
                <a:spcPts val="0"/>
              </a:spcBef>
              <a:buNone/>
            </a:pPr>
            <a:endParaRPr lang="en-US" altLang="en-US" sz="2350" b="1" dirty="0">
              <a:latin typeface="Times" pitchFamily="18" charset="0"/>
              <a:cs typeface="Times" pitchFamily="18" charset="0"/>
            </a:endParaRPr>
          </a:p>
          <a:p>
            <a:pPr marL="0" indent="0" algn="just">
              <a:spcBef>
                <a:spcPts val="0"/>
              </a:spcBef>
              <a:buNone/>
            </a:pPr>
            <a:r>
              <a:rPr lang="en-US" altLang="en-US" sz="2350" b="1" dirty="0">
                <a:latin typeface="Times" pitchFamily="18" charset="0"/>
                <a:cs typeface="Times" pitchFamily="18" charset="0"/>
              </a:rPr>
              <a:t>Advantages</a:t>
            </a:r>
            <a:r>
              <a:rPr lang="en-US" altLang="en-US" sz="2350" dirty="0">
                <a:latin typeface="Times" pitchFamily="18" charset="0"/>
                <a:cs typeface="Times" pitchFamily="18" charset="0"/>
              </a:rPr>
              <a:t>:</a:t>
            </a:r>
          </a:p>
          <a:p>
            <a:pPr algn="just">
              <a:spcBef>
                <a:spcPts val="0"/>
              </a:spcBef>
              <a:buFont typeface="Wingdings" pitchFamily="2" charset="2"/>
              <a:buChar char="q"/>
            </a:pPr>
            <a:r>
              <a:rPr lang="en-US" altLang="en-US" sz="2350" dirty="0">
                <a:latin typeface="Times" pitchFamily="18" charset="0"/>
                <a:cs typeface="Times" pitchFamily="18" charset="0"/>
              </a:rPr>
              <a:t>More efficient than FCFS and SSTF in terms of overall seek time.</a:t>
            </a:r>
          </a:p>
          <a:p>
            <a:pPr algn="just">
              <a:spcBef>
                <a:spcPts val="0"/>
              </a:spcBef>
              <a:buFont typeface="Wingdings" pitchFamily="2" charset="2"/>
              <a:buChar char="q"/>
            </a:pPr>
            <a:r>
              <a:rPr lang="en-US" altLang="en-US" sz="2350" dirty="0">
                <a:latin typeface="Times" pitchFamily="18" charset="0"/>
                <a:cs typeface="Times" pitchFamily="18" charset="0"/>
              </a:rPr>
              <a:t>Provides a more uniform wait time.</a:t>
            </a:r>
          </a:p>
          <a:p>
            <a:pPr marL="0" indent="0" algn="just">
              <a:spcBef>
                <a:spcPts val="0"/>
              </a:spcBef>
              <a:buNone/>
            </a:pPr>
            <a:endParaRPr lang="en-US" altLang="en-US" sz="2350" b="1" dirty="0">
              <a:solidFill>
                <a:srgbClr val="8E0047"/>
              </a:solidFill>
              <a:latin typeface="Times" pitchFamily="18" charset="0"/>
              <a:cs typeface="Times" pitchFamily="18" charset="0"/>
            </a:endParaRPr>
          </a:p>
          <a:p>
            <a:pPr marL="0" indent="0" algn="just">
              <a:spcBef>
                <a:spcPts val="0"/>
              </a:spcBef>
              <a:buNone/>
            </a:pPr>
            <a:r>
              <a:rPr lang="en-US" altLang="en-US" sz="2350" b="1" dirty="0">
                <a:solidFill>
                  <a:srgbClr val="8E0047"/>
                </a:solidFill>
                <a:latin typeface="Times" pitchFamily="18" charset="0"/>
                <a:cs typeface="Times" pitchFamily="18" charset="0"/>
              </a:rPr>
              <a:t>Disadvantages</a:t>
            </a:r>
            <a:r>
              <a:rPr lang="en-US" altLang="en-US" sz="2350" dirty="0">
                <a:latin typeface="Times" pitchFamily="18" charset="0"/>
                <a:cs typeface="Times" pitchFamily="18" charset="0"/>
              </a:rPr>
              <a:t>:</a:t>
            </a:r>
          </a:p>
          <a:p>
            <a:pPr algn="just">
              <a:spcBef>
                <a:spcPts val="0"/>
              </a:spcBef>
              <a:buFont typeface="Wingdings" pitchFamily="2" charset="2"/>
              <a:buChar char="q"/>
            </a:pPr>
            <a:r>
              <a:rPr lang="en-US" altLang="en-US" sz="2350" dirty="0">
                <a:latin typeface="Times" pitchFamily="18" charset="0"/>
                <a:cs typeface="Times" pitchFamily="18" charset="0"/>
              </a:rPr>
              <a:t>Can still cause long wait times for requests just missed on the sweep.</a:t>
            </a:r>
          </a:p>
          <a:p>
            <a:pPr algn="just">
              <a:spcBef>
                <a:spcPts val="0"/>
              </a:spcBef>
              <a:buFont typeface="Wingdings" pitchFamily="2" charset="2"/>
              <a:buChar char="q"/>
            </a:pPr>
            <a:r>
              <a:rPr lang="en-US" altLang="en-US" sz="2350" dirty="0">
                <a:latin typeface="Times" pitchFamily="18" charset="0"/>
                <a:cs typeface="Times" pitchFamily="18" charset="0"/>
              </a:rPr>
              <a:t>More complex to implement than FCFS.</a:t>
            </a:r>
          </a:p>
          <a:p>
            <a:pPr marL="0" indent="0" algn="just">
              <a:spcBef>
                <a:spcPts val="0"/>
              </a:spcBef>
              <a:buNone/>
            </a:pPr>
            <a:endParaRPr lang="en-US" altLang="en-US" sz="2350" dirty="0">
              <a:latin typeface="Times" pitchFamily="18" charset="0"/>
              <a:cs typeface="Times" pitchFamily="18" charset="0"/>
            </a:endParaRPr>
          </a:p>
          <a:p>
            <a:pPr marL="0" indent="0" algn="just">
              <a:spcBef>
                <a:spcPts val="0"/>
              </a:spcBef>
              <a:buNone/>
            </a:pPr>
            <a:r>
              <a:rPr lang="en-US" altLang="en-US" sz="2350" dirty="0">
                <a:latin typeface="Times" pitchFamily="18" charset="0"/>
                <a:cs typeface="Times" pitchFamily="18" charset="0"/>
              </a:rPr>
              <a:t>Illustration shows total head movement of 208 cylinders.</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l="645" t="7816" r="438" b="8105"/>
          <a:stretch>
            <a:fillRect/>
          </a:stretch>
        </p:blipFill>
        <p:spPr bwMode="auto">
          <a:xfrm>
            <a:off x="6441262" y="953283"/>
            <a:ext cx="6625112" cy="520600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33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C-SCAN (Circular SCAN)</a:t>
            </a:r>
            <a:endParaRPr lang="en-IN" sz="3276" b="1" dirty="0">
              <a:solidFill>
                <a:srgbClr val="46B0FA"/>
              </a:solidFill>
              <a:latin typeface="Arial"/>
              <a:cs typeface="Arial"/>
            </a:endParaRPr>
          </a:p>
        </p:txBody>
      </p:sp>
      <p:sp>
        <p:nvSpPr>
          <p:cNvPr id="9" name="Rectangle 3"/>
          <p:cNvSpPr txBox="1">
            <a:spLocks noChangeArrowheads="1"/>
          </p:cNvSpPr>
          <p:nvPr/>
        </p:nvSpPr>
        <p:spPr>
          <a:xfrm>
            <a:off x="628649" y="687484"/>
            <a:ext cx="6328332" cy="5600194"/>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lgn="just">
              <a:buFont typeface="Wingdings" pitchFamily="2" charset="2"/>
              <a:buChar char="q"/>
            </a:pPr>
            <a:r>
              <a:rPr lang="en-US" altLang="en-US" sz="2300" dirty="0">
                <a:latin typeface="Times" pitchFamily="18" charset="0"/>
                <a:cs typeface="Times" pitchFamily="18" charset="0"/>
              </a:rPr>
              <a:t>C-SCAN moves the disk arm towards one end of the disk, servicing requests, and then immediately returns to the beginning without servicing any requests on the return trip.</a:t>
            </a:r>
          </a:p>
          <a:p>
            <a:pPr lvl="1" algn="just">
              <a:buFont typeface="Wingdings" pitchFamily="2" charset="2"/>
              <a:buChar char="§"/>
            </a:pPr>
            <a:r>
              <a:rPr lang="en-US" altLang="en-US" sz="2300" dirty="0">
                <a:latin typeface="Times" pitchFamily="18" charset="0"/>
                <a:cs typeface="Times" pitchFamily="18" charset="0"/>
              </a:rPr>
              <a:t>Treats the cylinders as a circular list that wraps around from the last cylinder to the first one.</a:t>
            </a:r>
            <a:endParaRPr lang="en-US" altLang="en-US" sz="2300" b="1" dirty="0">
              <a:latin typeface="Times" pitchFamily="18" charset="0"/>
              <a:cs typeface="Times" pitchFamily="18" charset="0"/>
            </a:endParaRPr>
          </a:p>
          <a:p>
            <a:pPr marL="0" indent="0" algn="just">
              <a:spcBef>
                <a:spcPts val="1200"/>
              </a:spcBef>
              <a:buNone/>
            </a:pPr>
            <a:r>
              <a:rPr lang="en-US" altLang="en-US" sz="2300" b="1" dirty="0">
                <a:latin typeface="Times" pitchFamily="18" charset="0"/>
                <a:cs typeface="Times" pitchFamily="18" charset="0"/>
              </a:rPr>
              <a:t>Advantages </a:t>
            </a:r>
            <a:r>
              <a:rPr lang="en-US" altLang="en-US" sz="2300" dirty="0">
                <a:latin typeface="Times" pitchFamily="18" charset="0"/>
                <a:cs typeface="Times" pitchFamily="18" charset="0"/>
              </a:rPr>
              <a:t>:</a:t>
            </a:r>
          </a:p>
          <a:p>
            <a:pPr algn="just">
              <a:spcBef>
                <a:spcPts val="0"/>
              </a:spcBef>
              <a:buFont typeface="Wingdings" pitchFamily="2" charset="2"/>
              <a:buChar char="q"/>
            </a:pPr>
            <a:r>
              <a:rPr lang="en-US" altLang="en-US" sz="2300" dirty="0">
                <a:latin typeface="Times" pitchFamily="18" charset="0"/>
                <a:cs typeface="Times" pitchFamily="18" charset="0"/>
              </a:rPr>
              <a:t>Provides a more uniform wait time compared to SCAN.</a:t>
            </a:r>
          </a:p>
          <a:p>
            <a:pPr algn="just">
              <a:spcBef>
                <a:spcPts val="0"/>
              </a:spcBef>
              <a:buFont typeface="Wingdings" pitchFamily="2" charset="2"/>
              <a:buChar char="q"/>
            </a:pPr>
            <a:r>
              <a:rPr lang="en-US" altLang="en-US" sz="2300" dirty="0">
                <a:latin typeface="Times" pitchFamily="18" charset="0"/>
                <a:cs typeface="Times" pitchFamily="18" charset="0"/>
              </a:rPr>
              <a:t>Reduces the likelihood of starvation compared to SSTF.</a:t>
            </a:r>
            <a:endParaRPr lang="en-US" altLang="en-US" sz="2300" b="1" dirty="0">
              <a:solidFill>
                <a:srgbClr val="8E0047"/>
              </a:solidFill>
              <a:latin typeface="Times" pitchFamily="18" charset="0"/>
              <a:cs typeface="Times" pitchFamily="18" charset="0"/>
            </a:endParaRPr>
          </a:p>
          <a:p>
            <a:pPr marL="0" indent="0" algn="just">
              <a:spcBef>
                <a:spcPts val="600"/>
              </a:spcBef>
              <a:buNone/>
            </a:pPr>
            <a:r>
              <a:rPr lang="en-US" altLang="en-US" sz="2300" b="1" dirty="0">
                <a:solidFill>
                  <a:srgbClr val="8E0047"/>
                </a:solidFill>
                <a:latin typeface="Times" pitchFamily="18" charset="0"/>
                <a:cs typeface="Times" pitchFamily="18" charset="0"/>
              </a:rPr>
              <a:t>Disadvantages </a:t>
            </a:r>
            <a:r>
              <a:rPr lang="en-US" altLang="en-US" sz="2300" dirty="0">
                <a:latin typeface="Times" pitchFamily="18" charset="0"/>
                <a:cs typeface="Times" pitchFamily="18" charset="0"/>
              </a:rPr>
              <a:t>:</a:t>
            </a:r>
          </a:p>
          <a:p>
            <a:pPr algn="just">
              <a:spcBef>
                <a:spcPts val="0"/>
              </a:spcBef>
              <a:buFont typeface="Wingdings" pitchFamily="2" charset="2"/>
              <a:buChar char="q"/>
            </a:pPr>
            <a:r>
              <a:rPr lang="en-US" altLang="en-US" sz="2300" dirty="0">
                <a:latin typeface="Times" pitchFamily="18" charset="0"/>
                <a:cs typeface="Times" pitchFamily="18" charset="0"/>
              </a:rPr>
              <a:t>Can be less efficient than SCAN due to the not serviced return trip.</a:t>
            </a:r>
          </a:p>
          <a:p>
            <a:pPr algn="just">
              <a:spcBef>
                <a:spcPts val="0"/>
              </a:spcBef>
              <a:buFont typeface="Wingdings" pitchFamily="2" charset="2"/>
              <a:buChar char="q"/>
            </a:pPr>
            <a:r>
              <a:rPr lang="en-US" altLang="en-US" sz="2300" dirty="0">
                <a:latin typeface="Times" pitchFamily="18" charset="0"/>
                <a:cs typeface="Times" pitchFamily="18" charset="0"/>
              </a:rPr>
              <a:t>More complex to implement than FCFS and SSTF</a:t>
            </a: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l="690" t="7787" r="714" b="7481"/>
          <a:stretch>
            <a:fillRect/>
          </a:stretch>
        </p:blipFill>
        <p:spPr bwMode="auto">
          <a:xfrm>
            <a:off x="7107810" y="793024"/>
            <a:ext cx="5806912" cy="5494654"/>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970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C-LOOK (Circular LOOK)</a:t>
            </a:r>
          </a:p>
        </p:txBody>
      </p:sp>
      <p:sp>
        <p:nvSpPr>
          <p:cNvPr id="7" name="Rectangle 3"/>
          <p:cNvSpPr txBox="1">
            <a:spLocks noChangeArrowheads="1"/>
          </p:cNvSpPr>
          <p:nvPr/>
        </p:nvSpPr>
        <p:spPr>
          <a:xfrm>
            <a:off x="628650" y="979715"/>
            <a:ext cx="5970113" cy="4864904"/>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a:buNone/>
            </a:pPr>
            <a:r>
              <a:rPr lang="en-US" altLang="en-US" sz="2400" dirty="0">
                <a:latin typeface="Times" pitchFamily="18" charset="0"/>
                <a:cs typeface="Times" pitchFamily="18" charset="0"/>
              </a:rPr>
              <a:t>C-LOOK is similar to C-SCAN but only goes as far as the last request in each direction before reversing.</a:t>
            </a:r>
          </a:p>
          <a:p>
            <a:pPr marL="0" indent="0" algn="just">
              <a:spcBef>
                <a:spcPts val="0"/>
              </a:spcBef>
              <a:buNone/>
            </a:pPr>
            <a:endParaRPr lang="en-US" altLang="en-US" sz="2400" dirty="0">
              <a:latin typeface="Times" pitchFamily="18" charset="0"/>
              <a:cs typeface="Times" pitchFamily="18" charset="0"/>
            </a:endParaRPr>
          </a:p>
          <a:p>
            <a:pPr marL="0" indent="0" algn="just">
              <a:spcBef>
                <a:spcPts val="0"/>
              </a:spcBef>
              <a:buNone/>
            </a:pPr>
            <a:r>
              <a:rPr lang="en-US" altLang="en-US" sz="2400" b="1" dirty="0">
                <a:latin typeface="Times" pitchFamily="18" charset="0"/>
                <a:cs typeface="Times" pitchFamily="18" charset="0"/>
              </a:rPr>
              <a:t>Advantages</a:t>
            </a:r>
            <a:r>
              <a:rPr lang="en-US" altLang="en-US" sz="2400" dirty="0">
                <a:latin typeface="Times" pitchFamily="18" charset="0"/>
                <a:cs typeface="Times" pitchFamily="18" charset="0"/>
              </a:rPr>
              <a:t>:</a:t>
            </a:r>
          </a:p>
          <a:p>
            <a:pPr algn="just">
              <a:spcBef>
                <a:spcPts val="0"/>
              </a:spcBef>
              <a:buFont typeface="Wingdings" pitchFamily="2" charset="2"/>
              <a:buChar char="q"/>
            </a:pPr>
            <a:r>
              <a:rPr lang="en-US" altLang="en-US" sz="2400" dirty="0">
                <a:latin typeface="Times" pitchFamily="18" charset="0"/>
                <a:cs typeface="Times" pitchFamily="18" charset="0"/>
              </a:rPr>
              <a:t>More efficient than C-SCAN as it avoids unnecessary traversal.</a:t>
            </a:r>
          </a:p>
          <a:p>
            <a:pPr algn="just">
              <a:spcBef>
                <a:spcPts val="0"/>
              </a:spcBef>
              <a:buFont typeface="Wingdings" pitchFamily="2" charset="2"/>
              <a:buChar char="q"/>
            </a:pPr>
            <a:r>
              <a:rPr lang="en-US" altLang="en-US" sz="2400" dirty="0">
                <a:latin typeface="Times" pitchFamily="18" charset="0"/>
                <a:cs typeface="Times" pitchFamily="18" charset="0"/>
              </a:rPr>
              <a:t>Provides a uniform wait time similar to C-SCAN.</a:t>
            </a:r>
          </a:p>
          <a:p>
            <a:pPr marL="0" indent="0" algn="just">
              <a:spcBef>
                <a:spcPts val="0"/>
              </a:spcBef>
              <a:buNone/>
            </a:pPr>
            <a:endParaRPr lang="en-US" altLang="en-US" sz="2400" dirty="0">
              <a:latin typeface="Times" pitchFamily="18" charset="0"/>
              <a:cs typeface="Times" pitchFamily="18" charset="0"/>
            </a:endParaRPr>
          </a:p>
          <a:p>
            <a:pPr marL="0" indent="0" algn="just">
              <a:spcBef>
                <a:spcPts val="0"/>
              </a:spcBef>
              <a:buNone/>
            </a:pPr>
            <a:r>
              <a:rPr lang="en-US" altLang="en-US" sz="2400" b="1" dirty="0">
                <a:solidFill>
                  <a:srgbClr val="8E0047"/>
                </a:solidFill>
                <a:latin typeface="Times" pitchFamily="18" charset="0"/>
                <a:cs typeface="Times" pitchFamily="18" charset="0"/>
              </a:rPr>
              <a:t>Disadvantages </a:t>
            </a:r>
            <a:r>
              <a:rPr lang="en-US" altLang="en-US" sz="2400" dirty="0">
                <a:latin typeface="Times" pitchFamily="18" charset="0"/>
                <a:cs typeface="Times" pitchFamily="18" charset="0"/>
              </a:rPr>
              <a:t>:</a:t>
            </a:r>
          </a:p>
          <a:p>
            <a:pPr algn="just">
              <a:spcBef>
                <a:spcPts val="0"/>
              </a:spcBef>
              <a:buFont typeface="Wingdings" pitchFamily="2" charset="2"/>
              <a:buChar char="q"/>
            </a:pPr>
            <a:r>
              <a:rPr lang="en-US" altLang="en-US" sz="2400" dirty="0">
                <a:latin typeface="Times" pitchFamily="18" charset="0"/>
                <a:cs typeface="Times" pitchFamily="18" charset="0"/>
              </a:rPr>
              <a:t>Complex to implement.	</a:t>
            </a:r>
          </a:p>
          <a:p>
            <a:pPr algn="just">
              <a:spcBef>
                <a:spcPts val="0"/>
              </a:spcBef>
              <a:buFont typeface="Wingdings" pitchFamily="2" charset="2"/>
              <a:buChar char="q"/>
            </a:pPr>
            <a:r>
              <a:rPr lang="en-US" altLang="en-US" sz="2400" dirty="0">
                <a:latin typeface="Times" pitchFamily="18" charset="0"/>
                <a:cs typeface="Times" pitchFamily="18" charset="0"/>
              </a:rPr>
              <a:t>May have slightly longer seek times than SSTF for some requests.</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l="894" t="7645" r="459" b="7677"/>
          <a:stretch>
            <a:fillRect/>
          </a:stretch>
        </p:blipFill>
        <p:spPr bwMode="auto">
          <a:xfrm>
            <a:off x="6787299" y="793023"/>
            <a:ext cx="6231117" cy="5357504"/>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562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Selecting a Disk-Scheduling Algorithm</a:t>
            </a:r>
            <a:endParaRPr lang="en-IN" sz="3276" b="1" dirty="0">
              <a:solidFill>
                <a:srgbClr val="46B0FA"/>
              </a:solidFill>
              <a:latin typeface="Arial"/>
              <a:cs typeface="Arial"/>
            </a:endParaRPr>
          </a:p>
        </p:txBody>
      </p:sp>
      <p:sp>
        <p:nvSpPr>
          <p:cNvPr id="7" name="Rectangle 3"/>
          <p:cNvSpPr txBox="1">
            <a:spLocks noChangeArrowheads="1"/>
          </p:cNvSpPr>
          <p:nvPr/>
        </p:nvSpPr>
        <p:spPr>
          <a:xfrm>
            <a:off x="688606" y="1060901"/>
            <a:ext cx="11705370" cy="4961742"/>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buFont typeface="Wingdings" pitchFamily="2" charset="2"/>
              <a:buChar char="q"/>
            </a:pPr>
            <a:r>
              <a:rPr lang="en-US" altLang="en-US" sz="2400" dirty="0">
                <a:latin typeface="Times" pitchFamily="18" charset="0"/>
                <a:cs typeface="Times" pitchFamily="18" charset="0"/>
              </a:rPr>
              <a:t>SSTF is common and has a natural appeal</a:t>
            </a:r>
          </a:p>
          <a:p>
            <a:pPr>
              <a:buFont typeface="Wingdings" pitchFamily="2" charset="2"/>
              <a:buChar char="q"/>
            </a:pPr>
            <a:r>
              <a:rPr lang="en-US" altLang="en-US" sz="2400" dirty="0">
                <a:latin typeface="Times" pitchFamily="18" charset="0"/>
                <a:cs typeface="Times" pitchFamily="18" charset="0"/>
              </a:rPr>
              <a:t>SCAN and C-SCAN perform better for systems that place a heavy load on the disk.</a:t>
            </a:r>
          </a:p>
          <a:p>
            <a:pPr>
              <a:buFont typeface="Wingdings" pitchFamily="2" charset="2"/>
              <a:buChar char="q"/>
            </a:pPr>
            <a:r>
              <a:rPr lang="en-US" altLang="en-US" sz="2400" dirty="0">
                <a:latin typeface="Times" pitchFamily="18" charset="0"/>
                <a:cs typeface="Times" pitchFamily="18" charset="0"/>
              </a:rPr>
              <a:t>Performance depends on the number and types of requests.</a:t>
            </a:r>
          </a:p>
          <a:p>
            <a:pPr>
              <a:buFont typeface="Wingdings" pitchFamily="2" charset="2"/>
              <a:buChar char="q"/>
            </a:pPr>
            <a:r>
              <a:rPr lang="en-US" altLang="en-US" sz="2400" dirty="0">
                <a:latin typeface="Times" pitchFamily="18" charset="0"/>
                <a:cs typeface="Times" pitchFamily="18" charset="0"/>
              </a:rPr>
              <a:t>Requests for disk service can be influenced by the file-allocation method.</a:t>
            </a:r>
          </a:p>
          <a:p>
            <a:pPr>
              <a:buFont typeface="Wingdings" pitchFamily="2" charset="2"/>
              <a:buChar char="q"/>
            </a:pPr>
            <a:r>
              <a:rPr lang="en-US" altLang="en-US" sz="2400" dirty="0">
                <a:latin typeface="Times" pitchFamily="18" charset="0"/>
                <a:cs typeface="Times" pitchFamily="18" charset="0"/>
              </a:rPr>
              <a:t>The disk-scheduling algorithm should be written as a separate module of the operating system, allowing it to be replaced with a different algorithm if necessary.</a:t>
            </a:r>
          </a:p>
          <a:p>
            <a:pPr>
              <a:buFont typeface="Wingdings" pitchFamily="2" charset="2"/>
              <a:buChar char="q"/>
            </a:pPr>
            <a:r>
              <a:rPr lang="en-US" altLang="en-US" sz="2400" dirty="0">
                <a:latin typeface="Times" pitchFamily="18" charset="0"/>
                <a:cs typeface="Times" pitchFamily="18" charset="0"/>
              </a:rPr>
              <a:t>Either SSTF or LOOK is a reasonable choice for the default algorithm.</a:t>
            </a:r>
          </a:p>
        </p:txBody>
      </p:sp>
    </p:spTree>
    <p:extLst>
      <p:ext uri="{BB962C8B-B14F-4D97-AF65-F5344CB8AC3E}">
        <p14:creationId xmlns:p14="http://schemas.microsoft.com/office/powerpoint/2010/main" val="1011282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753349" y="422137"/>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2" name="TextBox 1"/>
          <p:cNvSpPr txBox="1"/>
          <p:nvPr/>
        </p:nvSpPr>
        <p:spPr>
          <a:xfrm>
            <a:off x="1112363" y="1543689"/>
            <a:ext cx="11397005" cy="2985433"/>
          </a:xfrm>
          <a:prstGeom prst="rect">
            <a:avLst/>
          </a:prstGeom>
          <a:noFill/>
        </p:spPr>
        <p:txBody>
          <a:bodyPr wrap="square" rtlCol="0">
            <a:spAutoFit/>
          </a:bodyPr>
          <a:lstStyle/>
          <a:p>
            <a:pPr marL="285750" indent="-285750" algn="just">
              <a:spcBef>
                <a:spcPts val="1200"/>
              </a:spcBef>
              <a:buFont typeface="Wingdings" pitchFamily="2" charset="2"/>
              <a:buChar char="q"/>
            </a:pPr>
            <a:r>
              <a:rPr lang="en-US" sz="2800" dirty="0"/>
              <a:t>Crowley, Charles. Operating systems: a design-oriented approach. McGraw-Hill Professional, 1996.</a:t>
            </a:r>
          </a:p>
          <a:p>
            <a:pPr marL="285750" indent="-285750" algn="just">
              <a:spcBef>
                <a:spcPts val="1200"/>
              </a:spcBef>
              <a:buFont typeface="Wingdings" pitchFamily="2" charset="2"/>
              <a:buChar char="q"/>
            </a:pPr>
            <a:r>
              <a:rPr lang="en-US" sz="2800" dirty="0" err="1"/>
              <a:t>Arpaci-Dusseau</a:t>
            </a:r>
            <a:r>
              <a:rPr lang="en-US" sz="2800" dirty="0"/>
              <a:t>, </a:t>
            </a:r>
            <a:r>
              <a:rPr lang="en-US" sz="2800" dirty="0" err="1"/>
              <a:t>Remzi</a:t>
            </a:r>
            <a:r>
              <a:rPr lang="en-US" sz="2800" dirty="0"/>
              <a:t> H., and Andrea C. </a:t>
            </a:r>
            <a:r>
              <a:rPr lang="en-US" sz="2800" dirty="0" err="1"/>
              <a:t>Arpaci-Dusseau</a:t>
            </a:r>
            <a:r>
              <a:rPr lang="en-US" sz="2800" dirty="0"/>
              <a:t>. Operating systems: Three easy pieces. </a:t>
            </a:r>
            <a:r>
              <a:rPr lang="en-US" sz="2800" dirty="0" err="1"/>
              <a:t>Arpaci-Dusseau</a:t>
            </a:r>
            <a:r>
              <a:rPr lang="en-US" sz="2800" dirty="0"/>
              <a:t> Books, LLC, 2018.</a:t>
            </a:r>
          </a:p>
          <a:p>
            <a:pPr marL="285750" indent="-285750" algn="just">
              <a:spcBef>
                <a:spcPts val="1200"/>
              </a:spcBef>
              <a:buFont typeface="Wingdings" pitchFamily="2" charset="2"/>
              <a:buChar char="q"/>
            </a:pPr>
            <a:r>
              <a:rPr lang="en-US" sz="2800" dirty="0" err="1"/>
              <a:t>Silberschatz</a:t>
            </a:r>
            <a:r>
              <a:rPr lang="en-US" sz="2800" dirty="0"/>
              <a:t>, A., Galvin, P. B., &amp; Gagne, G. (2006). Operating System Concepts, Windows XP update. John Wiley &amp; Sons.</a:t>
            </a:r>
          </a:p>
        </p:txBody>
      </p:sp>
    </p:spTree>
    <p:extLst>
      <p:ext uri="{BB962C8B-B14F-4D97-AF65-F5344CB8AC3E}">
        <p14:creationId xmlns:p14="http://schemas.microsoft.com/office/powerpoint/2010/main" val="335124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99241" y="541528"/>
            <a:ext cx="12066310" cy="4985980"/>
          </a:xfrm>
          <a:prstGeom prst="rect">
            <a:avLst/>
          </a:prstGeom>
          <a:noFill/>
        </p:spPr>
        <p:txBody>
          <a:bodyPr wrap="square" rtlCol="0">
            <a:spAutoFit/>
          </a:bodyPr>
          <a:lstStyle/>
          <a:p>
            <a:pPr marL="285750" indent="-285750">
              <a:spcBef>
                <a:spcPts val="600"/>
              </a:spcBef>
              <a:buFont typeface="Wingdings" pitchFamily="2" charset="2"/>
              <a:buChar char="q"/>
            </a:pPr>
            <a:r>
              <a:rPr lang="en-US" sz="2400" dirty="0">
                <a:latin typeface="Times" pitchFamily="18" charset="0"/>
                <a:cs typeface="Times" pitchFamily="18" charset="0"/>
              </a:rPr>
              <a:t>OS provide above 2 basic ops through FS. Therefore, top level components of FS are:</a:t>
            </a:r>
          </a:p>
          <a:p>
            <a:pPr marL="742950" lvl="1" indent="-285750">
              <a:buFont typeface="Wingdings" pitchFamily="2" charset="2"/>
              <a:buChar char="§"/>
            </a:pPr>
            <a:r>
              <a:rPr lang="en-US" sz="2400" dirty="0">
                <a:latin typeface="Times" pitchFamily="18" charset="0"/>
                <a:cs typeface="Times" pitchFamily="18" charset="0"/>
              </a:rPr>
              <a:t>File Naming System (</a:t>
            </a:r>
            <a:r>
              <a:rPr lang="en-US" sz="2400" dirty="0">
                <a:solidFill>
                  <a:srgbClr val="0000FF"/>
                </a:solidFill>
                <a:latin typeface="Times" pitchFamily="18" charset="0"/>
                <a:cs typeface="Times" pitchFamily="18" charset="0"/>
              </a:rPr>
              <a:t>FNS</a:t>
            </a:r>
            <a:r>
              <a:rPr lang="en-US" sz="2400" dirty="0">
                <a:latin typeface="Times" pitchFamily="18" charset="0"/>
                <a:cs typeface="Times" pitchFamily="18" charset="0"/>
              </a:rPr>
              <a:t>):</a:t>
            </a:r>
          </a:p>
          <a:p>
            <a:pPr marL="742950" lvl="1" indent="-285750">
              <a:buFont typeface="Wingdings" pitchFamily="2" charset="2"/>
              <a:buChar char="§"/>
            </a:pPr>
            <a:r>
              <a:rPr lang="en-US" sz="2400" dirty="0">
                <a:latin typeface="Times" pitchFamily="18" charset="0"/>
                <a:cs typeface="Times" pitchFamily="18" charset="0"/>
              </a:rPr>
              <a:t>File Accessing System (</a:t>
            </a:r>
            <a:r>
              <a:rPr lang="en-US" sz="2400" dirty="0">
                <a:solidFill>
                  <a:srgbClr val="0000FF"/>
                </a:solidFill>
                <a:latin typeface="Times" pitchFamily="18" charset="0"/>
                <a:cs typeface="Times" pitchFamily="18" charset="0"/>
              </a:rPr>
              <a:t>FAS</a:t>
            </a:r>
            <a:r>
              <a:rPr lang="en-US" sz="2400" dirty="0">
                <a:latin typeface="Times" pitchFamily="18" charset="0"/>
                <a:cs typeface="Times" pitchFamily="18" charset="0"/>
              </a:rPr>
              <a:t>): </a:t>
            </a:r>
          </a:p>
          <a:p>
            <a:pPr marL="285750" indent="-285750">
              <a:spcBef>
                <a:spcPts val="1800"/>
              </a:spcBef>
              <a:buFont typeface="Wingdings" pitchFamily="2" charset="2"/>
              <a:buChar char="q"/>
            </a:pPr>
            <a:r>
              <a:rPr lang="en-US" sz="2400" b="1" dirty="0">
                <a:solidFill>
                  <a:srgbClr val="0000FF"/>
                </a:solidFill>
                <a:latin typeface="Times" pitchFamily="18" charset="0"/>
                <a:cs typeface="Times" pitchFamily="18" charset="0"/>
              </a:rPr>
              <a:t>Remark</a:t>
            </a:r>
            <a:r>
              <a:rPr lang="en-US" sz="2400" dirty="0">
                <a:latin typeface="Times" pitchFamily="18" charset="0"/>
                <a:cs typeface="Times" pitchFamily="18" charset="0"/>
              </a:rPr>
              <a:t>:</a:t>
            </a:r>
          </a:p>
          <a:p>
            <a:pPr marL="742950" lvl="1" indent="-285750">
              <a:buFont typeface="Wingdings" pitchFamily="2" charset="2"/>
              <a:buChar char="§"/>
            </a:pPr>
            <a:r>
              <a:rPr lang="en-US" sz="2400" dirty="0">
                <a:latin typeface="Times" pitchFamily="18" charset="0"/>
                <a:cs typeface="Times" pitchFamily="18" charset="0"/>
              </a:rPr>
              <a:t>Using FNS, user can provide “name” to a file. In return, FNS gives a number to a                                                             file called fileID (FID).</a:t>
            </a:r>
          </a:p>
          <a:p>
            <a:pPr marL="742950" lvl="1" indent="-285750">
              <a:buFont typeface="Wingdings" pitchFamily="2" charset="2"/>
              <a:buChar char="§"/>
            </a:pPr>
            <a:r>
              <a:rPr lang="en-US" sz="2400" dirty="0">
                <a:latin typeface="Times" pitchFamily="18" charset="0"/>
                <a:cs typeface="Times" pitchFamily="18" charset="0"/>
              </a:rPr>
              <a:t>This FID is used by FAS to access file data.</a:t>
            </a:r>
          </a:p>
          <a:p>
            <a:pPr marL="742950" lvl="1" indent="-285750">
              <a:buFont typeface="Wingdings" pitchFamily="2" charset="2"/>
              <a:buChar char="§"/>
            </a:pPr>
            <a:r>
              <a:rPr lang="en-US" sz="2400" dirty="0">
                <a:latin typeface="Times" pitchFamily="18" charset="0"/>
                <a:cs typeface="Times" pitchFamily="18" charset="0"/>
              </a:rPr>
              <a:t>FS also needs to keep information about file (</a:t>
            </a:r>
            <a:r>
              <a:rPr lang="en-US" sz="2400" b="1" i="1" dirty="0">
                <a:solidFill>
                  <a:srgbClr val="003300"/>
                </a:solidFill>
                <a:latin typeface="Times" pitchFamily="18" charset="0"/>
                <a:cs typeface="Times" pitchFamily="18" charset="0"/>
              </a:rPr>
              <a:t>meta data</a:t>
            </a:r>
            <a:r>
              <a:rPr lang="en-US" sz="2400" dirty="0">
                <a:latin typeface="Times" pitchFamily="18" charset="0"/>
                <a:cs typeface="Times" pitchFamily="18" charset="0"/>
              </a:rPr>
              <a:t>)</a:t>
            </a:r>
          </a:p>
          <a:p>
            <a:pPr marL="285750" indent="-285750">
              <a:spcBef>
                <a:spcPts val="1800"/>
              </a:spcBef>
              <a:buFont typeface="Wingdings" pitchFamily="2" charset="2"/>
              <a:buChar char="q"/>
            </a:pPr>
            <a:r>
              <a:rPr lang="en-US" sz="2400" dirty="0">
                <a:latin typeface="Times" pitchFamily="18" charset="0"/>
                <a:cs typeface="Times" pitchFamily="18" charset="0"/>
              </a:rPr>
              <a:t>[</a:t>
            </a:r>
            <a:r>
              <a:rPr lang="en-US" sz="2400" b="1" dirty="0">
                <a:solidFill>
                  <a:srgbClr val="0000FF"/>
                </a:solidFill>
                <a:latin typeface="Times" pitchFamily="18" charset="0"/>
                <a:cs typeface="Times" pitchFamily="18" charset="0"/>
              </a:rPr>
              <a:t>DEF:</a:t>
            </a:r>
            <a:r>
              <a:rPr lang="en-US" sz="2400" dirty="0">
                <a:latin typeface="Times" pitchFamily="18" charset="0"/>
                <a:cs typeface="Times" pitchFamily="18" charset="0"/>
              </a:rPr>
              <a:t> file]: </a:t>
            </a:r>
          </a:p>
          <a:p>
            <a:pPr marL="742950" lvl="1" indent="-285750">
              <a:buFont typeface="Wingdings" pitchFamily="2" charset="2"/>
              <a:buChar char="§"/>
            </a:pPr>
            <a:r>
              <a:rPr lang="en-US" sz="2400" i="1" dirty="0">
                <a:solidFill>
                  <a:srgbClr val="000066"/>
                </a:solidFill>
                <a:latin typeface="Times" pitchFamily="18" charset="0"/>
                <a:cs typeface="Times" pitchFamily="18" charset="0"/>
              </a:rPr>
              <a:t>A file is a named sequenced collection of information </a:t>
            </a:r>
          </a:p>
          <a:p>
            <a:pPr lvl="1"/>
            <a:r>
              <a:rPr lang="en-US" sz="2400" i="1" dirty="0">
                <a:solidFill>
                  <a:srgbClr val="000066"/>
                </a:solidFill>
                <a:latin typeface="Times" pitchFamily="18" charset="0"/>
                <a:cs typeface="Times" pitchFamily="18" charset="0"/>
              </a:rPr>
              <a:t>    that have some structure and have some associated </a:t>
            </a:r>
          </a:p>
          <a:p>
            <a:pPr lvl="1"/>
            <a:r>
              <a:rPr lang="en-US" sz="2400" i="1" dirty="0">
                <a:solidFill>
                  <a:srgbClr val="000066"/>
                </a:solidFill>
                <a:latin typeface="Times" pitchFamily="18" charset="0"/>
                <a:cs typeface="Times" pitchFamily="18" charset="0"/>
              </a:rPr>
              <a:t>    meta-information about file itself.</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908" y="2630373"/>
            <a:ext cx="3712439" cy="3079527"/>
          </a:xfrm>
          <a:prstGeom prst="rect">
            <a:avLst/>
          </a:prstGeom>
        </p:spPr>
      </p:pic>
      <p:sp>
        <p:nvSpPr>
          <p:cNvPr id="5" name="TextBox 4"/>
          <p:cNvSpPr txBox="1"/>
          <p:nvPr/>
        </p:nvSpPr>
        <p:spPr>
          <a:xfrm>
            <a:off x="10135402" y="5698489"/>
            <a:ext cx="2781701" cy="369332"/>
          </a:xfrm>
          <a:prstGeom prst="rect">
            <a:avLst/>
          </a:prstGeom>
          <a:noFill/>
        </p:spPr>
        <p:txBody>
          <a:bodyPr wrap="square" rtlCol="0">
            <a:spAutoFit/>
          </a:bodyPr>
          <a:lstStyle/>
          <a:p>
            <a:pPr algn="ctr"/>
            <a:r>
              <a:rPr lang="en-US" b="1" dirty="0">
                <a:solidFill>
                  <a:srgbClr val="8E0047"/>
                </a:solidFill>
              </a:rPr>
              <a:t>The 2 main parts of a FS</a:t>
            </a:r>
          </a:p>
        </p:txBody>
      </p:sp>
    </p:spTree>
    <p:extLst>
      <p:ext uri="{BB962C8B-B14F-4D97-AF65-F5344CB8AC3E}">
        <p14:creationId xmlns:p14="http://schemas.microsoft.com/office/powerpoint/2010/main" val="221273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894756" y="92198"/>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FS Levels</a:t>
            </a:r>
            <a:endParaRPr lang="en-IN" sz="3276" b="1" dirty="0">
              <a:solidFill>
                <a:srgbClr val="46B0FA"/>
              </a:solidFill>
              <a:latin typeface="Arial"/>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911" y="772543"/>
            <a:ext cx="8591550" cy="5288437"/>
          </a:xfrm>
          <a:prstGeom prst="rect">
            <a:avLst/>
          </a:prstGeom>
        </p:spPr>
      </p:pic>
      <p:sp>
        <p:nvSpPr>
          <p:cNvPr id="5" name="TextBox 4"/>
          <p:cNvSpPr txBox="1"/>
          <p:nvPr/>
        </p:nvSpPr>
        <p:spPr>
          <a:xfrm>
            <a:off x="725864" y="933254"/>
            <a:ext cx="3699218" cy="5109091"/>
          </a:xfrm>
          <a:prstGeom prst="rect">
            <a:avLst/>
          </a:prstGeom>
          <a:noFill/>
        </p:spPr>
        <p:txBody>
          <a:bodyPr wrap="square" rtlCol="0">
            <a:spAutoFit/>
          </a:bodyPr>
          <a:lstStyle/>
          <a:p>
            <a:pPr marL="285750" indent="-285750" algn="just">
              <a:spcBef>
                <a:spcPts val="600"/>
              </a:spcBef>
              <a:buFont typeface="Wingdings" pitchFamily="2" charset="2"/>
              <a:buChar char="§"/>
            </a:pPr>
            <a:r>
              <a:rPr lang="en-US" dirty="0">
                <a:latin typeface="Times" pitchFamily="18" charset="0"/>
                <a:cs typeface="Times" pitchFamily="18" charset="0"/>
              </a:rPr>
              <a:t>User Process interact with FS by using </a:t>
            </a:r>
            <a:r>
              <a:rPr lang="en-US" b="1" dirty="0">
                <a:solidFill>
                  <a:srgbClr val="000066"/>
                </a:solidFill>
                <a:latin typeface="Times" pitchFamily="18" charset="0"/>
                <a:cs typeface="Times" pitchFamily="18" charset="0"/>
              </a:rPr>
              <a:t>system call</a:t>
            </a:r>
            <a:r>
              <a:rPr lang="en-US" dirty="0">
                <a:latin typeface="Times" pitchFamily="18" charset="0"/>
                <a:cs typeface="Times" pitchFamily="18" charset="0"/>
              </a:rPr>
              <a:t>. </a:t>
            </a:r>
          </a:p>
          <a:p>
            <a:pPr marL="285750" indent="-285750" algn="just">
              <a:spcBef>
                <a:spcPts val="600"/>
              </a:spcBef>
              <a:buFont typeface="Wingdings" pitchFamily="2" charset="2"/>
              <a:buChar char="§"/>
            </a:pPr>
            <a:r>
              <a:rPr lang="en-US" dirty="0">
                <a:latin typeface="Times" pitchFamily="18" charset="0"/>
                <a:cs typeface="Times" pitchFamily="18" charset="0"/>
              </a:rPr>
              <a:t>FS interface abstracts the details of </a:t>
            </a:r>
            <a:r>
              <a:rPr lang="en-US" b="1" dirty="0">
                <a:solidFill>
                  <a:srgbClr val="000066"/>
                </a:solidFill>
                <a:latin typeface="Times" pitchFamily="18" charset="0"/>
                <a:cs typeface="Times" pitchFamily="18" charset="0"/>
              </a:rPr>
              <a:t>logical blocks arrangements</a:t>
            </a:r>
          </a:p>
          <a:p>
            <a:pPr marL="285750" indent="-285750" algn="just">
              <a:spcBef>
                <a:spcPts val="600"/>
              </a:spcBef>
              <a:buFont typeface="Wingdings" pitchFamily="2" charset="2"/>
              <a:buChar char="§"/>
            </a:pPr>
            <a:r>
              <a:rPr lang="en-US" dirty="0">
                <a:latin typeface="Times" pitchFamily="18" charset="0"/>
                <a:cs typeface="Times" pitchFamily="18" charset="0"/>
              </a:rPr>
              <a:t>FS implementation manages reading and writing of blocks using policies of </a:t>
            </a:r>
            <a:r>
              <a:rPr lang="en-US" b="1" dirty="0">
                <a:solidFill>
                  <a:srgbClr val="000066"/>
                </a:solidFill>
                <a:latin typeface="Times" pitchFamily="18" charset="0"/>
                <a:cs typeface="Times" pitchFamily="18" charset="0"/>
              </a:rPr>
              <a:t>allocation methods</a:t>
            </a:r>
            <a:r>
              <a:rPr lang="en-US" dirty="0">
                <a:latin typeface="Times" pitchFamily="18" charset="0"/>
                <a:cs typeface="Times" pitchFamily="18" charset="0"/>
              </a:rPr>
              <a:t>.    </a:t>
            </a:r>
          </a:p>
          <a:p>
            <a:pPr marL="285750" indent="-285750" algn="just">
              <a:spcBef>
                <a:spcPts val="600"/>
              </a:spcBef>
              <a:buFont typeface="Wingdings" pitchFamily="2" charset="2"/>
              <a:buChar char="§"/>
            </a:pPr>
            <a:r>
              <a:rPr lang="en-US" dirty="0">
                <a:latin typeface="Times" pitchFamily="18" charset="0"/>
                <a:cs typeface="Times" pitchFamily="18" charset="0"/>
              </a:rPr>
              <a:t>Disk device driver interface </a:t>
            </a:r>
            <a:r>
              <a:rPr lang="en-US" b="1" dirty="0">
                <a:solidFill>
                  <a:srgbClr val="000066"/>
                </a:solidFill>
                <a:latin typeface="Times" pitchFamily="18" charset="0"/>
                <a:cs typeface="Times" pitchFamily="18" charset="0"/>
              </a:rPr>
              <a:t>abstracts the physical details</a:t>
            </a:r>
            <a:r>
              <a:rPr lang="en-US" dirty="0">
                <a:latin typeface="Times" pitchFamily="18" charset="0"/>
                <a:cs typeface="Times" pitchFamily="18" charset="0"/>
              </a:rPr>
              <a:t> of the drive and represent disk as logical disk</a:t>
            </a:r>
          </a:p>
          <a:p>
            <a:pPr marL="285750" indent="-285750" algn="just">
              <a:spcBef>
                <a:spcPts val="600"/>
              </a:spcBef>
              <a:buFont typeface="Wingdings" pitchFamily="2" charset="2"/>
              <a:buChar char="§"/>
            </a:pPr>
            <a:r>
              <a:rPr lang="en-US" dirty="0">
                <a:latin typeface="Times" pitchFamily="18" charset="0"/>
                <a:cs typeface="Times" pitchFamily="18" charset="0"/>
              </a:rPr>
              <a:t>I/O Disk driver implementation interact with hardware interface to manages the actual </a:t>
            </a:r>
            <a:r>
              <a:rPr lang="en-US" b="1" dirty="0">
                <a:solidFill>
                  <a:srgbClr val="000066"/>
                </a:solidFill>
                <a:latin typeface="Times" pitchFamily="18" charset="0"/>
                <a:cs typeface="Times" pitchFamily="18" charset="0"/>
              </a:rPr>
              <a:t>reading and writing of blocks to the physical disk</a:t>
            </a:r>
            <a:endParaRPr lang="en-US" dirty="0">
              <a:latin typeface="Times" pitchFamily="18" charset="0"/>
              <a:cs typeface="Times" pitchFamily="18" charset="0"/>
            </a:endParaRPr>
          </a:p>
        </p:txBody>
      </p:sp>
    </p:spTree>
    <p:extLst>
      <p:ext uri="{BB962C8B-B14F-4D97-AF65-F5344CB8AC3E}">
        <p14:creationId xmlns:p14="http://schemas.microsoft.com/office/powerpoint/2010/main" val="226993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734496" y="0"/>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(Abstract level Interpretation)</a:t>
            </a:r>
            <a:endParaRPr lang="en-IN" sz="3276" b="1" dirty="0">
              <a:solidFill>
                <a:srgbClr val="46B0FA"/>
              </a:solidFill>
              <a:latin typeface="Arial"/>
              <a:cs typeface="Arial"/>
            </a:endParaRPr>
          </a:p>
        </p:txBody>
      </p:sp>
      <p:sp>
        <p:nvSpPr>
          <p:cNvPr id="2" name="TextBox 1"/>
          <p:cNvSpPr txBox="1"/>
          <p:nvPr/>
        </p:nvSpPr>
        <p:spPr>
          <a:xfrm>
            <a:off x="1027521" y="461457"/>
            <a:ext cx="12038029" cy="6370975"/>
          </a:xfrm>
          <a:prstGeom prst="rect">
            <a:avLst/>
          </a:prstGeom>
          <a:noFill/>
        </p:spPr>
        <p:txBody>
          <a:bodyPr wrap="square" rtlCol="0">
            <a:spAutoFit/>
          </a:bodyPr>
          <a:lstStyle/>
          <a:p>
            <a:pPr marL="285750" indent="-285750" algn="just">
              <a:buFont typeface="Wingdings" pitchFamily="2" charset="2"/>
              <a:buChar char="§"/>
            </a:pPr>
            <a:r>
              <a:rPr lang="en-US" sz="2400" dirty="0">
                <a:latin typeface="Times" pitchFamily="18" charset="0"/>
                <a:cs typeface="Times" pitchFamily="18" charset="0"/>
              </a:rPr>
              <a:t>It is a basic concept in FS</a:t>
            </a:r>
          </a:p>
          <a:p>
            <a:pPr marL="285750" indent="-285750" algn="just">
              <a:buFont typeface="Wingdings" pitchFamily="2" charset="2"/>
              <a:buChar char="§"/>
            </a:pPr>
            <a:r>
              <a:rPr lang="en-US" sz="2400" dirty="0">
                <a:latin typeface="Times" pitchFamily="18" charset="0"/>
                <a:cs typeface="Times" pitchFamily="18" charset="0"/>
              </a:rPr>
              <a:t>Usual Examples: txt, </a:t>
            </a:r>
            <a:r>
              <a:rPr lang="en-US" sz="2400" dirty="0" err="1">
                <a:latin typeface="Times" pitchFamily="18" charset="0"/>
                <a:cs typeface="Times" pitchFamily="18" charset="0"/>
              </a:rPr>
              <a:t>docx</a:t>
            </a:r>
            <a:r>
              <a:rPr lang="en-US" sz="2400" dirty="0">
                <a:latin typeface="Times" pitchFamily="18" charset="0"/>
                <a:cs typeface="Times" pitchFamily="18" charset="0"/>
              </a:rPr>
              <a:t>, </a:t>
            </a:r>
            <a:r>
              <a:rPr lang="en-US" sz="2400" dirty="0" err="1">
                <a:latin typeface="Times" pitchFamily="18" charset="0"/>
                <a:cs typeface="Times" pitchFamily="18" charset="0"/>
              </a:rPr>
              <a:t>pdf</a:t>
            </a:r>
            <a:r>
              <a:rPr lang="en-US" sz="2400" dirty="0">
                <a:latin typeface="Times" pitchFamily="18" charset="0"/>
                <a:cs typeface="Times" pitchFamily="18" charset="0"/>
              </a:rPr>
              <a:t>, bin, exe files, But they are more ……….    </a:t>
            </a:r>
          </a:p>
          <a:p>
            <a:pPr marL="285750" indent="-285750" algn="just">
              <a:buFont typeface="Wingdings" pitchFamily="2" charset="2"/>
              <a:buChar char="§"/>
            </a:pPr>
            <a:r>
              <a:rPr lang="en-US" sz="2400" dirty="0">
                <a:latin typeface="Times" pitchFamily="18" charset="0"/>
                <a:cs typeface="Times" pitchFamily="18" charset="0"/>
              </a:rPr>
              <a:t>Concept of file is an abstraction of “sink for” and/or “source of” data/information.</a:t>
            </a:r>
          </a:p>
          <a:p>
            <a:pPr marL="742950" lvl="1" indent="-285750" algn="just">
              <a:buFont typeface="Wingdings" pitchFamily="2" charset="2"/>
              <a:buChar char="§"/>
            </a:pPr>
            <a:r>
              <a:rPr lang="en-US" sz="2400" dirty="0">
                <a:latin typeface="Times" pitchFamily="18" charset="0"/>
                <a:cs typeface="Times" pitchFamily="18" charset="0"/>
              </a:rPr>
              <a:t>This concept also provides abstraction for all devices, attached to computer.</a:t>
            </a:r>
          </a:p>
          <a:p>
            <a:pPr marL="742950" lvl="1" indent="-285750" algn="just">
              <a:buFont typeface="Wingdings" pitchFamily="2" charset="2"/>
              <a:buChar char="§"/>
            </a:pPr>
            <a:r>
              <a:rPr lang="en-US" sz="2400" dirty="0">
                <a:latin typeface="Times" pitchFamily="18" charset="0"/>
                <a:cs typeface="Times" pitchFamily="18" charset="0"/>
              </a:rPr>
              <a:t>[</a:t>
            </a:r>
            <a:r>
              <a:rPr lang="en-US" sz="2400" b="1" dirty="0">
                <a:solidFill>
                  <a:srgbClr val="0000FF"/>
                </a:solidFill>
                <a:latin typeface="Times" pitchFamily="18" charset="0"/>
                <a:cs typeface="Times" pitchFamily="18" charset="0"/>
              </a:rPr>
              <a:t>NOTE</a:t>
            </a:r>
            <a:r>
              <a:rPr lang="en-US" sz="2400" dirty="0">
                <a:latin typeface="Times" pitchFamily="18" charset="0"/>
                <a:cs typeface="Times" pitchFamily="18" charset="0"/>
              </a:rPr>
              <a:t>]: Linux/Unix abstracts everything as a file. For example</a:t>
            </a:r>
          </a:p>
          <a:p>
            <a:pPr marL="1200150" lvl="2" indent="-285750" algn="just">
              <a:buFont typeface="Wingdings" pitchFamily="2" charset="2"/>
              <a:buChar char="§"/>
            </a:pPr>
            <a:r>
              <a:rPr lang="en-US" sz="2400" dirty="0">
                <a:latin typeface="Times" pitchFamily="18" charset="0"/>
                <a:cs typeface="Times" pitchFamily="18" charset="0"/>
              </a:rPr>
              <a:t>[SCREEN]: </a:t>
            </a:r>
          </a:p>
          <a:p>
            <a:pPr marL="1657350" lvl="3" indent="-285750" algn="just">
              <a:buFont typeface="Wingdings" pitchFamily="2" charset="2"/>
              <a:buChar char="§"/>
            </a:pPr>
            <a:r>
              <a:rPr lang="en-US" sz="2400" dirty="0">
                <a:latin typeface="Times" pitchFamily="18" charset="0"/>
                <a:cs typeface="Times" pitchFamily="18" charset="0"/>
              </a:rPr>
              <a:t>It is a write-only file i.e. act as sink for data </a:t>
            </a:r>
          </a:p>
          <a:p>
            <a:pPr marL="1657350" lvl="3" indent="-285750" algn="just">
              <a:buFont typeface="Wingdings" pitchFamily="2" charset="2"/>
              <a:buChar char="§"/>
            </a:pPr>
            <a:r>
              <a:rPr lang="en-US" sz="2400" dirty="0">
                <a:latin typeface="Times" pitchFamily="18" charset="0"/>
                <a:cs typeface="Times" pitchFamily="18" charset="0"/>
              </a:rPr>
              <a:t>It do not store information and only display (write) information on screen </a:t>
            </a:r>
          </a:p>
          <a:p>
            <a:pPr marL="1200150" lvl="2" indent="-285750" algn="just">
              <a:buFont typeface="Wingdings" pitchFamily="2" charset="2"/>
              <a:buChar char="§"/>
            </a:pPr>
            <a:r>
              <a:rPr lang="en-US" sz="2400" dirty="0">
                <a:latin typeface="Times" pitchFamily="18" charset="0"/>
                <a:cs typeface="Times" pitchFamily="18" charset="0"/>
              </a:rPr>
              <a:t>[KEYBOARD]:</a:t>
            </a:r>
          </a:p>
          <a:p>
            <a:pPr marL="1657350" lvl="3" indent="-285750" algn="just">
              <a:buFont typeface="Wingdings" pitchFamily="2" charset="2"/>
              <a:buChar char="§"/>
            </a:pPr>
            <a:r>
              <a:rPr lang="en-US" sz="2400" dirty="0">
                <a:latin typeface="Times" pitchFamily="18" charset="0"/>
                <a:cs typeface="Times" pitchFamily="18" charset="0"/>
              </a:rPr>
              <a:t>It is read-only file i.e. act as source of data</a:t>
            </a:r>
          </a:p>
          <a:p>
            <a:pPr marL="1200150" lvl="2" indent="-285750" algn="just">
              <a:buFont typeface="Wingdings" pitchFamily="2" charset="2"/>
              <a:buChar char="§"/>
            </a:pPr>
            <a:r>
              <a:rPr lang="en-US" sz="2400" dirty="0">
                <a:latin typeface="Times" pitchFamily="18" charset="0"/>
                <a:cs typeface="Times" pitchFamily="18" charset="0"/>
              </a:rPr>
              <a:t>[PRINTER] </a:t>
            </a:r>
          </a:p>
          <a:p>
            <a:pPr marL="1657350" lvl="3" indent="-285750" algn="just">
              <a:buFont typeface="Wingdings" pitchFamily="2" charset="2"/>
              <a:buChar char="§"/>
            </a:pPr>
            <a:r>
              <a:rPr lang="en-US" sz="2400" dirty="0">
                <a:latin typeface="Times" pitchFamily="18" charset="0"/>
                <a:cs typeface="Times" pitchFamily="18" charset="0"/>
              </a:rPr>
              <a:t>It is a write-only file i.e. act as sink for data</a:t>
            </a:r>
          </a:p>
          <a:p>
            <a:pPr marL="285750" indent="-285750" algn="just">
              <a:buFont typeface="Wingdings" pitchFamily="2" charset="2"/>
              <a:buChar char="§"/>
            </a:pPr>
            <a:r>
              <a:rPr lang="en-US" sz="2400" dirty="0">
                <a:solidFill>
                  <a:srgbClr val="000066"/>
                </a:solidFill>
                <a:latin typeface="Times" pitchFamily="18" charset="0"/>
                <a:cs typeface="Times" pitchFamily="18" charset="0"/>
              </a:rPr>
              <a:t>Remark:</a:t>
            </a:r>
          </a:p>
          <a:p>
            <a:pPr marL="742950" lvl="1" indent="-285750" algn="just">
              <a:buFont typeface="Wingdings" pitchFamily="2" charset="2"/>
              <a:buChar char="§"/>
            </a:pPr>
            <a:r>
              <a:rPr lang="en-US" sz="2300" dirty="0">
                <a:latin typeface="Times" pitchFamily="18" charset="0"/>
                <a:cs typeface="Times" pitchFamily="18" charset="0"/>
              </a:rPr>
              <a:t>Every running program starts with 3 files</a:t>
            </a:r>
          </a:p>
          <a:p>
            <a:pPr marL="1200150" lvl="2" indent="-285750" algn="just">
              <a:buFont typeface="Wingdings" pitchFamily="2" charset="2"/>
              <a:buChar char="§"/>
            </a:pPr>
            <a:r>
              <a:rPr lang="en-US" sz="2300" dirty="0">
                <a:latin typeface="Times" pitchFamily="18" charset="0"/>
                <a:cs typeface="Times" pitchFamily="18" charset="0"/>
              </a:rPr>
              <a:t>[</a:t>
            </a:r>
            <a:r>
              <a:rPr lang="en-US" sz="2300" dirty="0" err="1">
                <a:latin typeface="Times" pitchFamily="18" charset="0"/>
                <a:cs typeface="Times" pitchFamily="18" charset="0"/>
              </a:rPr>
              <a:t>Stdin</a:t>
            </a:r>
            <a:r>
              <a:rPr lang="en-US" sz="2300" dirty="0">
                <a:latin typeface="Times" pitchFamily="18" charset="0"/>
                <a:cs typeface="Times" pitchFamily="18" charset="0"/>
              </a:rPr>
              <a:t>] : This file is responsible to captures the input from keyboard</a:t>
            </a:r>
          </a:p>
          <a:p>
            <a:pPr marL="1200150" lvl="2" indent="-285750" algn="just">
              <a:buFont typeface="Wingdings" pitchFamily="2" charset="2"/>
              <a:buChar char="§"/>
            </a:pPr>
            <a:r>
              <a:rPr lang="en-US" sz="2300" dirty="0">
                <a:latin typeface="Times" pitchFamily="18" charset="0"/>
                <a:cs typeface="Times" pitchFamily="18" charset="0"/>
              </a:rPr>
              <a:t>[</a:t>
            </a:r>
            <a:r>
              <a:rPr lang="en-US" sz="2300" dirty="0" err="1">
                <a:latin typeface="Times" pitchFamily="18" charset="0"/>
                <a:cs typeface="Times" pitchFamily="18" charset="0"/>
              </a:rPr>
              <a:t>StdError</a:t>
            </a:r>
            <a:r>
              <a:rPr lang="en-US" sz="2300" dirty="0">
                <a:latin typeface="Times" pitchFamily="18" charset="0"/>
                <a:cs typeface="Times" pitchFamily="18" charset="0"/>
              </a:rPr>
              <a:t>]: This file is responsible to send error signals output to console </a:t>
            </a:r>
          </a:p>
          <a:p>
            <a:pPr marL="1200150" lvl="2" indent="-285750" algn="just">
              <a:buFont typeface="Wingdings" pitchFamily="2" charset="2"/>
              <a:buChar char="§"/>
            </a:pPr>
            <a:r>
              <a:rPr lang="en-US" sz="2300" dirty="0">
                <a:latin typeface="Times" pitchFamily="18" charset="0"/>
                <a:cs typeface="Times" pitchFamily="18" charset="0"/>
              </a:rPr>
              <a:t>[</a:t>
            </a:r>
            <a:r>
              <a:rPr lang="en-US" sz="2300" dirty="0" err="1">
                <a:latin typeface="Times" pitchFamily="18" charset="0"/>
                <a:cs typeface="Times" pitchFamily="18" charset="0"/>
              </a:rPr>
              <a:t>Stdout</a:t>
            </a:r>
            <a:r>
              <a:rPr lang="en-US" sz="2300" dirty="0">
                <a:latin typeface="Times" pitchFamily="18" charset="0"/>
                <a:cs typeface="Times" pitchFamily="18" charset="0"/>
              </a:rPr>
              <a:t>]: This file is responsible to send output to console</a:t>
            </a:r>
          </a:p>
        </p:txBody>
      </p:sp>
    </p:spTree>
    <p:extLst>
      <p:ext uri="{BB962C8B-B14F-4D97-AF65-F5344CB8AC3E}">
        <p14:creationId xmlns:p14="http://schemas.microsoft.com/office/powerpoint/2010/main" val="9323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Naming System (FNS)</a:t>
            </a:r>
            <a:endParaRPr lang="en-IN" sz="3276" b="1" dirty="0">
              <a:solidFill>
                <a:srgbClr val="46B0FA"/>
              </a:solidFill>
              <a:latin typeface="Arial"/>
              <a:cs typeface="Arial"/>
            </a:endParaRPr>
          </a:p>
        </p:txBody>
      </p:sp>
      <p:sp>
        <p:nvSpPr>
          <p:cNvPr id="2" name="TextBox 1"/>
          <p:cNvSpPr txBox="1"/>
          <p:nvPr/>
        </p:nvSpPr>
        <p:spPr>
          <a:xfrm>
            <a:off x="452451" y="772544"/>
            <a:ext cx="11698664" cy="2831544"/>
          </a:xfrm>
          <a:prstGeom prst="rect">
            <a:avLst/>
          </a:prstGeom>
          <a:noFill/>
        </p:spPr>
        <p:txBody>
          <a:bodyPr wrap="square" rtlCol="0">
            <a:spAutoFit/>
          </a:bodyPr>
          <a:lstStyle/>
          <a:p>
            <a:r>
              <a:rPr lang="en-US" sz="2400" dirty="0">
                <a:latin typeface="Times" pitchFamily="18" charset="0"/>
                <a:cs typeface="Times" pitchFamily="18" charset="0"/>
              </a:rPr>
              <a:t>Most OS follows “</a:t>
            </a:r>
            <a:r>
              <a:rPr lang="en-US" sz="2400" dirty="0">
                <a:latin typeface="Algerian" pitchFamily="82" charset="0"/>
                <a:cs typeface="Times" pitchFamily="18" charset="0"/>
              </a:rPr>
              <a:t>Hierarchical Naming System</a:t>
            </a:r>
            <a:r>
              <a:rPr lang="en-US" sz="2400" dirty="0">
                <a:latin typeface="Times" pitchFamily="18" charset="0"/>
                <a:cs typeface="Times" pitchFamily="18" charset="0"/>
              </a:rPr>
              <a:t>” (</a:t>
            </a:r>
            <a:r>
              <a:rPr lang="en-US" sz="2400" dirty="0">
                <a:solidFill>
                  <a:srgbClr val="0000FF"/>
                </a:solidFill>
                <a:latin typeface="Times" pitchFamily="18" charset="0"/>
                <a:cs typeface="Times" pitchFamily="18" charset="0"/>
              </a:rPr>
              <a:t>HNS</a:t>
            </a:r>
            <a:r>
              <a:rPr lang="en-US" sz="2400" dirty="0">
                <a:latin typeface="Times" pitchFamily="18" charset="0"/>
                <a:cs typeface="Times" pitchFamily="18" charset="0"/>
              </a:rPr>
              <a:t>) policy in which</a:t>
            </a:r>
          </a:p>
          <a:p>
            <a:pPr marL="285750" indent="-285750">
              <a:spcBef>
                <a:spcPts val="600"/>
              </a:spcBef>
              <a:buFont typeface="Wingdings" pitchFamily="2" charset="2"/>
              <a:buChar char="§"/>
            </a:pPr>
            <a:r>
              <a:rPr lang="en-US" sz="2400" dirty="0">
                <a:solidFill>
                  <a:srgbClr val="003300"/>
                </a:solidFill>
                <a:latin typeface="Times" pitchFamily="18" charset="0"/>
                <a:cs typeface="Times" pitchFamily="18" charset="0"/>
              </a:rPr>
              <a:t>Filenames</a:t>
            </a:r>
            <a:r>
              <a:rPr lang="en-US" sz="2400" dirty="0">
                <a:latin typeface="Times" pitchFamily="18" charset="0"/>
                <a:cs typeface="Times" pitchFamily="18" charset="0"/>
              </a:rPr>
              <a:t> are structured as a tree (shown in Fig) with following characteristics</a:t>
            </a:r>
          </a:p>
          <a:p>
            <a:pPr marL="742950" lvl="1" indent="-285750">
              <a:buFont typeface="Wingdings" pitchFamily="2" charset="2"/>
              <a:buChar char="§"/>
            </a:pPr>
            <a:r>
              <a:rPr lang="en-US" sz="2400" dirty="0">
                <a:latin typeface="Times" pitchFamily="18" charset="0"/>
                <a:cs typeface="Times" pitchFamily="18" charset="0"/>
              </a:rPr>
              <a:t>Nodes are directories</a:t>
            </a:r>
          </a:p>
          <a:p>
            <a:pPr marL="742950" lvl="1" indent="-285750">
              <a:buFont typeface="Wingdings" pitchFamily="2" charset="2"/>
              <a:buChar char="§"/>
            </a:pPr>
            <a:r>
              <a:rPr lang="en-US" sz="2400" dirty="0">
                <a:latin typeface="Times" pitchFamily="18" charset="0"/>
                <a:cs typeface="Times" pitchFamily="18" charset="0"/>
              </a:rPr>
              <a:t>Leafs are files</a:t>
            </a:r>
          </a:p>
          <a:p>
            <a:pPr marL="285750" indent="-285750">
              <a:spcBef>
                <a:spcPts val="600"/>
              </a:spcBef>
              <a:buFont typeface="Wingdings" pitchFamily="2" charset="2"/>
              <a:buChar char="§"/>
            </a:pPr>
            <a:r>
              <a:rPr lang="en-US" sz="2400" dirty="0">
                <a:solidFill>
                  <a:srgbClr val="0000FF"/>
                </a:solidFill>
                <a:latin typeface="Times" pitchFamily="18" charset="0"/>
                <a:cs typeface="Times" pitchFamily="18" charset="0"/>
              </a:rPr>
              <a:t>HNS</a:t>
            </a:r>
            <a:r>
              <a:rPr lang="en-US" sz="2400" dirty="0">
                <a:latin typeface="Times" pitchFamily="18" charset="0"/>
                <a:cs typeface="Times" pitchFamily="18" charset="0"/>
              </a:rPr>
              <a:t> named files with structured multipart </a:t>
            </a:r>
            <a:r>
              <a:rPr lang="en-US" sz="2400" dirty="0">
                <a:solidFill>
                  <a:srgbClr val="003300"/>
                </a:solidFill>
                <a:latin typeface="Times" pitchFamily="18" charset="0"/>
                <a:cs typeface="Times" pitchFamily="18" charset="0"/>
              </a:rPr>
              <a:t>filenames</a:t>
            </a:r>
          </a:p>
          <a:p>
            <a:pPr marL="742950" lvl="1" indent="-285750">
              <a:buFont typeface="Wingdings" pitchFamily="2" charset="2"/>
              <a:buChar char="§"/>
            </a:pPr>
            <a:r>
              <a:rPr lang="en-US" sz="2400" dirty="0">
                <a:latin typeface="Times" pitchFamily="18" charset="0"/>
                <a:cs typeface="Times" pitchFamily="18" charset="0"/>
              </a:rPr>
              <a:t>A filename represents path from root directory to the file being named</a:t>
            </a:r>
          </a:p>
          <a:p>
            <a:pPr marL="742950" lvl="1" indent="-285750">
              <a:buFont typeface="Wingdings" pitchFamily="2" charset="2"/>
              <a:buChar char="§"/>
            </a:pPr>
            <a:r>
              <a:rPr lang="en-US" sz="2400" dirty="0">
                <a:latin typeface="Times" pitchFamily="18" charset="0"/>
                <a:cs typeface="Times" pitchFamily="18" charset="0"/>
              </a:rPr>
              <a:t>Special Character (“\” or “/”) are used to separate names in the </a:t>
            </a:r>
            <a:r>
              <a:rPr lang="en-US" sz="2400" dirty="0">
                <a:solidFill>
                  <a:srgbClr val="8E0047"/>
                </a:solidFill>
                <a:latin typeface="Times" pitchFamily="18" charset="0"/>
                <a:cs typeface="Times" pitchFamily="18" charset="0"/>
              </a:rPr>
              <a:t>pathname</a:t>
            </a:r>
            <a:r>
              <a:rPr lang="en-US" sz="2400" dirty="0">
                <a:latin typeface="Times" pitchFamily="18" charset="0"/>
                <a:cs typeface="Times" pitchFamily="18"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843" y="3441747"/>
            <a:ext cx="5026615" cy="3402113"/>
          </a:xfrm>
          <a:prstGeom prst="rect">
            <a:avLst/>
          </a:prstGeom>
        </p:spPr>
      </p:pic>
      <p:sp>
        <p:nvSpPr>
          <p:cNvPr id="6" name="TextBox 5"/>
          <p:cNvSpPr txBox="1"/>
          <p:nvPr/>
        </p:nvSpPr>
        <p:spPr>
          <a:xfrm>
            <a:off x="8267308" y="4138367"/>
            <a:ext cx="4336329" cy="1477328"/>
          </a:xfrm>
          <a:prstGeom prst="rect">
            <a:avLst/>
          </a:prstGeom>
          <a:noFill/>
        </p:spPr>
        <p:txBody>
          <a:bodyPr wrap="square" rtlCol="0">
            <a:spAutoFit/>
          </a:bodyPr>
          <a:lstStyle/>
          <a:p>
            <a:pPr algn="just"/>
            <a:r>
              <a:rPr lang="en-US" b="1" dirty="0">
                <a:solidFill>
                  <a:srgbClr val="003300"/>
                </a:solidFill>
                <a:latin typeface="Times" pitchFamily="18" charset="0"/>
                <a:cs typeface="Times" pitchFamily="18" charset="0"/>
              </a:rPr>
              <a:t>For Linux: </a:t>
            </a:r>
          </a:p>
          <a:p>
            <a:pPr algn="just"/>
            <a:r>
              <a:rPr lang="en-US" dirty="0">
                <a:latin typeface="Times" pitchFamily="18" charset="0"/>
                <a:cs typeface="Times" pitchFamily="18" charset="0"/>
              </a:rPr>
              <a:t>Using HNS policy, we can naming and identification (location) of a file (e.g. </a:t>
            </a:r>
            <a:r>
              <a:rPr lang="en-US" dirty="0">
                <a:solidFill>
                  <a:srgbClr val="0000FF"/>
                </a:solidFill>
                <a:cs typeface="Times" pitchFamily="18" charset="0"/>
              </a:rPr>
              <a:t>/home/xx/main.cpp</a:t>
            </a:r>
            <a:r>
              <a:rPr lang="en-US" dirty="0">
                <a:latin typeface="Times" pitchFamily="18" charset="0"/>
                <a:cs typeface="Times" pitchFamily="18" charset="0"/>
              </a:rPr>
              <a:t>) for the given structural organization</a:t>
            </a:r>
          </a:p>
        </p:txBody>
      </p:sp>
    </p:spTree>
    <p:extLst>
      <p:ext uri="{BB962C8B-B14F-4D97-AF65-F5344CB8AC3E}">
        <p14:creationId xmlns:p14="http://schemas.microsoft.com/office/powerpoint/2010/main" val="93233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536534" y="156117"/>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File Naming System (FNS)</a:t>
            </a:r>
            <a:endParaRPr lang="en-IN" sz="3276" b="1" dirty="0">
              <a:solidFill>
                <a:srgbClr val="46B0FA"/>
              </a:solidFill>
              <a:latin typeface="Arial"/>
              <a:cs typeface="Arial"/>
            </a:endParaRPr>
          </a:p>
        </p:txBody>
      </p:sp>
      <p:sp>
        <p:nvSpPr>
          <p:cNvPr id="2" name="TextBox 1"/>
          <p:cNvSpPr txBox="1"/>
          <p:nvPr/>
        </p:nvSpPr>
        <p:spPr>
          <a:xfrm>
            <a:off x="1121754" y="1639810"/>
            <a:ext cx="11698664" cy="3508653"/>
          </a:xfrm>
          <a:prstGeom prst="rect">
            <a:avLst/>
          </a:prstGeom>
          <a:noFill/>
        </p:spPr>
        <p:txBody>
          <a:bodyPr wrap="square" rtlCol="0">
            <a:spAutoFit/>
          </a:bodyPr>
          <a:lstStyle/>
          <a:p>
            <a:pPr marL="285750" indent="-285750">
              <a:spcBef>
                <a:spcPts val="600"/>
              </a:spcBef>
              <a:buFont typeface="Wingdings" pitchFamily="2" charset="2"/>
              <a:buChar char="§"/>
            </a:pPr>
            <a:r>
              <a:rPr lang="en-US" sz="2400" dirty="0">
                <a:latin typeface="Times" pitchFamily="18" charset="0"/>
                <a:cs typeface="Times" pitchFamily="18" charset="0"/>
              </a:rPr>
              <a:t>[</a:t>
            </a:r>
            <a:r>
              <a:rPr lang="en-US" sz="2400" dirty="0">
                <a:solidFill>
                  <a:srgbClr val="8E0047"/>
                </a:solidFill>
                <a:latin typeface="Times" pitchFamily="18" charset="0"/>
                <a:cs typeface="Times" pitchFamily="18" charset="0"/>
              </a:rPr>
              <a:t>Pathname</a:t>
            </a:r>
            <a:r>
              <a:rPr lang="en-US" sz="2400" dirty="0">
                <a:latin typeface="Times" pitchFamily="18" charset="0"/>
                <a:cs typeface="Times" pitchFamily="18" charset="0"/>
              </a:rPr>
              <a:t>]:</a:t>
            </a:r>
          </a:p>
          <a:p>
            <a:pPr marL="742950" lvl="1" indent="-285750">
              <a:spcBef>
                <a:spcPts val="1200"/>
              </a:spcBef>
              <a:buFont typeface="Wingdings" pitchFamily="2" charset="2"/>
              <a:buChar char="§"/>
            </a:pPr>
            <a:r>
              <a:rPr lang="en-US" sz="2400" dirty="0">
                <a:latin typeface="Times" pitchFamily="18" charset="0"/>
                <a:cs typeface="Times" pitchFamily="18" charset="0"/>
              </a:rPr>
              <a:t>It consist of series of component names separated by separator character (“\” or “/”)</a:t>
            </a:r>
          </a:p>
          <a:p>
            <a:pPr marL="742950" lvl="1" indent="-285750">
              <a:spcBef>
                <a:spcPts val="1200"/>
              </a:spcBef>
              <a:buFont typeface="Wingdings" pitchFamily="2" charset="2"/>
              <a:buChar char="§"/>
            </a:pPr>
            <a:r>
              <a:rPr lang="en-US" sz="2400" dirty="0">
                <a:latin typeface="Times" pitchFamily="18" charset="0"/>
                <a:cs typeface="Times" pitchFamily="18" charset="0"/>
              </a:rPr>
              <a:t>Main issues related to component names </a:t>
            </a:r>
          </a:p>
          <a:p>
            <a:pPr marL="1200150" lvl="2" indent="-285750">
              <a:buFont typeface="Wingdings" pitchFamily="2" charset="2"/>
              <a:buChar char="§"/>
            </a:pPr>
            <a:r>
              <a:rPr lang="en-US" sz="2400" dirty="0">
                <a:latin typeface="Times" pitchFamily="18" charset="0"/>
                <a:cs typeface="Times" pitchFamily="18" charset="0"/>
              </a:rPr>
              <a:t>[1]: What subset of character are allowed to populate component-names</a:t>
            </a:r>
          </a:p>
          <a:p>
            <a:pPr marL="1200150" lvl="2" indent="-285750">
              <a:buFont typeface="Wingdings" pitchFamily="2" charset="2"/>
              <a:buChar char="§"/>
            </a:pPr>
            <a:r>
              <a:rPr lang="en-US" sz="2400" dirty="0">
                <a:latin typeface="Times" pitchFamily="18" charset="0"/>
                <a:cs typeface="Times" pitchFamily="18" charset="0"/>
              </a:rPr>
              <a:t>[2]: What would be maximum length of component name.</a:t>
            </a:r>
          </a:p>
          <a:p>
            <a:pPr marL="742950" lvl="1" indent="-285750">
              <a:spcBef>
                <a:spcPts val="1200"/>
              </a:spcBef>
              <a:buFont typeface="Wingdings" pitchFamily="2" charset="2"/>
              <a:buChar char="§"/>
            </a:pPr>
            <a:r>
              <a:rPr lang="en-US" sz="2400" dirty="0">
                <a:latin typeface="Times" pitchFamily="18" charset="0"/>
                <a:cs typeface="Times" pitchFamily="18" charset="0"/>
              </a:rPr>
              <a:t>Types of </a:t>
            </a:r>
            <a:r>
              <a:rPr lang="en-US" sz="2400" dirty="0">
                <a:solidFill>
                  <a:srgbClr val="8E0047"/>
                </a:solidFill>
                <a:latin typeface="Times" pitchFamily="18" charset="0"/>
                <a:cs typeface="Times" pitchFamily="18" charset="0"/>
              </a:rPr>
              <a:t>pathname</a:t>
            </a:r>
          </a:p>
          <a:p>
            <a:pPr marL="1657350" lvl="3" indent="-285750">
              <a:buFont typeface="Wingdings" pitchFamily="2" charset="2"/>
              <a:buChar char="§"/>
            </a:pPr>
            <a:r>
              <a:rPr lang="en-US" sz="2400" dirty="0">
                <a:latin typeface="Times" pitchFamily="18" charset="0"/>
                <a:cs typeface="Times" pitchFamily="18" charset="0"/>
              </a:rPr>
              <a:t>Absolute path name </a:t>
            </a:r>
          </a:p>
          <a:p>
            <a:pPr marL="1657350" lvl="3" indent="-285750">
              <a:buFont typeface="Wingdings" pitchFamily="2" charset="2"/>
              <a:buChar char="§"/>
            </a:pPr>
            <a:r>
              <a:rPr lang="en-US" sz="2400" dirty="0">
                <a:latin typeface="Times" pitchFamily="18" charset="0"/>
                <a:cs typeface="Times" pitchFamily="18" charset="0"/>
              </a:rPr>
              <a:t>Relative path name   </a:t>
            </a:r>
          </a:p>
        </p:txBody>
      </p:sp>
    </p:spTree>
    <p:extLst>
      <p:ext uri="{BB962C8B-B14F-4D97-AF65-F5344CB8AC3E}">
        <p14:creationId xmlns:p14="http://schemas.microsoft.com/office/powerpoint/2010/main" val="3986114751"/>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1_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12490</TotalTime>
  <Words>3452</Words>
  <Application>Microsoft Office PowerPoint</Application>
  <PresentationFormat>Custom</PresentationFormat>
  <Paragraphs>536</Paragraphs>
  <Slides>47</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47</vt:i4>
      </vt:variant>
    </vt:vector>
  </HeadingPairs>
  <TitlesOfParts>
    <vt:vector size="59" baseType="lpstr">
      <vt:lpstr>Algerian</vt:lpstr>
      <vt:lpstr>Arial</vt:lpstr>
      <vt:lpstr>Calibri</vt:lpstr>
      <vt:lpstr>Calibri Light</vt:lpstr>
      <vt:lpstr>Cambria</vt:lpstr>
      <vt:lpstr>Cambria Math</vt:lpstr>
      <vt:lpstr>Courier New</vt:lpstr>
      <vt:lpstr>Times</vt:lpstr>
      <vt:lpstr>Times New Roman</vt:lpstr>
      <vt:lpstr>Wingdings</vt:lpstr>
      <vt:lpstr>Theme3</vt:lpstr>
      <vt:lpstr>1_Theme3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Manojeet Roy</cp:lastModifiedBy>
  <cp:revision>370</cp:revision>
  <dcterms:created xsi:type="dcterms:W3CDTF">2023-06-27T05:32:28Z</dcterms:created>
  <dcterms:modified xsi:type="dcterms:W3CDTF">2024-11-20T09:44:23Z</dcterms:modified>
</cp:coreProperties>
</file>