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2"/>
  </p:notesMasterIdLst>
  <p:sldIdLst>
    <p:sldId id="257" r:id="rId3"/>
    <p:sldId id="272" r:id="rId4"/>
    <p:sldId id="324" r:id="rId5"/>
    <p:sldId id="339" r:id="rId6"/>
    <p:sldId id="273" r:id="rId7"/>
    <p:sldId id="321" r:id="rId8"/>
    <p:sldId id="323" r:id="rId9"/>
    <p:sldId id="335" r:id="rId10"/>
    <p:sldId id="334" r:id="rId11"/>
    <p:sldId id="336" r:id="rId12"/>
    <p:sldId id="338" r:id="rId13"/>
    <p:sldId id="322" r:id="rId14"/>
    <p:sldId id="337" r:id="rId15"/>
    <p:sldId id="342" r:id="rId16"/>
    <p:sldId id="343" r:id="rId17"/>
    <p:sldId id="344" r:id="rId18"/>
    <p:sldId id="345" r:id="rId19"/>
    <p:sldId id="346" r:id="rId20"/>
    <p:sldId id="347" r:id="rId21"/>
    <p:sldId id="325" r:id="rId22"/>
    <p:sldId id="326" r:id="rId23"/>
    <p:sldId id="327" r:id="rId24"/>
    <p:sldId id="348" r:id="rId25"/>
    <p:sldId id="349" r:id="rId26"/>
    <p:sldId id="350" r:id="rId27"/>
    <p:sldId id="328" r:id="rId28"/>
    <p:sldId id="351" r:id="rId29"/>
    <p:sldId id="352" r:id="rId30"/>
    <p:sldId id="358" r:id="rId31"/>
    <p:sldId id="359" r:id="rId32"/>
    <p:sldId id="353" r:id="rId33"/>
    <p:sldId id="354" r:id="rId34"/>
    <p:sldId id="357" r:id="rId35"/>
    <p:sldId id="329" r:id="rId36"/>
    <p:sldId id="355" r:id="rId37"/>
    <p:sldId id="356" r:id="rId38"/>
    <p:sldId id="360" r:id="rId39"/>
    <p:sldId id="331" r:id="rId40"/>
    <p:sldId id="361" r:id="rId41"/>
    <p:sldId id="365" r:id="rId42"/>
    <p:sldId id="366" r:id="rId43"/>
    <p:sldId id="363" r:id="rId44"/>
    <p:sldId id="364" r:id="rId45"/>
    <p:sldId id="340" r:id="rId46"/>
    <p:sldId id="341" r:id="rId47"/>
    <p:sldId id="332" r:id="rId48"/>
    <p:sldId id="333" r:id="rId49"/>
    <p:sldId id="367" r:id="rId50"/>
    <p:sldId id="368" r:id="rId51"/>
    <p:sldId id="369" r:id="rId52"/>
    <p:sldId id="362" r:id="rId53"/>
    <p:sldId id="330" r:id="rId54"/>
    <p:sldId id="370" r:id="rId55"/>
    <p:sldId id="371" r:id="rId56"/>
    <p:sldId id="372" r:id="rId57"/>
    <p:sldId id="373" r:id="rId58"/>
    <p:sldId id="374" r:id="rId59"/>
    <p:sldId id="375"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C931D4-CCB7-4083-A6BB-FA5104199F1C}"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E8D419-1D3D-4302-80C1-A60494D90B2E}" type="slidenum">
              <a:rPr lang="en-US" smtClean="0"/>
              <a:t>‹#›</a:t>
            </a:fld>
            <a:endParaRPr lang="en-US"/>
          </a:p>
        </p:txBody>
      </p:sp>
    </p:spTree>
    <p:extLst>
      <p:ext uri="{BB962C8B-B14F-4D97-AF65-F5344CB8AC3E}">
        <p14:creationId xmlns:p14="http://schemas.microsoft.com/office/powerpoint/2010/main" val="87311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t>
            </a:r>
          </a:p>
        </p:txBody>
      </p:sp>
      <p:sp>
        <p:nvSpPr>
          <p:cNvPr id="4" name="Slide Number Placeholder 3"/>
          <p:cNvSpPr>
            <a:spLocks noGrp="1"/>
          </p:cNvSpPr>
          <p:nvPr>
            <p:ph type="sldNum" sz="quarter" idx="5"/>
          </p:nvPr>
        </p:nvSpPr>
        <p:spPr/>
        <p:txBody>
          <a:bodyPr/>
          <a:lstStyle/>
          <a:p>
            <a:fld id="{86E8D419-1D3D-4302-80C1-A60494D90B2E}" type="slidenum">
              <a:rPr lang="en-US" smtClean="0"/>
              <a:t>4</a:t>
            </a:fld>
            <a:endParaRPr lang="en-US"/>
          </a:p>
        </p:txBody>
      </p:sp>
    </p:spTree>
    <p:extLst>
      <p:ext uri="{BB962C8B-B14F-4D97-AF65-F5344CB8AC3E}">
        <p14:creationId xmlns:p14="http://schemas.microsoft.com/office/powerpoint/2010/main" val="3141670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E8D419-1D3D-4302-80C1-A60494D90B2E}" type="slidenum">
              <a:rPr lang="en-US" smtClean="0"/>
              <a:t>19</a:t>
            </a:fld>
            <a:endParaRPr lang="en-US"/>
          </a:p>
        </p:txBody>
      </p:sp>
    </p:spTree>
    <p:extLst>
      <p:ext uri="{BB962C8B-B14F-4D97-AF65-F5344CB8AC3E}">
        <p14:creationId xmlns:p14="http://schemas.microsoft.com/office/powerpoint/2010/main" val="1019826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B725F8-459A-4CED-BA0D-3C4FCA5D0999}" type="datetimeFigureOut">
              <a:rPr lang="en-IN" smtClean="0"/>
              <a:t>16-02-2025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B725F8-459A-4CED-BA0D-3C4FCA5D0999}" type="datetimeFigureOut">
              <a:rPr lang="en-IN" smtClean="0"/>
              <a:t>16-02-2025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725F8-459A-4CED-BA0D-3C4FCA5D0999}" type="datetimeFigureOut">
              <a:rPr lang="en-IN" smtClean="0"/>
              <a:t>16-02-2025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B725F8-459A-4CED-BA0D-3C4FCA5D0999}" type="datetimeFigureOut">
              <a:rPr lang="en-IN" smtClean="0"/>
              <a:t>16-02-2025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9B725F8-459A-4CED-BA0D-3C4FCA5D0999}" type="datetimeFigureOut">
              <a:rPr lang="en-IN" smtClean="0"/>
              <a:t>16-02-2025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9B725F8-459A-4CED-BA0D-3C4FCA5D0999}" type="datetimeFigureOut">
              <a:rPr lang="en-IN" smtClean="0"/>
              <a:t>16-02-2025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725F8-459A-4CED-BA0D-3C4FCA5D0999}" type="datetimeFigureOut">
              <a:rPr lang="en-IN" smtClean="0"/>
              <a:t>16-02-2025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B725F8-459A-4CED-BA0D-3C4FCA5D0999}" type="datetimeFigureOut">
              <a:rPr lang="en-IN" smtClean="0"/>
              <a:t>16-02-2025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2A20A6-2C11-4CB1-9193-A0D80FC8463A}"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725F8-459A-4CED-BA0D-3C4FCA5D0999}" type="datetimeFigureOut">
              <a:rPr lang="en-IN" smtClean="0"/>
              <a:t>16-02-2025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A20A6-2C11-4CB1-9193-A0D80FC8463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B725F8-459A-4CED-BA0D-3C4FCA5D0999}" type="datetimeFigureOut">
              <a:rPr lang="en-IN" smtClean="0"/>
              <a:t>16-02-2025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2A20A6-2C11-4CB1-9193-A0D80FC8463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Picture 7" descr="A picture containing screenshot, text&#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249" y="5040351"/>
            <a:ext cx="11898511" cy="1817649"/>
          </a:xfrm>
          <a:prstGeom prst="rect">
            <a:avLst/>
          </a:prstGeom>
        </p:spPr>
      </p:pic>
      <p:pic>
        <p:nvPicPr>
          <p:cNvPr id="11" name="Picture 10" descr="A picture containing graphics, logo, graphic design, colorfulness&#10;&#10;Description automatically generat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3599" y="1351593"/>
            <a:ext cx="5084801" cy="1977046"/>
          </a:xfrm>
          <a:prstGeom prst="rect">
            <a:avLst/>
          </a:prstGeom>
        </p:spPr>
      </p:pic>
      <p:pic>
        <p:nvPicPr>
          <p:cNvPr id="3" name="Picture 2" descr="A red and blue label with white text&#10;&#10;Description automatically generated with medium confidenc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37" y="0"/>
            <a:ext cx="1007327" cy="15109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0ECFE-5AD3-C2D1-5FF4-9DB8E5A52D53}"/>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472B757A-980B-6916-1135-1514DEE848F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EF70A56A-2AD7-EA51-1F5F-B3DB8CADF93C}"/>
              </a:ext>
            </a:extLst>
          </p:cNvPr>
          <p:cNvSpPr>
            <a:spLocks noGrp="1"/>
          </p:cNvSpPr>
          <p:nvPr>
            <p:ph type="title"/>
          </p:nvPr>
        </p:nvSpPr>
        <p:spPr>
          <a:xfrm>
            <a:off x="838201" y="365126"/>
            <a:ext cx="3803772" cy="1163008"/>
          </a:xfrm>
        </p:spPr>
        <p:txBody>
          <a:bodyPr>
            <a:normAutofit fontScale="90000"/>
          </a:bodyPr>
          <a:lstStyle/>
          <a:p>
            <a:r>
              <a:rPr lang="en-US" dirty="0">
                <a:latin typeface="Times New Roman" panose="02020603050405020304" pitchFamily="18" charset="0"/>
                <a:cs typeface="Times New Roman" panose="02020603050405020304" pitchFamily="18" charset="0"/>
              </a:rPr>
              <a:t>Bit-Oriented Framing</a:t>
            </a:r>
          </a:p>
        </p:txBody>
      </p:sp>
      <p:pic>
        <p:nvPicPr>
          <p:cNvPr id="6" name="Content Placeholder 5">
            <a:extLst>
              <a:ext uri="{FF2B5EF4-FFF2-40B4-BE49-F238E27FC236}">
                <a16:creationId xmlns:a16="http://schemas.microsoft.com/office/drawing/2014/main" id="{0048FFCD-5B9A-AA0F-22C4-70EA8CBFC455}"/>
              </a:ext>
            </a:extLst>
          </p:cNvPr>
          <p:cNvPicPr>
            <a:picLocks noGrp="1" noChangeAspect="1"/>
          </p:cNvPicPr>
          <p:nvPr>
            <p:ph idx="1"/>
          </p:nvPr>
        </p:nvPicPr>
        <p:blipFill>
          <a:blip r:embed="rId3"/>
          <a:stretch>
            <a:fillRect/>
          </a:stretch>
        </p:blipFill>
        <p:spPr>
          <a:xfrm>
            <a:off x="4976734" y="111631"/>
            <a:ext cx="6880485" cy="1472973"/>
          </a:xfrm>
        </p:spPr>
      </p:pic>
      <p:sp>
        <p:nvSpPr>
          <p:cNvPr id="7" name="Content Placeholder 4">
            <a:extLst>
              <a:ext uri="{FF2B5EF4-FFF2-40B4-BE49-F238E27FC236}">
                <a16:creationId xmlns:a16="http://schemas.microsoft.com/office/drawing/2014/main" id="{0D9788C9-8F6B-BD09-E9E0-D2F681767E98}"/>
              </a:ext>
            </a:extLst>
          </p:cNvPr>
          <p:cNvSpPr txBox="1">
            <a:spLocks/>
          </p:cNvSpPr>
          <p:nvPr/>
        </p:nvSpPr>
        <p:spPr>
          <a:xfrm>
            <a:off x="483243" y="2659674"/>
            <a:ext cx="4740383" cy="26832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Bit stuffing is the process of adding one extra 0 whenever five consecutive 1s follow a 0 in the data, so that the receiver does not mistake the pattern 0111110 for a flag.</a:t>
            </a: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22BC88C-EDD4-6B7A-6D2E-4B787695F38F}"/>
              </a:ext>
            </a:extLst>
          </p:cNvPr>
          <p:cNvPicPr>
            <a:picLocks noChangeAspect="1"/>
          </p:cNvPicPr>
          <p:nvPr/>
        </p:nvPicPr>
        <p:blipFill>
          <a:blip r:embed="rId4"/>
          <a:stretch>
            <a:fillRect/>
          </a:stretch>
        </p:blipFill>
        <p:spPr>
          <a:xfrm>
            <a:off x="5223627" y="2746538"/>
            <a:ext cx="5655718" cy="2892423"/>
          </a:xfrm>
          <a:prstGeom prst="rect">
            <a:avLst/>
          </a:prstGeom>
          <a:ln>
            <a:solidFill>
              <a:schemeClr val="tx1"/>
            </a:solidFill>
          </a:ln>
        </p:spPr>
      </p:pic>
    </p:spTree>
    <p:extLst>
      <p:ext uri="{BB962C8B-B14F-4D97-AF65-F5344CB8AC3E}">
        <p14:creationId xmlns:p14="http://schemas.microsoft.com/office/powerpoint/2010/main" val="2156282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CC14B-3AD2-7B65-BC1B-A62F2E8770B1}"/>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8C32D9D-7744-D0EB-5B68-AF9EE33F98B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073A5CBF-D9E1-A685-E5E9-17FD81420A3D}"/>
              </a:ext>
            </a:extLst>
          </p:cNvPr>
          <p:cNvSpPr>
            <a:spLocks noGrp="1"/>
          </p:cNvSpPr>
          <p:nvPr>
            <p:ph type="title"/>
          </p:nvPr>
        </p:nvSpPr>
        <p:spPr>
          <a:xfrm>
            <a:off x="838200" y="365126"/>
            <a:ext cx="5622561" cy="780098"/>
          </a:xfrm>
        </p:spPr>
        <p:txBody>
          <a:bodyPr/>
          <a:lstStyle/>
          <a:p>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ADCC5BF-F1DA-A9BC-7498-D1076B66F6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87611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8EADD-B655-608E-007A-88383857365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14DED4A-E442-A09C-5487-76DDBC0403D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2E9D8891-2149-3B72-04BF-00091ACD733F}"/>
              </a:ext>
            </a:extLst>
          </p:cNvPr>
          <p:cNvSpPr>
            <a:spLocks noGrp="1"/>
          </p:cNvSpPr>
          <p:nvPr>
            <p:ph type="title"/>
          </p:nvPr>
        </p:nvSpPr>
        <p:spPr>
          <a:xfrm>
            <a:off x="838200" y="365126"/>
            <a:ext cx="5622561" cy="780098"/>
          </a:xfrm>
        </p:spPr>
        <p:txBody>
          <a:bodyPr/>
          <a:lstStyle/>
          <a:p>
            <a:r>
              <a:rPr lang="en-US" sz="4400" b="1" dirty="0">
                <a:latin typeface="Times New Roman" panose="02020603050405020304" charset="0"/>
                <a:cs typeface="Times New Roman" panose="02020603050405020304" charset="0"/>
              </a:rPr>
              <a:t>Physical Addressing</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90349F3-E335-065A-095D-D22E80419E87}"/>
              </a:ext>
            </a:extLst>
          </p:cNvPr>
          <p:cNvSpPr>
            <a:spLocks noGrp="1"/>
          </p:cNvSpPr>
          <p:nvPr>
            <p:ph idx="1"/>
          </p:nvPr>
        </p:nvSpPr>
        <p:spPr/>
        <p:txBody>
          <a:bodyPr/>
          <a:lstStyle/>
          <a:p>
            <a:pPr lvl="1">
              <a:spcBef>
                <a:spcPct val="15000"/>
              </a:spcBef>
            </a:pPr>
            <a:r>
              <a:rPr lang="en-US" sz="2800" dirty="0">
                <a:latin typeface="Times New Roman" panose="02020603050405020304" charset="0"/>
                <a:cs typeface="Times New Roman" panose="02020603050405020304" charset="0"/>
              </a:rPr>
              <a:t>If the frames are to be distributed to different systems on the network the data link layer </a:t>
            </a:r>
            <a:r>
              <a:rPr lang="en-US" sz="2800" b="1" dirty="0">
                <a:latin typeface="Times New Roman" panose="02020603050405020304" charset="0"/>
                <a:cs typeface="Times New Roman" panose="02020603050405020304" charset="0"/>
              </a:rPr>
              <a:t>adds a header</a:t>
            </a:r>
            <a:r>
              <a:rPr lang="en-US" sz="2800" dirty="0">
                <a:latin typeface="Times New Roman" panose="02020603050405020304" charset="0"/>
                <a:cs typeface="Times New Roman" panose="02020603050405020304" charset="0"/>
              </a:rPr>
              <a:t> to the frame to define the receiver or sender of the frame. </a:t>
            </a:r>
          </a:p>
          <a:p>
            <a:pPr lvl="1">
              <a:spcBef>
                <a:spcPct val="15000"/>
              </a:spcBef>
            </a:pPr>
            <a:r>
              <a:rPr lang="en-US" sz="2800" dirty="0">
                <a:latin typeface="Times New Roman" panose="02020603050405020304" charset="0"/>
                <a:cs typeface="Times New Roman" panose="02020603050405020304" charset="0"/>
              </a:rPr>
              <a:t>If the frame is intended for a system located outside the senders’ network, then the receiver address is the address of the connecting device that connects the network to the next one.</a:t>
            </a:r>
          </a:p>
          <a:p>
            <a:endParaRPr lang="en-US" dirty="0"/>
          </a:p>
        </p:txBody>
      </p:sp>
    </p:spTree>
    <p:extLst>
      <p:ext uri="{BB962C8B-B14F-4D97-AF65-F5344CB8AC3E}">
        <p14:creationId xmlns:p14="http://schemas.microsoft.com/office/powerpoint/2010/main" val="331734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BBA38-3631-0BA0-B104-03E6BA35762C}"/>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A13302FB-A920-E00E-9FBD-9753A7CCCCD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D57E601D-C630-19A2-5B72-1BAE412120C0}"/>
              </a:ext>
            </a:extLst>
          </p:cNvPr>
          <p:cNvSpPr>
            <a:spLocks noGrp="1"/>
          </p:cNvSpPr>
          <p:nvPr>
            <p:ph type="title"/>
          </p:nvPr>
        </p:nvSpPr>
        <p:spPr>
          <a:xfrm>
            <a:off x="838200" y="365126"/>
            <a:ext cx="5622561" cy="780098"/>
          </a:xfrm>
        </p:spPr>
        <p:txBody>
          <a:bodyPr/>
          <a:lstStyle/>
          <a:p>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5F92D34-7411-1387-BE7E-88DC7AAF333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physical address, also known as the link address, is the address of a node as defined by its LAN or WAN.</a:t>
            </a:r>
          </a:p>
        </p:txBody>
      </p:sp>
    </p:spTree>
    <p:extLst>
      <p:ext uri="{BB962C8B-B14F-4D97-AF65-F5344CB8AC3E}">
        <p14:creationId xmlns:p14="http://schemas.microsoft.com/office/powerpoint/2010/main" val="1214833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17E04-70F4-3AD2-67AB-826AA12FBE37}"/>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D8677C6-4CDE-2AC9-BE8A-3E19529C96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9DB4BB9B-CF42-6DE3-916C-EC304AA37B5D}"/>
              </a:ext>
            </a:extLst>
          </p:cNvPr>
          <p:cNvSpPr>
            <a:spLocks noGrp="1"/>
          </p:cNvSpPr>
          <p:nvPr>
            <p:ph type="title"/>
          </p:nvPr>
        </p:nvSpPr>
        <p:spPr>
          <a:xfrm>
            <a:off x="1842540" y="365125"/>
            <a:ext cx="8740516" cy="780098"/>
          </a:xfrm>
        </p:spPr>
        <p:txBody>
          <a:bodyPr>
            <a:normAutofit fontScale="90000"/>
          </a:bodyPr>
          <a:lstStyle/>
          <a:p>
            <a:r>
              <a:rPr lang="en-US" dirty="0">
                <a:latin typeface="Times New Roman" panose="02020603050405020304" pitchFamily="18" charset="0"/>
                <a:cs typeface="Times New Roman" panose="02020603050405020304" pitchFamily="18" charset="0"/>
              </a:rPr>
              <a:t>What is the size of link-layer addresses? </a:t>
            </a:r>
          </a:p>
        </p:txBody>
      </p:sp>
      <p:sp>
        <p:nvSpPr>
          <p:cNvPr id="5" name="Content Placeholder 4">
            <a:extLst>
              <a:ext uri="{FF2B5EF4-FFF2-40B4-BE49-F238E27FC236}">
                <a16:creationId xmlns:a16="http://schemas.microsoft.com/office/drawing/2014/main" id="{B17C5543-98B9-1D3E-8B3E-BE39BE0F0FB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It depends on the protocol used by the link. </a:t>
            </a:r>
          </a:p>
          <a:p>
            <a:r>
              <a:rPr lang="en-US" dirty="0">
                <a:latin typeface="Times New Roman" panose="02020603050405020304" pitchFamily="18" charset="0"/>
                <a:cs typeface="Times New Roman" panose="02020603050405020304" pitchFamily="18" charset="0"/>
              </a:rPr>
              <a:t>Although we have only one IP protocol for the whole Internet, we may be using different data-link protocols in different links. </a:t>
            </a:r>
          </a:p>
          <a:p>
            <a:r>
              <a:rPr lang="en-US" dirty="0">
                <a:latin typeface="Times New Roman" panose="02020603050405020304" pitchFamily="18" charset="0"/>
                <a:cs typeface="Times New Roman" panose="02020603050405020304" pitchFamily="18" charset="0"/>
              </a:rPr>
              <a:t>This means that we can define the size of the address when we discuss different link-layer protocols…</a:t>
            </a:r>
          </a:p>
        </p:txBody>
      </p:sp>
    </p:spTree>
    <p:extLst>
      <p:ext uri="{BB962C8B-B14F-4D97-AF65-F5344CB8AC3E}">
        <p14:creationId xmlns:p14="http://schemas.microsoft.com/office/powerpoint/2010/main" val="29368030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A5533-FDFA-05DC-32BF-F48C2A8A2F46}"/>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6A13F420-4D0E-8D91-79BA-CF2048BC6F9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297157D7-5A2D-E4BB-3B4F-DC0B8BB0E37A}"/>
              </a:ext>
            </a:extLst>
          </p:cNvPr>
          <p:cNvSpPr>
            <a:spLocks noGrp="1"/>
          </p:cNvSpPr>
          <p:nvPr>
            <p:ph type="title"/>
          </p:nvPr>
        </p:nvSpPr>
        <p:spPr>
          <a:xfrm>
            <a:off x="838200" y="49203"/>
            <a:ext cx="5622561" cy="780098"/>
          </a:xfrm>
        </p:spPr>
        <p:txBody>
          <a:bodyPr>
            <a:normAutofit fontScale="90000"/>
          </a:bodyPr>
          <a:lstStyle/>
          <a:p>
            <a:r>
              <a:rPr lang="en-US" dirty="0">
                <a:latin typeface="Times New Roman" panose="02020603050405020304" pitchFamily="18" charset="0"/>
                <a:cs typeface="Times New Roman" panose="02020603050405020304" pitchFamily="18" charset="0"/>
              </a:rPr>
              <a:t>Three Types of addresses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628E89E-B0F9-768A-CAC3-3B7E9409588B}"/>
                  </a:ext>
                </a:extLst>
              </p:cNvPr>
              <p:cNvSpPr>
                <a:spLocks noGrp="1"/>
              </p:cNvSpPr>
              <p:nvPr>
                <p:ph idx="1"/>
              </p:nvPr>
            </p:nvSpPr>
            <p:spPr>
              <a:xfrm>
                <a:off x="838200" y="1095370"/>
                <a:ext cx="10515600" cy="4667260"/>
              </a:xfrm>
            </p:spPr>
            <p:txBody>
              <a:bodyPr/>
              <a:lstStyle/>
              <a:p>
                <a:r>
                  <a:rPr lang="en-US" dirty="0">
                    <a:latin typeface="Times New Roman" panose="02020603050405020304" pitchFamily="18" charset="0"/>
                    <a:cs typeface="Times New Roman" panose="02020603050405020304" pitchFamily="18" charset="0"/>
                  </a:rPr>
                  <a:t>Some link-layer protocols define three types of addresses</a:t>
                </a:r>
              </a:p>
              <a:p>
                <a:pPr marL="514350" indent="-514350">
                  <a:buFont typeface="+mj-lt"/>
                  <a:buAutoNum type="arabicPeriod"/>
                </a:pPr>
                <a:r>
                  <a:rPr lang="en-US" b="1" dirty="0">
                    <a:solidFill>
                      <a:srgbClr val="7030A0"/>
                    </a:solidFill>
                    <a:latin typeface="Times New Roman" panose="02020603050405020304" pitchFamily="18" charset="0"/>
                    <a:cs typeface="Times New Roman" panose="02020603050405020304" pitchFamily="18" charset="0"/>
                  </a:rPr>
                  <a:t>Unicast Address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Unicasting means one-to-one communication.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Each host or each interface of a router is assigned a unicast address.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An interface is a connection of a router to a link.</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unicast link-layer addresses in the most common LAN, Ethernet, are 48 bits (six bytes) that are presented as 12 hexadecimal digits separated by colons</a:t>
                </a:r>
              </a:p>
              <a:p>
                <a:pPr marL="457200" lvl="1" indent="0">
                  <a:buNone/>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panose="02040503050406030204" pitchFamily="18" charset="0"/>
                          <a:cs typeface="Times New Roman" panose="02020603050405020304" pitchFamily="18" charset="0"/>
                        </a:rPr>
                        <m:t>𝑨</m:t>
                      </m:r>
                      <m:r>
                        <a:rPr lang="en-US" b="1" i="1" dirty="0" smtClean="0">
                          <a:solidFill>
                            <a:srgbClr val="7030A0"/>
                          </a:solidFill>
                          <a:latin typeface="Cambria Math" panose="02040503050406030204" pitchFamily="18" charset="0"/>
                          <a:cs typeface="Times New Roman" panose="02020603050405020304" pitchFamily="18" charset="0"/>
                        </a:rPr>
                        <m:t>𝟑</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𝟑𝟒</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𝟒𝟓</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𝟏𝟏</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𝟗𝟐</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m:t>
                      </m:r>
                      <m:r>
                        <a:rPr lang="en-US" b="1" i="1" dirty="0" smtClean="0">
                          <a:solidFill>
                            <a:srgbClr val="7030A0"/>
                          </a:solidFill>
                          <a:latin typeface="Cambria Math" panose="02040503050406030204" pitchFamily="18" charset="0"/>
                          <a:cs typeface="Times New Roman" panose="02020603050405020304" pitchFamily="18" charset="0"/>
                        </a:rPr>
                        <m:t>𝟏</m:t>
                      </m:r>
                    </m:oMath>
                  </m:oMathPara>
                </a14:m>
                <a:endParaRPr lang="en-US" b="1" i="1" dirty="0">
                  <a:latin typeface="Cambria Math" panose="020405030504060302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F628E89E-B0F9-768A-CAC3-3B7E9409588B}"/>
                  </a:ext>
                </a:extLst>
              </p:cNvPr>
              <p:cNvSpPr>
                <a:spLocks noGrp="1" noRot="1" noChangeAspect="1" noMove="1" noResize="1" noEditPoints="1" noAdjustHandles="1" noChangeArrowheads="1" noChangeShapeType="1" noTextEdit="1"/>
              </p:cNvSpPr>
              <p:nvPr>
                <p:ph idx="1"/>
              </p:nvPr>
            </p:nvSpPr>
            <p:spPr>
              <a:xfrm>
                <a:off x="838200" y="1095370"/>
                <a:ext cx="10515600" cy="4667260"/>
              </a:xfrm>
              <a:blipFill>
                <a:blip r:embed="rId3"/>
                <a:stretch>
                  <a:fillRect l="-1043" t="-2353" r="-116"/>
                </a:stretch>
              </a:blipFill>
            </p:spPr>
            <p:txBody>
              <a:bodyPr/>
              <a:lstStyle/>
              <a:p>
                <a:r>
                  <a:rPr lang="en-US">
                    <a:noFill/>
                  </a:rPr>
                  <a:t> </a:t>
                </a:r>
              </a:p>
            </p:txBody>
          </p:sp>
        </mc:Fallback>
      </mc:AlternateContent>
    </p:spTree>
    <p:extLst>
      <p:ext uri="{BB962C8B-B14F-4D97-AF65-F5344CB8AC3E}">
        <p14:creationId xmlns:p14="http://schemas.microsoft.com/office/powerpoint/2010/main" val="3607043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39CF-7004-6A4B-F71A-86543B0B82F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1466396-3C08-E4E1-E987-376591EE013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873E6E4A-EA7D-0C65-8C52-E79C7DE53320}"/>
                  </a:ext>
                </a:extLst>
              </p:cNvPr>
              <p:cNvSpPr>
                <a:spLocks noGrp="1"/>
              </p:cNvSpPr>
              <p:nvPr>
                <p:ph idx="1"/>
              </p:nvPr>
            </p:nvSpPr>
            <p:spPr>
              <a:xfrm>
                <a:off x="838814" y="479685"/>
                <a:ext cx="10514351" cy="5246557"/>
              </a:xfrm>
            </p:spPr>
            <p:txBody>
              <a:bodyPr/>
              <a:lstStyle/>
              <a:p>
                <a:pPr marL="514350" indent="-514350">
                  <a:buFont typeface="+mj-lt"/>
                  <a:buAutoNum type="arabicPeriod" startAt="2"/>
                </a:pPr>
                <a:r>
                  <a:rPr lang="en-US" b="1" dirty="0">
                    <a:solidFill>
                      <a:srgbClr val="7030A0"/>
                    </a:solidFill>
                    <a:latin typeface="Times New Roman" panose="02020603050405020304" pitchFamily="18" charset="0"/>
                    <a:cs typeface="Times New Roman" panose="02020603050405020304" pitchFamily="18" charset="0"/>
                  </a:rPr>
                  <a:t>Multicast Address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Multicasting means one-to-many communication.</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multicast link-layer addresses in the most common LAN, Ethernet, are 48 bits (6 bytes) that are presented as 12 hexadecimal digits separated by colons.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second digit, however, needs to be an even number in hexadecimal.</a:t>
                </a:r>
              </a:p>
              <a:p>
                <a:pPr marL="457200" lvl="1" indent="0">
                  <a:buNone/>
                </a:pPr>
                <a14:m>
                  <m:oMathPara xmlns:m="http://schemas.openxmlformats.org/officeDocument/2006/math">
                    <m:oMathParaPr>
                      <m:jc m:val="centerGroup"/>
                    </m:oMathParaPr>
                    <m:oMath xmlns:m="http://schemas.openxmlformats.org/officeDocument/2006/math">
                      <m:r>
                        <a:rPr lang="en-US" b="1" i="1" u="none" strike="noStrike" baseline="0" dirty="0" smtClean="0">
                          <a:solidFill>
                            <a:srgbClr val="7030A0"/>
                          </a:solidFill>
                          <a:latin typeface="Cambria Math" panose="02040503050406030204" pitchFamily="18" charset="0"/>
                        </a:rPr>
                        <m:t>𝑨</m:t>
                      </m:r>
                      <m:r>
                        <a:rPr lang="en-US" b="1" i="1" u="none" strike="noStrike" baseline="0" dirty="0" smtClean="0">
                          <a:solidFill>
                            <a:srgbClr val="7030A0"/>
                          </a:solidFill>
                          <a:latin typeface="Cambria Math" panose="02040503050406030204" pitchFamily="18" charset="0"/>
                        </a:rPr>
                        <m:t>𝟐</m:t>
                      </m:r>
                      <m:r>
                        <a:rPr lang="en-US" b="1" i="1" u="none" strike="noStrike" baseline="0" dirty="0" smtClean="0">
                          <a:solidFill>
                            <a:srgbClr val="7030A0"/>
                          </a:solidFill>
                          <a:latin typeface="Cambria Math" panose="02040503050406030204" pitchFamily="18" charset="0"/>
                        </a:rPr>
                        <m:t>:</m:t>
                      </m:r>
                      <m:r>
                        <a:rPr lang="en-US" b="1" i="1" u="none" strike="noStrike" baseline="0" dirty="0" smtClean="0">
                          <a:solidFill>
                            <a:srgbClr val="7030A0"/>
                          </a:solidFill>
                          <a:latin typeface="Cambria Math" panose="02040503050406030204" pitchFamily="18" charset="0"/>
                        </a:rPr>
                        <m:t>𝟑𝟒</m:t>
                      </m:r>
                      <m:r>
                        <a:rPr lang="en-US" b="1" i="1" u="none" strike="noStrike" baseline="0" dirty="0" smtClean="0">
                          <a:solidFill>
                            <a:srgbClr val="7030A0"/>
                          </a:solidFill>
                          <a:latin typeface="Cambria Math" panose="02040503050406030204" pitchFamily="18" charset="0"/>
                        </a:rPr>
                        <m:t>:</m:t>
                      </m:r>
                      <m:r>
                        <a:rPr lang="en-US" b="1" i="1" u="none" strike="noStrike" baseline="0" dirty="0" smtClean="0">
                          <a:solidFill>
                            <a:srgbClr val="7030A0"/>
                          </a:solidFill>
                          <a:latin typeface="Cambria Math" panose="02040503050406030204" pitchFamily="18" charset="0"/>
                        </a:rPr>
                        <m:t>𝟒𝟓</m:t>
                      </m:r>
                      <m:r>
                        <a:rPr lang="en-US" b="1" i="1" u="none" strike="noStrike" baseline="0" dirty="0" smtClean="0">
                          <a:solidFill>
                            <a:srgbClr val="7030A0"/>
                          </a:solidFill>
                          <a:latin typeface="Cambria Math" panose="02040503050406030204" pitchFamily="18" charset="0"/>
                        </a:rPr>
                        <m:t>:</m:t>
                      </m:r>
                      <m:r>
                        <a:rPr lang="en-US" b="1" i="1" u="none" strike="noStrike" baseline="0" dirty="0" smtClean="0">
                          <a:solidFill>
                            <a:srgbClr val="7030A0"/>
                          </a:solidFill>
                          <a:latin typeface="Cambria Math" panose="02040503050406030204" pitchFamily="18" charset="0"/>
                        </a:rPr>
                        <m:t>𝟏𝟏</m:t>
                      </m:r>
                      <m:r>
                        <a:rPr lang="en-US" b="1" i="1" u="none" strike="noStrike" baseline="0" dirty="0" smtClean="0">
                          <a:solidFill>
                            <a:srgbClr val="7030A0"/>
                          </a:solidFill>
                          <a:latin typeface="Cambria Math" panose="02040503050406030204" pitchFamily="18" charset="0"/>
                        </a:rPr>
                        <m:t>:</m:t>
                      </m:r>
                      <m:r>
                        <a:rPr lang="en-US" b="1" i="1" u="none" strike="noStrike" baseline="0" dirty="0" smtClean="0">
                          <a:solidFill>
                            <a:srgbClr val="7030A0"/>
                          </a:solidFill>
                          <a:latin typeface="Cambria Math" panose="02040503050406030204" pitchFamily="18" charset="0"/>
                        </a:rPr>
                        <m:t>𝟗𝟐</m:t>
                      </m:r>
                      <m:r>
                        <a:rPr lang="en-US" b="1" i="1" u="none" strike="noStrike" baseline="0" dirty="0" smtClean="0">
                          <a:solidFill>
                            <a:srgbClr val="7030A0"/>
                          </a:solidFill>
                          <a:latin typeface="Cambria Math" panose="02040503050406030204" pitchFamily="18" charset="0"/>
                        </a:rPr>
                        <m:t>:</m:t>
                      </m:r>
                      <m:r>
                        <a:rPr lang="en-US" b="1" i="1" u="none" strike="noStrike" baseline="0" dirty="0" smtClean="0">
                          <a:solidFill>
                            <a:srgbClr val="7030A0"/>
                          </a:solidFill>
                          <a:latin typeface="Cambria Math" panose="02040503050406030204" pitchFamily="18" charset="0"/>
                        </a:rPr>
                        <m:t>𝑭</m:t>
                      </m:r>
                      <m:r>
                        <a:rPr lang="en-US" b="1" i="1" u="none" strike="noStrike" baseline="0" dirty="0" smtClean="0">
                          <a:solidFill>
                            <a:srgbClr val="7030A0"/>
                          </a:solidFill>
                          <a:latin typeface="Cambria Math" panose="02040503050406030204" pitchFamily="18" charset="0"/>
                        </a:rPr>
                        <m:t>𝟏</m:t>
                      </m:r>
                    </m:oMath>
                  </m:oMathPara>
                </a14:m>
                <a:endParaRPr lang="en-US" dirty="0">
                  <a:solidFill>
                    <a:srgbClr val="7030A0"/>
                  </a:solidFill>
                  <a:latin typeface="Times New Roman" panose="02020603050405020304" pitchFamily="18" charset="0"/>
                  <a:cs typeface="Times New Roman" panose="02020603050405020304" pitchFamily="18" charset="0"/>
                </a:endParaRPr>
              </a:p>
              <a:p>
                <a:pPr marL="514350" indent="-514350">
                  <a:buFont typeface="+mj-lt"/>
                  <a:buAutoNum type="arabicPeriod" startAt="2"/>
                </a:pPr>
                <a:r>
                  <a:rPr lang="en-US" b="1" dirty="0">
                    <a:solidFill>
                      <a:srgbClr val="7030A0"/>
                    </a:solidFill>
                    <a:latin typeface="Times New Roman" panose="02020603050405020304" pitchFamily="18" charset="0"/>
                    <a:cs typeface="Times New Roman" panose="02020603050405020304" pitchFamily="18" charset="0"/>
                  </a:rPr>
                  <a:t>Broadcast Address</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Broadcasting means one-to-all communication. </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frame with a destination broadcast address is sent to all entities in the link.</a:t>
                </a:r>
              </a:p>
              <a:p>
                <a:pPr lvl="1">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broadcast link-layer addresses in the most common LAN, Ethernet, are 48 bits, all 1s, that are presented as 12 hexadecimal digits separated by colons.</a:t>
                </a:r>
              </a:p>
              <a:p>
                <a:pPr marL="457200" lvl="1" indent="0">
                  <a:buNone/>
                </a:pPr>
                <a14:m>
                  <m:oMathPara xmlns:m="http://schemas.openxmlformats.org/officeDocument/2006/math">
                    <m:oMathParaPr>
                      <m:jc m:val="centerGroup"/>
                    </m:oMathParaPr>
                    <m:oMath xmlns:m="http://schemas.openxmlformats.org/officeDocument/2006/math">
                      <m:r>
                        <a:rPr lang="en-US" b="1" i="1" dirty="0" smtClean="0">
                          <a:solidFill>
                            <a:srgbClr val="7030A0"/>
                          </a:solidFill>
                          <a:latin typeface="Cambria Math" panose="02040503050406030204" pitchFamily="18" charset="0"/>
                          <a:cs typeface="Times New Roman" panose="02020603050405020304" pitchFamily="18" charset="0"/>
                        </a:rPr>
                        <m:t>𝑭𝑭</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𝑭𝑭</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𝑭𝑭</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𝑭𝑭</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𝑭𝑭</m:t>
                      </m:r>
                      <m:r>
                        <a:rPr lang="en-US" b="1" i="1" dirty="0" smtClean="0">
                          <a:solidFill>
                            <a:srgbClr val="7030A0"/>
                          </a:solidFill>
                          <a:latin typeface="Cambria Math" panose="02040503050406030204" pitchFamily="18" charset="0"/>
                          <a:cs typeface="Times New Roman" panose="02020603050405020304" pitchFamily="18" charset="0"/>
                        </a:rPr>
                        <m:t>:</m:t>
                      </m:r>
                      <m:r>
                        <a:rPr lang="en-US" b="1" i="1" dirty="0" smtClean="0">
                          <a:solidFill>
                            <a:srgbClr val="7030A0"/>
                          </a:solidFill>
                          <a:latin typeface="Cambria Math" panose="02040503050406030204" pitchFamily="18" charset="0"/>
                          <a:cs typeface="Times New Roman" panose="02020603050405020304" pitchFamily="18" charset="0"/>
                        </a:rPr>
                        <m:t>𝑭𝑭</m:t>
                      </m:r>
                    </m:oMath>
                  </m:oMathPara>
                </a14:m>
                <a:endParaRPr lang="en-US" b="1" dirty="0">
                  <a:solidFill>
                    <a:srgbClr val="7030A0"/>
                  </a:solidFill>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873E6E4A-EA7D-0C65-8C52-E79C7DE53320}"/>
                  </a:ext>
                </a:extLst>
              </p:cNvPr>
              <p:cNvSpPr>
                <a:spLocks noGrp="1" noRot="1" noChangeAspect="1" noMove="1" noResize="1" noEditPoints="1" noAdjustHandles="1" noChangeArrowheads="1" noChangeShapeType="1" noTextEdit="1"/>
              </p:cNvSpPr>
              <p:nvPr>
                <p:ph idx="1"/>
              </p:nvPr>
            </p:nvSpPr>
            <p:spPr>
              <a:xfrm>
                <a:off x="838814" y="479685"/>
                <a:ext cx="10514351" cy="5246557"/>
              </a:xfrm>
              <a:blipFill>
                <a:blip r:embed="rId3"/>
                <a:stretch>
                  <a:fillRect l="-1044" t="-2093" r="-1044"/>
                </a:stretch>
              </a:blipFill>
            </p:spPr>
            <p:txBody>
              <a:bodyPr/>
              <a:lstStyle/>
              <a:p>
                <a:r>
                  <a:rPr lang="en-US">
                    <a:noFill/>
                  </a:rPr>
                  <a:t> </a:t>
                </a:r>
              </a:p>
            </p:txBody>
          </p:sp>
        </mc:Fallback>
      </mc:AlternateContent>
    </p:spTree>
    <p:extLst>
      <p:ext uri="{BB962C8B-B14F-4D97-AF65-F5344CB8AC3E}">
        <p14:creationId xmlns:p14="http://schemas.microsoft.com/office/powerpoint/2010/main" val="2611616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FE18C-44C2-1F0A-AE47-E7B23B4B7745}"/>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3BF2F978-D7D2-0E41-8F67-465474E0D3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7341EC16-597E-C2E8-05F5-AF27AF88B595}"/>
              </a:ext>
            </a:extLst>
          </p:cNvPr>
          <p:cNvSpPr>
            <a:spLocks noGrp="1"/>
          </p:cNvSpPr>
          <p:nvPr>
            <p:ph type="title"/>
          </p:nvPr>
        </p:nvSpPr>
        <p:spPr>
          <a:xfrm>
            <a:off x="1063053" y="125284"/>
            <a:ext cx="8440711" cy="339411"/>
          </a:xfrm>
        </p:spPr>
        <p:txBody>
          <a:bodyPr>
            <a:normAutofit fontScale="90000"/>
          </a:bodyPr>
          <a:lstStyle/>
          <a:p>
            <a:pPr algn="ctr"/>
            <a:r>
              <a:rPr lang="en-US" sz="3200" dirty="0">
                <a:latin typeface="Times New Roman" panose="02020603050405020304" pitchFamily="18" charset="0"/>
                <a:cs typeface="Times New Roman" panose="02020603050405020304" pitchFamily="18" charset="0"/>
              </a:rPr>
              <a:t>IP addresses and link-layer addresses in a small internet</a:t>
            </a:r>
          </a:p>
        </p:txBody>
      </p:sp>
      <p:pic>
        <p:nvPicPr>
          <p:cNvPr id="6" name="Content Placeholder 5">
            <a:extLst>
              <a:ext uri="{FF2B5EF4-FFF2-40B4-BE49-F238E27FC236}">
                <a16:creationId xmlns:a16="http://schemas.microsoft.com/office/drawing/2014/main" id="{0FC0690B-13F5-EC62-6CE8-74B92D9BFFA7}"/>
              </a:ext>
            </a:extLst>
          </p:cNvPr>
          <p:cNvPicPr>
            <a:picLocks noGrp="1" noChangeAspect="1"/>
          </p:cNvPicPr>
          <p:nvPr>
            <p:ph idx="1"/>
          </p:nvPr>
        </p:nvPicPr>
        <p:blipFill>
          <a:blip r:embed="rId3"/>
          <a:stretch>
            <a:fillRect/>
          </a:stretch>
        </p:blipFill>
        <p:spPr>
          <a:xfrm>
            <a:off x="1848293" y="464694"/>
            <a:ext cx="8017199" cy="5591331"/>
          </a:xfrm>
        </p:spPr>
      </p:pic>
    </p:spTree>
    <p:extLst>
      <p:ext uri="{BB962C8B-B14F-4D97-AF65-F5344CB8AC3E}">
        <p14:creationId xmlns:p14="http://schemas.microsoft.com/office/powerpoint/2010/main" val="3882115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E090A-11DD-859B-B7B8-988CDF78208F}"/>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10C810D6-3457-4C08-DEDB-BBE6C7DDE95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12A66BA6-3F62-F78C-62E5-421DA649374C}"/>
              </a:ext>
            </a:extLst>
          </p:cNvPr>
          <p:cNvSpPr>
            <a:spLocks noGrp="1"/>
          </p:cNvSpPr>
          <p:nvPr>
            <p:ph type="title"/>
          </p:nvPr>
        </p:nvSpPr>
        <p:spPr>
          <a:xfrm>
            <a:off x="838199" y="365126"/>
            <a:ext cx="7646234" cy="780098"/>
          </a:xfrm>
        </p:spPr>
        <p:txBody>
          <a:bodyPr>
            <a:normAutofit fontScale="90000"/>
          </a:bodyPr>
          <a:lstStyle/>
          <a:p>
            <a:r>
              <a:rPr lang="en-US" dirty="0">
                <a:latin typeface="Times New Roman" panose="02020603050405020304" pitchFamily="18" charset="0"/>
                <a:cs typeface="Times New Roman" panose="02020603050405020304" pitchFamily="18" charset="0"/>
              </a:rPr>
              <a:t>Address Resolution Protocol (ARP)</a:t>
            </a:r>
          </a:p>
        </p:txBody>
      </p:sp>
      <p:sp>
        <p:nvSpPr>
          <p:cNvPr id="5" name="Content Placeholder 4">
            <a:extLst>
              <a:ext uri="{FF2B5EF4-FFF2-40B4-BE49-F238E27FC236}">
                <a16:creationId xmlns:a16="http://schemas.microsoft.com/office/drawing/2014/main" id="{CECD6A84-2F39-146C-6F05-5B3D65ED7CA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ARP protocol is one of the auxiliary protocols defined in the network layer</a:t>
            </a:r>
          </a:p>
          <a:p>
            <a:r>
              <a:rPr lang="en-US" dirty="0">
                <a:latin typeface="Times New Roman" panose="02020603050405020304" pitchFamily="18" charset="0"/>
                <a:cs typeface="Times New Roman" panose="02020603050405020304" pitchFamily="18" charset="0"/>
              </a:rPr>
              <a:t>It belongs to the network layer, but we discuss it here because it maps an IP address to a logical-link address.</a:t>
            </a:r>
          </a:p>
          <a:p>
            <a:r>
              <a:rPr lang="en-US" dirty="0">
                <a:latin typeface="Times New Roman" panose="02020603050405020304" pitchFamily="18" charset="0"/>
                <a:cs typeface="Times New Roman" panose="02020603050405020304" pitchFamily="18" charset="0"/>
              </a:rPr>
              <a:t>ARP accepts an IP address from the IP protocol, maps the address to the corresponding link-layer address and passes it to the data-link layer.</a:t>
            </a:r>
          </a:p>
        </p:txBody>
      </p:sp>
    </p:spTree>
    <p:extLst>
      <p:ext uri="{BB962C8B-B14F-4D97-AF65-F5344CB8AC3E}">
        <p14:creationId xmlns:p14="http://schemas.microsoft.com/office/powerpoint/2010/main" val="402011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5DCD5-52EF-B75B-0456-9E2120B2FE24}"/>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8D2E110-E699-3082-4B4A-038DDAA0F99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A0B92FF0-9425-B806-8332-3F8FFDDD1958}"/>
              </a:ext>
            </a:extLst>
          </p:cNvPr>
          <p:cNvSpPr>
            <a:spLocks noGrp="1"/>
          </p:cNvSpPr>
          <p:nvPr>
            <p:ph type="title"/>
          </p:nvPr>
        </p:nvSpPr>
        <p:spPr>
          <a:xfrm>
            <a:off x="1227944" y="170253"/>
            <a:ext cx="3733800" cy="459333"/>
          </a:xfrm>
        </p:spPr>
        <p:txBody>
          <a:bodyPr>
            <a:noAutofit/>
          </a:bodyPr>
          <a:lstStyle/>
          <a:p>
            <a:r>
              <a:rPr lang="en-US" sz="3600" dirty="0">
                <a:latin typeface="Times New Roman" panose="02020603050405020304" pitchFamily="18" charset="0"/>
                <a:cs typeface="Times New Roman" panose="02020603050405020304" pitchFamily="18" charset="0"/>
              </a:rPr>
              <a:t>ARP Operation</a:t>
            </a:r>
          </a:p>
        </p:txBody>
      </p:sp>
      <p:pic>
        <p:nvPicPr>
          <p:cNvPr id="6" name="Content Placeholder 5">
            <a:extLst>
              <a:ext uri="{FF2B5EF4-FFF2-40B4-BE49-F238E27FC236}">
                <a16:creationId xmlns:a16="http://schemas.microsoft.com/office/drawing/2014/main" id="{46B65C08-8E38-59E0-19CD-40105FB3FDC1}"/>
              </a:ext>
            </a:extLst>
          </p:cNvPr>
          <p:cNvPicPr>
            <a:picLocks noGrp="1" noChangeAspect="1"/>
          </p:cNvPicPr>
          <p:nvPr>
            <p:ph idx="1"/>
          </p:nvPr>
        </p:nvPicPr>
        <p:blipFill>
          <a:blip r:embed="rId4"/>
          <a:stretch>
            <a:fillRect/>
          </a:stretch>
        </p:blipFill>
        <p:spPr>
          <a:xfrm>
            <a:off x="1439833" y="629586"/>
            <a:ext cx="7464324" cy="5405201"/>
          </a:xfrm>
        </p:spPr>
      </p:pic>
    </p:spTree>
    <p:extLst>
      <p:ext uri="{BB962C8B-B14F-4D97-AF65-F5344CB8AC3E}">
        <p14:creationId xmlns:p14="http://schemas.microsoft.com/office/powerpoint/2010/main" val="5542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1282"/>
            <a:ext cx="12191980" cy="6856718"/>
          </a:xfrm>
          <a:prstGeom prst="rect">
            <a:avLst/>
          </a:prstGeom>
        </p:spPr>
      </p:pic>
      <p:sp>
        <p:nvSpPr>
          <p:cNvPr id="5" name="TextBox 4"/>
          <p:cNvSpPr txBox="1"/>
          <p:nvPr/>
        </p:nvSpPr>
        <p:spPr>
          <a:xfrm>
            <a:off x="2098623" y="2014180"/>
            <a:ext cx="8430947" cy="769441"/>
          </a:xfrm>
          <a:prstGeom prst="rect">
            <a:avLst/>
          </a:prstGeom>
          <a:noFill/>
        </p:spPr>
        <p:txBody>
          <a:bodyPr wrap="square" rtlCol="0" anchor="ctr" anchorCtr="0">
            <a:spAutoFit/>
          </a:bodyPr>
          <a:lstStyle>
            <a:defPPr>
              <a:defRPr lang="en-US"/>
            </a:defPPr>
            <a:lvl1pPr>
              <a:defRPr sz="2600" b="1">
                <a:solidFill>
                  <a:srgbClr val="006CBE"/>
                </a:solidFill>
                <a:latin typeface="Arial" panose="020B0604020202020204" pitchFamily="34" charset="0"/>
                <a:cs typeface="Arial" panose="020B0604020202020204" pitchFamily="34" charset="0"/>
              </a:defRPr>
            </a:lvl1pPr>
          </a:lstStyle>
          <a:p>
            <a:pPr algn="ctr"/>
            <a:r>
              <a:rPr lang="" altLang="en-US" sz="4400" dirty="0"/>
              <a:t>Data Link Layer (Part-I)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F264B-6F85-8841-C7B0-086F27A53F4F}"/>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CA7AC22-2CD5-BA12-3F73-545CC0596C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pic>
        <p:nvPicPr>
          <p:cNvPr id="10" name="Content Placeholder 9">
            <a:extLst>
              <a:ext uri="{FF2B5EF4-FFF2-40B4-BE49-F238E27FC236}">
                <a16:creationId xmlns:a16="http://schemas.microsoft.com/office/drawing/2014/main" id="{28740817-B73A-D449-5373-BCB6D3AD2254}"/>
              </a:ext>
            </a:extLst>
          </p:cNvPr>
          <p:cNvPicPr>
            <a:picLocks noGrp="1" noChangeAspect="1"/>
          </p:cNvPicPr>
          <p:nvPr>
            <p:ph idx="1"/>
          </p:nvPr>
        </p:nvPicPr>
        <p:blipFill>
          <a:blip r:embed="rId3"/>
          <a:stretch>
            <a:fillRect/>
          </a:stretch>
        </p:blipFill>
        <p:spPr>
          <a:xfrm>
            <a:off x="1221151" y="389744"/>
            <a:ext cx="7061539" cy="5231567"/>
          </a:xfrm>
        </p:spPr>
      </p:pic>
    </p:spTree>
    <p:extLst>
      <p:ext uri="{BB962C8B-B14F-4D97-AF65-F5344CB8AC3E}">
        <p14:creationId xmlns:p14="http://schemas.microsoft.com/office/powerpoint/2010/main" val="3829448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8CA2F-8D5F-F93C-0737-64580888802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1211C1F1-6D75-E4FA-F573-2B32259C06D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pic>
        <p:nvPicPr>
          <p:cNvPr id="6" name="Content Placeholder 5">
            <a:extLst>
              <a:ext uri="{FF2B5EF4-FFF2-40B4-BE49-F238E27FC236}">
                <a16:creationId xmlns:a16="http://schemas.microsoft.com/office/drawing/2014/main" id="{C685EA02-2BFC-E130-1941-4E8E18789679}"/>
              </a:ext>
            </a:extLst>
          </p:cNvPr>
          <p:cNvPicPr>
            <a:picLocks noGrp="1" noChangeAspect="1"/>
          </p:cNvPicPr>
          <p:nvPr>
            <p:ph idx="1"/>
          </p:nvPr>
        </p:nvPicPr>
        <p:blipFill>
          <a:blip r:embed="rId3"/>
          <a:stretch>
            <a:fillRect/>
          </a:stretch>
        </p:blipFill>
        <p:spPr>
          <a:xfrm>
            <a:off x="1841309" y="419726"/>
            <a:ext cx="7491831" cy="5375180"/>
          </a:xfrm>
        </p:spPr>
      </p:pic>
    </p:spTree>
    <p:extLst>
      <p:ext uri="{BB962C8B-B14F-4D97-AF65-F5344CB8AC3E}">
        <p14:creationId xmlns:p14="http://schemas.microsoft.com/office/powerpoint/2010/main" val="966269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9DF7D-7796-BB10-4492-0F1FBE242B7C}"/>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ADD3D4E-2B6C-AEE4-EF13-AD7B0EA7516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D7B7CE7B-D948-CAD5-0041-02B0758944F1}"/>
              </a:ext>
            </a:extLst>
          </p:cNvPr>
          <p:cNvSpPr>
            <a:spLocks noGrp="1"/>
          </p:cNvSpPr>
          <p:nvPr>
            <p:ph type="title"/>
          </p:nvPr>
        </p:nvSpPr>
        <p:spPr>
          <a:xfrm>
            <a:off x="838200" y="179882"/>
            <a:ext cx="6896725" cy="501155"/>
          </a:xfrm>
        </p:spPr>
        <p:txBody>
          <a:bodyPr>
            <a:normAutofit fontScale="90000"/>
          </a:bodyPr>
          <a:lstStyle/>
          <a:p>
            <a:r>
              <a:rPr lang="en-US" dirty="0">
                <a:latin typeface="Times New Roman" panose="02020603050405020304" pitchFamily="18" charset="0"/>
                <a:cs typeface="Times New Roman" panose="02020603050405020304" pitchFamily="18" charset="0"/>
              </a:rPr>
              <a:t>Error Detection and Correction</a:t>
            </a:r>
          </a:p>
        </p:txBody>
      </p:sp>
      <p:sp>
        <p:nvSpPr>
          <p:cNvPr id="5" name="Content Placeholder 4">
            <a:extLst>
              <a:ext uri="{FF2B5EF4-FFF2-40B4-BE49-F238E27FC236}">
                <a16:creationId xmlns:a16="http://schemas.microsoft.com/office/drawing/2014/main" id="{84CB965A-41DB-BC46-50F3-5C5A21857BCA}"/>
              </a:ext>
            </a:extLst>
          </p:cNvPr>
          <p:cNvSpPr>
            <a:spLocks noGrp="1"/>
          </p:cNvSpPr>
          <p:nvPr>
            <p:ph idx="1"/>
          </p:nvPr>
        </p:nvSpPr>
        <p:spPr>
          <a:xfrm>
            <a:off x="838200" y="1001166"/>
            <a:ext cx="10515600" cy="4351338"/>
          </a:xfrm>
        </p:spPr>
        <p:txBody>
          <a:bodyPr/>
          <a:lstStyle/>
          <a:p>
            <a:r>
              <a:rPr lang="en-US" dirty="0">
                <a:latin typeface="Times New Roman" panose="02020603050405020304" pitchFamily="18" charset="0"/>
                <a:cs typeface="Times New Roman" panose="02020603050405020304" pitchFamily="18" charset="0"/>
              </a:rPr>
              <a:t>Whenever bits flow from one point to another, they are subject to unpredictable changes because of interference.</a:t>
            </a:r>
          </a:p>
          <a:p>
            <a:r>
              <a:rPr lang="en-US" b="1" dirty="0">
                <a:latin typeface="Times New Roman" panose="02020603050405020304" pitchFamily="18" charset="0"/>
                <a:cs typeface="Times New Roman" panose="02020603050405020304" pitchFamily="18" charset="0"/>
              </a:rPr>
              <a:t>single-bit error</a:t>
            </a:r>
            <a:r>
              <a:rPr lang="en-US" dirty="0">
                <a:latin typeface="Times New Roman" panose="02020603050405020304" pitchFamily="18" charset="0"/>
                <a:cs typeface="Times New Roman" panose="02020603050405020304" pitchFamily="18" charset="0"/>
              </a:rPr>
              <a:t> : only 1 bit of a given data unit (such as a byte,</a:t>
            </a:r>
          </a:p>
          <a:p>
            <a:r>
              <a:rPr lang="en-US" dirty="0">
                <a:latin typeface="Times New Roman" panose="02020603050405020304" pitchFamily="18" charset="0"/>
                <a:cs typeface="Times New Roman" panose="02020603050405020304" pitchFamily="18" charset="0"/>
              </a:rPr>
              <a:t>character, or packet) is changed from 1 to 0 or from 0 to 1. </a:t>
            </a:r>
          </a:p>
          <a:p>
            <a:r>
              <a:rPr lang="en-US" b="1" dirty="0">
                <a:latin typeface="Times New Roman" panose="02020603050405020304" pitchFamily="18" charset="0"/>
                <a:cs typeface="Times New Roman" panose="02020603050405020304" pitchFamily="18" charset="0"/>
              </a:rPr>
              <a:t>Burst error </a:t>
            </a:r>
            <a:r>
              <a:rPr lang="en-US" dirty="0">
                <a:latin typeface="Times New Roman" panose="02020603050405020304" pitchFamily="18" charset="0"/>
                <a:cs typeface="Times New Roman" panose="02020603050405020304" pitchFamily="18" charset="0"/>
              </a:rPr>
              <a:t>: 2 or more bits in the data unit have changed from 1 to 0 or from 0 to 1.</a:t>
            </a:r>
          </a:p>
          <a:p>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AF85BC0-CC39-55CE-BCA9-69C53B22F137}"/>
              </a:ext>
            </a:extLst>
          </p:cNvPr>
          <p:cNvPicPr>
            <a:picLocks noChangeAspect="1"/>
          </p:cNvPicPr>
          <p:nvPr/>
        </p:nvPicPr>
        <p:blipFill>
          <a:blip r:embed="rId3"/>
          <a:stretch>
            <a:fillRect/>
          </a:stretch>
        </p:blipFill>
        <p:spPr>
          <a:xfrm>
            <a:off x="1237562" y="3722786"/>
            <a:ext cx="8777132" cy="2134048"/>
          </a:xfrm>
          <a:prstGeom prst="rect">
            <a:avLst/>
          </a:prstGeom>
        </p:spPr>
      </p:pic>
    </p:spTree>
    <p:extLst>
      <p:ext uri="{BB962C8B-B14F-4D97-AF65-F5344CB8AC3E}">
        <p14:creationId xmlns:p14="http://schemas.microsoft.com/office/powerpoint/2010/main" val="1146559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DFF26-A636-CAEE-DDBF-BC5AB9DE87E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2920942F-65C6-1FC0-A2EE-35D1344D864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01E72DC8-FC3C-149C-F1C9-5572B1E4C9A6}"/>
              </a:ext>
            </a:extLst>
          </p:cNvPr>
          <p:cNvSpPr>
            <a:spLocks noGrp="1"/>
          </p:cNvSpPr>
          <p:nvPr>
            <p:ph idx="1"/>
          </p:nvPr>
        </p:nvSpPr>
        <p:spPr>
          <a:xfrm>
            <a:off x="869430" y="509666"/>
            <a:ext cx="10469380" cy="5067692"/>
          </a:xfrm>
        </p:spPr>
        <p:txBody>
          <a:bodyPr>
            <a:normAutofit lnSpcReduction="10000"/>
          </a:bodyPr>
          <a:lstStyle/>
          <a:p>
            <a:r>
              <a:rPr lang="en-US" dirty="0">
                <a:latin typeface="Times New Roman" panose="02020603050405020304" pitchFamily="18" charset="0"/>
                <a:cs typeface="Times New Roman" panose="02020603050405020304" pitchFamily="18" charset="0"/>
              </a:rPr>
              <a:t>The central concept in detecting or correcting errors is redundancy.</a:t>
            </a:r>
          </a:p>
          <a:p>
            <a:r>
              <a:rPr lang="en-US" dirty="0">
                <a:latin typeface="Times New Roman" panose="02020603050405020304" pitchFamily="18" charset="0"/>
                <a:cs typeface="Times New Roman" panose="02020603050405020304" pitchFamily="18" charset="0"/>
              </a:rPr>
              <a:t>Redundancy is achieved through various coding schemes (Block coding, Convolutional coding)</a:t>
            </a:r>
          </a:p>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Error detection,</a:t>
            </a:r>
            <a:r>
              <a:rPr lang="en-US" dirty="0">
                <a:latin typeface="Times New Roman" panose="02020603050405020304" pitchFamily="18" charset="0"/>
                <a:cs typeface="Times New Roman" panose="02020603050405020304" pitchFamily="18" charset="0"/>
              </a:rPr>
              <a:t> The answer is a simple yes or no, for any error has occurred or not. </a:t>
            </a:r>
          </a:p>
          <a:p>
            <a:r>
              <a:rPr lang="en-US" b="1" dirty="0">
                <a:latin typeface="Times New Roman" panose="02020603050405020304" pitchFamily="18" charset="0"/>
                <a:cs typeface="Times New Roman" panose="02020603050405020304" pitchFamily="18" charset="0"/>
              </a:rPr>
              <a:t>In error correction</a:t>
            </a:r>
            <a:r>
              <a:rPr lang="en-US" dirty="0">
                <a:latin typeface="Times New Roman" panose="02020603050405020304" pitchFamily="18" charset="0"/>
                <a:cs typeface="Times New Roman" panose="02020603050405020304" pitchFamily="18" charset="0"/>
              </a:rPr>
              <a:t>, the exact number of bits that are corrupted</a:t>
            </a:r>
          </a:p>
          <a:p>
            <a:r>
              <a:rPr lang="en-US" dirty="0">
                <a:latin typeface="Times New Roman" panose="02020603050405020304" pitchFamily="18" charset="0"/>
                <a:cs typeface="Times New Roman" panose="02020603050405020304" pitchFamily="18" charset="0"/>
              </a:rPr>
              <a:t>and, more importantly, their location in the message. </a:t>
            </a:r>
          </a:p>
          <a:p>
            <a:r>
              <a:rPr lang="en-US" dirty="0">
                <a:latin typeface="Times New Roman" panose="02020603050405020304" pitchFamily="18" charset="0"/>
                <a:cs typeface="Times New Roman" panose="02020603050405020304" pitchFamily="18" charset="0"/>
              </a:rPr>
              <a:t>The number of errors and the size of the message are important factors. </a:t>
            </a:r>
          </a:p>
          <a:p>
            <a:r>
              <a:rPr lang="en-US" dirty="0">
                <a:latin typeface="Times New Roman" panose="02020603050405020304" pitchFamily="18" charset="0"/>
                <a:cs typeface="Times New Roman" panose="02020603050405020304" pitchFamily="18" charset="0"/>
              </a:rPr>
              <a:t>If we need to correct a single error in an 8-bit data unit, we need to consider eight possible error locations.</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634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C7921-A4D2-1896-176A-0D564AC74836}"/>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64643E5-EE2C-564C-67E3-7ED4BC9A17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0B2809A7-C550-1E9C-BBA7-DC8815ED0EEC}"/>
              </a:ext>
            </a:extLst>
          </p:cNvPr>
          <p:cNvSpPr>
            <a:spLocks noGrp="1"/>
          </p:cNvSpPr>
          <p:nvPr>
            <p:ph type="title"/>
          </p:nvPr>
        </p:nvSpPr>
        <p:spPr>
          <a:xfrm>
            <a:off x="838200" y="110293"/>
            <a:ext cx="5622561" cy="444343"/>
          </a:xfrm>
        </p:spPr>
        <p:txBody>
          <a:bodyPr>
            <a:normAutofit fontScale="90000"/>
          </a:bodyPr>
          <a:lstStyle/>
          <a:p>
            <a:r>
              <a:rPr lang="en-US" dirty="0">
                <a:latin typeface="Times New Roman" panose="02020603050405020304" pitchFamily="18" charset="0"/>
                <a:cs typeface="Times New Roman" panose="02020603050405020304" pitchFamily="18" charset="0"/>
              </a:rPr>
              <a:t>Block Coding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073661F-4FF8-2FC6-079E-2811D6EB9B6C}"/>
                  </a:ext>
                </a:extLst>
              </p:cNvPr>
              <p:cNvSpPr>
                <a:spLocks noGrp="1"/>
              </p:cNvSpPr>
              <p:nvPr>
                <p:ph idx="1"/>
              </p:nvPr>
            </p:nvSpPr>
            <p:spPr>
              <a:xfrm>
                <a:off x="838200" y="779489"/>
                <a:ext cx="10515600" cy="5397474"/>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block coding, we divide our message into blocks, each of k bits, called datawords.</a:t>
                </a:r>
              </a:p>
              <a:p>
                <a:r>
                  <a:rPr lang="en-US" dirty="0">
                    <a:latin typeface="Times New Roman" panose="02020603050405020304" pitchFamily="18" charset="0"/>
                    <a:cs typeface="Times New Roman" panose="02020603050405020304" pitchFamily="18" charset="0"/>
                  </a:rPr>
                  <a:t>We add r redundant bits to each block to make the length n = k + r.</a:t>
                </a:r>
              </a:p>
              <a:p>
                <a:r>
                  <a:rPr lang="en-US" dirty="0">
                    <a:latin typeface="Times New Roman" panose="02020603050405020304" pitchFamily="18" charset="0"/>
                    <a:cs typeface="Times New Roman" panose="02020603050405020304" pitchFamily="18" charset="0"/>
                  </a:rPr>
                  <a:t> The resulting n-bit blocks are called codewords. </a:t>
                </a:r>
              </a:p>
              <a:p>
                <a:r>
                  <a:rPr lang="en-US" dirty="0">
                    <a:latin typeface="Times New Roman" panose="02020603050405020304" pitchFamily="18" charset="0"/>
                    <a:cs typeface="Times New Roman" panose="02020603050405020304" pitchFamily="18" charset="0"/>
                  </a:rPr>
                  <a:t>With k bits, we can create a combination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sup>
                    </m:sSup>
                  </m:oMath>
                </a14:m>
                <a:r>
                  <a:rPr lang="en-US" dirty="0">
                    <a:latin typeface="Times New Roman" panose="02020603050405020304" pitchFamily="18" charset="0"/>
                    <a:cs typeface="Times New Roman" panose="02020603050405020304" pitchFamily="18" charset="0"/>
                  </a:rPr>
                  <a:t> datawords; with n bits, we can create a combination of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oMath>
                </a14:m>
                <a:r>
                  <a:rPr lang="en-US" dirty="0">
                    <a:latin typeface="Times New Roman" panose="02020603050405020304" pitchFamily="18" charset="0"/>
                    <a:cs typeface="Times New Roman" panose="02020603050405020304" pitchFamily="18" charset="0"/>
                  </a:rPr>
                  <a:t> codewords. </a:t>
                </a:r>
              </a:p>
              <a:p>
                <a:r>
                  <a:rPr lang="en-US" dirty="0">
                    <a:latin typeface="Times New Roman" panose="02020603050405020304" pitchFamily="18" charset="0"/>
                    <a:cs typeface="Times New Roman" panose="02020603050405020304" pitchFamily="18" charset="0"/>
                  </a:rPr>
                  <a:t>Since </a:t>
                </a:r>
                <a14:m>
                  <m:oMath xmlns:m="http://schemas.openxmlformats.org/officeDocument/2006/math">
                    <m:r>
                      <a:rPr lang="en-US" i="1" dirty="0" smtClean="0">
                        <a:latin typeface="Cambria Math" panose="02040503050406030204" pitchFamily="18" charset="0"/>
                        <a:cs typeface="Times New Roman" panose="02020603050405020304" pitchFamily="18" charset="0"/>
                      </a:rPr>
                      <m:t>𝑛</m:t>
                    </m:r>
                    <m:r>
                      <a:rPr lang="en-US" i="1" dirty="0" smtClean="0">
                        <a:latin typeface="Cambria Math" panose="02040503050406030204" pitchFamily="18" charset="0"/>
                        <a:cs typeface="Times New Roman" panose="02020603050405020304" pitchFamily="18" charset="0"/>
                      </a:rPr>
                      <m:t> &gt; </m:t>
                    </m:r>
                    <m:r>
                      <a:rPr lang="en-US" i="1" dirty="0" smtClean="0">
                        <a:latin typeface="Cambria Math" panose="02040503050406030204" pitchFamily="18" charset="0"/>
                        <a:cs typeface="Times New Roman" panose="02020603050405020304" pitchFamily="18" charset="0"/>
                      </a:rPr>
                      <m:t>𝑘</m:t>
                    </m:r>
                  </m:oMath>
                </a14:m>
                <a:r>
                  <a:rPr lang="en-US" dirty="0">
                    <a:latin typeface="Times New Roman" panose="02020603050405020304" pitchFamily="18" charset="0"/>
                    <a:cs typeface="Times New Roman" panose="02020603050405020304" pitchFamily="18" charset="0"/>
                  </a:rPr>
                  <a:t>, the number of possible codewords is larger than the number of possible datawords. </a:t>
                </a:r>
              </a:p>
              <a:p>
                <a:r>
                  <a:rPr lang="en-US" dirty="0">
                    <a:latin typeface="Times New Roman" panose="02020603050405020304" pitchFamily="18" charset="0"/>
                    <a:cs typeface="Times New Roman" panose="02020603050405020304" pitchFamily="18" charset="0"/>
                  </a:rPr>
                  <a:t>The block coding process is one-to-one; the same dataword is always encoded as the same codeword. </a:t>
                </a:r>
              </a:p>
              <a:p>
                <a:r>
                  <a:rPr lang="en-US" dirty="0">
                    <a:latin typeface="Times New Roman" panose="02020603050405020304" pitchFamily="18" charset="0"/>
                    <a:cs typeface="Times New Roman" panose="02020603050405020304" pitchFamily="18" charset="0"/>
                  </a:rPr>
                  <a:t>This means that we have </a:t>
                </a:r>
                <a14:m>
                  <m:oMath xmlns:m="http://schemas.openxmlformats.org/officeDocument/2006/math">
                    <m:sSup>
                      <m:sSupPr>
                        <m:ctrlPr>
                          <a:rPr lang="en-US" b="0" i="1" dirty="0" smtClean="0">
                            <a:latin typeface="Cambria Math" panose="02040503050406030204" pitchFamily="18" charset="0"/>
                            <a:cs typeface="Times New Roman" panose="02020603050405020304" pitchFamily="18" charset="0"/>
                          </a:rPr>
                        </m:ctrlPr>
                      </m:sSupPr>
                      <m:e>
                        <m:r>
                          <a:rPr lang="en-US" i="1" dirty="0" smtClean="0">
                            <a:latin typeface="Cambria Math" panose="02040503050406030204" pitchFamily="18" charset="0"/>
                            <a:cs typeface="Times New Roman" panose="02020603050405020304" pitchFamily="18" charset="0"/>
                          </a:rPr>
                          <m:t>2</m:t>
                        </m:r>
                      </m:e>
                      <m:sup>
                        <m:r>
                          <a:rPr lang="en-US" i="1" dirty="0" smtClean="0">
                            <a:latin typeface="Cambria Math" panose="02040503050406030204" pitchFamily="18" charset="0"/>
                            <a:cs typeface="Times New Roman" panose="02020603050405020304" pitchFamily="18" charset="0"/>
                          </a:rPr>
                          <m:t>𝑛</m:t>
                        </m:r>
                      </m:sup>
                    </m:sSup>
                    <m:r>
                      <a:rPr lang="en-US" b="0" i="1" dirty="0" smtClean="0">
                        <a:latin typeface="Cambria Math" panose="02040503050406030204" pitchFamily="18" charset="0"/>
                        <a:cs typeface="Times New Roman" panose="02020603050405020304" pitchFamily="18" charset="0"/>
                      </a:rPr>
                      <m:t>−</m:t>
                    </m:r>
                    <m:sSup>
                      <m:sSupPr>
                        <m:ctrlPr>
                          <a:rPr lang="en-US" b="0" i="1" dirty="0" smtClean="0">
                            <a:latin typeface="Cambria Math" panose="02040503050406030204" pitchFamily="18" charset="0"/>
                            <a:cs typeface="Times New Roman" panose="02020603050405020304" pitchFamily="18" charset="0"/>
                          </a:rPr>
                        </m:ctrlPr>
                      </m:sSupPr>
                      <m:e>
                        <m:r>
                          <a:rPr lang="en-US" i="1" dirty="0" smtClean="0">
                            <a:latin typeface="Cambria Math" panose="02040503050406030204" pitchFamily="18" charset="0"/>
                            <a:cs typeface="Times New Roman" panose="02020603050405020304" pitchFamily="18" charset="0"/>
                          </a:rPr>
                          <m:t>2</m:t>
                        </m:r>
                      </m:e>
                      <m:sup>
                        <m:r>
                          <a:rPr lang="en-US" i="1" dirty="0" smtClean="0">
                            <a:latin typeface="Cambria Math" panose="02040503050406030204" pitchFamily="18" charset="0"/>
                            <a:cs typeface="Times New Roman" panose="02020603050405020304" pitchFamily="18" charset="0"/>
                          </a:rPr>
                          <m:t>𝑘</m:t>
                        </m:r>
                      </m:sup>
                    </m:sSup>
                  </m:oMath>
                </a14:m>
                <a:r>
                  <a:rPr lang="en-US" dirty="0">
                    <a:latin typeface="Times New Roman" panose="02020603050405020304" pitchFamily="18" charset="0"/>
                    <a:cs typeface="Times New Roman" panose="02020603050405020304" pitchFamily="18" charset="0"/>
                  </a:rPr>
                  <a:t> codewords that are not used. We call these codewords invalid or illegal. </a:t>
                </a:r>
              </a:p>
              <a:p>
                <a:r>
                  <a:rPr lang="en-US" dirty="0">
                    <a:latin typeface="Times New Roman" panose="02020603050405020304" pitchFamily="18" charset="0"/>
                    <a:cs typeface="Times New Roman" panose="02020603050405020304" pitchFamily="18" charset="0"/>
                  </a:rPr>
                  <a:t>The trick in error detection is the existence of these invalid codes. If the receiver receives an invalid codeword, this indicates that the data was corrupted during transmission.</a:t>
                </a:r>
              </a:p>
            </p:txBody>
          </p:sp>
        </mc:Choice>
        <mc:Fallback xmlns="">
          <p:sp>
            <p:nvSpPr>
              <p:cNvPr id="5" name="Content Placeholder 4">
                <a:extLst>
                  <a:ext uri="{FF2B5EF4-FFF2-40B4-BE49-F238E27FC236}">
                    <a16:creationId xmlns:a16="http://schemas.microsoft.com/office/drawing/2014/main" id="{9073661F-4FF8-2FC6-079E-2811D6EB9B6C}"/>
                  </a:ext>
                </a:extLst>
              </p:cNvPr>
              <p:cNvSpPr>
                <a:spLocks noGrp="1" noRot="1" noChangeAspect="1" noMove="1" noResize="1" noEditPoints="1" noAdjustHandles="1" noChangeArrowheads="1" noChangeShapeType="1" noTextEdit="1"/>
              </p:cNvSpPr>
              <p:nvPr>
                <p:ph idx="1"/>
              </p:nvPr>
            </p:nvSpPr>
            <p:spPr>
              <a:xfrm>
                <a:off x="838200" y="779489"/>
                <a:ext cx="10515600" cy="5397474"/>
              </a:xfrm>
              <a:blipFill>
                <a:blip r:embed="rId3"/>
                <a:stretch>
                  <a:fillRect l="-928" t="-3051"/>
                </a:stretch>
              </a:blipFill>
            </p:spPr>
            <p:txBody>
              <a:bodyPr/>
              <a:lstStyle/>
              <a:p>
                <a:r>
                  <a:rPr lang="en-US">
                    <a:noFill/>
                  </a:rPr>
                  <a:t> </a:t>
                </a:r>
              </a:p>
            </p:txBody>
          </p:sp>
        </mc:Fallback>
      </mc:AlternateContent>
    </p:spTree>
    <p:extLst>
      <p:ext uri="{BB962C8B-B14F-4D97-AF65-F5344CB8AC3E}">
        <p14:creationId xmlns:p14="http://schemas.microsoft.com/office/powerpoint/2010/main" val="1686662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78D57-534D-AF53-E8C6-C6139C7037DB}"/>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2CC972A-76ED-DEF6-E358-662C14F744A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D0353B82-6527-74C7-C51E-C0FBA0C9C552}"/>
              </a:ext>
            </a:extLst>
          </p:cNvPr>
          <p:cNvSpPr>
            <a:spLocks noGrp="1"/>
          </p:cNvSpPr>
          <p:nvPr>
            <p:ph idx="1"/>
          </p:nvPr>
        </p:nvSpPr>
        <p:spPr>
          <a:xfrm>
            <a:off x="899410" y="224852"/>
            <a:ext cx="10454380" cy="5379817"/>
          </a:xfrm>
        </p:spPr>
        <p:txBody>
          <a:bodyPr/>
          <a:lstStyle/>
          <a:p>
            <a:r>
              <a:rPr lang="en-US" dirty="0"/>
              <a:t>If the following two conditions are met, the receiver can detect a change in the original codeword.</a:t>
            </a:r>
          </a:p>
          <a:p>
            <a:pPr marL="971550" lvl="1" indent="-514350">
              <a:buFont typeface="+mj-lt"/>
              <a:buAutoNum type="arabicPeriod"/>
            </a:pPr>
            <a:r>
              <a:rPr lang="en-US" dirty="0"/>
              <a:t>The receiver has (or can find) a list of valid codewords.</a:t>
            </a:r>
          </a:p>
          <a:p>
            <a:pPr marL="971550" lvl="1" indent="-514350">
              <a:buFont typeface="+mj-lt"/>
              <a:buAutoNum type="arabicPeriod"/>
            </a:pPr>
            <a:r>
              <a:rPr lang="en-US" dirty="0"/>
              <a:t>The original codeword has changed to an invalid one.</a:t>
            </a:r>
          </a:p>
          <a:p>
            <a:pPr>
              <a:buFont typeface="Wingdings" panose="05000000000000000000" pitchFamily="2" charset="2"/>
              <a:buChar char="Ø"/>
            </a:pPr>
            <a:r>
              <a:rPr lang="en-US" dirty="0"/>
              <a:t>Process of error detection in block coding</a:t>
            </a:r>
          </a:p>
        </p:txBody>
      </p:sp>
      <p:pic>
        <p:nvPicPr>
          <p:cNvPr id="6" name="Picture 5">
            <a:extLst>
              <a:ext uri="{FF2B5EF4-FFF2-40B4-BE49-F238E27FC236}">
                <a16:creationId xmlns:a16="http://schemas.microsoft.com/office/drawing/2014/main" id="{4020DD15-A260-1716-35AB-D2576B1217CB}"/>
              </a:ext>
            </a:extLst>
          </p:cNvPr>
          <p:cNvPicPr>
            <a:picLocks noChangeAspect="1"/>
          </p:cNvPicPr>
          <p:nvPr/>
        </p:nvPicPr>
        <p:blipFill>
          <a:blip r:embed="rId3"/>
          <a:stretch>
            <a:fillRect/>
          </a:stretch>
        </p:blipFill>
        <p:spPr>
          <a:xfrm>
            <a:off x="1164633" y="2338467"/>
            <a:ext cx="8758852" cy="3585838"/>
          </a:xfrm>
          <a:prstGeom prst="rect">
            <a:avLst/>
          </a:prstGeom>
        </p:spPr>
      </p:pic>
      <p:sp>
        <p:nvSpPr>
          <p:cNvPr id="7" name="TextBox 6">
            <a:extLst>
              <a:ext uri="{FF2B5EF4-FFF2-40B4-BE49-F238E27FC236}">
                <a16:creationId xmlns:a16="http://schemas.microsoft.com/office/drawing/2014/main" id="{7ECB8BFF-6619-F372-A5A0-61ABE8B2CD8A}"/>
              </a:ext>
            </a:extLst>
          </p:cNvPr>
          <p:cNvSpPr txBox="1"/>
          <p:nvPr/>
        </p:nvSpPr>
        <p:spPr>
          <a:xfrm>
            <a:off x="10059765" y="1916485"/>
            <a:ext cx="2056705" cy="2585323"/>
          </a:xfrm>
          <a:prstGeom prst="rect">
            <a:avLst/>
          </a:prstGeom>
          <a:noFill/>
          <a:ln>
            <a:solidFill>
              <a:srgbClr val="FF0000"/>
            </a:solidFill>
          </a:ln>
        </p:spPr>
        <p:txBody>
          <a:bodyPr wrap="square" rtlCol="0">
            <a:spAutoFit/>
          </a:bodyPr>
          <a:lstStyle/>
          <a:p>
            <a:pPr algn="l"/>
            <a:r>
              <a:rPr lang="en-US" sz="1800" b="1" i="1" u="none" strike="noStrike" baseline="0" dirty="0">
                <a:solidFill>
                  <a:srgbClr val="FF0000"/>
                </a:solidFill>
                <a:latin typeface="Times-Roman"/>
              </a:rPr>
              <a:t>*</a:t>
            </a:r>
            <a:r>
              <a:rPr lang="en-US" sz="1800" b="1" i="1" u="none" strike="noStrike" baseline="0" dirty="0">
                <a:solidFill>
                  <a:schemeClr val="accent5">
                    <a:lumMod val="50000"/>
                  </a:schemeClr>
                </a:solidFill>
                <a:latin typeface="Times-Roman"/>
              </a:rPr>
              <a:t>However, if the codeword is corrupted during transmission</a:t>
            </a:r>
          </a:p>
          <a:p>
            <a:pPr algn="l"/>
            <a:r>
              <a:rPr lang="en-US" sz="1800" b="1" i="1" u="none" strike="noStrike" baseline="0" dirty="0">
                <a:solidFill>
                  <a:schemeClr val="accent5">
                    <a:lumMod val="50000"/>
                  </a:schemeClr>
                </a:solidFill>
                <a:latin typeface="Times-Roman"/>
              </a:rPr>
              <a:t>but the received word still matches a valid codeword, the error remains</a:t>
            </a:r>
          </a:p>
          <a:p>
            <a:pPr algn="l"/>
            <a:r>
              <a:rPr lang="en-US" sz="1800" b="1" i="1" u="none" strike="noStrike" baseline="0" dirty="0">
                <a:solidFill>
                  <a:schemeClr val="accent5">
                    <a:lumMod val="50000"/>
                  </a:schemeClr>
                </a:solidFill>
                <a:latin typeface="Times-Roman"/>
              </a:rPr>
              <a:t>undetected.</a:t>
            </a:r>
            <a:endParaRPr lang="en-US" b="1" i="1" dirty="0">
              <a:solidFill>
                <a:schemeClr val="accent5">
                  <a:lumMod val="50000"/>
                </a:schemeClr>
              </a:solidFill>
            </a:endParaRPr>
          </a:p>
        </p:txBody>
      </p:sp>
    </p:spTree>
    <p:extLst>
      <p:ext uri="{BB962C8B-B14F-4D97-AF65-F5344CB8AC3E}">
        <p14:creationId xmlns:p14="http://schemas.microsoft.com/office/powerpoint/2010/main" val="497554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F22A8-64FA-9D66-606B-E6C0E25A97F6}"/>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DB9DECEA-58E5-BB9D-2F50-840304EAC7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9D6A2BC8-D2FE-EC34-C2B5-D8039F076EAC}"/>
              </a:ext>
            </a:extLst>
          </p:cNvPr>
          <p:cNvSpPr>
            <a:spLocks noGrp="1"/>
          </p:cNvSpPr>
          <p:nvPr>
            <p:ph type="title"/>
          </p:nvPr>
        </p:nvSpPr>
        <p:spPr>
          <a:xfrm>
            <a:off x="916483" y="190911"/>
            <a:ext cx="4318416" cy="564264"/>
          </a:xfrm>
        </p:spPr>
        <p:txBody>
          <a:bodyPr>
            <a:normAutofit fontScale="90000"/>
          </a:bodyPr>
          <a:lstStyle/>
          <a:p>
            <a:r>
              <a:rPr lang="en-US" dirty="0">
                <a:latin typeface="Times New Roman" panose="02020603050405020304" pitchFamily="18" charset="0"/>
                <a:cs typeface="Times New Roman" panose="02020603050405020304" pitchFamily="18" charset="0"/>
              </a:rPr>
              <a:t>Example (k=2, n=3)</a:t>
            </a:r>
          </a:p>
        </p:txBody>
      </p:sp>
      <p:pic>
        <p:nvPicPr>
          <p:cNvPr id="6" name="Content Placeholder 5">
            <a:extLst>
              <a:ext uri="{FF2B5EF4-FFF2-40B4-BE49-F238E27FC236}">
                <a16:creationId xmlns:a16="http://schemas.microsoft.com/office/drawing/2014/main" id="{1DC5830D-75DF-5CFA-C6D7-888ADB7B2277}"/>
              </a:ext>
            </a:extLst>
          </p:cNvPr>
          <p:cNvPicPr>
            <a:picLocks noGrp="1" noChangeAspect="1"/>
          </p:cNvPicPr>
          <p:nvPr>
            <p:ph idx="1"/>
          </p:nvPr>
        </p:nvPicPr>
        <p:blipFill>
          <a:blip r:embed="rId3"/>
          <a:stretch>
            <a:fillRect/>
          </a:stretch>
        </p:blipFill>
        <p:spPr>
          <a:xfrm>
            <a:off x="5562801" y="190911"/>
            <a:ext cx="6301277" cy="1383613"/>
          </a:xfrm>
        </p:spPr>
      </p:pic>
      <mc:AlternateContent xmlns:mc="http://schemas.openxmlformats.org/markup-compatibility/2006" xmlns:a14="http://schemas.microsoft.com/office/drawing/2010/main">
        <mc:Choice Requires="a14">
          <p:sp>
            <p:nvSpPr>
              <p:cNvPr id="3" name="Content Placeholder 4">
                <a:extLst>
                  <a:ext uri="{FF2B5EF4-FFF2-40B4-BE49-F238E27FC236}">
                    <a16:creationId xmlns:a16="http://schemas.microsoft.com/office/drawing/2014/main" id="{96454EFE-EA0C-6707-55E7-A71C201EB84C}"/>
                  </a:ext>
                </a:extLst>
              </p:cNvPr>
              <p:cNvSpPr txBox="1">
                <a:spLocks/>
              </p:cNvSpPr>
              <p:nvPr/>
            </p:nvSpPr>
            <p:spPr>
              <a:xfrm>
                <a:off x="916483" y="1574523"/>
                <a:ext cx="11165588" cy="45114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t>Hamming distance, </a:t>
                </a:r>
                <a14:m>
                  <m:oMath xmlns:m="http://schemas.openxmlformats.org/officeDocument/2006/math">
                    <m:r>
                      <a:rPr lang="en-US" b="1" i="1" dirty="0" smtClean="0">
                        <a:latin typeface="Cambria Math" panose="02040503050406030204" pitchFamily="18" charset="0"/>
                      </a:rPr>
                      <m:t>𝒅</m:t>
                    </m:r>
                    <m:r>
                      <a:rPr lang="en-US" b="1" i="1" dirty="0" smtClean="0">
                        <a:latin typeface="Cambria Math" panose="02040503050406030204" pitchFamily="18" charset="0"/>
                      </a:rPr>
                      <m:t>(</m:t>
                    </m:r>
                    <m:r>
                      <a:rPr lang="en-US" b="1" i="1" dirty="0" smtClean="0">
                        <a:latin typeface="Cambria Math" panose="02040503050406030204" pitchFamily="18" charset="0"/>
                      </a:rPr>
                      <m:t>𝒙</m:t>
                    </m:r>
                    <m:r>
                      <a:rPr lang="en-US" b="1" i="1" dirty="0" smtClean="0">
                        <a:latin typeface="Cambria Math" panose="02040503050406030204" pitchFamily="18" charset="0"/>
                      </a:rPr>
                      <m:t>, </m:t>
                    </m:r>
                    <m:r>
                      <a:rPr lang="en-US" b="1" i="1" dirty="0" smtClean="0">
                        <a:latin typeface="Cambria Math" panose="02040503050406030204" pitchFamily="18" charset="0"/>
                      </a:rPr>
                      <m:t>𝒚</m:t>
                    </m:r>
                    <m:r>
                      <a:rPr lang="en-US" b="1" i="1" dirty="0" smtClean="0">
                        <a:latin typeface="Cambria Math" panose="02040503050406030204" pitchFamily="18" charset="0"/>
                      </a:rPr>
                      <m:t>)</m:t>
                    </m:r>
                  </m:oMath>
                </a14:m>
                <a:r>
                  <a:rPr lang="en-US" dirty="0"/>
                  <a:t> between two words </a:t>
                </a:r>
                <a14:m>
                  <m:oMath xmlns:m="http://schemas.openxmlformats.org/officeDocument/2006/math">
                    <m:r>
                      <a:rPr lang="en-US" b="1" i="1" dirty="0" smtClean="0">
                        <a:latin typeface="Cambria Math" panose="02040503050406030204" pitchFamily="18" charset="0"/>
                      </a:rPr>
                      <m:t>𝒙</m:t>
                    </m:r>
                  </m:oMath>
                </a14:m>
                <a:r>
                  <a:rPr lang="en-US" dirty="0"/>
                  <a:t> and </a:t>
                </a:r>
                <a14:m>
                  <m:oMath xmlns:m="http://schemas.openxmlformats.org/officeDocument/2006/math">
                    <m:r>
                      <a:rPr lang="en-US" b="1" i="1" dirty="0" smtClean="0">
                        <a:latin typeface="Cambria Math" panose="02040503050406030204" pitchFamily="18" charset="0"/>
                      </a:rPr>
                      <m:t>𝒚</m:t>
                    </m:r>
                  </m:oMath>
                </a14:m>
                <a:r>
                  <a:rPr lang="en-US" dirty="0"/>
                  <a:t> is the number of differences between corresponding bits.</a:t>
                </a:r>
              </a:p>
              <a:p>
                <a:r>
                  <a:rPr lang="en-US" dirty="0"/>
                  <a:t>if the codeword </a:t>
                </a:r>
                <a14:m>
                  <m:oMath xmlns:m="http://schemas.openxmlformats.org/officeDocument/2006/math">
                    <m:r>
                      <a:rPr lang="en-US" b="1" i="1" dirty="0" smtClean="0">
                        <a:latin typeface="Cambria Math" panose="02040503050406030204" pitchFamily="18" charset="0"/>
                      </a:rPr>
                      <m:t>𝒙</m:t>
                    </m:r>
                    <m:r>
                      <a:rPr lang="en-US" i="1" dirty="0" smtClean="0">
                        <a:latin typeface="Cambria Math" panose="02040503050406030204" pitchFamily="18" charset="0"/>
                      </a:rPr>
                      <m:t>=</m:t>
                    </m:r>
                    <m:r>
                      <a:rPr lang="en-US" b="1" i="1" dirty="0" smtClean="0">
                        <a:latin typeface="Cambria Math" panose="02040503050406030204" pitchFamily="18" charset="0"/>
                      </a:rPr>
                      <m:t>𝟎𝟎𝟎𝟎𝟎</m:t>
                    </m:r>
                  </m:oMath>
                </a14:m>
                <a:r>
                  <a:rPr lang="en-US" dirty="0"/>
                  <a:t> is sent and </a:t>
                </a:r>
                <a14:m>
                  <m:oMath xmlns:m="http://schemas.openxmlformats.org/officeDocument/2006/math">
                    <m:r>
                      <a:rPr lang="en-US" b="1" i="1" dirty="0" smtClean="0">
                        <a:latin typeface="Cambria Math" panose="02040503050406030204" pitchFamily="18" charset="0"/>
                      </a:rPr>
                      <m:t>𝒚</m:t>
                    </m:r>
                    <m:r>
                      <a:rPr lang="en-US" i="1" dirty="0" smtClean="0">
                        <a:latin typeface="Cambria Math" panose="02040503050406030204" pitchFamily="18" charset="0"/>
                      </a:rPr>
                      <m:t>=</m:t>
                    </m:r>
                    <m:r>
                      <a:rPr lang="en-US" b="1" i="1" dirty="0" smtClean="0">
                        <a:latin typeface="Cambria Math" panose="02040503050406030204" pitchFamily="18" charset="0"/>
                      </a:rPr>
                      <m:t>𝟎𝟏𝟏𝟎𝟏</m:t>
                    </m:r>
                  </m:oMath>
                </a14:m>
                <a:r>
                  <a:rPr lang="en-US" dirty="0"/>
                  <a:t> is received, then </a:t>
                </a:r>
                <a14:m>
                  <m:oMath xmlns:m="http://schemas.openxmlformats.org/officeDocument/2006/math">
                    <m:r>
                      <a:rPr lang="en-US" b="1" i="1" dirty="0" smtClean="0">
                        <a:latin typeface="Cambria Math" panose="02040503050406030204" pitchFamily="18" charset="0"/>
                      </a:rPr>
                      <m:t>𝒅</m:t>
                    </m:r>
                    <m:r>
                      <a:rPr lang="en-US" b="1" i="1" dirty="0" smtClean="0">
                        <a:latin typeface="Cambria Math" panose="02040503050406030204" pitchFamily="18" charset="0"/>
                      </a:rPr>
                      <m:t>(</m:t>
                    </m:r>
                    <m:r>
                      <a:rPr lang="en-US" b="1" i="1" dirty="0" err="1" smtClean="0">
                        <a:latin typeface="Cambria Math" panose="02040503050406030204" pitchFamily="18" charset="0"/>
                      </a:rPr>
                      <m:t>𝒙</m:t>
                    </m:r>
                    <m:r>
                      <a:rPr lang="en-US" b="1" i="1" dirty="0" err="1" smtClean="0">
                        <a:latin typeface="Cambria Math" panose="02040503050406030204" pitchFamily="18" charset="0"/>
                      </a:rPr>
                      <m:t>,</m:t>
                    </m:r>
                    <m:r>
                      <a:rPr lang="en-US" b="1" i="1" dirty="0" err="1" smtClean="0">
                        <a:latin typeface="Cambria Math" panose="02040503050406030204" pitchFamily="18" charset="0"/>
                      </a:rPr>
                      <m:t>𝒚</m:t>
                    </m:r>
                    <m:r>
                      <a:rPr lang="en-US" b="1" i="1" dirty="0" smtClean="0">
                        <a:latin typeface="Cambria Math" panose="02040503050406030204" pitchFamily="18" charset="0"/>
                      </a:rPr>
                      <m:t>)</m:t>
                    </m:r>
                    <m:r>
                      <a:rPr lang="en-US" i="1" dirty="0" smtClean="0">
                        <a:latin typeface="Cambria Math" panose="02040503050406030204" pitchFamily="18" charset="0"/>
                      </a:rPr>
                      <m:t>=</m:t>
                    </m:r>
                    <m:r>
                      <a:rPr lang="en-US" b="1" i="1" dirty="0">
                        <a:latin typeface="Cambria Math" panose="02040503050406030204" pitchFamily="18" charset="0"/>
                      </a:rPr>
                      <m:t>𝒅</m:t>
                    </m:r>
                    <m:r>
                      <a:rPr lang="en-US" i="1" dirty="0">
                        <a:latin typeface="Cambria Math" panose="02040503050406030204" pitchFamily="18" charset="0"/>
                      </a:rPr>
                      <m:t>(00000, 01101)=3.</m:t>
                    </m:r>
                  </m:oMath>
                </a14:m>
                <a:endParaRPr lang="en-US" dirty="0"/>
              </a:p>
              <a:p>
                <a:r>
                  <a:rPr lang="en-US" dirty="0"/>
                  <a:t>Hamming distance between two pairs of words can be found by performing XOR operation.</a:t>
                </a:r>
              </a:p>
              <a:p>
                <a:pPr marL="971550" lvl="1" indent="-514350">
                  <a:buFont typeface="+mj-lt"/>
                  <a:buAutoNum type="arabicPeriod"/>
                </a:pPr>
                <a:r>
                  <a:rPr lang="en-US" dirty="0"/>
                  <a:t>The Hamming distance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(000, 011)</m:t>
                    </m:r>
                  </m:oMath>
                </a14:m>
                <a:r>
                  <a:rPr lang="en-US" dirty="0"/>
                  <a:t> is 2 because (</a:t>
                </a:r>
                <a14:m>
                  <m:oMath xmlns:m="http://schemas.openxmlformats.org/officeDocument/2006/math">
                    <m:r>
                      <a:rPr lang="en-US" i="1" dirty="0" smtClean="0">
                        <a:latin typeface="Cambria Math" panose="02040503050406030204" pitchFamily="18" charset="0"/>
                      </a:rPr>
                      <m:t>000 ⊕ 011</m:t>
                    </m:r>
                  </m:oMath>
                </a14:m>
                <a:r>
                  <a:rPr lang="en-US" dirty="0"/>
                  <a:t>) is </a:t>
                </a:r>
                <a14:m>
                  <m:oMath xmlns:m="http://schemas.openxmlformats.org/officeDocument/2006/math">
                    <m:r>
                      <a:rPr lang="en-US" i="1" dirty="0" smtClean="0">
                        <a:latin typeface="Cambria Math" panose="02040503050406030204" pitchFamily="18" charset="0"/>
                      </a:rPr>
                      <m:t>011</m:t>
                    </m:r>
                  </m:oMath>
                </a14:m>
                <a:r>
                  <a:rPr lang="en-US" dirty="0"/>
                  <a:t> (two 1s).</a:t>
                </a:r>
              </a:p>
              <a:p>
                <a:pPr marL="971550" lvl="1" indent="-514350">
                  <a:buFont typeface="+mj-lt"/>
                  <a:buAutoNum type="arabicPeriod"/>
                </a:pPr>
                <a:r>
                  <a:rPr lang="en-US" dirty="0"/>
                  <a:t>The Hamming distance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(10101, 11110)</m:t>
                    </m:r>
                  </m:oMath>
                </a14:m>
                <a:r>
                  <a:rPr lang="en-US" dirty="0"/>
                  <a:t> is 3 because (</a:t>
                </a:r>
                <a14:m>
                  <m:oMath xmlns:m="http://schemas.openxmlformats.org/officeDocument/2006/math">
                    <m:r>
                      <a:rPr lang="en-US" i="1" dirty="0" smtClean="0">
                        <a:latin typeface="Cambria Math" panose="02040503050406030204" pitchFamily="18" charset="0"/>
                      </a:rPr>
                      <m:t>10101 ⊕ 11110</m:t>
                    </m:r>
                  </m:oMath>
                </a14:m>
                <a:r>
                  <a:rPr lang="en-US" dirty="0"/>
                  <a:t>) is 01011 (three 1s).</a:t>
                </a:r>
              </a:p>
              <a:p>
                <a:pPr marL="0" indent="0">
                  <a:buNone/>
                </a:pPr>
                <a:r>
                  <a:rPr lang="en-US" dirty="0"/>
                  <a:t> 	</a:t>
                </a:r>
              </a:p>
              <a:p>
                <a:endParaRPr lang="en-US" dirty="0"/>
              </a:p>
            </p:txBody>
          </p:sp>
        </mc:Choice>
        <mc:Fallback xmlns="">
          <p:sp>
            <p:nvSpPr>
              <p:cNvPr id="3" name="Content Placeholder 4">
                <a:extLst>
                  <a:ext uri="{FF2B5EF4-FFF2-40B4-BE49-F238E27FC236}">
                    <a16:creationId xmlns:a16="http://schemas.microsoft.com/office/drawing/2014/main" id="{96454EFE-EA0C-6707-55E7-A71C201EB84C}"/>
                  </a:ext>
                </a:extLst>
              </p:cNvPr>
              <p:cNvSpPr txBox="1">
                <a:spLocks noRot="1" noChangeAspect="1" noMove="1" noResize="1" noEditPoints="1" noAdjustHandles="1" noChangeArrowheads="1" noChangeShapeType="1" noTextEdit="1"/>
              </p:cNvSpPr>
              <p:nvPr/>
            </p:nvSpPr>
            <p:spPr>
              <a:xfrm>
                <a:off x="916483" y="1574523"/>
                <a:ext cx="11165588" cy="4511483"/>
              </a:xfrm>
              <a:prstGeom prst="rect">
                <a:avLst/>
              </a:prstGeom>
              <a:blipFill>
                <a:blip r:embed="rId4"/>
                <a:stretch>
                  <a:fillRect l="-983" t="-216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09B1A3D4-880F-3664-162A-E423D7B22FE7}"/>
              </a:ext>
            </a:extLst>
          </p:cNvPr>
          <p:cNvPicPr>
            <a:picLocks noChangeAspect="1"/>
          </p:cNvPicPr>
          <p:nvPr/>
        </p:nvPicPr>
        <p:blipFill>
          <a:blip r:embed="rId5"/>
          <a:stretch>
            <a:fillRect/>
          </a:stretch>
        </p:blipFill>
        <p:spPr>
          <a:xfrm>
            <a:off x="1499014" y="5478347"/>
            <a:ext cx="8334532" cy="1222254"/>
          </a:xfrm>
          <a:prstGeom prst="rect">
            <a:avLst/>
          </a:prstGeom>
        </p:spPr>
      </p:pic>
    </p:spTree>
    <p:extLst>
      <p:ext uri="{BB962C8B-B14F-4D97-AF65-F5344CB8AC3E}">
        <p14:creationId xmlns:p14="http://schemas.microsoft.com/office/powerpoint/2010/main" val="116739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804FE-78B7-8175-1B0F-ED2574D683A5}"/>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49AEF91-5626-AB89-9097-A1BD01F085A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64AAE1DB-BF5D-6DA3-882D-131A94A61D0C}"/>
              </a:ext>
            </a:extLst>
          </p:cNvPr>
          <p:cNvSpPr>
            <a:spLocks noGrp="1"/>
          </p:cNvSpPr>
          <p:nvPr>
            <p:ph type="title"/>
          </p:nvPr>
        </p:nvSpPr>
        <p:spPr>
          <a:xfrm>
            <a:off x="790282" y="217591"/>
            <a:ext cx="5622561" cy="780098"/>
          </a:xfrm>
        </p:spPr>
        <p:txBody>
          <a:bodyPr/>
          <a:lstStyle/>
          <a:p>
            <a:r>
              <a:rPr lang="en-US" dirty="0">
                <a:latin typeface="Times New Roman" panose="02020603050405020304" pitchFamily="18" charset="0"/>
                <a:cs typeface="Times New Roman" panose="02020603050405020304" pitchFamily="18" charset="0"/>
              </a:rPr>
              <a:t>Parity Check</a:t>
            </a:r>
          </a:p>
        </p:txBody>
      </p:sp>
      <p:pic>
        <p:nvPicPr>
          <p:cNvPr id="10" name="Content Placeholder 9">
            <a:extLst>
              <a:ext uri="{FF2B5EF4-FFF2-40B4-BE49-F238E27FC236}">
                <a16:creationId xmlns:a16="http://schemas.microsoft.com/office/drawing/2014/main" id="{9BF22227-3EE2-085B-86F5-F3FDB3054685}"/>
              </a:ext>
            </a:extLst>
          </p:cNvPr>
          <p:cNvPicPr>
            <a:picLocks noGrp="1" noChangeAspect="1"/>
          </p:cNvPicPr>
          <p:nvPr>
            <p:ph idx="1"/>
          </p:nvPr>
        </p:nvPicPr>
        <p:blipFill>
          <a:blip r:embed="rId3"/>
          <a:stretch>
            <a:fillRect/>
          </a:stretch>
        </p:blipFill>
        <p:spPr>
          <a:xfrm>
            <a:off x="410816" y="1469035"/>
            <a:ext cx="6495053" cy="2818152"/>
          </a:xfrm>
          <a:prstGeom prst="rect">
            <a:avLst/>
          </a:prstGeom>
        </p:spPr>
      </p:pic>
      <p:pic>
        <p:nvPicPr>
          <p:cNvPr id="12" name="Picture 11">
            <a:extLst>
              <a:ext uri="{FF2B5EF4-FFF2-40B4-BE49-F238E27FC236}">
                <a16:creationId xmlns:a16="http://schemas.microsoft.com/office/drawing/2014/main" id="{E88073FE-BE2E-164F-3AD3-777281D13528}"/>
              </a:ext>
            </a:extLst>
          </p:cNvPr>
          <p:cNvPicPr>
            <a:picLocks noChangeAspect="1"/>
          </p:cNvPicPr>
          <p:nvPr/>
        </p:nvPicPr>
        <p:blipFill>
          <a:blip r:embed="rId4"/>
          <a:stretch>
            <a:fillRect/>
          </a:stretch>
        </p:blipFill>
        <p:spPr>
          <a:xfrm>
            <a:off x="504545" y="5042095"/>
            <a:ext cx="7236713" cy="654167"/>
          </a:xfrm>
          <a:prstGeom prst="rect">
            <a:avLst/>
          </a:prstGeom>
        </p:spPr>
      </p:pic>
      <p:grpSp>
        <p:nvGrpSpPr>
          <p:cNvPr id="16" name="Group 15">
            <a:extLst>
              <a:ext uri="{FF2B5EF4-FFF2-40B4-BE49-F238E27FC236}">
                <a16:creationId xmlns:a16="http://schemas.microsoft.com/office/drawing/2014/main" id="{A4F278C2-D6C7-C6FD-6FE5-CC232B10356A}"/>
              </a:ext>
            </a:extLst>
          </p:cNvPr>
          <p:cNvGrpSpPr/>
          <p:nvPr/>
        </p:nvGrpSpPr>
        <p:grpSpPr>
          <a:xfrm>
            <a:off x="7256725" y="540737"/>
            <a:ext cx="4787003" cy="4151527"/>
            <a:chOff x="7316685" y="540737"/>
            <a:chExt cx="4787003" cy="4151527"/>
          </a:xfrm>
        </p:grpSpPr>
        <p:pic>
          <p:nvPicPr>
            <p:cNvPr id="14" name="Picture 13">
              <a:extLst>
                <a:ext uri="{FF2B5EF4-FFF2-40B4-BE49-F238E27FC236}">
                  <a16:creationId xmlns:a16="http://schemas.microsoft.com/office/drawing/2014/main" id="{C037AB57-DAF1-3412-03F2-E49ED2FFE0A4}"/>
                </a:ext>
              </a:extLst>
            </p:cNvPr>
            <p:cNvPicPr>
              <a:picLocks noChangeAspect="1"/>
            </p:cNvPicPr>
            <p:nvPr/>
          </p:nvPicPr>
          <p:blipFill>
            <a:blip r:embed="rId5"/>
            <a:stretch>
              <a:fillRect/>
            </a:stretch>
          </p:blipFill>
          <p:spPr>
            <a:xfrm>
              <a:off x="7316685" y="1063957"/>
              <a:ext cx="4787003" cy="3628307"/>
            </a:xfrm>
            <a:prstGeom prst="rect">
              <a:avLst/>
            </a:prstGeom>
            <a:ln>
              <a:solidFill>
                <a:schemeClr val="tx1"/>
              </a:solidFill>
            </a:ln>
          </p:spPr>
        </p:pic>
        <p:sp>
          <p:nvSpPr>
            <p:cNvPr id="15" name="TextBox 14">
              <a:extLst>
                <a:ext uri="{FF2B5EF4-FFF2-40B4-BE49-F238E27FC236}">
                  <a16:creationId xmlns:a16="http://schemas.microsoft.com/office/drawing/2014/main" id="{9915181F-90B7-6A59-9895-38661F616AD8}"/>
                </a:ext>
              </a:extLst>
            </p:cNvPr>
            <p:cNvSpPr txBox="1"/>
            <p:nvPr/>
          </p:nvSpPr>
          <p:spPr>
            <a:xfrm>
              <a:off x="8574643" y="540737"/>
              <a:ext cx="2271086" cy="523220"/>
            </a:xfrm>
            <a:prstGeom prst="rect">
              <a:avLst/>
            </a:prstGeom>
            <a:noFill/>
            <a:ln>
              <a:solidFill>
                <a:schemeClr val="tx1"/>
              </a:solidFill>
            </a:ln>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Example</a:t>
              </a:r>
            </a:p>
          </p:txBody>
        </p:sp>
      </p:grpSp>
      <p:sp>
        <p:nvSpPr>
          <p:cNvPr id="17" name="TextBox 16">
            <a:extLst>
              <a:ext uri="{FF2B5EF4-FFF2-40B4-BE49-F238E27FC236}">
                <a16:creationId xmlns:a16="http://schemas.microsoft.com/office/drawing/2014/main" id="{C1D9A0D2-4652-EAE7-C0B0-364A9619686C}"/>
              </a:ext>
            </a:extLst>
          </p:cNvPr>
          <p:cNvSpPr txBox="1"/>
          <p:nvPr/>
        </p:nvSpPr>
        <p:spPr>
          <a:xfrm>
            <a:off x="2218544" y="2526037"/>
            <a:ext cx="599607" cy="369332"/>
          </a:xfrm>
          <a:prstGeom prst="rect">
            <a:avLst/>
          </a:prstGeom>
          <a:noFill/>
        </p:spPr>
        <p:txBody>
          <a:bodyPr wrap="square" rtlCol="0">
            <a:spAutoFit/>
          </a:bodyPr>
          <a:lstStyle/>
          <a:p>
            <a:r>
              <a:rPr lang="en-US" b="1" dirty="0">
                <a:solidFill>
                  <a:schemeClr val="accent6">
                    <a:lumMod val="75000"/>
                  </a:schemeClr>
                </a:solidFill>
              </a:rPr>
              <a:t>XOR</a:t>
            </a:r>
          </a:p>
        </p:txBody>
      </p:sp>
      <p:sp>
        <p:nvSpPr>
          <p:cNvPr id="18" name="TextBox 17">
            <a:extLst>
              <a:ext uri="{FF2B5EF4-FFF2-40B4-BE49-F238E27FC236}">
                <a16:creationId xmlns:a16="http://schemas.microsoft.com/office/drawing/2014/main" id="{03BBBCB2-B7A1-6E9C-5AA3-545025CFD38A}"/>
              </a:ext>
            </a:extLst>
          </p:cNvPr>
          <p:cNvSpPr txBox="1"/>
          <p:nvPr/>
        </p:nvSpPr>
        <p:spPr>
          <a:xfrm>
            <a:off x="4092921" y="3194578"/>
            <a:ext cx="599607" cy="369332"/>
          </a:xfrm>
          <a:prstGeom prst="rect">
            <a:avLst/>
          </a:prstGeom>
          <a:noFill/>
        </p:spPr>
        <p:txBody>
          <a:bodyPr wrap="square" rtlCol="0">
            <a:spAutoFit/>
          </a:bodyPr>
          <a:lstStyle/>
          <a:p>
            <a:r>
              <a:rPr lang="en-US" b="1" dirty="0">
                <a:solidFill>
                  <a:schemeClr val="accent6">
                    <a:lumMod val="75000"/>
                  </a:schemeClr>
                </a:solidFill>
              </a:rPr>
              <a:t>XOR</a:t>
            </a:r>
          </a:p>
        </p:txBody>
      </p:sp>
    </p:spTree>
    <p:extLst>
      <p:ext uri="{BB962C8B-B14F-4D97-AF65-F5344CB8AC3E}">
        <p14:creationId xmlns:p14="http://schemas.microsoft.com/office/powerpoint/2010/main" val="2882716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20BD4-3FDB-A64C-00CD-0EEB5E9467D2}"/>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646906E-0729-B558-57E4-7C60189C679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FB7ECD63-861F-AD68-C570-72DF63C229BF}"/>
              </a:ext>
            </a:extLst>
          </p:cNvPr>
          <p:cNvSpPr>
            <a:spLocks noGrp="1"/>
          </p:cNvSpPr>
          <p:nvPr>
            <p:ph type="title"/>
          </p:nvPr>
        </p:nvSpPr>
        <p:spPr>
          <a:xfrm>
            <a:off x="808219" y="20962"/>
            <a:ext cx="5622561" cy="780098"/>
          </a:xfrm>
        </p:spPr>
        <p:txBody>
          <a:bodyPr>
            <a:normAutofit fontScale="90000"/>
          </a:bodyPr>
          <a:lstStyle/>
          <a:p>
            <a:r>
              <a:rPr lang="en-US" dirty="0">
                <a:latin typeface="Times New Roman" panose="02020603050405020304" pitchFamily="18" charset="0"/>
                <a:cs typeface="Times New Roman" panose="02020603050405020304" pitchFamily="18" charset="0"/>
              </a:rPr>
              <a:t>Cyclic Redundancy Check</a:t>
            </a:r>
          </a:p>
        </p:txBody>
      </p:sp>
      <p:pic>
        <p:nvPicPr>
          <p:cNvPr id="5" name="Content Placeholder 4">
            <a:extLst>
              <a:ext uri="{FF2B5EF4-FFF2-40B4-BE49-F238E27FC236}">
                <a16:creationId xmlns:a16="http://schemas.microsoft.com/office/drawing/2014/main" id="{6C74F352-F588-0047-7A79-B14FC3EEE071}"/>
              </a:ext>
            </a:extLst>
          </p:cNvPr>
          <p:cNvPicPr>
            <a:picLocks noGrp="1" noChangeAspect="1"/>
          </p:cNvPicPr>
          <p:nvPr>
            <p:ph idx="1"/>
          </p:nvPr>
        </p:nvPicPr>
        <p:blipFill>
          <a:blip r:embed="rId3"/>
          <a:stretch>
            <a:fillRect/>
          </a:stretch>
        </p:blipFill>
        <p:spPr>
          <a:xfrm>
            <a:off x="689100" y="1145224"/>
            <a:ext cx="8170487" cy="4551038"/>
          </a:xfrm>
        </p:spPr>
      </p:pic>
    </p:spTree>
    <p:extLst>
      <p:ext uri="{BB962C8B-B14F-4D97-AF65-F5344CB8AC3E}">
        <p14:creationId xmlns:p14="http://schemas.microsoft.com/office/powerpoint/2010/main" val="544901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3108A-9645-7DEA-21B0-459668B3CC94}"/>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1E94F7A-4D55-78D9-AFAC-BB22CAED628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700E2D44-DE22-94C6-4615-ED97FD5E85FE}"/>
              </a:ext>
            </a:extLst>
          </p:cNvPr>
          <p:cNvSpPr>
            <a:spLocks noGrp="1"/>
          </p:cNvSpPr>
          <p:nvPr>
            <p:ph type="title"/>
          </p:nvPr>
        </p:nvSpPr>
        <p:spPr>
          <a:xfrm>
            <a:off x="868180" y="0"/>
            <a:ext cx="5622561" cy="474323"/>
          </a:xfrm>
        </p:spPr>
        <p:txBody>
          <a:bodyPr>
            <a:normAutofit fontScale="90000"/>
          </a:bodyPr>
          <a:lstStyle/>
          <a:p>
            <a:r>
              <a:rPr lang="en-US" dirty="0">
                <a:latin typeface="Times New Roman" panose="02020603050405020304" pitchFamily="18" charset="0"/>
                <a:cs typeface="Times New Roman" panose="02020603050405020304" pitchFamily="18" charset="0"/>
              </a:rPr>
              <a:t>CRC example</a:t>
            </a:r>
          </a:p>
        </p:txBody>
      </p:sp>
      <p:pic>
        <p:nvPicPr>
          <p:cNvPr id="5" name="Content Placeholder 4">
            <a:extLst>
              <a:ext uri="{FF2B5EF4-FFF2-40B4-BE49-F238E27FC236}">
                <a16:creationId xmlns:a16="http://schemas.microsoft.com/office/drawing/2014/main" id="{FB58C081-D076-1C35-6A63-E98C51F4014B}"/>
              </a:ext>
            </a:extLst>
          </p:cNvPr>
          <p:cNvPicPr>
            <a:picLocks noGrp="1" noChangeAspect="1"/>
          </p:cNvPicPr>
          <p:nvPr>
            <p:ph idx="1"/>
          </p:nvPr>
        </p:nvPicPr>
        <p:blipFill>
          <a:blip r:embed="rId3"/>
          <a:stretch>
            <a:fillRect/>
          </a:stretch>
        </p:blipFill>
        <p:spPr>
          <a:xfrm>
            <a:off x="645207" y="667616"/>
            <a:ext cx="4646732" cy="4848764"/>
          </a:xfrm>
        </p:spPr>
      </p:pic>
      <p:pic>
        <p:nvPicPr>
          <p:cNvPr id="7" name="Picture 6">
            <a:extLst>
              <a:ext uri="{FF2B5EF4-FFF2-40B4-BE49-F238E27FC236}">
                <a16:creationId xmlns:a16="http://schemas.microsoft.com/office/drawing/2014/main" id="{2F0E3100-EA50-A856-660B-52024CB89385}"/>
              </a:ext>
            </a:extLst>
          </p:cNvPr>
          <p:cNvPicPr>
            <a:picLocks noChangeAspect="1"/>
          </p:cNvPicPr>
          <p:nvPr/>
        </p:nvPicPr>
        <p:blipFill>
          <a:blip r:embed="rId4"/>
          <a:stretch>
            <a:fillRect/>
          </a:stretch>
        </p:blipFill>
        <p:spPr>
          <a:xfrm>
            <a:off x="5525903" y="1753847"/>
            <a:ext cx="6591456" cy="3912433"/>
          </a:xfrm>
          <a:prstGeom prst="rect">
            <a:avLst/>
          </a:prstGeom>
          <a:ln>
            <a:solidFill>
              <a:schemeClr val="tx1"/>
            </a:solidFill>
          </a:ln>
        </p:spPr>
      </p:pic>
    </p:spTree>
    <p:extLst>
      <p:ext uri="{BB962C8B-B14F-4D97-AF65-F5344CB8AC3E}">
        <p14:creationId xmlns:p14="http://schemas.microsoft.com/office/powerpoint/2010/main" val="325504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A1399-BA3B-3DD9-A87D-8320AABCB613}"/>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551741E-5FD8-FC25-0E08-4038B78B91B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118EA2C4-8931-5A3B-930C-E0B6DA926983}"/>
              </a:ext>
            </a:extLst>
          </p:cNvPr>
          <p:cNvSpPr>
            <a:spLocks noGrp="1"/>
          </p:cNvSpPr>
          <p:nvPr>
            <p:ph type="title"/>
          </p:nvPr>
        </p:nvSpPr>
        <p:spPr>
          <a:xfrm>
            <a:off x="838190" y="144096"/>
            <a:ext cx="5622561" cy="650383"/>
          </a:xfrm>
        </p:spPr>
        <p:txBody>
          <a:bodyPr>
            <a:normAutofit fontScale="90000"/>
          </a:bodyPr>
          <a:lstStyle/>
          <a:p>
            <a:r>
              <a:rPr lang="en-US" dirty="0">
                <a:solidFill>
                  <a:srgbClr val="7030A0"/>
                </a:solidFill>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C98245F9-A745-9899-24B1-515334B54016}"/>
              </a:ext>
            </a:extLst>
          </p:cNvPr>
          <p:cNvSpPr>
            <a:spLocks noGrp="1"/>
          </p:cNvSpPr>
          <p:nvPr>
            <p:ph idx="1"/>
          </p:nvPr>
        </p:nvSpPr>
        <p:spPr>
          <a:xfrm>
            <a:off x="524656" y="1253331"/>
            <a:ext cx="3597639" cy="2644112"/>
          </a:xfrm>
        </p:spPr>
        <p:txBody>
          <a:bodyPr>
            <a:normAutofit lnSpcReduction="10000"/>
          </a:bodyPr>
          <a:lstStyle/>
          <a:p>
            <a:r>
              <a:rPr lang="en-US" dirty="0"/>
              <a:t>The first node is the source host</a:t>
            </a:r>
          </a:p>
          <a:p>
            <a:r>
              <a:rPr lang="en-US" dirty="0"/>
              <a:t>The last node is the destination host</a:t>
            </a:r>
          </a:p>
          <a:p>
            <a:r>
              <a:rPr lang="en-US" dirty="0"/>
              <a:t>The other four nodes are four routers.</a:t>
            </a:r>
          </a:p>
        </p:txBody>
      </p:sp>
      <p:pic>
        <p:nvPicPr>
          <p:cNvPr id="6" name="Picture 5">
            <a:extLst>
              <a:ext uri="{FF2B5EF4-FFF2-40B4-BE49-F238E27FC236}">
                <a16:creationId xmlns:a16="http://schemas.microsoft.com/office/drawing/2014/main" id="{29391CB4-D16B-5F70-335A-0F8B565B7A27}"/>
              </a:ext>
            </a:extLst>
          </p:cNvPr>
          <p:cNvPicPr>
            <a:picLocks noChangeAspect="1"/>
          </p:cNvPicPr>
          <p:nvPr/>
        </p:nvPicPr>
        <p:blipFill>
          <a:blip r:embed="rId3"/>
          <a:stretch>
            <a:fillRect/>
          </a:stretch>
        </p:blipFill>
        <p:spPr>
          <a:xfrm>
            <a:off x="3959319" y="607919"/>
            <a:ext cx="8202066" cy="3109635"/>
          </a:xfrm>
          <a:prstGeom prst="rect">
            <a:avLst/>
          </a:prstGeom>
        </p:spPr>
      </p:pic>
      <p:sp>
        <p:nvSpPr>
          <p:cNvPr id="7" name="Content Placeholder 4">
            <a:extLst>
              <a:ext uri="{FF2B5EF4-FFF2-40B4-BE49-F238E27FC236}">
                <a16:creationId xmlns:a16="http://schemas.microsoft.com/office/drawing/2014/main" id="{4A83CEFA-AE8E-BC59-5FB4-67BB486385A1}"/>
              </a:ext>
            </a:extLst>
          </p:cNvPr>
          <p:cNvSpPr txBox="1">
            <a:spLocks/>
          </p:cNvSpPr>
          <p:nvPr/>
        </p:nvSpPr>
        <p:spPr>
          <a:xfrm>
            <a:off x="524656" y="4077325"/>
            <a:ext cx="10538085" cy="16797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first, the third, and the fifth links represent the three LANs; </a:t>
            </a:r>
          </a:p>
          <a:p>
            <a:r>
              <a:rPr lang="en-US" dirty="0"/>
              <a:t>The second and the fourth links represent the two WANs.</a:t>
            </a:r>
          </a:p>
        </p:txBody>
      </p:sp>
    </p:spTree>
    <p:extLst>
      <p:ext uri="{BB962C8B-B14F-4D97-AF65-F5344CB8AC3E}">
        <p14:creationId xmlns:p14="http://schemas.microsoft.com/office/powerpoint/2010/main" val="901607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69BCC-8845-F2D5-B545-0CF1F56F6B0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FE69593-9521-80F7-48EB-BF6EEA3B8A8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89B831B9-F0D8-1B99-9EB2-69C49F80E90E}"/>
              </a:ext>
            </a:extLst>
          </p:cNvPr>
          <p:cNvSpPr>
            <a:spLocks noGrp="1"/>
          </p:cNvSpPr>
          <p:nvPr>
            <p:ph type="title"/>
          </p:nvPr>
        </p:nvSpPr>
        <p:spPr>
          <a:xfrm>
            <a:off x="763250" y="0"/>
            <a:ext cx="5622561" cy="780098"/>
          </a:xfrm>
        </p:spPr>
        <p:txBody>
          <a:bodyPr/>
          <a:lstStyle/>
          <a:p>
            <a:r>
              <a:rPr lang="en-US" dirty="0">
                <a:latin typeface="Times New Roman" panose="02020603050405020304" pitchFamily="18" charset="0"/>
                <a:cs typeface="Times New Roman" panose="02020603050405020304" pitchFamily="18" charset="0"/>
              </a:rPr>
              <a:t>CRC with polynomials</a:t>
            </a:r>
          </a:p>
        </p:txBody>
      </p:sp>
      <p:pic>
        <p:nvPicPr>
          <p:cNvPr id="5" name="Content Placeholder 4">
            <a:extLst>
              <a:ext uri="{FF2B5EF4-FFF2-40B4-BE49-F238E27FC236}">
                <a16:creationId xmlns:a16="http://schemas.microsoft.com/office/drawing/2014/main" id="{DBD3ACA8-6440-8A53-3F6D-AEE84F5592A2}"/>
              </a:ext>
            </a:extLst>
          </p:cNvPr>
          <p:cNvPicPr>
            <a:picLocks noGrp="1" noChangeAspect="1"/>
          </p:cNvPicPr>
          <p:nvPr>
            <p:ph idx="1"/>
          </p:nvPr>
        </p:nvPicPr>
        <p:blipFill>
          <a:blip r:embed="rId3"/>
          <a:stretch>
            <a:fillRect/>
          </a:stretch>
        </p:blipFill>
        <p:spPr>
          <a:xfrm>
            <a:off x="763249" y="1009311"/>
            <a:ext cx="5180095" cy="4537049"/>
          </a:xfrm>
        </p:spPr>
      </p:pic>
      <p:sp>
        <p:nvSpPr>
          <p:cNvPr id="7" name="Content Placeholder 5">
            <a:extLst>
              <a:ext uri="{FF2B5EF4-FFF2-40B4-BE49-F238E27FC236}">
                <a16:creationId xmlns:a16="http://schemas.microsoft.com/office/drawing/2014/main" id="{966969D7-354D-44DF-E2D7-E939BA6211F0}"/>
              </a:ext>
            </a:extLst>
          </p:cNvPr>
          <p:cNvSpPr txBox="1">
            <a:spLocks/>
          </p:cNvSpPr>
          <p:nvPr/>
        </p:nvSpPr>
        <p:spPr>
          <a:xfrm>
            <a:off x="6158718" y="521481"/>
            <a:ext cx="56225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The divisor in a cyclic code is normally called the generator polynomial or simply the generator.</a:t>
            </a:r>
          </a:p>
          <a:p>
            <a:r>
              <a:rPr lang="en-US" dirty="0">
                <a:latin typeface="Times New Roman" panose="02020603050405020304" pitchFamily="18" charset="0"/>
                <a:cs typeface="Times New Roman" panose="02020603050405020304" pitchFamily="18" charset="0"/>
              </a:rPr>
              <a:t>Notation:</a:t>
            </a:r>
          </a:p>
          <a:p>
            <a:pPr lvl="1"/>
            <a:r>
              <a:rPr lang="en-US" sz="2000" b="1" i="0" u="none" strike="noStrike" baseline="0" dirty="0" err="1">
                <a:latin typeface="Times New Roman" panose="02020603050405020304" pitchFamily="18" charset="0"/>
                <a:cs typeface="Times New Roman" panose="02020603050405020304" pitchFamily="18" charset="0"/>
              </a:rPr>
              <a:t>Dataword</a:t>
            </a:r>
            <a:r>
              <a:rPr lang="en-US" sz="2000" b="1" i="0"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a:latin typeface="Times New Roman" panose="02020603050405020304" pitchFamily="18" charset="0"/>
                <a:cs typeface="Times New Roman" panose="02020603050405020304" pitchFamily="18" charset="0"/>
              </a:rPr>
              <a:t>d</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x</a:t>
            </a:r>
            <a:r>
              <a:rPr lang="en-US" sz="2000" b="1" i="0" u="none" strike="noStrike" baseline="0" dirty="0">
                <a:latin typeface="Times New Roman" panose="02020603050405020304" pitchFamily="18" charset="0"/>
                <a:cs typeface="Times New Roman" panose="02020603050405020304" pitchFamily="18" charset="0"/>
              </a:rPr>
              <a:t>) </a:t>
            </a:r>
          </a:p>
          <a:p>
            <a:pPr lvl="1"/>
            <a:r>
              <a:rPr lang="en-US" sz="2000" b="1" i="0" u="none" strike="noStrike" baseline="0" dirty="0">
                <a:latin typeface="Times New Roman" panose="02020603050405020304" pitchFamily="18" charset="0"/>
                <a:cs typeface="Times New Roman" panose="02020603050405020304" pitchFamily="18" charset="0"/>
              </a:rPr>
              <a:t>Codeword: </a:t>
            </a:r>
            <a:r>
              <a:rPr lang="en-US" sz="2000" b="1" i="1" u="none" strike="noStrike" baseline="0" dirty="0">
                <a:latin typeface="Times New Roman" panose="02020603050405020304" pitchFamily="18" charset="0"/>
                <a:cs typeface="Times New Roman" panose="02020603050405020304" pitchFamily="18" charset="0"/>
              </a:rPr>
              <a:t>c</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x</a:t>
            </a:r>
            <a:r>
              <a:rPr lang="en-US" sz="2000" b="1" i="0" u="none" strike="noStrike" baseline="0" dirty="0">
                <a:latin typeface="Times New Roman" panose="02020603050405020304" pitchFamily="18" charset="0"/>
                <a:cs typeface="Times New Roman" panose="02020603050405020304" pitchFamily="18" charset="0"/>
              </a:rPr>
              <a:t>) </a:t>
            </a:r>
          </a:p>
          <a:p>
            <a:pPr lvl="1"/>
            <a:r>
              <a:rPr lang="en-US" sz="2000" b="1" i="0" u="none" strike="noStrike" baseline="0" dirty="0">
                <a:latin typeface="Times New Roman" panose="02020603050405020304" pitchFamily="18" charset="0"/>
                <a:cs typeface="Times New Roman" panose="02020603050405020304" pitchFamily="18" charset="0"/>
              </a:rPr>
              <a:t>Generator: </a:t>
            </a:r>
            <a:r>
              <a:rPr lang="en-US" sz="2000" b="1" i="1" u="none" strike="noStrike" baseline="0" dirty="0">
                <a:latin typeface="Times New Roman" panose="02020603050405020304" pitchFamily="18" charset="0"/>
                <a:cs typeface="Times New Roman" panose="02020603050405020304" pitchFamily="18" charset="0"/>
              </a:rPr>
              <a:t>g</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x</a:t>
            </a:r>
            <a:r>
              <a:rPr lang="en-US" sz="2000" b="1" i="0" u="none" strike="noStrike" baseline="0" dirty="0">
                <a:latin typeface="Times New Roman" panose="02020603050405020304" pitchFamily="18" charset="0"/>
                <a:cs typeface="Times New Roman" panose="02020603050405020304" pitchFamily="18" charset="0"/>
              </a:rPr>
              <a:t>) </a:t>
            </a:r>
          </a:p>
          <a:p>
            <a:pPr lvl="1"/>
            <a:r>
              <a:rPr lang="en-US" sz="2000" b="1" i="0" u="none" strike="noStrike" baseline="0" dirty="0">
                <a:latin typeface="Times New Roman" panose="02020603050405020304" pitchFamily="18" charset="0"/>
                <a:cs typeface="Times New Roman" panose="02020603050405020304" pitchFamily="18" charset="0"/>
              </a:rPr>
              <a:t>Syndrome: </a:t>
            </a:r>
            <a:r>
              <a:rPr lang="en-US" sz="2000" b="1" i="1" u="none" strike="noStrike" baseline="0" dirty="0">
                <a:latin typeface="Times New Roman" panose="02020603050405020304" pitchFamily="18" charset="0"/>
                <a:cs typeface="Times New Roman" panose="02020603050405020304" pitchFamily="18" charset="0"/>
              </a:rPr>
              <a:t>s</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x</a:t>
            </a:r>
            <a:r>
              <a:rPr lang="en-US" sz="2000" b="1" i="0" u="none" strike="noStrike" baseline="0" dirty="0">
                <a:latin typeface="Times New Roman" panose="02020603050405020304" pitchFamily="18" charset="0"/>
                <a:cs typeface="Times New Roman" panose="02020603050405020304" pitchFamily="18" charset="0"/>
              </a:rPr>
              <a:t>) </a:t>
            </a:r>
          </a:p>
          <a:p>
            <a:pPr lvl="1"/>
            <a:r>
              <a:rPr lang="en-US" sz="2000" b="1" i="0" u="none" strike="noStrike" baseline="0" dirty="0">
                <a:latin typeface="Times New Roman" panose="02020603050405020304" pitchFamily="18" charset="0"/>
                <a:cs typeface="Times New Roman" panose="02020603050405020304" pitchFamily="18" charset="0"/>
              </a:rPr>
              <a:t>Error: </a:t>
            </a:r>
            <a:r>
              <a:rPr lang="en-US" sz="2000" b="1" i="1" u="none" strike="noStrike" baseline="0" dirty="0">
                <a:latin typeface="Times New Roman" panose="02020603050405020304" pitchFamily="18" charset="0"/>
                <a:cs typeface="Times New Roman" panose="02020603050405020304" pitchFamily="18" charset="0"/>
              </a:rPr>
              <a:t>e</a:t>
            </a:r>
            <a:r>
              <a:rPr lang="en-US" sz="2000" b="1" i="0" u="none" strike="noStrike" baseline="0" dirty="0">
                <a:latin typeface="Times New Roman" panose="02020603050405020304" pitchFamily="18" charset="0"/>
                <a:cs typeface="Times New Roman" panose="02020603050405020304" pitchFamily="18" charset="0"/>
              </a:rPr>
              <a:t>(</a:t>
            </a:r>
            <a:r>
              <a:rPr lang="en-US" sz="2000" b="1" i="1" u="none" strike="noStrike" baseline="0" dirty="0">
                <a:latin typeface="Times New Roman" panose="02020603050405020304" pitchFamily="18" charset="0"/>
                <a:cs typeface="Times New Roman" panose="02020603050405020304" pitchFamily="18" charset="0"/>
              </a:rPr>
              <a:t>x</a:t>
            </a:r>
            <a:r>
              <a:rPr lang="en-US" sz="2000" b="1" i="0" u="none" strike="noStrike" baseline="0" dirty="0">
                <a:latin typeface="Times New Roman" panose="02020603050405020304" pitchFamily="18" charset="0"/>
                <a:cs typeface="Times New Roman" panose="02020603050405020304" pitchFamily="18" charset="0"/>
              </a:rPr>
              <a:t>)</a:t>
            </a:r>
          </a:p>
          <a:p>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86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C77B1-B860-04AB-5611-28E7E9D80B2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D8BF5BBB-1395-B752-CEFE-F3904690F91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5AB2FE92-1646-80D0-D928-A855553914AC}"/>
              </a:ext>
            </a:extLst>
          </p:cNvPr>
          <p:cNvSpPr>
            <a:spLocks noGrp="1"/>
          </p:cNvSpPr>
          <p:nvPr>
            <p:ph type="title"/>
          </p:nvPr>
        </p:nvSpPr>
        <p:spPr>
          <a:xfrm>
            <a:off x="838200" y="365126"/>
            <a:ext cx="5622561" cy="780098"/>
          </a:xfrm>
        </p:spPr>
        <p:txBody>
          <a:bodyPr/>
          <a:lstStyle/>
          <a:p>
            <a:r>
              <a:rPr lang="en-US" dirty="0">
                <a:latin typeface="Times New Roman" panose="02020603050405020304" pitchFamily="18" charset="0"/>
                <a:cs typeface="Times New Roman" panose="02020603050405020304" pitchFamily="18" charset="0"/>
              </a:rPr>
              <a:t>Checksum</a:t>
            </a:r>
          </a:p>
        </p:txBody>
      </p:sp>
      <p:pic>
        <p:nvPicPr>
          <p:cNvPr id="6" name="Content Placeholder 5">
            <a:extLst>
              <a:ext uri="{FF2B5EF4-FFF2-40B4-BE49-F238E27FC236}">
                <a16:creationId xmlns:a16="http://schemas.microsoft.com/office/drawing/2014/main" id="{73627415-6E3B-923D-095E-223AFD2E3FE5}"/>
              </a:ext>
            </a:extLst>
          </p:cNvPr>
          <p:cNvPicPr>
            <a:picLocks noGrp="1" noChangeAspect="1"/>
          </p:cNvPicPr>
          <p:nvPr>
            <p:ph idx="1"/>
          </p:nvPr>
        </p:nvPicPr>
        <p:blipFill>
          <a:blip r:embed="rId3"/>
          <a:stretch>
            <a:fillRect/>
          </a:stretch>
        </p:blipFill>
        <p:spPr>
          <a:xfrm>
            <a:off x="1397751" y="1145224"/>
            <a:ext cx="7746681" cy="3706198"/>
          </a:xfrm>
        </p:spPr>
      </p:pic>
    </p:spTree>
    <p:extLst>
      <p:ext uri="{BB962C8B-B14F-4D97-AF65-F5344CB8AC3E}">
        <p14:creationId xmlns:p14="http://schemas.microsoft.com/office/powerpoint/2010/main" val="749366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507AD-6621-899F-77FA-AD8FBF3DCB4C}"/>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94574578-3405-100D-9AF7-60F3E582DC2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561C0EE-8F31-D4D2-20BF-318E66A3D886}"/>
                  </a:ext>
                </a:extLst>
              </p:cNvPr>
              <p:cNvSpPr>
                <a:spLocks noGrp="1"/>
              </p:cNvSpPr>
              <p:nvPr>
                <p:ph idx="1"/>
              </p:nvPr>
            </p:nvSpPr>
            <p:spPr>
              <a:xfrm>
                <a:off x="838190" y="191697"/>
                <a:ext cx="10515600" cy="5729418"/>
              </a:xfrm>
            </p:spPr>
            <p:txBody>
              <a:bodyPr>
                <a:normAutofit/>
              </a:bodyPr>
              <a:lstStyle/>
              <a:p>
                <a:r>
                  <a:rPr lang="en-US" dirty="0">
                    <a:latin typeface="Times New Roman" panose="02020603050405020304" pitchFamily="18" charset="0"/>
                    <a:cs typeface="Times New Roman" panose="02020603050405020304" pitchFamily="18" charset="0"/>
                  </a:rPr>
                  <a:t>Suppose the message is a list </a:t>
                </a:r>
                <a14:m>
                  <m:oMath xmlns:m="http://schemas.openxmlformats.org/officeDocument/2006/math">
                    <m:r>
                      <a:rPr lang="en-US" i="1" dirty="0" smtClean="0">
                        <a:latin typeface="Cambria Math" panose="02040503050406030204" pitchFamily="18" charset="0"/>
                      </a:rPr>
                      <m:t>(7, 11, 12, 0, 6)</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we send </a:t>
                </a:r>
                <a14:m>
                  <m:oMath xmlns:m="http://schemas.openxmlformats.org/officeDocument/2006/math">
                    <m:r>
                      <a:rPr lang="en-US" i="1" dirty="0" smtClean="0">
                        <a:latin typeface="Cambria Math" panose="02040503050406030204" pitchFamily="18" charset="0"/>
                      </a:rPr>
                      <m:t>(7, 11, 12, 0, 6, </m:t>
                    </m:r>
                    <m:r>
                      <a:rPr lang="en-US" i="1" dirty="0" smtClean="0">
                        <a:solidFill>
                          <a:srgbClr val="FF0000"/>
                        </a:solidFill>
                        <a:latin typeface="Cambria Math" panose="02040503050406030204" pitchFamily="18" charset="0"/>
                      </a:rPr>
                      <m:t>36</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where 36 is the sum of the original numbers.</a:t>
                </a:r>
              </a:p>
              <a:p>
                <a:r>
                  <a:rPr lang="en-US" dirty="0">
                    <a:latin typeface="Times New Roman" panose="02020603050405020304" pitchFamily="18" charset="0"/>
                    <a:cs typeface="Times New Roman" panose="02020603050405020304" pitchFamily="18" charset="0"/>
                  </a:rPr>
                  <a:t>The receiver adds the five numbers and compares the result with the sum. If the two are the same, the receiver assumes no error, accepts the five numbers, and discards the sum. Otherwise, there is an error somewhere and the message is not accepted.</a:t>
                </a:r>
              </a:p>
              <a:p>
                <a:r>
                  <a:rPr lang="en-US" b="1" dirty="0">
                    <a:latin typeface="Times New Roman" panose="02020603050405020304" pitchFamily="18" charset="0"/>
                    <a:cs typeface="Times New Roman" panose="02020603050405020304" pitchFamily="18" charset="0"/>
                  </a:rPr>
                  <a:t>Drawback:</a:t>
                </a:r>
                <a:r>
                  <a:rPr lang="en-US" dirty="0">
                    <a:latin typeface="Times New Roman" panose="02020603050405020304" pitchFamily="18" charset="0"/>
                    <a:cs typeface="Times New Roman" panose="02020603050405020304" pitchFamily="18" charset="0"/>
                  </a:rPr>
                  <a:t> The sum may have more bits compared to the message blocks. In such case wrapping is used.</a:t>
                </a:r>
              </a:p>
              <a:p>
                <a:r>
                  <a:rPr lang="en-US" dirty="0">
                    <a:latin typeface="Times New Roman" panose="02020603050405020304" pitchFamily="18" charset="0"/>
                    <a:cs typeface="Times New Roman" panose="02020603050405020304" pitchFamily="18" charset="0"/>
                  </a:rPr>
                  <a:t>the decimal number 36 in binary is </a:t>
                </a:r>
                <a14:m>
                  <m:oMath xmlns:m="http://schemas.openxmlformats.org/officeDocument/2006/math">
                    <m:sSub>
                      <m:sSubPr>
                        <m:ctrlPr>
                          <a:rPr lang="en-US" b="0" i="1" dirty="0" smtClean="0">
                            <a:latin typeface="Cambria Math" panose="02040503050406030204" pitchFamily="18" charset="0"/>
                          </a:rPr>
                        </m:ctrlPr>
                      </m:sSubPr>
                      <m:e>
                        <m:d>
                          <m:dPr>
                            <m:ctrlPr>
                              <a:rPr lang="en-US" i="1" dirty="0" smtClean="0">
                                <a:latin typeface="Cambria Math" panose="02040503050406030204" pitchFamily="18" charset="0"/>
                              </a:rPr>
                            </m:ctrlPr>
                          </m:dPr>
                          <m:e>
                            <m:r>
                              <a:rPr lang="en-US" i="1" dirty="0" smtClean="0">
                                <a:latin typeface="Cambria Math" panose="02040503050406030204" pitchFamily="18" charset="0"/>
                              </a:rPr>
                              <m:t>100100</m:t>
                            </m:r>
                          </m:e>
                        </m:d>
                      </m:e>
                      <m:sub>
                        <m:r>
                          <a:rPr lang="en-US" i="1" dirty="0" smtClean="0">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To change it to a 4-bit number we add the extra leftmost bits to the right four bits.</a:t>
                </a:r>
              </a:p>
              <a:p>
                <a:pPr marL="0" indent="0">
                  <a:buNone/>
                </a:pPr>
                <a:endParaRPr lang="en-US" sz="2400" b="1" i="1" u="none" strike="noStrike" baseline="0"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sSub>
                        <m:sSubPr>
                          <m:ctrlPr>
                            <a:rPr lang="en-US" sz="2400" b="1" i="1" u="none" strike="noStrike" baseline="0" dirty="0" smtClean="0">
                              <a:latin typeface="Cambria Math" panose="02040503050406030204" pitchFamily="18" charset="0"/>
                            </a:rPr>
                          </m:ctrlPr>
                        </m:sSubPr>
                        <m:e>
                          <m:d>
                            <m:dPr>
                              <m:ctrlPr>
                                <a:rPr lang="en-US" sz="2400" b="1" i="1" u="none" strike="noStrike" baseline="0" dirty="0" smtClean="0">
                                  <a:latin typeface="Cambria Math" panose="02040503050406030204" pitchFamily="18" charset="0"/>
                                </a:rPr>
                              </m:ctrlPr>
                            </m:dPr>
                            <m:e>
                              <m:r>
                                <a:rPr lang="en-US" sz="2400" b="1" i="1" u="none" strike="noStrike" baseline="0" dirty="0" smtClean="0">
                                  <a:latin typeface="Cambria Math" panose="02040503050406030204" pitchFamily="18" charset="0"/>
                                </a:rPr>
                                <m:t>𝟏𝟎</m:t>
                              </m:r>
                            </m:e>
                          </m:d>
                        </m:e>
                        <m:sub>
                          <m:r>
                            <a:rPr lang="en-US" sz="2400" b="1" i="1" u="none" strike="noStrike" baseline="0" dirty="0" smtClean="0">
                              <a:latin typeface="Cambria Math" panose="02040503050406030204" pitchFamily="18" charset="0"/>
                            </a:rPr>
                            <m:t>𝟐</m:t>
                          </m:r>
                        </m:sub>
                      </m:sSub>
                      <m:r>
                        <a:rPr lang="en-US" sz="2400" b="0" i="1" u="none" strike="noStrike" baseline="0" dirty="0" smtClean="0">
                          <a:latin typeface="Cambria Math" panose="02040503050406030204" pitchFamily="18" charset="0"/>
                        </a:rPr>
                        <m:t>+ </m:t>
                      </m:r>
                      <m:sSub>
                        <m:sSubPr>
                          <m:ctrlPr>
                            <a:rPr lang="en-US" sz="2400" b="1" i="1" u="none" strike="noStrike" baseline="0" dirty="0" smtClean="0">
                              <a:latin typeface="Cambria Math" panose="02040503050406030204" pitchFamily="18" charset="0"/>
                            </a:rPr>
                          </m:ctrlPr>
                        </m:sSubPr>
                        <m:e>
                          <m:d>
                            <m:dPr>
                              <m:ctrlPr>
                                <a:rPr lang="en-US" sz="2400" b="1" i="1" u="none" strike="noStrike" baseline="0" dirty="0" smtClean="0">
                                  <a:latin typeface="Cambria Math" panose="02040503050406030204" pitchFamily="18" charset="0"/>
                                </a:rPr>
                              </m:ctrlPr>
                            </m:dPr>
                            <m:e>
                              <m:r>
                                <a:rPr lang="en-US" sz="2400" b="1" i="1" u="none" strike="noStrike" baseline="0" dirty="0" smtClean="0">
                                  <a:latin typeface="Cambria Math" panose="02040503050406030204" pitchFamily="18" charset="0"/>
                                </a:rPr>
                                <m:t>𝟎𝟏𝟎𝟎</m:t>
                              </m:r>
                            </m:e>
                          </m:d>
                        </m:e>
                        <m:sub>
                          <m:r>
                            <a:rPr lang="en-US" sz="2400" b="1" i="1" u="none" strike="noStrike" baseline="0" dirty="0" smtClean="0">
                              <a:latin typeface="Cambria Math" panose="02040503050406030204" pitchFamily="18" charset="0"/>
                            </a:rPr>
                            <m:t>𝟐</m:t>
                          </m:r>
                        </m:sub>
                      </m:sSub>
                      <m:r>
                        <a:rPr lang="en-US" sz="2400" b="0" i="1" u="none" strike="noStrike" baseline="0" dirty="0" smtClean="0">
                          <a:latin typeface="Cambria Math" panose="02040503050406030204" pitchFamily="18" charset="0"/>
                        </a:rPr>
                        <m:t>= </m:t>
                      </m:r>
                      <m:sSub>
                        <m:sSubPr>
                          <m:ctrlPr>
                            <a:rPr lang="en-US" sz="2400" b="1" i="1" u="none" strike="noStrike" baseline="0" dirty="0" smtClean="0">
                              <a:latin typeface="Cambria Math" panose="02040503050406030204" pitchFamily="18" charset="0"/>
                            </a:rPr>
                          </m:ctrlPr>
                        </m:sSubPr>
                        <m:e>
                          <m:d>
                            <m:dPr>
                              <m:ctrlPr>
                                <a:rPr lang="en-US" sz="2400" b="1" i="1" u="none" strike="noStrike" baseline="0" dirty="0" smtClean="0">
                                  <a:latin typeface="Cambria Math" panose="02040503050406030204" pitchFamily="18" charset="0"/>
                                </a:rPr>
                              </m:ctrlPr>
                            </m:dPr>
                            <m:e>
                              <m:r>
                                <a:rPr lang="en-US" sz="2400" b="1" i="1" u="none" strike="noStrike" baseline="0" dirty="0" smtClean="0">
                                  <a:latin typeface="Cambria Math" panose="02040503050406030204" pitchFamily="18" charset="0"/>
                                </a:rPr>
                                <m:t>𝟎𝟏𝟏𝟎</m:t>
                              </m:r>
                            </m:e>
                          </m:d>
                        </m:e>
                        <m:sub>
                          <m:r>
                            <a:rPr lang="en-US" sz="2400" b="1" i="1" u="none" strike="noStrike" baseline="0" dirty="0" smtClean="0">
                              <a:latin typeface="Cambria Math" panose="02040503050406030204" pitchFamily="18" charset="0"/>
                            </a:rPr>
                            <m:t>𝟐</m:t>
                          </m:r>
                        </m:sub>
                      </m:sSub>
                      <m:r>
                        <a:rPr lang="en-US" sz="2400" b="1" i="1" u="none" strike="noStrike" baseline="0" dirty="0" smtClean="0">
                          <a:latin typeface="Cambria Math" panose="02040503050406030204" pitchFamily="18" charset="0"/>
                        </a:rPr>
                        <m:t>=</m:t>
                      </m:r>
                      <m:r>
                        <a:rPr lang="en-US" sz="2400" b="0" i="1" u="none" strike="noStrike" baseline="0" dirty="0" smtClean="0">
                          <a:latin typeface="Cambria Math" panose="02040503050406030204" pitchFamily="18" charset="0"/>
                        </a:rPr>
                        <m:t> </m:t>
                      </m:r>
                      <m:sSub>
                        <m:sSubPr>
                          <m:ctrlPr>
                            <a:rPr lang="en-US" sz="2400" b="1" i="1" u="none" strike="noStrike" baseline="0" dirty="0" smtClean="0">
                              <a:latin typeface="Cambria Math" panose="02040503050406030204" pitchFamily="18" charset="0"/>
                            </a:rPr>
                          </m:ctrlPr>
                        </m:sSubPr>
                        <m:e>
                          <m:d>
                            <m:dPr>
                              <m:ctrlPr>
                                <a:rPr lang="en-US" sz="2400" b="1" i="1" u="none" strike="noStrike" baseline="0" dirty="0" smtClean="0">
                                  <a:latin typeface="Cambria Math" panose="02040503050406030204" pitchFamily="18" charset="0"/>
                                </a:rPr>
                              </m:ctrlPr>
                            </m:dPr>
                            <m:e>
                              <m:r>
                                <a:rPr lang="en-US" sz="2400" b="1" i="1" u="none" strike="noStrike" baseline="0" dirty="0" smtClean="0">
                                  <a:latin typeface="Cambria Math" panose="02040503050406030204" pitchFamily="18" charset="0"/>
                                </a:rPr>
                                <m:t>𝟔</m:t>
                              </m:r>
                            </m:e>
                          </m:d>
                        </m:e>
                        <m:sub>
                          <m:r>
                            <a:rPr lang="en-US" sz="2400" b="1" i="1" u="none" strike="noStrike" baseline="0" dirty="0" smtClean="0">
                              <a:latin typeface="Cambria Math" panose="02040503050406030204" pitchFamily="18" charset="0"/>
                            </a:rPr>
                            <m:t>𝟏𝟎</m:t>
                          </m:r>
                        </m:sub>
                      </m:sSub>
                    </m:oMath>
                  </m:oMathPara>
                </a14:m>
                <a:endParaRPr lang="en-US" sz="24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5561C0EE-8F31-D4D2-20BF-318E66A3D886}"/>
                  </a:ext>
                </a:extLst>
              </p:cNvPr>
              <p:cNvSpPr>
                <a:spLocks noGrp="1" noRot="1" noChangeAspect="1" noMove="1" noResize="1" noEditPoints="1" noAdjustHandles="1" noChangeArrowheads="1" noChangeShapeType="1" noTextEdit="1"/>
              </p:cNvSpPr>
              <p:nvPr>
                <p:ph idx="1"/>
              </p:nvPr>
            </p:nvSpPr>
            <p:spPr>
              <a:xfrm>
                <a:off x="838190" y="191697"/>
                <a:ext cx="10515600" cy="5729418"/>
              </a:xfrm>
              <a:blipFill>
                <a:blip r:embed="rId3"/>
                <a:stretch>
                  <a:fillRect l="-1043" t="-1809" r="-1913"/>
                </a:stretch>
              </a:blipFill>
            </p:spPr>
            <p:txBody>
              <a:bodyPr/>
              <a:lstStyle/>
              <a:p>
                <a:r>
                  <a:rPr lang="en-US">
                    <a:noFill/>
                  </a:rPr>
                  <a:t> </a:t>
                </a:r>
              </a:p>
            </p:txBody>
          </p:sp>
        </mc:Fallback>
      </mc:AlternateContent>
    </p:spTree>
    <p:extLst>
      <p:ext uri="{BB962C8B-B14F-4D97-AF65-F5344CB8AC3E}">
        <p14:creationId xmlns:p14="http://schemas.microsoft.com/office/powerpoint/2010/main" val="666973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7D6BE-724D-048B-49DD-B91218DEDCA2}"/>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6880DE41-B0E6-E11D-8162-5FFE65A18A9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48D93E43-D4AF-DAE4-0463-06F1534B2826}"/>
              </a:ext>
            </a:extLst>
          </p:cNvPr>
          <p:cNvSpPr>
            <a:spLocks noGrp="1"/>
          </p:cNvSpPr>
          <p:nvPr>
            <p:ph type="title"/>
          </p:nvPr>
        </p:nvSpPr>
        <p:spPr>
          <a:xfrm>
            <a:off x="838200" y="134195"/>
            <a:ext cx="8575623" cy="519294"/>
          </a:xfrm>
        </p:spPr>
        <p:txBody>
          <a:bodyPr>
            <a:normAutofit fontScale="90000"/>
          </a:bodyPr>
          <a:lstStyle/>
          <a:p>
            <a:r>
              <a:rPr lang="en-US" dirty="0">
                <a:latin typeface="Times New Roman" panose="02020603050405020304" pitchFamily="18" charset="0"/>
                <a:cs typeface="Times New Roman" panose="02020603050405020304" pitchFamily="18" charset="0"/>
              </a:rPr>
              <a:t>Error Correcting Code (Hamming Code)</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6E3588BB-8C12-F829-B790-553A0CA7632F}"/>
                  </a:ext>
                </a:extLst>
              </p:cNvPr>
              <p:cNvSpPr>
                <a:spLocks noGrp="1"/>
              </p:cNvSpPr>
              <p:nvPr>
                <p:ph idx="1"/>
              </p:nvPr>
            </p:nvSpPr>
            <p:spPr>
              <a:xfrm>
                <a:off x="838200" y="878581"/>
                <a:ext cx="10515600" cy="4351338"/>
              </a:xfrm>
            </p:spPr>
            <p:txBody>
              <a:bodyPr/>
              <a:lstStyle/>
              <a:p>
                <a:r>
                  <a:rPr lang="en-US" dirty="0"/>
                  <a:t>If there are m-bits (message) to be transmitted, the required number of redundancy bits (r) should satisfy </a:t>
                </a:r>
              </a:p>
              <a:p>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𝑟</m:t>
                        </m:r>
                      </m:sup>
                    </m:sSup>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m:t>
                    </m:r>
                    <m:r>
                      <a:rPr lang="en-US" i="1" dirty="0" smtClean="0">
                        <a:latin typeface="Cambria Math" panose="02040503050406030204" pitchFamily="18" charset="0"/>
                      </a:rPr>
                      <m:t>𝑟</m:t>
                    </m:r>
                    <m:r>
                      <a:rPr lang="en-US" i="1" dirty="0" smtClean="0">
                        <a:latin typeface="Cambria Math" panose="02040503050406030204" pitchFamily="18" charset="0"/>
                      </a:rPr>
                      <m:t>+1</m:t>
                    </m:r>
                  </m:oMath>
                </a14:m>
                <a:endParaRPr lang="en-US" dirty="0"/>
              </a:p>
              <a:p>
                <a:r>
                  <a:rPr lang="en-US" dirty="0"/>
                  <a:t>If the total number of bits in a transmittable unit is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m:t>
                    </m:r>
                    <m:r>
                      <a:rPr lang="en-US" i="1" dirty="0" smtClean="0">
                        <a:latin typeface="Cambria Math" panose="02040503050406030204" pitchFamily="18" charset="0"/>
                      </a:rPr>
                      <m:t>𝑟</m:t>
                    </m:r>
                  </m:oMath>
                </a14:m>
                <a:r>
                  <a:rPr lang="en-US" dirty="0"/>
                  <a:t>, then </a:t>
                </a:r>
                <a14:m>
                  <m:oMath xmlns:m="http://schemas.openxmlformats.org/officeDocument/2006/math">
                    <m:r>
                      <a:rPr lang="en-US" i="1" dirty="0" smtClean="0">
                        <a:latin typeface="Cambria Math" panose="02040503050406030204" pitchFamily="18" charset="0"/>
                      </a:rPr>
                      <m:t>𝑟</m:t>
                    </m:r>
                  </m:oMath>
                </a14:m>
                <a:r>
                  <a:rPr lang="en-US" dirty="0"/>
                  <a:t> must be able to indicate at least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m:t>
                    </m:r>
                    <m:r>
                      <a:rPr lang="en-US" i="1" dirty="0" smtClean="0">
                        <a:latin typeface="Cambria Math" panose="02040503050406030204" pitchFamily="18" charset="0"/>
                      </a:rPr>
                      <m:t>𝑟</m:t>
                    </m:r>
                    <m:r>
                      <a:rPr lang="en-US" i="1" dirty="0" smtClean="0">
                        <a:latin typeface="Cambria Math" panose="02040503050406030204" pitchFamily="18" charset="0"/>
                      </a:rPr>
                      <m:t>+1</m:t>
                    </m:r>
                  </m:oMath>
                </a14:m>
                <a:r>
                  <a:rPr lang="en-US" dirty="0"/>
                  <a:t> different states.</a:t>
                </a:r>
              </a:p>
              <a:p>
                <a:r>
                  <a:rPr lang="en-US" dirty="0"/>
                  <a:t>The positions of redundancy bits in Hamming code:</a:t>
                </a:r>
              </a:p>
            </p:txBody>
          </p:sp>
        </mc:Choice>
        <mc:Fallback xmlns="">
          <p:sp>
            <p:nvSpPr>
              <p:cNvPr id="6" name="Content Placeholder 5">
                <a:extLst>
                  <a:ext uri="{FF2B5EF4-FFF2-40B4-BE49-F238E27FC236}">
                    <a16:creationId xmlns:a16="http://schemas.microsoft.com/office/drawing/2014/main" id="{6E3588BB-8C12-F829-B790-553A0CA7632F}"/>
                  </a:ext>
                </a:extLst>
              </p:cNvPr>
              <p:cNvSpPr>
                <a:spLocks noGrp="1" noRot="1" noChangeAspect="1" noMove="1" noResize="1" noEditPoints="1" noAdjustHandles="1" noChangeArrowheads="1" noChangeShapeType="1" noTextEdit="1"/>
              </p:cNvSpPr>
              <p:nvPr>
                <p:ph idx="1"/>
              </p:nvPr>
            </p:nvSpPr>
            <p:spPr>
              <a:xfrm>
                <a:off x="838200" y="878581"/>
                <a:ext cx="10515600" cy="4351338"/>
              </a:xfrm>
              <a:blipFill>
                <a:blip r:embed="rId3"/>
                <a:stretch>
                  <a:fillRect l="-1043" t="-2241" r="-464"/>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F1A3ED0C-1BE9-F12C-FE4D-5FEEAC8EE0EB}"/>
              </a:ext>
            </a:extLst>
          </p:cNvPr>
          <p:cNvPicPr>
            <a:picLocks noChangeAspect="1"/>
          </p:cNvPicPr>
          <p:nvPr/>
        </p:nvPicPr>
        <p:blipFill>
          <a:blip r:embed="rId4"/>
          <a:stretch>
            <a:fillRect/>
          </a:stretch>
        </p:blipFill>
        <p:spPr>
          <a:xfrm>
            <a:off x="1124588" y="3678027"/>
            <a:ext cx="6925642" cy="2095792"/>
          </a:xfrm>
          <a:prstGeom prst="rect">
            <a:avLst/>
          </a:prstGeom>
        </p:spPr>
      </p:pic>
      <p:grpSp>
        <p:nvGrpSpPr>
          <p:cNvPr id="15" name="Group 14">
            <a:extLst>
              <a:ext uri="{FF2B5EF4-FFF2-40B4-BE49-F238E27FC236}">
                <a16:creationId xmlns:a16="http://schemas.microsoft.com/office/drawing/2014/main" id="{60DC9591-BE64-B1CC-DE8A-20CB756A1C4D}"/>
              </a:ext>
            </a:extLst>
          </p:cNvPr>
          <p:cNvGrpSpPr/>
          <p:nvPr/>
        </p:nvGrpSpPr>
        <p:grpSpPr>
          <a:xfrm>
            <a:off x="8336618" y="3763703"/>
            <a:ext cx="3615874" cy="1975872"/>
            <a:chOff x="8231688" y="3561208"/>
            <a:chExt cx="3720804" cy="2178375"/>
          </a:xfrm>
        </p:grpSpPr>
        <p:pic>
          <p:nvPicPr>
            <p:cNvPr id="13" name="Picture 12">
              <a:extLst>
                <a:ext uri="{FF2B5EF4-FFF2-40B4-BE49-F238E27FC236}">
                  <a16:creationId xmlns:a16="http://schemas.microsoft.com/office/drawing/2014/main" id="{54793A74-D425-D64A-BAE5-BEAEB8BF1A88}"/>
                </a:ext>
              </a:extLst>
            </p:cNvPr>
            <p:cNvPicPr>
              <a:picLocks noChangeAspect="1"/>
            </p:cNvPicPr>
            <p:nvPr/>
          </p:nvPicPr>
          <p:blipFill>
            <a:blip r:embed="rId5"/>
            <a:stretch>
              <a:fillRect/>
            </a:stretch>
          </p:blipFill>
          <p:spPr>
            <a:xfrm>
              <a:off x="8231688" y="4187691"/>
              <a:ext cx="3720804" cy="1551892"/>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615C5BB-E831-9F82-D7C7-A774676A7E84}"/>
                    </a:ext>
                  </a:extLst>
                </p:cNvPr>
                <p:cNvSpPr txBox="1"/>
                <p:nvPr/>
              </p:nvSpPr>
              <p:spPr>
                <a:xfrm>
                  <a:off x="9506373" y="3561208"/>
                  <a:ext cx="2231967" cy="76161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limLow>
                          <m:limLowPr>
                            <m:ctrlPr>
                              <a:rPr lang="en-US" sz="2400" b="1" i="1" dirty="0" smtClean="0">
                                <a:latin typeface="Cambria Math" panose="02040503050406030204" pitchFamily="18" charset="0"/>
                              </a:rPr>
                            </m:ctrlPr>
                          </m:limLowPr>
                          <m:e>
                            <m:groupChr>
                              <m:groupChrPr>
                                <m:chr m:val="⏟"/>
                                <m:ctrlPr>
                                  <a:rPr lang="en-US" sz="2400" b="1" i="1" dirty="0" smtClean="0">
                                    <a:latin typeface="Cambria Math" panose="02040503050406030204" pitchFamily="18" charset="0"/>
                                  </a:rPr>
                                </m:ctrlPr>
                              </m:groupChrPr>
                              <m:e>
                                <m:r>
                                  <a:rPr lang="en-US" sz="2400" b="1" i="1" dirty="0" smtClean="0">
                                    <a:latin typeface="Cambria Math" panose="02040503050406030204" pitchFamily="18" charset="0"/>
                                  </a:rPr>
                                  <m:t>𝑿𝑶𝑹</m:t>
                                </m:r>
                                <m:r>
                                  <a:rPr lang="en-US" sz="2400" b="1" i="1" dirty="0" smtClean="0">
                                    <a:latin typeface="Cambria Math" panose="02040503050406030204" pitchFamily="18" charset="0"/>
                                  </a:rPr>
                                  <m:t> </m:t>
                                </m:r>
                                <m:r>
                                  <a:rPr lang="en-US" sz="2400" b="1" i="1" dirty="0" smtClean="0">
                                    <a:latin typeface="Cambria Math" panose="02040503050406030204" pitchFamily="18" charset="0"/>
                                  </a:rPr>
                                  <m:t>𝒐𝒑𝒆𝒓𝒂𝒕𝒊𝒐𝒏</m:t>
                                </m:r>
                                <m:r>
                                  <a:rPr lang="en-US" sz="2400" b="1" i="1" dirty="0" smtClean="0">
                                    <a:latin typeface="Cambria Math" panose="02040503050406030204" pitchFamily="18" charset="0"/>
                                  </a:rPr>
                                  <m:t> </m:t>
                                </m:r>
                              </m:e>
                            </m:groupChr>
                          </m:e>
                          <m:lim/>
                        </m:limLow>
                      </m:oMath>
                    </m:oMathPara>
                  </a14:m>
                  <a:endParaRPr lang="en-US" sz="2400" b="1" dirty="0"/>
                </a:p>
              </p:txBody>
            </p:sp>
          </mc:Choice>
          <mc:Fallback xmlns="">
            <p:sp>
              <p:nvSpPr>
                <p:cNvPr id="14" name="TextBox 13">
                  <a:extLst>
                    <a:ext uri="{FF2B5EF4-FFF2-40B4-BE49-F238E27FC236}">
                      <a16:creationId xmlns:a16="http://schemas.microsoft.com/office/drawing/2014/main" id="{D615C5BB-E831-9F82-D7C7-A774676A7E84}"/>
                    </a:ext>
                  </a:extLst>
                </p:cNvPr>
                <p:cNvSpPr txBox="1">
                  <a:spLocks noRot="1" noChangeAspect="1" noMove="1" noResize="1" noEditPoints="1" noAdjustHandles="1" noChangeArrowheads="1" noChangeShapeType="1" noTextEdit="1"/>
                </p:cNvSpPr>
                <p:nvPr/>
              </p:nvSpPr>
              <p:spPr>
                <a:xfrm>
                  <a:off x="9506373" y="3561208"/>
                  <a:ext cx="2231967" cy="761619"/>
                </a:xfrm>
                <a:prstGeom prst="rect">
                  <a:avLst/>
                </a:prstGeom>
                <a:blipFill>
                  <a:blip r:embed="rId6"/>
                  <a:stretch>
                    <a:fillRect l="-843" r="-12921"/>
                  </a:stretch>
                </a:blipFill>
              </p:spPr>
              <p:txBody>
                <a:bodyPr/>
                <a:lstStyle/>
                <a:p>
                  <a:r>
                    <a:rPr lang="en-US">
                      <a:noFill/>
                    </a:rPr>
                    <a:t> </a:t>
                  </a:r>
                </a:p>
              </p:txBody>
            </p:sp>
          </mc:Fallback>
        </mc:AlternateContent>
      </p:grpSp>
    </p:spTree>
    <p:extLst>
      <p:ext uri="{BB962C8B-B14F-4D97-AF65-F5344CB8AC3E}">
        <p14:creationId xmlns:p14="http://schemas.microsoft.com/office/powerpoint/2010/main" val="1810407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5FB70-FB7E-0126-C26B-3DBF864689A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93A73248-C468-FDF8-51EF-2AA0D068042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172C5119-D684-F85C-754F-FB1880BF07A5}"/>
              </a:ext>
            </a:extLst>
          </p:cNvPr>
          <p:cNvSpPr>
            <a:spLocks noGrp="1"/>
          </p:cNvSpPr>
          <p:nvPr>
            <p:ph idx="1"/>
          </p:nvPr>
        </p:nvSpPr>
        <p:spPr>
          <a:xfrm>
            <a:off x="838190" y="998500"/>
            <a:ext cx="10515600" cy="4351338"/>
          </a:xfrm>
        </p:spPr>
        <p:txBody>
          <a:bodyPr>
            <a:normAutofit/>
          </a:bodyPr>
          <a:lstStyle/>
          <a:p>
            <a:pPr marL="457200">
              <a:spcBef>
                <a:spcPct val="15000"/>
              </a:spcBef>
            </a:pPr>
            <a:r>
              <a:rPr lang="en-US" dirty="0">
                <a:latin typeface="Times New Roman" panose="02020603050405020304" charset="0"/>
                <a:cs typeface="Times New Roman" panose="02020603050405020304" charset="0"/>
              </a:rPr>
              <a:t>Reliability is added to the physical layer by data link layer to detect and retransmit loss or damaged frames and, </a:t>
            </a:r>
          </a:p>
          <a:p>
            <a:pPr marL="457200">
              <a:spcBef>
                <a:spcPct val="15000"/>
              </a:spcBef>
            </a:pPr>
            <a:r>
              <a:rPr lang="en-US" dirty="0">
                <a:latin typeface="Times New Roman" panose="02020603050405020304" charset="0"/>
                <a:cs typeface="Times New Roman" panose="02020603050405020304" charset="0"/>
              </a:rPr>
              <a:t>Also to prevent duplication of frames which is achieved through a trailer added to the end of the frame.</a:t>
            </a:r>
          </a:p>
          <a:p>
            <a:pPr marL="457200">
              <a:spcBef>
                <a:spcPct val="15000"/>
              </a:spcBef>
            </a:pPr>
            <a:r>
              <a:rPr lang="en-US" dirty="0">
                <a:latin typeface="Times New Roman" panose="02020603050405020304" charset="0"/>
                <a:cs typeface="Times New Roman" panose="02020603050405020304" charset="0"/>
              </a:rPr>
              <a:t>Error control in the data link layer is based on ARQ (automatic repeat request), which is the retransmission of data.</a:t>
            </a:r>
          </a:p>
          <a:p>
            <a:pPr marL="457200">
              <a:spcBef>
                <a:spcPct val="15000"/>
              </a:spcBef>
            </a:pPr>
            <a:r>
              <a:rPr lang="en-US" dirty="0">
                <a:latin typeface="Times New Roman" panose="02020603050405020304" charset="0"/>
                <a:cs typeface="Times New Roman" panose="02020603050405020304" charset="0"/>
              </a:rPr>
              <a:t>The term error control refers to methods of error detection and </a:t>
            </a:r>
            <a:r>
              <a:rPr lang="en-US" b="1" dirty="0">
                <a:latin typeface="Times New Roman" panose="02020603050405020304" charset="0"/>
                <a:cs typeface="Times New Roman" panose="02020603050405020304" charset="0"/>
              </a:rPr>
              <a:t>retransmission</a:t>
            </a:r>
            <a:r>
              <a:rPr lang="en-US" dirty="0">
                <a:latin typeface="Times New Roman" panose="02020603050405020304" charset="0"/>
                <a:cs typeface="Times New Roman" panose="02020603050405020304" charset="0"/>
              </a:rPr>
              <a:t>.</a:t>
            </a:r>
          </a:p>
          <a:p>
            <a:pPr marL="457200">
              <a:spcBef>
                <a:spcPct val="15000"/>
              </a:spcBef>
            </a:pPr>
            <a:r>
              <a:rPr lang="en-US" dirty="0">
                <a:latin typeface="Times New Roman" panose="02020603050405020304" charset="0"/>
                <a:cs typeface="Times New Roman" panose="02020603050405020304" charset="0"/>
              </a:rPr>
              <a:t>Anytime an error is detected in an exchange, specified frames are retransmitted. This process is called ARQ.</a:t>
            </a:r>
          </a:p>
        </p:txBody>
      </p:sp>
      <p:sp>
        <p:nvSpPr>
          <p:cNvPr id="2" name="Title 1">
            <a:extLst>
              <a:ext uri="{FF2B5EF4-FFF2-40B4-BE49-F238E27FC236}">
                <a16:creationId xmlns:a16="http://schemas.microsoft.com/office/drawing/2014/main" id="{4C40899C-D40C-F42D-0B28-22B733A63578}"/>
              </a:ext>
            </a:extLst>
          </p:cNvPr>
          <p:cNvSpPr>
            <a:spLocks noGrp="1"/>
          </p:cNvSpPr>
          <p:nvPr>
            <p:ph type="title"/>
          </p:nvPr>
        </p:nvSpPr>
        <p:spPr>
          <a:xfrm>
            <a:off x="958121" y="0"/>
            <a:ext cx="5622561" cy="780098"/>
          </a:xfrm>
        </p:spPr>
        <p:txBody>
          <a:bodyPr/>
          <a:lstStyle/>
          <a:p>
            <a:r>
              <a:rPr lang="en-US" sz="4400" b="1" dirty="0">
                <a:latin typeface="Times New Roman" panose="02020603050405020304" charset="0"/>
                <a:cs typeface="Times New Roman" panose="02020603050405020304" charset="0"/>
              </a:rPr>
              <a:t>Error Control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259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6CD06-CED0-3A15-DEB2-808C3BCA32B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548E936-EBB6-47F3-A644-22DA68F7CD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1C0798B0-4F6C-8C36-7CD6-7B0521DB48CA}"/>
              </a:ext>
            </a:extLst>
          </p:cNvPr>
          <p:cNvSpPr>
            <a:spLocks noGrp="1"/>
          </p:cNvSpPr>
          <p:nvPr>
            <p:ph type="title"/>
          </p:nvPr>
        </p:nvSpPr>
        <p:spPr>
          <a:xfrm>
            <a:off x="838200" y="139010"/>
            <a:ext cx="5622561" cy="504304"/>
          </a:xfrm>
        </p:spPr>
        <p:txBody>
          <a:bodyPr>
            <a:normAutofit fontScale="90000"/>
          </a:bodyPr>
          <a:lstStyle/>
          <a:p>
            <a:r>
              <a:rPr lang="en-US" dirty="0">
                <a:latin typeface="Times New Roman" panose="02020603050405020304" pitchFamily="18" charset="0"/>
                <a:cs typeface="Times New Roman" panose="02020603050405020304" pitchFamily="18" charset="0"/>
              </a:rPr>
              <a:t>Flow and Error Control</a:t>
            </a:r>
          </a:p>
        </p:txBody>
      </p:sp>
      <p:sp>
        <p:nvSpPr>
          <p:cNvPr id="5" name="Content Placeholder 4">
            <a:extLst>
              <a:ext uri="{FF2B5EF4-FFF2-40B4-BE49-F238E27FC236}">
                <a16:creationId xmlns:a16="http://schemas.microsoft.com/office/drawing/2014/main" id="{C69818E6-5D50-E09C-A060-8C7AA3274AB6}"/>
              </a:ext>
            </a:extLst>
          </p:cNvPr>
          <p:cNvSpPr>
            <a:spLocks noGrp="1"/>
          </p:cNvSpPr>
          <p:nvPr>
            <p:ph idx="1"/>
          </p:nvPr>
        </p:nvSpPr>
        <p:spPr>
          <a:xfrm>
            <a:off x="838200" y="781677"/>
            <a:ext cx="10515600" cy="4855642"/>
          </a:xfrm>
        </p:spPr>
        <p:txBody>
          <a:bodyPr/>
          <a:lstStyle/>
          <a:p>
            <a:r>
              <a:rPr lang="en-US" dirty="0">
                <a:latin typeface="Times New Roman" panose="02020603050405020304" pitchFamily="18" charset="0"/>
                <a:cs typeface="Times New Roman" panose="02020603050405020304" pitchFamily="18" charset="0"/>
              </a:rPr>
              <a:t>There are three Error Control mechanisms </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STOP-AND WAIT ARQ.</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GO-BACK-N ARQ.</a:t>
            </a:r>
          </a:p>
          <a:p>
            <a:pPr marL="914400" lvl="1" indent="-457200">
              <a:buFont typeface="+mj-lt"/>
              <a:buAutoNum type="arabicPeriod"/>
            </a:pPr>
            <a:r>
              <a:rPr lang="en-US" dirty="0">
                <a:latin typeface="Times New Roman" panose="02020603050405020304" pitchFamily="18" charset="0"/>
                <a:cs typeface="Times New Roman" panose="02020603050405020304" pitchFamily="18" charset="0"/>
              </a:rPr>
              <a:t>SELECTIVE-REPEAT ARQ</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988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59B35-5547-6F8B-C0BE-7E5F6C6CDAE8}"/>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287EF9E5-4824-5AE6-4B13-3C3361C6D6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A03F266D-816F-54E8-AF02-BA5C83967B27}"/>
              </a:ext>
            </a:extLst>
          </p:cNvPr>
          <p:cNvSpPr>
            <a:spLocks noGrp="1"/>
          </p:cNvSpPr>
          <p:nvPr>
            <p:ph type="title"/>
          </p:nvPr>
        </p:nvSpPr>
        <p:spPr>
          <a:xfrm>
            <a:off x="874557" y="61768"/>
            <a:ext cx="5622561" cy="549274"/>
          </a:xfrm>
        </p:spPr>
        <p:txBody>
          <a:bodyPr>
            <a:normAutofit fontScale="90000"/>
          </a:bodyPr>
          <a:lstStyle/>
          <a:p>
            <a:r>
              <a:rPr lang="en-US" dirty="0">
                <a:latin typeface="Times New Roman" panose="02020603050405020304" pitchFamily="18" charset="0"/>
                <a:cs typeface="Times New Roman" panose="02020603050405020304" pitchFamily="18" charset="0"/>
              </a:rPr>
              <a:t>Stop-and-Wait Protocol</a:t>
            </a:r>
          </a:p>
        </p:txBody>
      </p:sp>
      <p:pic>
        <p:nvPicPr>
          <p:cNvPr id="6" name="Content Placeholder 5">
            <a:extLst>
              <a:ext uri="{FF2B5EF4-FFF2-40B4-BE49-F238E27FC236}">
                <a16:creationId xmlns:a16="http://schemas.microsoft.com/office/drawing/2014/main" id="{A62AB616-8593-D8F7-3A31-999E86FA21E0}"/>
              </a:ext>
            </a:extLst>
          </p:cNvPr>
          <p:cNvPicPr>
            <a:picLocks noGrp="1" noChangeAspect="1"/>
          </p:cNvPicPr>
          <p:nvPr>
            <p:ph idx="1"/>
          </p:nvPr>
        </p:nvPicPr>
        <p:blipFill>
          <a:blip r:embed="rId3"/>
          <a:stretch>
            <a:fillRect/>
          </a:stretch>
        </p:blipFill>
        <p:spPr>
          <a:xfrm>
            <a:off x="2058779" y="1024046"/>
            <a:ext cx="8882529" cy="2404953"/>
          </a:xfrm>
        </p:spPr>
      </p:pic>
      <p:sp>
        <p:nvSpPr>
          <p:cNvPr id="9" name="Content Placeholder 4">
            <a:extLst>
              <a:ext uri="{FF2B5EF4-FFF2-40B4-BE49-F238E27FC236}">
                <a16:creationId xmlns:a16="http://schemas.microsoft.com/office/drawing/2014/main" id="{9838C74E-42F6-4499-4CA3-EAEF0A0A37C4}"/>
              </a:ext>
            </a:extLst>
          </p:cNvPr>
          <p:cNvSpPr txBox="1">
            <a:spLocks/>
          </p:cNvSpPr>
          <p:nvPr/>
        </p:nvSpPr>
        <p:spPr>
          <a:xfrm>
            <a:off x="8111517" y="3339460"/>
            <a:ext cx="2841623" cy="2404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Stop-and-Wait protocol uses both flow and error control.</a:t>
            </a:r>
          </a:p>
          <a:p>
            <a:endParaRPr lang="en-US" dirty="0"/>
          </a:p>
        </p:txBody>
      </p:sp>
      <p:sp>
        <p:nvSpPr>
          <p:cNvPr id="10" name="Content Placeholder 4">
            <a:extLst>
              <a:ext uri="{FF2B5EF4-FFF2-40B4-BE49-F238E27FC236}">
                <a16:creationId xmlns:a16="http://schemas.microsoft.com/office/drawing/2014/main" id="{941FE59A-2BE5-E5BE-AA4C-40E1905999AF}"/>
              </a:ext>
            </a:extLst>
          </p:cNvPr>
          <p:cNvSpPr txBox="1">
            <a:spLocks/>
          </p:cNvSpPr>
          <p:nvPr/>
        </p:nvSpPr>
        <p:spPr>
          <a:xfrm>
            <a:off x="874557" y="717860"/>
            <a:ext cx="10315219" cy="5492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Stop-and-Wait protocol uses both flow and error control.</a:t>
            </a:r>
          </a:p>
          <a:p>
            <a:endParaRPr lang="en-US" dirty="0"/>
          </a:p>
        </p:txBody>
      </p:sp>
    </p:spTree>
    <p:extLst>
      <p:ext uri="{BB962C8B-B14F-4D97-AF65-F5344CB8AC3E}">
        <p14:creationId xmlns:p14="http://schemas.microsoft.com/office/powerpoint/2010/main" val="923103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830B5-580C-BDD3-ADA8-F0B17D2C0E5E}"/>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AB58FF41-DA33-7B34-1A37-2AC347BB44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pic>
        <p:nvPicPr>
          <p:cNvPr id="6" name="Content Placeholder 5">
            <a:extLst>
              <a:ext uri="{FF2B5EF4-FFF2-40B4-BE49-F238E27FC236}">
                <a16:creationId xmlns:a16="http://schemas.microsoft.com/office/drawing/2014/main" id="{7F14750B-F3A0-227A-663B-EA21A8FDC88F}"/>
              </a:ext>
            </a:extLst>
          </p:cNvPr>
          <p:cNvPicPr>
            <a:picLocks noGrp="1" noChangeAspect="1"/>
          </p:cNvPicPr>
          <p:nvPr>
            <p:ph idx="1"/>
          </p:nvPr>
        </p:nvPicPr>
        <p:blipFill>
          <a:blip r:embed="rId3"/>
          <a:stretch>
            <a:fillRect/>
          </a:stretch>
        </p:blipFill>
        <p:spPr>
          <a:xfrm>
            <a:off x="1903751" y="954550"/>
            <a:ext cx="7889717" cy="4936583"/>
          </a:xfrm>
        </p:spPr>
      </p:pic>
      <p:sp>
        <p:nvSpPr>
          <p:cNvPr id="7" name="Content Placeholder 4">
            <a:extLst>
              <a:ext uri="{FF2B5EF4-FFF2-40B4-BE49-F238E27FC236}">
                <a16:creationId xmlns:a16="http://schemas.microsoft.com/office/drawing/2014/main" id="{AEB95F70-4805-85EB-348B-495FC3CD7FD6}"/>
              </a:ext>
            </a:extLst>
          </p:cNvPr>
          <p:cNvSpPr txBox="1">
            <a:spLocks/>
          </p:cNvSpPr>
          <p:nvPr/>
        </p:nvSpPr>
        <p:spPr>
          <a:xfrm>
            <a:off x="1171071" y="131564"/>
            <a:ext cx="9352024" cy="24049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Finite state machine (FSM) for the Stop-and-Wait protocol</a:t>
            </a:r>
          </a:p>
          <a:p>
            <a:endParaRPr lang="en-US" dirty="0"/>
          </a:p>
        </p:txBody>
      </p:sp>
    </p:spTree>
    <p:extLst>
      <p:ext uri="{BB962C8B-B14F-4D97-AF65-F5344CB8AC3E}">
        <p14:creationId xmlns:p14="http://schemas.microsoft.com/office/powerpoint/2010/main" val="3859691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E36DB-D490-74EB-D25B-F6FE223108B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07824B1-8BDA-FA7D-62B2-ED90306F815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DA7D4B88-DC7A-BAD5-6CA7-5F3F634E4D07}"/>
              </a:ext>
            </a:extLst>
          </p:cNvPr>
          <p:cNvSpPr>
            <a:spLocks noGrp="1"/>
          </p:cNvSpPr>
          <p:nvPr>
            <p:ph type="title"/>
          </p:nvPr>
        </p:nvSpPr>
        <p:spPr>
          <a:xfrm>
            <a:off x="808220" y="5366"/>
            <a:ext cx="9654915" cy="624221"/>
          </a:xfrm>
        </p:spPr>
        <p:txBody>
          <a:bodyPr>
            <a:normAutofit fontScale="90000"/>
          </a:bodyPr>
          <a:lstStyle/>
          <a:p>
            <a:r>
              <a:rPr lang="en-US" dirty="0">
                <a:latin typeface="Times New Roman" panose="02020603050405020304" pitchFamily="18" charset="0"/>
                <a:cs typeface="Times New Roman" panose="02020603050405020304" pitchFamily="18" charset="0"/>
              </a:rPr>
              <a:t>Flow diagram of Stop-and-Wait Protocol</a:t>
            </a:r>
          </a:p>
        </p:txBody>
      </p:sp>
      <p:pic>
        <p:nvPicPr>
          <p:cNvPr id="6" name="Content Placeholder 5">
            <a:extLst>
              <a:ext uri="{FF2B5EF4-FFF2-40B4-BE49-F238E27FC236}">
                <a16:creationId xmlns:a16="http://schemas.microsoft.com/office/drawing/2014/main" id="{87C1EC44-0C78-9BAC-6DAD-B764308A7863}"/>
              </a:ext>
            </a:extLst>
          </p:cNvPr>
          <p:cNvPicPr>
            <a:picLocks noGrp="1" noChangeAspect="1"/>
          </p:cNvPicPr>
          <p:nvPr>
            <p:ph idx="1"/>
          </p:nvPr>
        </p:nvPicPr>
        <p:blipFill>
          <a:blip r:embed="rId3"/>
          <a:stretch>
            <a:fillRect/>
          </a:stretch>
        </p:blipFill>
        <p:spPr>
          <a:xfrm>
            <a:off x="1603948" y="556521"/>
            <a:ext cx="7180288" cy="5506271"/>
          </a:xfrm>
        </p:spPr>
      </p:pic>
    </p:spTree>
    <p:extLst>
      <p:ext uri="{BB962C8B-B14F-4D97-AF65-F5344CB8AC3E}">
        <p14:creationId xmlns:p14="http://schemas.microsoft.com/office/powerpoint/2010/main" val="3088628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8DA84-3856-F6CF-C6CE-9BA04A7C4E0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AD16D30C-ADC5-2ED5-C16C-9E654FC7CE5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07E29109-7C9E-5EEB-998B-1D3505FB850C}"/>
              </a:ext>
            </a:extLst>
          </p:cNvPr>
          <p:cNvSpPr>
            <a:spLocks noGrp="1"/>
          </p:cNvSpPr>
          <p:nvPr>
            <p:ph type="title"/>
          </p:nvPr>
        </p:nvSpPr>
        <p:spPr>
          <a:xfrm>
            <a:off x="958121" y="0"/>
            <a:ext cx="5622561" cy="534284"/>
          </a:xfrm>
        </p:spPr>
        <p:txBody>
          <a:bodyPr>
            <a:normAutofit fontScale="90000"/>
          </a:bodyPr>
          <a:lstStyle/>
          <a:p>
            <a:r>
              <a:rPr lang="en-US" dirty="0">
                <a:latin typeface="Times New Roman" panose="02020603050405020304" pitchFamily="18" charset="0"/>
                <a:cs typeface="Times New Roman" panose="02020603050405020304" pitchFamily="18" charset="0"/>
              </a:rPr>
              <a:t>Go-Back-N protocol</a:t>
            </a:r>
          </a:p>
        </p:txBody>
      </p:sp>
      <p:sp>
        <p:nvSpPr>
          <p:cNvPr id="5" name="Content Placeholder 4">
            <a:extLst>
              <a:ext uri="{FF2B5EF4-FFF2-40B4-BE49-F238E27FC236}">
                <a16:creationId xmlns:a16="http://schemas.microsoft.com/office/drawing/2014/main" id="{EEDC2CC1-7F12-80BA-7C1C-28919DCAEE5B}"/>
              </a:ext>
            </a:extLst>
          </p:cNvPr>
          <p:cNvSpPr>
            <a:spLocks noGrp="1"/>
          </p:cNvSpPr>
          <p:nvPr>
            <p:ph idx="1"/>
          </p:nvPr>
        </p:nvSpPr>
        <p:spPr>
          <a:xfrm>
            <a:off x="794479" y="704538"/>
            <a:ext cx="10458862" cy="1610129"/>
          </a:xfrm>
        </p:spPr>
        <p:txBody>
          <a:bodyPr>
            <a:normAutofit/>
          </a:bodyPr>
          <a:lstStyle/>
          <a:p>
            <a:r>
              <a:rPr lang="en-US" dirty="0">
                <a:latin typeface="Times New Roman" panose="02020603050405020304" pitchFamily="18" charset="0"/>
                <a:cs typeface="Times New Roman" panose="02020603050405020304" pitchFamily="18" charset="0"/>
              </a:rPr>
              <a:t>Go-back-N is that we can send several packets before receiving acknowledgments, but the receiver can only buffer one packet.</a:t>
            </a:r>
          </a:p>
          <a:p>
            <a:r>
              <a:rPr lang="en-US" dirty="0">
                <a:latin typeface="Times New Roman" panose="02020603050405020304" pitchFamily="18" charset="0"/>
                <a:cs typeface="Times New Roman" panose="02020603050405020304" pitchFamily="18" charset="0"/>
              </a:rPr>
              <a:t>We keep a copy of the sent packets until the acknowledgments arrive</a:t>
            </a:r>
          </a:p>
        </p:txBody>
      </p:sp>
      <p:pic>
        <p:nvPicPr>
          <p:cNvPr id="6" name="Picture 5">
            <a:extLst>
              <a:ext uri="{FF2B5EF4-FFF2-40B4-BE49-F238E27FC236}">
                <a16:creationId xmlns:a16="http://schemas.microsoft.com/office/drawing/2014/main" id="{3C57D990-FF6E-B0F2-1EEB-68B3497A024B}"/>
              </a:ext>
            </a:extLst>
          </p:cNvPr>
          <p:cNvPicPr>
            <a:picLocks noChangeAspect="1"/>
          </p:cNvPicPr>
          <p:nvPr/>
        </p:nvPicPr>
        <p:blipFill>
          <a:blip r:embed="rId3"/>
          <a:stretch>
            <a:fillRect/>
          </a:stretch>
        </p:blipFill>
        <p:spPr>
          <a:xfrm>
            <a:off x="938659" y="2314667"/>
            <a:ext cx="9614692" cy="3381594"/>
          </a:xfrm>
          <a:prstGeom prst="rect">
            <a:avLst/>
          </a:prstGeom>
        </p:spPr>
      </p:pic>
    </p:spTree>
    <p:extLst>
      <p:ext uri="{BB962C8B-B14F-4D97-AF65-F5344CB8AC3E}">
        <p14:creationId xmlns:p14="http://schemas.microsoft.com/office/powerpoint/2010/main" val="3416063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E1013-83A5-2631-84F4-DBAE2048E85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4E5EC8F-F117-BBA6-D04C-2F2AC9481C0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B0D3B179-BB83-4002-B8FA-191E443EF1D3}"/>
              </a:ext>
            </a:extLst>
          </p:cNvPr>
          <p:cNvSpPr>
            <a:spLocks noGrp="1"/>
          </p:cNvSpPr>
          <p:nvPr>
            <p:ph type="title"/>
          </p:nvPr>
        </p:nvSpPr>
        <p:spPr>
          <a:xfrm>
            <a:off x="838200" y="365126"/>
            <a:ext cx="5622561" cy="780098"/>
          </a:xfrm>
        </p:spPr>
        <p:txBody>
          <a:bodyPr/>
          <a:lstStyle/>
          <a:p>
            <a:r>
              <a:rPr lang="en-US" dirty="0">
                <a:solidFill>
                  <a:srgbClr val="7030A0"/>
                </a:solidFill>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F5E1B21-FC71-2E4E-1AA7-6920B68536D4}"/>
              </a:ext>
            </a:extLst>
          </p:cNvPr>
          <p:cNvSpPr>
            <a:spLocks noGrp="1"/>
          </p:cNvSpPr>
          <p:nvPr>
            <p:ph idx="1"/>
          </p:nvPr>
        </p:nvSpPr>
        <p:spPr>
          <a:xfrm>
            <a:off x="838200" y="1319134"/>
            <a:ext cx="10515600" cy="4857829"/>
          </a:xfrm>
        </p:spPr>
        <p:txBody>
          <a:bodyPr>
            <a:normAutofit/>
          </a:bodyPr>
          <a:lstStyle/>
          <a:p>
            <a:r>
              <a:rPr lang="en-US" dirty="0">
                <a:latin typeface="Times New Roman" panose="02020603050405020304" pitchFamily="18" charset="0"/>
                <a:cs typeface="Times New Roman" panose="02020603050405020304" pitchFamily="18" charset="0"/>
              </a:rPr>
              <a:t>To better understand the functionality and the services, the data-link layer is divided into two sublayers:</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data link control (DLC) and </a:t>
            </a:r>
          </a:p>
          <a:p>
            <a:pPr lvl="1">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media access control (MAC)</a:t>
            </a:r>
          </a:p>
          <a:p>
            <a:r>
              <a:rPr lang="en-US" sz="3200" dirty="0">
                <a:latin typeface="Times New Roman" panose="02020603050405020304" pitchFamily="18" charset="0"/>
                <a:cs typeface="Times New Roman" panose="02020603050405020304" pitchFamily="18" charset="0"/>
              </a:rPr>
              <a:t>The data link control sublayer deals with all </a:t>
            </a:r>
            <a:r>
              <a:rPr lang="en-US" sz="2800" dirty="0">
                <a:latin typeface="Times New Roman" panose="02020603050405020304" pitchFamily="18" charset="0"/>
                <a:cs typeface="Times New Roman" panose="02020603050405020304" pitchFamily="18" charset="0"/>
              </a:rPr>
              <a:t>issues common to both point-to-point and broadcast links.</a:t>
            </a:r>
          </a:p>
          <a:p>
            <a:r>
              <a:rPr lang="en-US" sz="2800" dirty="0">
                <a:latin typeface="Times New Roman" panose="02020603050405020304" pitchFamily="18" charset="0"/>
                <a:cs typeface="Times New Roman" panose="02020603050405020304" pitchFamily="18" charset="0"/>
              </a:rPr>
              <a:t>The media access control sublayer deals only with issues specific to broadcast links</a:t>
            </a:r>
          </a:p>
        </p:txBody>
      </p:sp>
    </p:spTree>
    <p:extLst>
      <p:ext uri="{BB962C8B-B14F-4D97-AF65-F5344CB8AC3E}">
        <p14:creationId xmlns:p14="http://schemas.microsoft.com/office/powerpoint/2010/main" val="14374992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95EBB-D1A6-A8D3-618F-8BDF2735C398}"/>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9B379183-506D-7005-DE53-38F6441DA44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pic>
        <p:nvPicPr>
          <p:cNvPr id="6" name="Content Placeholder 5">
            <a:extLst>
              <a:ext uri="{FF2B5EF4-FFF2-40B4-BE49-F238E27FC236}">
                <a16:creationId xmlns:a16="http://schemas.microsoft.com/office/drawing/2014/main" id="{6A05C763-6BEB-6071-63D0-5EADBA0020AE}"/>
              </a:ext>
            </a:extLst>
          </p:cNvPr>
          <p:cNvPicPr>
            <a:picLocks noGrp="1" noChangeAspect="1"/>
          </p:cNvPicPr>
          <p:nvPr>
            <p:ph idx="1"/>
          </p:nvPr>
        </p:nvPicPr>
        <p:blipFill>
          <a:blip r:embed="rId3"/>
          <a:stretch>
            <a:fillRect/>
          </a:stretch>
        </p:blipFill>
        <p:spPr>
          <a:xfrm>
            <a:off x="1223842" y="674557"/>
            <a:ext cx="8732809" cy="5022423"/>
          </a:xfrm>
        </p:spPr>
      </p:pic>
    </p:spTree>
    <p:extLst>
      <p:ext uri="{BB962C8B-B14F-4D97-AF65-F5344CB8AC3E}">
        <p14:creationId xmlns:p14="http://schemas.microsoft.com/office/powerpoint/2010/main" val="2706705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06A49-AE38-5584-5471-4AD53439178D}"/>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91B8CFA2-FEF2-0C89-AC21-F4B7A6462BE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26F3F92F-62FC-3FEB-D81A-65330EAEB8A7}"/>
              </a:ext>
            </a:extLst>
          </p:cNvPr>
          <p:cNvSpPr>
            <a:spLocks noGrp="1"/>
          </p:cNvSpPr>
          <p:nvPr>
            <p:ph type="title"/>
          </p:nvPr>
        </p:nvSpPr>
        <p:spPr>
          <a:xfrm>
            <a:off x="838201" y="221704"/>
            <a:ext cx="3289320" cy="2776329"/>
          </a:xfrm>
        </p:spPr>
        <p:txBody>
          <a:bodyPr>
            <a:normAutofit/>
          </a:bodyPr>
          <a:lstStyle/>
          <a:p>
            <a:r>
              <a:rPr lang="en-US" dirty="0">
                <a:latin typeface="Times New Roman" panose="02020603050405020304" pitchFamily="18" charset="0"/>
                <a:cs typeface="Times New Roman" panose="02020603050405020304" pitchFamily="18" charset="0"/>
              </a:rPr>
              <a:t>FSMs for the Go-Back-N protocol</a:t>
            </a:r>
          </a:p>
        </p:txBody>
      </p:sp>
      <p:pic>
        <p:nvPicPr>
          <p:cNvPr id="3" name="Content Placeholder 4">
            <a:extLst>
              <a:ext uri="{FF2B5EF4-FFF2-40B4-BE49-F238E27FC236}">
                <a16:creationId xmlns:a16="http://schemas.microsoft.com/office/drawing/2014/main" id="{E1CABB2A-4574-C717-99F6-00A5DF407ABE}"/>
              </a:ext>
            </a:extLst>
          </p:cNvPr>
          <p:cNvPicPr>
            <a:picLocks noGrp="1" noChangeAspect="1"/>
          </p:cNvPicPr>
          <p:nvPr>
            <p:ph idx="1"/>
          </p:nvPr>
        </p:nvPicPr>
        <p:blipFill>
          <a:blip r:embed="rId3"/>
          <a:stretch>
            <a:fillRect/>
          </a:stretch>
        </p:blipFill>
        <p:spPr>
          <a:xfrm>
            <a:off x="3977619" y="0"/>
            <a:ext cx="7100111" cy="6044333"/>
          </a:xfrm>
        </p:spPr>
      </p:pic>
    </p:spTree>
    <p:extLst>
      <p:ext uri="{BB962C8B-B14F-4D97-AF65-F5344CB8AC3E}">
        <p14:creationId xmlns:p14="http://schemas.microsoft.com/office/powerpoint/2010/main" val="3715127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7A32A-AF06-2A6B-426D-C91F6434A95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49D5D3E1-1563-78B9-3F35-5FE7272B7B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8AD2716A-2252-12FB-D644-D0A23874E510}"/>
              </a:ext>
            </a:extLst>
          </p:cNvPr>
          <p:cNvSpPr>
            <a:spLocks noGrp="1"/>
          </p:cNvSpPr>
          <p:nvPr>
            <p:ph type="title"/>
          </p:nvPr>
        </p:nvSpPr>
        <p:spPr>
          <a:xfrm>
            <a:off x="943131" y="200234"/>
            <a:ext cx="5622561" cy="444343"/>
          </a:xfrm>
        </p:spPr>
        <p:txBody>
          <a:bodyPr>
            <a:normAutofit fontScale="90000"/>
          </a:bodyPr>
          <a:lstStyle/>
          <a:p>
            <a:r>
              <a:rPr lang="en-US" dirty="0">
                <a:latin typeface="Times New Roman" panose="02020603050405020304" pitchFamily="18" charset="0"/>
                <a:cs typeface="Times New Roman" panose="02020603050405020304" pitchFamily="18" charset="0"/>
              </a:rPr>
              <a:t>Selective Repeat Protocol</a:t>
            </a:r>
          </a:p>
        </p:txBody>
      </p:sp>
      <p:pic>
        <p:nvPicPr>
          <p:cNvPr id="6" name="Content Placeholder 5">
            <a:extLst>
              <a:ext uri="{FF2B5EF4-FFF2-40B4-BE49-F238E27FC236}">
                <a16:creationId xmlns:a16="http://schemas.microsoft.com/office/drawing/2014/main" id="{E08E5AA1-9477-BBF3-AB07-406F28FEA482}"/>
              </a:ext>
            </a:extLst>
          </p:cNvPr>
          <p:cNvPicPr>
            <a:picLocks noGrp="1" noChangeAspect="1"/>
          </p:cNvPicPr>
          <p:nvPr>
            <p:ph idx="1"/>
          </p:nvPr>
        </p:nvPicPr>
        <p:blipFill>
          <a:blip r:embed="rId3"/>
          <a:stretch>
            <a:fillRect/>
          </a:stretch>
        </p:blipFill>
        <p:spPr>
          <a:xfrm>
            <a:off x="943131" y="979723"/>
            <a:ext cx="8733092" cy="4191884"/>
          </a:xfrm>
        </p:spPr>
      </p:pic>
    </p:spTree>
    <p:extLst>
      <p:ext uri="{BB962C8B-B14F-4D97-AF65-F5344CB8AC3E}">
        <p14:creationId xmlns:p14="http://schemas.microsoft.com/office/powerpoint/2010/main" val="3521998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8EA7F-3B74-7192-377A-EECF9129D93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2D5625F-21DF-9CF3-2133-4C716A675B1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5081D114-F137-FBE8-0960-2A5A495847EE}"/>
              </a:ext>
            </a:extLst>
          </p:cNvPr>
          <p:cNvSpPr>
            <a:spLocks noGrp="1"/>
          </p:cNvSpPr>
          <p:nvPr>
            <p:ph type="title"/>
          </p:nvPr>
        </p:nvSpPr>
        <p:spPr>
          <a:xfrm>
            <a:off x="838200" y="365126"/>
            <a:ext cx="5622561" cy="780098"/>
          </a:xfrm>
        </p:spPr>
        <p:txBody>
          <a:bodyPr/>
          <a:lstStyle/>
          <a:p>
            <a:endParaRPr lang="en-US"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C0CF3ED-F487-DF27-0026-ACCCC485E54E}"/>
              </a:ext>
            </a:extLst>
          </p:cNvPr>
          <p:cNvPicPr>
            <a:picLocks noGrp="1" noChangeAspect="1"/>
          </p:cNvPicPr>
          <p:nvPr>
            <p:ph idx="1"/>
          </p:nvPr>
        </p:nvPicPr>
        <p:blipFill>
          <a:blip r:embed="rId3"/>
          <a:stretch>
            <a:fillRect/>
          </a:stretch>
        </p:blipFill>
        <p:spPr>
          <a:xfrm>
            <a:off x="6651216" y="1671392"/>
            <a:ext cx="2876951" cy="3515216"/>
          </a:xfrm>
        </p:spPr>
      </p:pic>
    </p:spTree>
    <p:extLst>
      <p:ext uri="{BB962C8B-B14F-4D97-AF65-F5344CB8AC3E}">
        <p14:creationId xmlns:p14="http://schemas.microsoft.com/office/powerpoint/2010/main" val="12027527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4AD19-B5F1-6852-456B-0EE0D014C9E6}"/>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2FC9D96-4725-DA1E-0A56-4452684639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4C0FF308-1AA0-1705-7FFC-46A0FA3981BC}"/>
              </a:ext>
            </a:extLst>
          </p:cNvPr>
          <p:cNvSpPr>
            <a:spLocks noGrp="1"/>
          </p:cNvSpPr>
          <p:nvPr>
            <p:ph type="title"/>
          </p:nvPr>
        </p:nvSpPr>
        <p:spPr>
          <a:xfrm>
            <a:off x="838200" y="365126"/>
            <a:ext cx="5622561" cy="780098"/>
          </a:xfrm>
        </p:spPr>
        <p:txBody>
          <a:bodyPr/>
          <a:lstStyle/>
          <a:p>
            <a:r>
              <a:rPr lang="en-US" dirty="0">
                <a:latin typeface="Times New Roman" panose="02020603050405020304" pitchFamily="18" charset="0"/>
                <a:cs typeface="Times New Roman" panose="02020603050405020304" pitchFamily="18" charset="0"/>
              </a:rPr>
              <a:t>HDLC </a:t>
            </a:r>
          </a:p>
        </p:txBody>
      </p:sp>
      <p:sp>
        <p:nvSpPr>
          <p:cNvPr id="5" name="Content Placeholder 4">
            <a:extLst>
              <a:ext uri="{FF2B5EF4-FFF2-40B4-BE49-F238E27FC236}">
                <a16:creationId xmlns:a16="http://schemas.microsoft.com/office/drawing/2014/main" id="{0989D35E-5F4A-E334-16A6-4E9CC77699FD}"/>
              </a:ext>
            </a:extLst>
          </p:cNvPr>
          <p:cNvSpPr>
            <a:spLocks noGrp="1"/>
          </p:cNvSpPr>
          <p:nvPr>
            <p:ph idx="1"/>
          </p:nvPr>
        </p:nvSpPr>
        <p:spPr>
          <a:xfrm>
            <a:off x="499769" y="1253331"/>
            <a:ext cx="3808751" cy="4351338"/>
          </a:xfrm>
        </p:spPr>
        <p:txBody>
          <a:bodyPr/>
          <a:lstStyle/>
          <a:p>
            <a:r>
              <a:rPr lang="en-US" b="1" dirty="0"/>
              <a:t>High-level Data Link Control (HDLC)</a:t>
            </a:r>
            <a:r>
              <a:rPr lang="en-US" dirty="0"/>
              <a:t> is a bit-oriented protocol for communication over point-to-point and multipoint links.</a:t>
            </a:r>
          </a:p>
          <a:p>
            <a:endParaRPr lang="en-US" dirty="0"/>
          </a:p>
        </p:txBody>
      </p:sp>
      <p:pic>
        <p:nvPicPr>
          <p:cNvPr id="6" name="Picture 5">
            <a:extLst>
              <a:ext uri="{FF2B5EF4-FFF2-40B4-BE49-F238E27FC236}">
                <a16:creationId xmlns:a16="http://schemas.microsoft.com/office/drawing/2014/main" id="{A067BD8E-89A6-E337-F8BA-4E7D5D56C35F}"/>
              </a:ext>
            </a:extLst>
          </p:cNvPr>
          <p:cNvPicPr>
            <a:picLocks noChangeAspect="1"/>
          </p:cNvPicPr>
          <p:nvPr/>
        </p:nvPicPr>
        <p:blipFill>
          <a:blip r:embed="rId3"/>
          <a:stretch>
            <a:fillRect/>
          </a:stretch>
        </p:blipFill>
        <p:spPr>
          <a:xfrm>
            <a:off x="4212430" y="35951"/>
            <a:ext cx="7479801" cy="5898423"/>
          </a:xfrm>
          <a:prstGeom prst="rect">
            <a:avLst/>
          </a:prstGeom>
        </p:spPr>
      </p:pic>
    </p:spTree>
    <p:extLst>
      <p:ext uri="{BB962C8B-B14F-4D97-AF65-F5344CB8AC3E}">
        <p14:creationId xmlns:p14="http://schemas.microsoft.com/office/powerpoint/2010/main" val="12358748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44D40-C68F-E02F-6D45-30871B5D495E}"/>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0D63704-339E-6E78-572D-273885F914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2EC3A35D-46E7-7F0B-9C9C-25D85766A488}"/>
              </a:ext>
            </a:extLst>
          </p:cNvPr>
          <p:cNvSpPr>
            <a:spLocks noGrp="1"/>
          </p:cNvSpPr>
          <p:nvPr>
            <p:ph type="title"/>
          </p:nvPr>
        </p:nvSpPr>
        <p:spPr>
          <a:xfrm>
            <a:off x="838190" y="0"/>
            <a:ext cx="9130259" cy="569626"/>
          </a:xfrm>
        </p:spPr>
        <p:txBody>
          <a:bodyPr>
            <a:normAutofit fontScale="90000"/>
          </a:bodyPr>
          <a:lstStyle/>
          <a:p>
            <a:r>
              <a:rPr lang="en-US" dirty="0">
                <a:latin typeface="Times New Roman" panose="02020603050405020304" pitchFamily="18" charset="0"/>
                <a:cs typeface="Times New Roman" panose="02020603050405020304" pitchFamily="18" charset="0"/>
              </a:rPr>
              <a:t>HDLC Transfer Modes</a:t>
            </a:r>
          </a:p>
        </p:txBody>
      </p:sp>
      <p:sp>
        <p:nvSpPr>
          <p:cNvPr id="5" name="Content Placeholder 4">
            <a:extLst>
              <a:ext uri="{FF2B5EF4-FFF2-40B4-BE49-F238E27FC236}">
                <a16:creationId xmlns:a16="http://schemas.microsoft.com/office/drawing/2014/main" id="{6252B946-8D21-4427-2D6A-44FCABE36824}"/>
              </a:ext>
            </a:extLst>
          </p:cNvPr>
          <p:cNvSpPr>
            <a:spLocks noGrp="1"/>
          </p:cNvSpPr>
          <p:nvPr>
            <p:ph idx="1"/>
          </p:nvPr>
        </p:nvSpPr>
        <p:spPr>
          <a:xfrm>
            <a:off x="838210" y="569626"/>
            <a:ext cx="10515600" cy="4351338"/>
          </a:xfrm>
        </p:spPr>
        <p:txBody>
          <a:bodyPr/>
          <a:lstStyle/>
          <a:p>
            <a:r>
              <a:rPr lang="en-US" dirty="0">
                <a:latin typeface="Times New Roman" panose="02020603050405020304" pitchFamily="18" charset="0"/>
                <a:cs typeface="Times New Roman" panose="02020603050405020304" pitchFamily="18" charset="0"/>
              </a:rPr>
              <a:t>HDLC provides two common transfer modes that can be used in different configurations: normal response mode (NRM) and asynchronous balanced mode (ABM).</a:t>
            </a:r>
          </a:p>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normal response mode (NRM)</a:t>
            </a:r>
            <a:r>
              <a:rPr lang="en-US" dirty="0">
                <a:latin typeface="Times New Roman" panose="02020603050405020304" pitchFamily="18" charset="0"/>
                <a:cs typeface="Times New Roman" panose="02020603050405020304" pitchFamily="18" charset="0"/>
              </a:rPr>
              <a:t>, the station configuration is unbalanced. We have one primary station and multiple secondary stations. A primary station can send commands; a secondary station can only respond.</a:t>
            </a:r>
          </a:p>
          <a:p>
            <a:r>
              <a:rPr lang="en-US" dirty="0">
                <a:latin typeface="Times New Roman" panose="02020603050405020304" pitchFamily="18" charset="0"/>
                <a:cs typeface="Times New Roman" panose="02020603050405020304" pitchFamily="18" charset="0"/>
              </a:rPr>
              <a:t>In </a:t>
            </a:r>
            <a:r>
              <a:rPr lang="en-US" b="1" dirty="0">
                <a:latin typeface="Times New Roman" panose="02020603050405020304" pitchFamily="18" charset="0"/>
                <a:cs typeface="Times New Roman" panose="02020603050405020304" pitchFamily="18" charset="0"/>
              </a:rPr>
              <a:t>ABM</a:t>
            </a:r>
            <a:r>
              <a:rPr lang="en-US" dirty="0">
                <a:latin typeface="Times New Roman" panose="02020603050405020304" pitchFamily="18" charset="0"/>
                <a:cs typeface="Times New Roman" panose="02020603050405020304" pitchFamily="18" charset="0"/>
              </a:rPr>
              <a:t>, the configuration is balanced. The link is point-to-point, and each station can function as a primary and a secondary</a:t>
            </a:r>
          </a:p>
        </p:txBody>
      </p:sp>
    </p:spTree>
    <p:extLst>
      <p:ext uri="{BB962C8B-B14F-4D97-AF65-F5344CB8AC3E}">
        <p14:creationId xmlns:p14="http://schemas.microsoft.com/office/powerpoint/2010/main" val="19612726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FAF08-08BD-68EE-7B0B-4C53B5BBB12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89BD379-F21B-043A-6350-17379B62086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44A0B090-3A3E-19F5-8BE5-E06DD305591E}"/>
              </a:ext>
            </a:extLst>
          </p:cNvPr>
          <p:cNvSpPr>
            <a:spLocks noGrp="1"/>
          </p:cNvSpPr>
          <p:nvPr>
            <p:ph type="title"/>
          </p:nvPr>
        </p:nvSpPr>
        <p:spPr>
          <a:xfrm>
            <a:off x="838200" y="365126"/>
            <a:ext cx="5622561" cy="780098"/>
          </a:xfrm>
        </p:spPr>
        <p:txBody>
          <a:bodyPr/>
          <a:lstStyle/>
          <a:p>
            <a:r>
              <a:rPr lang="en-US" dirty="0">
                <a:latin typeface="Times New Roman" panose="02020603050405020304" pitchFamily="18" charset="0"/>
                <a:cs typeface="Times New Roman" panose="02020603050405020304" pitchFamily="18" charset="0"/>
              </a:rPr>
              <a:t>HDLC Framing</a:t>
            </a:r>
          </a:p>
        </p:txBody>
      </p:sp>
      <p:sp>
        <p:nvSpPr>
          <p:cNvPr id="5" name="Content Placeholder 4">
            <a:extLst>
              <a:ext uri="{FF2B5EF4-FFF2-40B4-BE49-F238E27FC236}">
                <a16:creationId xmlns:a16="http://schemas.microsoft.com/office/drawing/2014/main" id="{011B317D-19D2-DFB9-A399-234828F11773}"/>
              </a:ext>
            </a:extLst>
          </p:cNvPr>
          <p:cNvSpPr>
            <a:spLocks noGrp="1"/>
          </p:cNvSpPr>
          <p:nvPr>
            <p:ph idx="1"/>
          </p:nvPr>
        </p:nvSpPr>
        <p:spPr>
          <a:xfrm>
            <a:off x="838200" y="1145224"/>
            <a:ext cx="10515600" cy="5031739"/>
          </a:xfrm>
        </p:spPr>
        <p:txBody>
          <a:bodyPr>
            <a:normAutofit/>
          </a:bodyPr>
          <a:lstStyle/>
          <a:p>
            <a:r>
              <a:rPr lang="en-US" dirty="0"/>
              <a:t>HDLC defines three types of frames: </a:t>
            </a:r>
          </a:p>
          <a:p>
            <a:r>
              <a:rPr lang="en-US" b="1" dirty="0"/>
              <a:t>Information frames (I-frames)</a:t>
            </a:r>
            <a:r>
              <a:rPr lang="en-US" dirty="0"/>
              <a:t>:I-frames are used to data-link user data and control information relating to user data (piggybacking).</a:t>
            </a:r>
          </a:p>
          <a:p>
            <a:r>
              <a:rPr lang="en-US" b="1" dirty="0"/>
              <a:t>Supervisory frames (S-frames)</a:t>
            </a:r>
            <a:r>
              <a:rPr lang="en-US" dirty="0"/>
              <a:t>: S-frames are used only to transport control information</a:t>
            </a:r>
          </a:p>
          <a:p>
            <a:r>
              <a:rPr lang="en-US" b="1" dirty="0"/>
              <a:t>Unnumbered frames (U-frames)</a:t>
            </a:r>
            <a:r>
              <a:rPr lang="en-US" dirty="0"/>
              <a:t>: U-frames are reserved for system management. Information carried by U-frames is intended for managing the link itself.</a:t>
            </a:r>
          </a:p>
        </p:txBody>
      </p:sp>
    </p:spTree>
    <p:extLst>
      <p:ext uri="{BB962C8B-B14F-4D97-AF65-F5344CB8AC3E}">
        <p14:creationId xmlns:p14="http://schemas.microsoft.com/office/powerpoint/2010/main" val="915277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9EF92-81D1-2E71-3075-39F325FC54DA}"/>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891B6A0-1A6B-4200-4026-5AEB9E31644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C6B74E03-B22E-987D-FF42-D27A8BACA088}"/>
              </a:ext>
            </a:extLst>
          </p:cNvPr>
          <p:cNvSpPr>
            <a:spLocks noGrp="1"/>
          </p:cNvSpPr>
          <p:nvPr>
            <p:ph idx="1"/>
          </p:nvPr>
        </p:nvSpPr>
        <p:spPr>
          <a:xfrm>
            <a:off x="838189" y="190567"/>
            <a:ext cx="10974060" cy="5730547"/>
          </a:xfrm>
        </p:spPr>
        <p:txBody>
          <a:bodyPr>
            <a:normAutofit fontScale="92500" lnSpcReduction="10000"/>
          </a:bodyPr>
          <a:lstStyle/>
          <a:p>
            <a:r>
              <a:rPr lang="en-US" dirty="0"/>
              <a:t>Each frame in HDLC may contain up to six fields</a:t>
            </a:r>
          </a:p>
          <a:p>
            <a:endParaRPr lang="en-US" b="1" dirty="0"/>
          </a:p>
          <a:p>
            <a:endParaRPr lang="en-US" b="1" dirty="0"/>
          </a:p>
          <a:p>
            <a:endParaRPr lang="en-US" b="1" dirty="0"/>
          </a:p>
          <a:p>
            <a:endParaRPr lang="en-US" b="1" dirty="0"/>
          </a:p>
          <a:p>
            <a:endParaRPr lang="en-US" b="1" dirty="0"/>
          </a:p>
          <a:p>
            <a:endParaRPr lang="en-US" b="1" dirty="0"/>
          </a:p>
          <a:p>
            <a:pPr marL="514350" indent="-514350">
              <a:buFont typeface="+mj-lt"/>
              <a:buAutoNum type="arabicPeriod"/>
            </a:pPr>
            <a:r>
              <a:rPr lang="en-US" b="1" dirty="0"/>
              <a:t>Flag field</a:t>
            </a:r>
            <a:r>
              <a:rPr lang="en-US" dirty="0"/>
              <a:t>: This field contains synchronization pattern </a:t>
            </a:r>
            <a:r>
              <a:rPr lang="en-US" b="1" dirty="0"/>
              <a:t>01111110</a:t>
            </a:r>
            <a:r>
              <a:rPr lang="en-US" dirty="0"/>
              <a:t>, which identifies both the beginning and the end of a frame.</a:t>
            </a:r>
          </a:p>
          <a:p>
            <a:pPr marL="514350" indent="-514350">
              <a:buFont typeface="+mj-lt"/>
              <a:buAutoNum type="arabicPeriod"/>
            </a:pPr>
            <a:r>
              <a:rPr lang="en-US" b="1" dirty="0"/>
              <a:t>Address field</a:t>
            </a:r>
            <a:r>
              <a:rPr lang="en-US" dirty="0"/>
              <a:t>: This field contains the address of the secondary station. If a primary station created the frame, it contains a to address. If a secondary station creates the frame, it contains a from address. The address field can be one byte or several bytes long, depending on the needs of the network.</a:t>
            </a:r>
          </a:p>
          <a:p>
            <a:pPr marL="514350" indent="-514350">
              <a:buFont typeface="+mj-lt"/>
              <a:buAutoNum type="arabicPeriod"/>
            </a:pPr>
            <a:endParaRPr lang="en-US" dirty="0"/>
          </a:p>
        </p:txBody>
      </p:sp>
      <p:pic>
        <p:nvPicPr>
          <p:cNvPr id="7" name="Picture 6">
            <a:extLst>
              <a:ext uri="{FF2B5EF4-FFF2-40B4-BE49-F238E27FC236}">
                <a16:creationId xmlns:a16="http://schemas.microsoft.com/office/drawing/2014/main" id="{C3F28B28-A851-A9D3-E14E-32AE01487386}"/>
              </a:ext>
            </a:extLst>
          </p:cNvPr>
          <p:cNvPicPr>
            <a:picLocks noChangeAspect="1"/>
          </p:cNvPicPr>
          <p:nvPr/>
        </p:nvPicPr>
        <p:blipFill>
          <a:blip r:embed="rId3"/>
          <a:stretch>
            <a:fillRect/>
          </a:stretch>
        </p:blipFill>
        <p:spPr>
          <a:xfrm>
            <a:off x="958111" y="629586"/>
            <a:ext cx="8440892" cy="2473378"/>
          </a:xfrm>
          <a:prstGeom prst="rect">
            <a:avLst/>
          </a:prstGeom>
        </p:spPr>
      </p:pic>
    </p:spTree>
    <p:extLst>
      <p:ext uri="{BB962C8B-B14F-4D97-AF65-F5344CB8AC3E}">
        <p14:creationId xmlns:p14="http://schemas.microsoft.com/office/powerpoint/2010/main" val="3299599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CD309-2589-CE2D-6B45-81915C00FC46}"/>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35C0434-C65A-05EF-B80A-8EFE547724C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5CD6EDB5-6490-F1C4-956A-692E34471BFC}"/>
              </a:ext>
            </a:extLst>
          </p:cNvPr>
          <p:cNvSpPr>
            <a:spLocks noGrp="1"/>
          </p:cNvSpPr>
          <p:nvPr>
            <p:ph idx="1"/>
          </p:nvPr>
        </p:nvSpPr>
        <p:spPr>
          <a:xfrm>
            <a:off x="958121" y="266648"/>
            <a:ext cx="10515600" cy="4351338"/>
          </a:xfrm>
        </p:spPr>
        <p:txBody>
          <a:bodyPr>
            <a:normAutofit/>
          </a:bodyPr>
          <a:lstStyle/>
          <a:p>
            <a:pPr marL="514350" indent="-514350">
              <a:buFont typeface="+mj-lt"/>
              <a:buAutoNum type="arabicPeriod" startAt="3"/>
            </a:pPr>
            <a:r>
              <a:rPr lang="en-US" b="1" dirty="0"/>
              <a:t>Control field</a:t>
            </a:r>
            <a:r>
              <a:rPr lang="en-US" dirty="0"/>
              <a:t>: The control field is one or two bytes used for flow and error control. The interpretation of bits are discussed separately in the next slide.</a:t>
            </a:r>
          </a:p>
          <a:p>
            <a:pPr marL="514350" indent="-514350">
              <a:buFont typeface="+mj-lt"/>
              <a:buAutoNum type="arabicPeriod" startAt="3"/>
            </a:pPr>
            <a:r>
              <a:rPr lang="en-US" b="1" dirty="0"/>
              <a:t>Information field:</a:t>
            </a:r>
            <a:r>
              <a:rPr lang="en-US" dirty="0"/>
              <a:t> The information field contains the user’s data from the network layer or management information. Its length can vary from one network to another.</a:t>
            </a:r>
          </a:p>
          <a:p>
            <a:pPr marL="514350" indent="-514350">
              <a:buFont typeface="+mj-lt"/>
              <a:buAutoNum type="arabicPeriod" startAt="3"/>
            </a:pPr>
            <a:r>
              <a:rPr lang="en-US" b="1" dirty="0"/>
              <a:t>FCS field</a:t>
            </a:r>
            <a:r>
              <a:rPr lang="en-US" dirty="0"/>
              <a:t>: The frame check sequence (FCS) is the HDLC error detection field. It can contain either a 2- or 4-byte CRC.</a:t>
            </a:r>
          </a:p>
        </p:txBody>
      </p:sp>
    </p:spTree>
    <p:extLst>
      <p:ext uri="{BB962C8B-B14F-4D97-AF65-F5344CB8AC3E}">
        <p14:creationId xmlns:p14="http://schemas.microsoft.com/office/powerpoint/2010/main" val="2844487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DEE9F-05FE-C426-80EE-96E84A02A3B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E18ACC01-7220-D1CC-43C7-F480423534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AF518A5C-2020-E0D0-18C5-8F8995E82A06}"/>
              </a:ext>
            </a:extLst>
          </p:cNvPr>
          <p:cNvSpPr>
            <a:spLocks noGrp="1"/>
          </p:cNvSpPr>
          <p:nvPr>
            <p:ph type="title"/>
          </p:nvPr>
        </p:nvSpPr>
        <p:spPr>
          <a:xfrm>
            <a:off x="838200" y="0"/>
            <a:ext cx="10284503" cy="534284"/>
          </a:xfrm>
        </p:spPr>
        <p:txBody>
          <a:bodyPr>
            <a:normAutofit fontScale="90000"/>
          </a:bodyPr>
          <a:lstStyle/>
          <a:p>
            <a:r>
              <a:rPr lang="en-US" dirty="0">
                <a:latin typeface="Times New Roman" panose="02020603050405020304" pitchFamily="18" charset="0"/>
                <a:cs typeface="Times New Roman" panose="02020603050405020304" pitchFamily="18" charset="0"/>
              </a:rPr>
              <a:t>Control field format for the different frame types</a:t>
            </a:r>
          </a:p>
        </p:txBody>
      </p:sp>
      <p:sp>
        <p:nvSpPr>
          <p:cNvPr id="5" name="Content Placeholder 4">
            <a:extLst>
              <a:ext uri="{FF2B5EF4-FFF2-40B4-BE49-F238E27FC236}">
                <a16:creationId xmlns:a16="http://schemas.microsoft.com/office/drawing/2014/main" id="{5D4672FF-4BAC-E73F-3D74-E5A230BD9462}"/>
              </a:ext>
            </a:extLst>
          </p:cNvPr>
          <p:cNvSpPr>
            <a:spLocks noGrp="1"/>
          </p:cNvSpPr>
          <p:nvPr>
            <p:ph idx="1"/>
          </p:nvPr>
        </p:nvSpPr>
        <p:spPr>
          <a:xfrm>
            <a:off x="838190" y="1675719"/>
            <a:ext cx="10599305" cy="4351338"/>
          </a:xfrm>
        </p:spPr>
        <p:txBody>
          <a:bodyPr>
            <a:normAutofit fontScale="92500" lnSpcReduction="20000"/>
          </a:bodyPr>
          <a:lstStyle/>
          <a:p>
            <a:r>
              <a:rPr lang="en-US" b="1" dirty="0"/>
              <a:t>Control Field for I-Frames:</a:t>
            </a:r>
            <a:r>
              <a:rPr lang="en-US" dirty="0"/>
              <a:t> I-frames are designed to carry user data from the network layer. In addition, they can include flow- and error-control information (piggybacking). The subfields in the control field are used to define these functions. The first bit defines the type. </a:t>
            </a:r>
          </a:p>
          <a:p>
            <a:r>
              <a:rPr lang="en-US" dirty="0"/>
              <a:t>If the first bit of the control field is 0, this means the frame is an I-frame. </a:t>
            </a:r>
          </a:p>
          <a:p>
            <a:r>
              <a:rPr lang="en-US" dirty="0"/>
              <a:t>The next 3 bits, called N(S), define the sequence number of the frame between 0 and 7. </a:t>
            </a:r>
          </a:p>
          <a:p>
            <a:r>
              <a:rPr lang="en-US" dirty="0"/>
              <a:t>The last 3 bits, called N(R), correspond to the acknowledgment number when piggybacking is used. </a:t>
            </a:r>
          </a:p>
          <a:p>
            <a:r>
              <a:rPr lang="en-US" dirty="0"/>
              <a:t>The single bit between N(S) and N(R) is called the P/F bit. The P/F field is a single bit with a dual purpose. It has meaning only when it is set (bit = 1) and can mean poll (primary station to a secondary )or final (a secondary to a primary).</a:t>
            </a:r>
          </a:p>
        </p:txBody>
      </p:sp>
      <p:pic>
        <p:nvPicPr>
          <p:cNvPr id="6" name="Picture 5">
            <a:extLst>
              <a:ext uri="{FF2B5EF4-FFF2-40B4-BE49-F238E27FC236}">
                <a16:creationId xmlns:a16="http://schemas.microsoft.com/office/drawing/2014/main" id="{4E863638-D0CA-5EF6-F333-82E989CBEFD1}"/>
              </a:ext>
            </a:extLst>
          </p:cNvPr>
          <p:cNvPicPr>
            <a:picLocks noChangeAspect="1"/>
          </p:cNvPicPr>
          <p:nvPr/>
        </p:nvPicPr>
        <p:blipFill>
          <a:blip r:embed="rId3"/>
          <a:stretch>
            <a:fillRect/>
          </a:stretch>
        </p:blipFill>
        <p:spPr>
          <a:xfrm>
            <a:off x="1222565" y="534284"/>
            <a:ext cx="8288578" cy="1141435"/>
          </a:xfrm>
          <a:prstGeom prst="rect">
            <a:avLst/>
          </a:prstGeom>
        </p:spPr>
      </p:pic>
    </p:spTree>
    <p:extLst>
      <p:ext uri="{BB962C8B-B14F-4D97-AF65-F5344CB8AC3E}">
        <p14:creationId xmlns:p14="http://schemas.microsoft.com/office/powerpoint/2010/main" val="240784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TextBox 4"/>
          <p:cNvSpPr txBox="1"/>
          <p:nvPr/>
        </p:nvSpPr>
        <p:spPr>
          <a:xfrm>
            <a:off x="895636" y="29029"/>
            <a:ext cx="5675586" cy="769441"/>
          </a:xfrm>
          <a:prstGeom prst="rect">
            <a:avLst/>
          </a:prstGeom>
          <a:noFill/>
        </p:spPr>
        <p:txBody>
          <a:bodyPr wrap="square" rtlCol="0">
            <a:spAutoFit/>
          </a:bodyPr>
          <a:lstStyle>
            <a:defPPr>
              <a:defRPr lang="en-US"/>
            </a:defPPr>
            <a:lvl1pPr>
              <a:defRPr sz="2600" b="1">
                <a:solidFill>
                  <a:srgbClr val="006CBE"/>
                </a:solidFill>
                <a:latin typeface="Arial" panose="020B0604020202020204" pitchFamily="34" charset="0"/>
                <a:cs typeface="Arial" panose="020B0604020202020204" pitchFamily="34" charset="0"/>
              </a:defRPr>
            </a:lvl1pPr>
          </a:lstStyle>
          <a:p>
            <a:r>
              <a:rPr lang="" altLang="en-US" sz="4400" dirty="0">
                <a:latin typeface="Times New Roman" panose="02020603050405020304" pitchFamily="18" charset="0"/>
                <a:cs typeface="Times New Roman" panose="02020603050405020304" pitchFamily="18" charset="0"/>
              </a:rPr>
              <a:t>Introduction</a:t>
            </a:r>
          </a:p>
        </p:txBody>
      </p:sp>
      <p:sp>
        <p:nvSpPr>
          <p:cNvPr id="2" name="Text Box 2">
            <a:extLst>
              <a:ext uri="{FF2B5EF4-FFF2-40B4-BE49-F238E27FC236}">
                <a16:creationId xmlns:a16="http://schemas.microsoft.com/office/drawing/2014/main" id="{A543D9AC-5E01-F948-C8DA-B89EAE88A149}"/>
              </a:ext>
            </a:extLst>
          </p:cNvPr>
          <p:cNvSpPr txBox="1"/>
          <p:nvPr/>
        </p:nvSpPr>
        <p:spPr>
          <a:xfrm>
            <a:off x="839470" y="875490"/>
            <a:ext cx="10873105" cy="5284524"/>
          </a:xfrm>
          <a:prstGeom prst="rect">
            <a:avLst/>
          </a:prstGeom>
          <a:noFill/>
        </p:spPr>
        <p:txBody>
          <a:bodyPr wrap="square" rtlCol="0">
            <a:spAutoFit/>
          </a:bodyPr>
          <a:lstStyle/>
          <a:p>
            <a:pPr marL="457200" indent="-457200">
              <a:spcBef>
                <a:spcPct val="15000"/>
              </a:spcBef>
              <a:buFont typeface="Arial" panose="020B0604020202020204" pitchFamily="34" charset="0"/>
              <a:buChar char="•"/>
            </a:pPr>
            <a:r>
              <a:rPr lang="en-US" sz="2800" dirty="0">
                <a:latin typeface="Times New Roman" panose="02020603050405020304" charset="0"/>
                <a:cs typeface="Times New Roman" panose="02020603050405020304" charset="0"/>
                <a:sym typeface="+mn-ea"/>
              </a:rPr>
              <a:t>The data link layer is responsible for hop-to-hop (node-to-node) delivery. </a:t>
            </a:r>
          </a:p>
          <a:p>
            <a:pPr marL="457200" indent="-457200">
              <a:spcBef>
                <a:spcPct val="15000"/>
              </a:spcBef>
              <a:buFont typeface="Arial" panose="020B0604020202020204" pitchFamily="34" charset="0"/>
              <a:buChar char="•"/>
            </a:pPr>
            <a:r>
              <a:rPr lang="en-US" sz="2800" dirty="0">
                <a:latin typeface="Times New Roman" panose="02020603050405020304" charset="0"/>
                <a:cs typeface="Times New Roman" panose="02020603050405020304" charset="0"/>
                <a:sym typeface="+mn-ea"/>
              </a:rPr>
              <a:t>Although two nodes are physically connected by a transmission medium such as cable or air, we need to remember that the data-link layer controls how the medium is used.</a:t>
            </a:r>
          </a:p>
          <a:p>
            <a:pPr marL="457200" indent="-457200">
              <a:spcBef>
                <a:spcPct val="15000"/>
              </a:spcBef>
              <a:buFont typeface="Arial" panose="020B0604020202020204" pitchFamily="34" charset="0"/>
              <a:buChar char="•"/>
            </a:pPr>
            <a:r>
              <a:rPr lang="en-US" sz="2800" dirty="0">
                <a:latin typeface="Times New Roman" panose="02020603050405020304" charset="0"/>
                <a:cs typeface="Times New Roman" panose="02020603050405020304" charset="0"/>
                <a:sym typeface="+mn-ea"/>
              </a:rPr>
              <a:t>The duties of the data link layer are</a:t>
            </a:r>
          </a:p>
          <a:p>
            <a:pPr marL="971550" lvl="1" indent="-514350">
              <a:spcBef>
                <a:spcPct val="15000"/>
              </a:spcBef>
              <a:buFont typeface="+mj-lt"/>
              <a:buAutoNum type="arabicPeriod"/>
            </a:pPr>
            <a:r>
              <a:rPr lang="en-US" sz="2800" b="1" dirty="0">
                <a:latin typeface="Times New Roman" panose="02020603050405020304" charset="0"/>
                <a:cs typeface="Times New Roman" panose="02020603050405020304" charset="0"/>
              </a:rPr>
              <a:t>Framing</a:t>
            </a:r>
            <a:endParaRPr lang="en-US" sz="2800" dirty="0">
              <a:latin typeface="Times New Roman" panose="02020603050405020304" charset="0"/>
              <a:cs typeface="Times New Roman" panose="02020603050405020304" charset="0"/>
            </a:endParaRPr>
          </a:p>
          <a:p>
            <a:pPr marL="971550" lvl="1" indent="-514350">
              <a:spcBef>
                <a:spcPct val="15000"/>
              </a:spcBef>
              <a:buFont typeface="+mj-lt"/>
              <a:buAutoNum type="arabicPeriod"/>
            </a:pPr>
            <a:r>
              <a:rPr lang="en-US" sz="2800" b="1" dirty="0">
                <a:latin typeface="Times New Roman" panose="02020603050405020304" charset="0"/>
                <a:cs typeface="Times New Roman" panose="02020603050405020304" charset="0"/>
              </a:rPr>
              <a:t>Physical Addressing</a:t>
            </a:r>
          </a:p>
          <a:p>
            <a:pPr marL="971550" lvl="1" indent="-514350">
              <a:spcBef>
                <a:spcPct val="15000"/>
              </a:spcBef>
              <a:buFont typeface="+mj-lt"/>
              <a:buAutoNum type="arabicPeriod"/>
            </a:pPr>
            <a:r>
              <a:rPr lang="en-US" sz="2800" b="1" dirty="0">
                <a:latin typeface="Times New Roman" panose="02020603050405020304" charset="0"/>
                <a:cs typeface="Times New Roman" panose="02020603050405020304" charset="0"/>
              </a:rPr>
              <a:t>Flow Control</a:t>
            </a:r>
          </a:p>
          <a:p>
            <a:pPr marL="971550" lvl="1" indent="-514350">
              <a:spcBef>
                <a:spcPct val="15000"/>
              </a:spcBef>
              <a:buFont typeface="+mj-lt"/>
              <a:buAutoNum type="arabicPeriod"/>
            </a:pPr>
            <a:r>
              <a:rPr lang="en-US" sz="2800" b="1" dirty="0">
                <a:latin typeface="Times New Roman" panose="02020603050405020304" charset="0"/>
                <a:cs typeface="Times New Roman" panose="02020603050405020304" charset="0"/>
              </a:rPr>
              <a:t>Error control</a:t>
            </a:r>
          </a:p>
          <a:p>
            <a:pPr marL="971550" lvl="1" indent="-514350">
              <a:spcBef>
                <a:spcPct val="15000"/>
              </a:spcBef>
              <a:buFont typeface="+mj-lt"/>
              <a:buAutoNum type="arabicPeriod"/>
            </a:pPr>
            <a:r>
              <a:rPr lang="en-US" sz="2800" b="1" dirty="0">
                <a:latin typeface="Times New Roman" panose="02020603050405020304" charset="0"/>
                <a:cs typeface="Times New Roman" panose="02020603050405020304" charset="0"/>
              </a:rPr>
              <a:t>Access control</a:t>
            </a:r>
            <a:endParaRPr lang="en-US" sz="2800" dirty="0">
              <a:latin typeface="Times New Roman" panose="02020603050405020304" charset="0"/>
              <a:cs typeface="Times New Roman" panose="0202060305040502030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EEA2A-BCD8-10F3-B589-FC3F007CDAA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1F86DEDC-2C17-2AAC-C797-2C4D31A2AD6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8CCA01D8-03D2-38D5-4697-5CCB27146F97}"/>
              </a:ext>
            </a:extLst>
          </p:cNvPr>
          <p:cNvSpPr>
            <a:spLocks noGrp="1"/>
          </p:cNvSpPr>
          <p:nvPr>
            <p:ph type="title"/>
          </p:nvPr>
        </p:nvSpPr>
        <p:spPr>
          <a:xfrm>
            <a:off x="838201" y="50336"/>
            <a:ext cx="6042284" cy="459333"/>
          </a:xfrm>
        </p:spPr>
        <p:txBody>
          <a:bodyPr>
            <a:normAutofit fontScale="90000"/>
          </a:bodyPr>
          <a:lstStyle/>
          <a:p>
            <a:r>
              <a:rPr lang="en-US" dirty="0">
                <a:latin typeface="Times New Roman" panose="02020603050405020304" pitchFamily="18" charset="0"/>
                <a:cs typeface="Times New Roman" panose="02020603050405020304" pitchFamily="18" charset="0"/>
              </a:rPr>
              <a:t>Control Field for S-Frames</a:t>
            </a:r>
          </a:p>
        </p:txBody>
      </p:sp>
      <p:sp>
        <p:nvSpPr>
          <p:cNvPr id="5" name="Content Placeholder 4">
            <a:extLst>
              <a:ext uri="{FF2B5EF4-FFF2-40B4-BE49-F238E27FC236}">
                <a16:creationId xmlns:a16="http://schemas.microsoft.com/office/drawing/2014/main" id="{F7CA1E56-F4AF-FE06-29ED-4BB24DB0787C}"/>
              </a:ext>
            </a:extLst>
          </p:cNvPr>
          <p:cNvSpPr>
            <a:spLocks noGrp="1"/>
          </p:cNvSpPr>
          <p:nvPr>
            <p:ph idx="1"/>
          </p:nvPr>
        </p:nvSpPr>
        <p:spPr>
          <a:xfrm>
            <a:off x="838200" y="761325"/>
            <a:ext cx="10515600" cy="5144800"/>
          </a:xfrm>
        </p:spPr>
        <p:txBody>
          <a:bodyPr>
            <a:normAutofit/>
          </a:bodyPr>
          <a:lstStyle/>
          <a:p>
            <a:r>
              <a:rPr lang="en-US" dirty="0"/>
              <a:t>Supervisory frames are used for flow and error control whenever piggybacking is either impossible or inappropriate.</a:t>
            </a:r>
          </a:p>
          <a:p>
            <a:r>
              <a:rPr lang="en-US" dirty="0"/>
              <a:t>S-frames do not have information fields.</a:t>
            </a:r>
          </a:p>
          <a:p>
            <a:r>
              <a:rPr lang="en-US" dirty="0"/>
              <a:t>If the first 2 bits of the control field are 10, this means the frame is an S-frame. The last 3-bits called N(R), corresponds to ACK and NAK.</a:t>
            </a:r>
          </a:p>
          <a:p>
            <a:r>
              <a:rPr lang="en-US" dirty="0"/>
              <a:t>The 2 bits called code are used to define the type of S-frame itself.</a:t>
            </a:r>
          </a:p>
          <a:p>
            <a:pPr marL="0" indent="0">
              <a:buNone/>
            </a:pPr>
            <a:r>
              <a:rPr lang="en-US" b="1" dirty="0"/>
              <a:t>00:</a:t>
            </a:r>
            <a:r>
              <a:rPr lang="en-US" dirty="0"/>
              <a:t> Receive ready (RR)</a:t>
            </a:r>
          </a:p>
          <a:p>
            <a:pPr marL="0" indent="0">
              <a:buNone/>
            </a:pPr>
            <a:r>
              <a:rPr lang="en-US" b="1" dirty="0"/>
              <a:t>01:</a:t>
            </a:r>
            <a:r>
              <a:rPr lang="en-US" dirty="0"/>
              <a:t> Receive not ready (RNR)</a:t>
            </a:r>
          </a:p>
          <a:p>
            <a:pPr marL="0" indent="0">
              <a:buNone/>
            </a:pPr>
            <a:r>
              <a:rPr lang="en-US" b="1" dirty="0"/>
              <a:t>10:</a:t>
            </a:r>
            <a:r>
              <a:rPr lang="en-US" dirty="0"/>
              <a:t> Reject (REJ)</a:t>
            </a:r>
          </a:p>
          <a:p>
            <a:pPr marL="0" indent="0">
              <a:buNone/>
            </a:pPr>
            <a:r>
              <a:rPr lang="en-US" b="1" dirty="0"/>
              <a:t>11:</a:t>
            </a:r>
            <a:r>
              <a:rPr lang="en-US" dirty="0"/>
              <a:t> Selective reject (SREJ).</a:t>
            </a:r>
          </a:p>
          <a:p>
            <a:endParaRPr lang="en-US" dirty="0"/>
          </a:p>
          <a:p>
            <a:endParaRPr lang="en-US" dirty="0"/>
          </a:p>
        </p:txBody>
      </p:sp>
    </p:spTree>
    <p:extLst>
      <p:ext uri="{BB962C8B-B14F-4D97-AF65-F5344CB8AC3E}">
        <p14:creationId xmlns:p14="http://schemas.microsoft.com/office/powerpoint/2010/main" val="13213573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A5CDC-0941-0DA7-1A9C-813AEC0B220F}"/>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2B8D2304-FC88-E9D4-1FE6-05F4810C8F4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3F346479-C6B0-401B-3B1B-0572AD9B0417}"/>
              </a:ext>
            </a:extLst>
          </p:cNvPr>
          <p:cNvSpPr>
            <a:spLocks noGrp="1"/>
          </p:cNvSpPr>
          <p:nvPr>
            <p:ph type="title"/>
          </p:nvPr>
        </p:nvSpPr>
        <p:spPr>
          <a:xfrm>
            <a:off x="838200" y="110799"/>
            <a:ext cx="7361420" cy="614704"/>
          </a:xfrm>
        </p:spPr>
        <p:txBody>
          <a:bodyPr>
            <a:normAutofit fontScale="90000"/>
          </a:bodyPr>
          <a:lstStyle/>
          <a:p>
            <a:r>
              <a:rPr lang="en-US" dirty="0">
                <a:latin typeface="Times New Roman" panose="02020603050405020304" pitchFamily="18" charset="0"/>
                <a:cs typeface="Times New Roman" panose="02020603050405020304" pitchFamily="18" charset="0"/>
              </a:rPr>
              <a:t>Control Field for U-Frames</a:t>
            </a:r>
          </a:p>
        </p:txBody>
      </p:sp>
      <p:sp>
        <p:nvSpPr>
          <p:cNvPr id="5" name="Content Placeholder 4">
            <a:extLst>
              <a:ext uri="{FF2B5EF4-FFF2-40B4-BE49-F238E27FC236}">
                <a16:creationId xmlns:a16="http://schemas.microsoft.com/office/drawing/2014/main" id="{FAF41308-4C23-A063-3697-69FB558A5AF2}"/>
              </a:ext>
            </a:extLst>
          </p:cNvPr>
          <p:cNvSpPr>
            <a:spLocks noGrp="1"/>
          </p:cNvSpPr>
          <p:nvPr>
            <p:ph idx="1"/>
          </p:nvPr>
        </p:nvSpPr>
        <p:spPr>
          <a:xfrm>
            <a:off x="838200" y="1079292"/>
            <a:ext cx="10854128" cy="4887811"/>
          </a:xfrm>
        </p:spPr>
        <p:txBody>
          <a:bodyPr/>
          <a:lstStyle/>
          <a:p>
            <a:r>
              <a:rPr lang="en-US" dirty="0"/>
              <a:t>Unnumbered frames are used to exchange session management and control information between connected devices.</a:t>
            </a:r>
          </a:p>
          <a:p>
            <a:r>
              <a:rPr lang="en-US" dirty="0"/>
              <a:t>Unlike S-frames, U-frames contain an information field, but one used for system management information, not user data.</a:t>
            </a:r>
          </a:p>
          <a:p>
            <a:r>
              <a:rPr lang="en-US" dirty="0"/>
              <a:t>U-frame codes are divided into two sections: a 2-bit prefix before the P/F bit and a 3-bit suffix after the P/F bit. Together, these two segments (5 bits) can be used to create up to 32 different types of U-frames.</a:t>
            </a:r>
          </a:p>
          <a:p>
            <a:endParaRPr lang="en-US" dirty="0"/>
          </a:p>
        </p:txBody>
      </p:sp>
    </p:spTree>
    <p:extLst>
      <p:ext uri="{BB962C8B-B14F-4D97-AF65-F5344CB8AC3E}">
        <p14:creationId xmlns:p14="http://schemas.microsoft.com/office/powerpoint/2010/main" val="3962319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4EB31-CA9E-5531-F722-CB011581A0DB}"/>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CD68AD22-9C29-4C5C-1662-7A82398E3F0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2587EDA9-90E7-F6E1-35FB-1425EE52C93F}"/>
              </a:ext>
            </a:extLst>
          </p:cNvPr>
          <p:cNvSpPr>
            <a:spLocks noGrp="1"/>
          </p:cNvSpPr>
          <p:nvPr>
            <p:ph idx="1"/>
          </p:nvPr>
        </p:nvSpPr>
        <p:spPr>
          <a:xfrm>
            <a:off x="973111" y="780098"/>
            <a:ext cx="9999689" cy="4824571"/>
          </a:xfrm>
        </p:spPr>
        <p:txBody>
          <a:bodyPr>
            <a:normAutofit/>
          </a:bodyPr>
          <a:lstStyle/>
          <a:p>
            <a:pPr marL="457200">
              <a:spcBef>
                <a:spcPct val="15000"/>
              </a:spcBef>
            </a:pPr>
            <a:r>
              <a:rPr lang="en-US" b="1" dirty="0">
                <a:latin typeface="Times New Roman" panose="02020603050405020304" charset="0"/>
                <a:cs typeface="Times New Roman" panose="02020603050405020304" charset="0"/>
              </a:rPr>
              <a:t>Services Provided by PPP</a:t>
            </a:r>
          </a:p>
          <a:p>
            <a:pPr marL="914400" lvl="1">
              <a:spcBef>
                <a:spcPct val="15000"/>
              </a:spcBef>
            </a:pPr>
            <a:r>
              <a:rPr lang="en-US" dirty="0">
                <a:latin typeface="Times New Roman" panose="02020603050405020304" charset="0"/>
                <a:cs typeface="Times New Roman" panose="02020603050405020304" charset="0"/>
              </a:rPr>
              <a:t>PPP defines the format of the frame to be exchanged between devices. </a:t>
            </a:r>
          </a:p>
          <a:p>
            <a:pPr marL="914400" lvl="1">
              <a:spcBef>
                <a:spcPct val="15000"/>
              </a:spcBef>
            </a:pPr>
            <a:r>
              <a:rPr lang="en-US" dirty="0">
                <a:latin typeface="Times New Roman" panose="02020603050405020304" charset="0"/>
                <a:cs typeface="Times New Roman" panose="02020603050405020304" charset="0"/>
              </a:rPr>
              <a:t>It also defines how two devices can negotiate the establishment of the link and the exchange of data. </a:t>
            </a:r>
          </a:p>
          <a:p>
            <a:pPr marL="914400" lvl="1">
              <a:spcBef>
                <a:spcPct val="15000"/>
              </a:spcBef>
            </a:pPr>
            <a:r>
              <a:rPr lang="en-US" dirty="0">
                <a:latin typeface="Times New Roman" panose="02020603050405020304" charset="0"/>
                <a:cs typeface="Times New Roman" panose="02020603050405020304" charset="0"/>
              </a:rPr>
              <a:t>PPP is designed to accept payloads from several network layers (not only IP). </a:t>
            </a:r>
          </a:p>
          <a:p>
            <a:pPr marL="914400" lvl="1">
              <a:spcBef>
                <a:spcPct val="15000"/>
              </a:spcBef>
            </a:pPr>
            <a:r>
              <a:rPr lang="en-US" dirty="0">
                <a:latin typeface="Times New Roman" panose="02020603050405020304" charset="0"/>
                <a:cs typeface="Times New Roman" panose="02020603050405020304" charset="0"/>
              </a:rPr>
              <a:t>Authentication is also provided in the protocol, but it is optional. </a:t>
            </a:r>
          </a:p>
          <a:p>
            <a:pPr marL="914400" lvl="1">
              <a:spcBef>
                <a:spcPct val="15000"/>
              </a:spcBef>
            </a:pPr>
            <a:r>
              <a:rPr lang="en-US" dirty="0">
                <a:latin typeface="Times New Roman" panose="02020603050405020304" charset="0"/>
                <a:cs typeface="Times New Roman" panose="02020603050405020304" charset="0"/>
              </a:rPr>
              <a:t>The new version of PPP, called Multilink PPP, provides connections over multiple links. </a:t>
            </a:r>
          </a:p>
          <a:p>
            <a:pPr marL="914400" lvl="1">
              <a:spcBef>
                <a:spcPct val="15000"/>
              </a:spcBef>
            </a:pPr>
            <a:r>
              <a:rPr lang="en-US" dirty="0">
                <a:latin typeface="Times New Roman" panose="02020603050405020304" charset="0"/>
                <a:cs typeface="Times New Roman" panose="02020603050405020304" charset="0"/>
              </a:rPr>
              <a:t>One interesting feature of PPP is that it provides network address configuration. This is particularly useful when a home user needs a temporary network address to connect to the Internet.</a:t>
            </a:r>
          </a:p>
        </p:txBody>
      </p:sp>
      <p:sp>
        <p:nvSpPr>
          <p:cNvPr id="2" name="Title 1">
            <a:extLst>
              <a:ext uri="{FF2B5EF4-FFF2-40B4-BE49-F238E27FC236}">
                <a16:creationId xmlns:a16="http://schemas.microsoft.com/office/drawing/2014/main" id="{4F3E289C-FFB4-C6E3-EE96-391C0230C216}"/>
              </a:ext>
            </a:extLst>
          </p:cNvPr>
          <p:cNvSpPr>
            <a:spLocks noGrp="1"/>
          </p:cNvSpPr>
          <p:nvPr>
            <p:ph type="title"/>
          </p:nvPr>
        </p:nvSpPr>
        <p:spPr>
          <a:xfrm>
            <a:off x="973111" y="0"/>
            <a:ext cx="8500672" cy="780098"/>
          </a:xfrm>
        </p:spPr>
        <p:txBody>
          <a:bodyPr>
            <a:normAutofit fontScale="90000"/>
          </a:bodyPr>
          <a:lstStyle/>
          <a:p>
            <a:r>
              <a:rPr lang="en-US" dirty="0">
                <a:latin typeface="Times New Roman" panose="02020603050405020304" pitchFamily="18" charset="0"/>
                <a:cs typeface="Times New Roman" panose="02020603050405020304" pitchFamily="18" charset="0"/>
              </a:rPr>
              <a:t>POINT-TO-POINT PROTOCOL (PPP)</a:t>
            </a:r>
          </a:p>
        </p:txBody>
      </p:sp>
    </p:spTree>
    <p:extLst>
      <p:ext uri="{BB962C8B-B14F-4D97-AF65-F5344CB8AC3E}">
        <p14:creationId xmlns:p14="http://schemas.microsoft.com/office/powerpoint/2010/main" val="17402079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A67B3-C5B4-3129-E1C7-B28162A59E72}"/>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888D153C-2DAC-810A-B495-1494086B430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369D8947-7AEB-63E3-400C-91EC77C68B94}"/>
              </a:ext>
            </a:extLst>
          </p:cNvPr>
          <p:cNvSpPr>
            <a:spLocks noGrp="1"/>
          </p:cNvSpPr>
          <p:nvPr>
            <p:ph idx="1"/>
          </p:nvPr>
        </p:nvSpPr>
        <p:spPr>
          <a:xfrm>
            <a:off x="794479" y="899410"/>
            <a:ext cx="10559311" cy="4705259"/>
          </a:xfrm>
        </p:spPr>
        <p:txBody>
          <a:bodyPr>
            <a:normAutofit/>
          </a:bodyPr>
          <a:lstStyle/>
          <a:p>
            <a:pPr marL="457200">
              <a:spcBef>
                <a:spcPct val="15000"/>
              </a:spcBef>
            </a:pPr>
            <a:r>
              <a:rPr lang="en-US" dirty="0">
                <a:latin typeface="Times New Roman" panose="02020603050405020304" charset="0"/>
                <a:cs typeface="Times New Roman" panose="02020603050405020304" charset="0"/>
              </a:rPr>
              <a:t>PPP does not provide flow control. </a:t>
            </a:r>
          </a:p>
          <a:p>
            <a:pPr marL="457200">
              <a:spcBef>
                <a:spcPct val="15000"/>
              </a:spcBef>
            </a:pPr>
            <a:r>
              <a:rPr lang="en-US" dirty="0">
                <a:latin typeface="Times New Roman" panose="02020603050405020304" charset="0"/>
                <a:cs typeface="Times New Roman" panose="02020603050405020304" charset="0"/>
              </a:rPr>
              <a:t>A sender can send several frames one after another with no concern about overwhelming the receiver. </a:t>
            </a:r>
          </a:p>
          <a:p>
            <a:pPr marL="457200">
              <a:spcBef>
                <a:spcPct val="15000"/>
              </a:spcBef>
            </a:pPr>
            <a:r>
              <a:rPr lang="en-US" dirty="0">
                <a:latin typeface="Times New Roman" panose="02020603050405020304" charset="0"/>
                <a:cs typeface="Times New Roman" panose="02020603050405020304" charset="0"/>
              </a:rPr>
              <a:t>PPP has a very simple mechanism for error control. A CRC field is used to detect errors. </a:t>
            </a:r>
          </a:p>
          <a:p>
            <a:pPr marL="457200">
              <a:spcBef>
                <a:spcPct val="15000"/>
              </a:spcBef>
            </a:pPr>
            <a:r>
              <a:rPr lang="en-US" dirty="0">
                <a:latin typeface="Times New Roman" panose="02020603050405020304" charset="0"/>
                <a:cs typeface="Times New Roman" panose="02020603050405020304" charset="0"/>
              </a:rPr>
              <a:t>If the frame is corrupted, it is silently discarded; the upper-layer protocol needs to take care of the problem. </a:t>
            </a:r>
          </a:p>
          <a:p>
            <a:pPr marL="457200">
              <a:spcBef>
                <a:spcPct val="15000"/>
              </a:spcBef>
            </a:pPr>
            <a:r>
              <a:rPr lang="en-US" dirty="0">
                <a:latin typeface="Times New Roman" panose="02020603050405020304" charset="0"/>
                <a:cs typeface="Times New Roman" panose="02020603050405020304" charset="0"/>
              </a:rPr>
              <a:t>Lack of error control and sequence numbering may cause a packet to be received out of order.</a:t>
            </a:r>
          </a:p>
          <a:p>
            <a:pPr marL="457200">
              <a:spcBef>
                <a:spcPct val="15000"/>
              </a:spcBef>
            </a:pPr>
            <a:r>
              <a:rPr lang="en-US" dirty="0">
                <a:latin typeface="Times New Roman" panose="02020603050405020304" charset="0"/>
                <a:cs typeface="Times New Roman" panose="02020603050405020304" charset="0"/>
              </a:rPr>
              <a:t>PPP does not provide a sophisticated addressing mechanism to handle frames in a multipoint configuration.</a:t>
            </a:r>
          </a:p>
        </p:txBody>
      </p:sp>
      <p:sp>
        <p:nvSpPr>
          <p:cNvPr id="2" name="Title 1">
            <a:extLst>
              <a:ext uri="{FF2B5EF4-FFF2-40B4-BE49-F238E27FC236}">
                <a16:creationId xmlns:a16="http://schemas.microsoft.com/office/drawing/2014/main" id="{F3980EC4-EB33-6563-90AC-CB9B40FCA69B}"/>
              </a:ext>
            </a:extLst>
          </p:cNvPr>
          <p:cNvSpPr>
            <a:spLocks noGrp="1"/>
          </p:cNvSpPr>
          <p:nvPr>
            <p:ph type="title"/>
          </p:nvPr>
        </p:nvSpPr>
        <p:spPr>
          <a:xfrm>
            <a:off x="958121" y="0"/>
            <a:ext cx="6521971" cy="780098"/>
          </a:xfrm>
        </p:spPr>
        <p:txBody>
          <a:bodyPr>
            <a:normAutofit fontScale="90000"/>
          </a:bodyPr>
          <a:lstStyle/>
          <a:p>
            <a:r>
              <a:rPr lang="en-US" dirty="0">
                <a:latin typeface="Times New Roman" panose="02020603050405020304" pitchFamily="18" charset="0"/>
                <a:cs typeface="Times New Roman" panose="02020603050405020304" pitchFamily="18" charset="0"/>
              </a:rPr>
              <a:t>Services Not Provided by PPP</a:t>
            </a:r>
          </a:p>
        </p:txBody>
      </p:sp>
    </p:spTree>
    <p:extLst>
      <p:ext uri="{BB962C8B-B14F-4D97-AF65-F5344CB8AC3E}">
        <p14:creationId xmlns:p14="http://schemas.microsoft.com/office/powerpoint/2010/main" val="829103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A540B-4291-722B-C67C-61BFF5318BE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2C07280D-6380-F5C7-5471-DF47DC53820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815DDA2A-DB34-B3BC-D822-A7A4C60876BC}"/>
              </a:ext>
            </a:extLst>
          </p:cNvPr>
          <p:cNvSpPr>
            <a:spLocks noGrp="1"/>
          </p:cNvSpPr>
          <p:nvPr>
            <p:ph idx="1"/>
          </p:nvPr>
        </p:nvSpPr>
        <p:spPr>
          <a:xfrm>
            <a:off x="838190" y="1493171"/>
            <a:ext cx="10515600" cy="4351338"/>
          </a:xfrm>
        </p:spPr>
        <p:txBody>
          <a:bodyPr>
            <a:normAutofit/>
          </a:bodyPr>
          <a:lstStyle/>
          <a:p>
            <a:pPr marL="457200">
              <a:spcBef>
                <a:spcPct val="15000"/>
              </a:spcBef>
            </a:pPr>
            <a:r>
              <a:rPr lang="en-US" dirty="0">
                <a:latin typeface="Times New Roman" panose="02020603050405020304" charset="0"/>
                <a:cs typeface="Times New Roman" panose="02020603050405020304" charset="0"/>
              </a:rPr>
              <a:t>PPP uses a character-oriented (or byte-oriented) frame.</a:t>
            </a:r>
          </a:p>
          <a:p>
            <a:pPr marL="457200">
              <a:spcBef>
                <a:spcPct val="15000"/>
              </a:spcBef>
            </a:pPr>
            <a:r>
              <a:rPr lang="en-US" dirty="0">
                <a:latin typeface="Times New Roman" panose="02020603050405020304" charset="0"/>
                <a:cs typeface="Times New Roman" panose="02020603050405020304" charset="0"/>
              </a:rPr>
              <a:t>Flag. A PPP frame starts and ends with a 1-byte flag with the bit pattern 01111110.</a:t>
            </a:r>
          </a:p>
          <a:p>
            <a:pPr marL="457200">
              <a:spcBef>
                <a:spcPct val="15000"/>
              </a:spcBef>
            </a:pPr>
            <a:r>
              <a:rPr lang="en-US" dirty="0">
                <a:latin typeface="Times New Roman" panose="02020603050405020304" charset="0"/>
                <a:cs typeface="Times New Roman" panose="02020603050405020304" charset="0"/>
              </a:rPr>
              <a:t>Address. The address field in this protocol is a constant value and set to 11111111 (broadcast address).</a:t>
            </a:r>
          </a:p>
          <a:p>
            <a:pPr marL="457200">
              <a:spcBef>
                <a:spcPct val="15000"/>
              </a:spcBef>
            </a:pPr>
            <a:r>
              <a:rPr lang="en-US" dirty="0">
                <a:latin typeface="Times New Roman" panose="02020603050405020304" charset="0"/>
                <a:cs typeface="Times New Roman" panose="02020603050405020304" charset="0"/>
              </a:rPr>
              <a:t>Control. This field is set to the constant value 00000011 (imitating unnumbered frames in HDLC). As we will discuss later, PPP does not provide any flow control. Error control is also limited to error detection.</a:t>
            </a:r>
          </a:p>
        </p:txBody>
      </p:sp>
      <p:sp>
        <p:nvSpPr>
          <p:cNvPr id="2" name="Title 1">
            <a:extLst>
              <a:ext uri="{FF2B5EF4-FFF2-40B4-BE49-F238E27FC236}">
                <a16:creationId xmlns:a16="http://schemas.microsoft.com/office/drawing/2014/main" id="{26705B75-6C5C-D160-F5DF-5A95757C7827}"/>
              </a:ext>
            </a:extLst>
          </p:cNvPr>
          <p:cNvSpPr>
            <a:spLocks noGrp="1"/>
          </p:cNvSpPr>
          <p:nvPr>
            <p:ph type="title"/>
          </p:nvPr>
        </p:nvSpPr>
        <p:spPr>
          <a:xfrm>
            <a:off x="958121" y="0"/>
            <a:ext cx="5622561" cy="780098"/>
          </a:xfrm>
        </p:spPr>
        <p:txBody>
          <a:bodyPr/>
          <a:lstStyle/>
          <a:p>
            <a:r>
              <a:rPr lang="en-US" dirty="0">
                <a:latin typeface="Times New Roman" panose="02020603050405020304" pitchFamily="18" charset="0"/>
                <a:cs typeface="Times New Roman" panose="02020603050405020304" pitchFamily="18" charset="0"/>
              </a:rPr>
              <a:t>PPP Framing</a:t>
            </a:r>
          </a:p>
        </p:txBody>
      </p:sp>
      <p:pic>
        <p:nvPicPr>
          <p:cNvPr id="6" name="Picture 5">
            <a:extLst>
              <a:ext uri="{FF2B5EF4-FFF2-40B4-BE49-F238E27FC236}">
                <a16:creationId xmlns:a16="http://schemas.microsoft.com/office/drawing/2014/main" id="{7A8FABAD-CA0F-641E-0AE2-9AF70867C3D4}"/>
              </a:ext>
            </a:extLst>
          </p:cNvPr>
          <p:cNvPicPr>
            <a:picLocks noChangeAspect="1"/>
          </p:cNvPicPr>
          <p:nvPr/>
        </p:nvPicPr>
        <p:blipFill>
          <a:blip r:embed="rId3"/>
          <a:stretch>
            <a:fillRect/>
          </a:stretch>
        </p:blipFill>
        <p:spPr>
          <a:xfrm>
            <a:off x="4727523" y="116236"/>
            <a:ext cx="7024766" cy="1226813"/>
          </a:xfrm>
          <a:prstGeom prst="rect">
            <a:avLst/>
          </a:prstGeom>
        </p:spPr>
      </p:pic>
    </p:spTree>
    <p:extLst>
      <p:ext uri="{BB962C8B-B14F-4D97-AF65-F5344CB8AC3E}">
        <p14:creationId xmlns:p14="http://schemas.microsoft.com/office/powerpoint/2010/main" val="24232597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30779-D8DE-C38A-B42C-8897DA6510B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3BE03E93-0F7D-C8F0-481A-88130FC0C41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BAB37A65-3882-B68A-430C-029E13DA24C6}"/>
              </a:ext>
            </a:extLst>
          </p:cNvPr>
          <p:cNvSpPr>
            <a:spLocks noGrp="1"/>
          </p:cNvSpPr>
          <p:nvPr>
            <p:ph idx="1"/>
          </p:nvPr>
        </p:nvSpPr>
        <p:spPr>
          <a:xfrm>
            <a:off x="839448" y="209862"/>
            <a:ext cx="10514341" cy="5394807"/>
          </a:xfrm>
        </p:spPr>
        <p:txBody>
          <a:bodyPr>
            <a:normAutofit/>
          </a:bodyPr>
          <a:lstStyle/>
          <a:p>
            <a:pPr marL="457200">
              <a:spcBef>
                <a:spcPct val="15000"/>
              </a:spcBef>
            </a:pPr>
            <a:r>
              <a:rPr lang="en-US" b="1" dirty="0">
                <a:latin typeface="Times New Roman" panose="02020603050405020304" charset="0"/>
                <a:cs typeface="Times New Roman" panose="02020603050405020304" charset="0"/>
              </a:rPr>
              <a:t>Protocol</a:t>
            </a:r>
            <a:r>
              <a:rPr lang="en-US" dirty="0">
                <a:latin typeface="Times New Roman" panose="02020603050405020304" charset="0"/>
                <a:cs typeface="Times New Roman" panose="02020603050405020304" charset="0"/>
              </a:rPr>
              <a:t>: The protocol field defines what is being carried in the data field: either user data or other information. This field is by default 2 bytes long, but the two parties can agree to use only 1 byte.</a:t>
            </a:r>
          </a:p>
          <a:p>
            <a:pPr marL="457200">
              <a:spcBef>
                <a:spcPct val="15000"/>
              </a:spcBef>
            </a:pPr>
            <a:r>
              <a:rPr lang="en-US" b="1" dirty="0">
                <a:latin typeface="Times New Roman" panose="02020603050405020304" charset="0"/>
                <a:cs typeface="Times New Roman" panose="02020603050405020304" charset="0"/>
              </a:rPr>
              <a:t>Payload field:</a:t>
            </a:r>
            <a:r>
              <a:rPr lang="en-US" dirty="0">
                <a:latin typeface="Times New Roman" panose="02020603050405020304" charset="0"/>
                <a:cs typeface="Times New Roman" panose="02020603050405020304" charset="0"/>
              </a:rPr>
              <a:t> This field carries either the user data or other information that we will discuss shortly. The data field is a sequence of bytes with the default of a maximum of 1500 bytes; but this can be changed during negotiation. The data field is byte-stuffed if the flag byte pattern appears in this field. Because there is no field defining the size of the data field, padding is needed if the size is less than the maximum default value or the maximum negotiated value.</a:t>
            </a:r>
          </a:p>
          <a:p>
            <a:pPr marL="457200">
              <a:spcBef>
                <a:spcPct val="15000"/>
              </a:spcBef>
            </a:pPr>
            <a:r>
              <a:rPr lang="en-US" b="1" dirty="0">
                <a:latin typeface="Times New Roman" panose="02020603050405020304" charset="0"/>
                <a:cs typeface="Times New Roman" panose="02020603050405020304" charset="0"/>
              </a:rPr>
              <a:t>FCS</a:t>
            </a:r>
            <a:r>
              <a:rPr lang="en-US" dirty="0">
                <a:latin typeface="Times New Roman" panose="02020603050405020304" charset="0"/>
                <a:cs typeface="Times New Roman" panose="02020603050405020304" charset="0"/>
              </a:rPr>
              <a:t>: The frame check sequence (FCS) is simply a 2-byte or 4-byte standard CRC.</a:t>
            </a:r>
          </a:p>
        </p:txBody>
      </p:sp>
    </p:spTree>
    <p:extLst>
      <p:ext uri="{BB962C8B-B14F-4D97-AF65-F5344CB8AC3E}">
        <p14:creationId xmlns:p14="http://schemas.microsoft.com/office/powerpoint/2010/main" val="40504625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A3D19-D1FD-AC22-CE95-37E2EE252FF5}"/>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8066E24-6D04-76C2-FD0A-039A89757A7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50B9EBAB-7EF7-0106-EDFA-B6CC746C3E13}"/>
              </a:ext>
            </a:extLst>
          </p:cNvPr>
          <p:cNvSpPr>
            <a:spLocks noGrp="1"/>
          </p:cNvSpPr>
          <p:nvPr>
            <p:ph idx="1"/>
          </p:nvPr>
        </p:nvSpPr>
        <p:spPr>
          <a:xfrm>
            <a:off x="838190" y="1253331"/>
            <a:ext cx="6012315" cy="4351338"/>
          </a:xfrm>
        </p:spPr>
        <p:txBody>
          <a:bodyPr>
            <a:normAutofit/>
          </a:bodyPr>
          <a:lstStyle/>
          <a:p>
            <a:pPr marL="457200">
              <a:spcBef>
                <a:spcPct val="15000"/>
              </a:spcBef>
            </a:pPr>
            <a:r>
              <a:rPr lang="en-US" dirty="0">
                <a:latin typeface="Times New Roman" panose="02020603050405020304" charset="0"/>
                <a:cs typeface="Times New Roman" panose="02020603050405020304" charset="0"/>
              </a:rPr>
              <a:t>PPP</a:t>
            </a:r>
          </a:p>
          <a:p>
            <a:pPr marL="457200">
              <a:spcBef>
                <a:spcPct val="15000"/>
              </a:spcBef>
            </a:pPr>
            <a:endParaRPr lang="en-US" dirty="0">
              <a:latin typeface="Times New Roman" panose="02020603050405020304" charset="0"/>
              <a:cs typeface="Times New Roman" panose="02020603050405020304" charset="0"/>
            </a:endParaRPr>
          </a:p>
        </p:txBody>
      </p:sp>
      <p:sp>
        <p:nvSpPr>
          <p:cNvPr id="2" name="Title 1">
            <a:extLst>
              <a:ext uri="{FF2B5EF4-FFF2-40B4-BE49-F238E27FC236}">
                <a16:creationId xmlns:a16="http://schemas.microsoft.com/office/drawing/2014/main" id="{34BB2FCA-7B60-E92A-CF0D-0496E41B4BBF}"/>
              </a:ext>
            </a:extLst>
          </p:cNvPr>
          <p:cNvSpPr>
            <a:spLocks noGrp="1"/>
          </p:cNvSpPr>
          <p:nvPr>
            <p:ph type="title"/>
          </p:nvPr>
        </p:nvSpPr>
        <p:spPr>
          <a:xfrm>
            <a:off x="958121" y="0"/>
            <a:ext cx="5622561" cy="780098"/>
          </a:xfrm>
        </p:spPr>
        <p:txBody>
          <a:bodyPr>
            <a:normAutofit fontScale="90000"/>
          </a:bodyPr>
          <a:lstStyle/>
          <a:p>
            <a:r>
              <a:rPr lang="en-US" dirty="0">
                <a:latin typeface="Times New Roman" panose="02020603050405020304" pitchFamily="18" charset="0"/>
                <a:cs typeface="Times New Roman" panose="02020603050405020304" pitchFamily="18" charset="0"/>
              </a:rPr>
              <a:t>Transition Phases in PPP</a:t>
            </a:r>
          </a:p>
        </p:txBody>
      </p:sp>
      <p:pic>
        <p:nvPicPr>
          <p:cNvPr id="9" name="Picture 8">
            <a:extLst>
              <a:ext uri="{FF2B5EF4-FFF2-40B4-BE49-F238E27FC236}">
                <a16:creationId xmlns:a16="http://schemas.microsoft.com/office/drawing/2014/main" id="{CDB749D5-828F-73C0-848E-7D5E761AE154}"/>
              </a:ext>
            </a:extLst>
          </p:cNvPr>
          <p:cNvPicPr>
            <a:picLocks noChangeAspect="1"/>
          </p:cNvPicPr>
          <p:nvPr/>
        </p:nvPicPr>
        <p:blipFill>
          <a:blip r:embed="rId3"/>
          <a:stretch>
            <a:fillRect/>
          </a:stretch>
        </p:blipFill>
        <p:spPr>
          <a:xfrm>
            <a:off x="2533338" y="729247"/>
            <a:ext cx="8926826" cy="4811211"/>
          </a:xfrm>
          <a:prstGeom prst="rect">
            <a:avLst/>
          </a:prstGeom>
        </p:spPr>
      </p:pic>
    </p:spTree>
    <p:extLst>
      <p:ext uri="{BB962C8B-B14F-4D97-AF65-F5344CB8AC3E}">
        <p14:creationId xmlns:p14="http://schemas.microsoft.com/office/powerpoint/2010/main" val="15293098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563D8-F06E-08A1-FC80-C23A13C9FE79}"/>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2EC036C-747C-15A2-F487-09B68E004AA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321623AA-CE20-79BF-F2AF-BADDDF42D9FD}"/>
              </a:ext>
            </a:extLst>
          </p:cNvPr>
          <p:cNvSpPr>
            <a:spLocks noGrp="1"/>
          </p:cNvSpPr>
          <p:nvPr>
            <p:ph idx="1"/>
          </p:nvPr>
        </p:nvSpPr>
        <p:spPr>
          <a:xfrm>
            <a:off x="809469" y="780098"/>
            <a:ext cx="10544321" cy="5156007"/>
          </a:xfrm>
        </p:spPr>
        <p:txBody>
          <a:bodyPr>
            <a:normAutofit/>
          </a:bodyPr>
          <a:lstStyle/>
          <a:p>
            <a:pPr marL="457200">
              <a:spcBef>
                <a:spcPct val="15000"/>
              </a:spcBef>
            </a:pPr>
            <a:r>
              <a:rPr lang="en-US" dirty="0">
                <a:latin typeface="Times New Roman" panose="02020603050405020304" charset="0"/>
                <a:cs typeface="Times New Roman" panose="02020603050405020304" charset="0"/>
              </a:rPr>
              <a:t>Three sets of protocols are defined to make PPP powerful: </a:t>
            </a:r>
          </a:p>
          <a:p>
            <a:pPr marL="742950" indent="-514350">
              <a:spcBef>
                <a:spcPct val="15000"/>
              </a:spcBef>
              <a:buAutoNum type="arabicPeriod"/>
            </a:pPr>
            <a:r>
              <a:rPr lang="en-US" b="1" dirty="0">
                <a:latin typeface="Times New Roman" panose="02020603050405020304" charset="0"/>
                <a:cs typeface="Times New Roman" panose="02020603050405020304" charset="0"/>
              </a:rPr>
              <a:t>The Link Control Protocol (LCP)</a:t>
            </a:r>
            <a:r>
              <a:rPr lang="en-US" dirty="0">
                <a:latin typeface="Times New Roman" panose="02020603050405020304" charset="0"/>
                <a:cs typeface="Times New Roman" panose="02020603050405020304" charset="0"/>
              </a:rPr>
              <a:t>: It is Responsible for establishing, maintaining, configuring, and terminating links.</a:t>
            </a:r>
          </a:p>
          <a:p>
            <a:pPr marL="742950" indent="-514350">
              <a:spcBef>
                <a:spcPct val="15000"/>
              </a:spcBef>
              <a:buAutoNum type="arabicPeriod"/>
            </a:pPr>
            <a:r>
              <a:rPr lang="en-US" b="1" dirty="0">
                <a:latin typeface="Times New Roman" panose="02020603050405020304" charset="0"/>
                <a:cs typeface="Times New Roman" panose="02020603050405020304" charset="0"/>
              </a:rPr>
              <a:t>Two Authentication Protocols (APs)</a:t>
            </a:r>
            <a:r>
              <a:rPr lang="en-US" dirty="0">
                <a:latin typeface="Times New Roman" panose="02020603050405020304" charset="0"/>
                <a:cs typeface="Times New Roman" panose="02020603050405020304" charset="0"/>
              </a:rPr>
              <a:t>:  Password Authentication Protocol (PAP) and Challenge Handshake Authentication Protocol (CHAP)</a:t>
            </a:r>
          </a:p>
          <a:p>
            <a:pPr marL="742950" indent="-514350">
              <a:spcBef>
                <a:spcPct val="15000"/>
              </a:spcBef>
              <a:buAutoNum type="arabicPeriod"/>
            </a:pPr>
            <a:r>
              <a:rPr lang="en-US" b="1" dirty="0">
                <a:latin typeface="Times New Roman" panose="02020603050405020304" charset="0"/>
                <a:cs typeface="Times New Roman" panose="02020603050405020304" charset="0"/>
              </a:rPr>
              <a:t>Several Network Control Protocols (NCPs)</a:t>
            </a:r>
            <a:r>
              <a:rPr lang="en-US" dirty="0">
                <a:latin typeface="Times New Roman" panose="02020603050405020304" charset="0"/>
                <a:cs typeface="Times New Roman" panose="02020603050405020304" charset="0"/>
              </a:rPr>
              <a:t>: PPP is a multiple-network-layer protocol. It can carry a network-layer data packet from protocols defined by the Internet, OSI, Xerox, </a:t>
            </a:r>
            <a:r>
              <a:rPr lang="en-US" dirty="0" err="1">
                <a:latin typeface="Times New Roman" panose="02020603050405020304" charset="0"/>
                <a:cs typeface="Times New Roman" panose="02020603050405020304" charset="0"/>
              </a:rPr>
              <a:t>DECnet</a:t>
            </a:r>
            <a:r>
              <a:rPr lang="en-US" dirty="0">
                <a:latin typeface="Times New Roman" panose="02020603050405020304" charset="0"/>
                <a:cs typeface="Times New Roman" panose="02020603050405020304" charset="0"/>
              </a:rPr>
              <a:t>, AppleTalk, Novel, and so on.</a:t>
            </a:r>
          </a:p>
        </p:txBody>
      </p:sp>
      <p:sp>
        <p:nvSpPr>
          <p:cNvPr id="2" name="Title 1">
            <a:extLst>
              <a:ext uri="{FF2B5EF4-FFF2-40B4-BE49-F238E27FC236}">
                <a16:creationId xmlns:a16="http://schemas.microsoft.com/office/drawing/2014/main" id="{A35F2450-C214-56DA-38AF-D09372A0BD4C}"/>
              </a:ext>
            </a:extLst>
          </p:cNvPr>
          <p:cNvSpPr>
            <a:spLocks noGrp="1"/>
          </p:cNvSpPr>
          <p:nvPr>
            <p:ph type="title"/>
          </p:nvPr>
        </p:nvSpPr>
        <p:spPr>
          <a:xfrm>
            <a:off x="958121" y="0"/>
            <a:ext cx="10074640" cy="599607"/>
          </a:xfrm>
        </p:spPr>
        <p:txBody>
          <a:bodyPr>
            <a:normAutofit fontScale="90000"/>
          </a:bodyPr>
          <a:lstStyle/>
          <a:p>
            <a:r>
              <a:rPr lang="en-US" dirty="0">
                <a:latin typeface="Times New Roman" panose="02020603050405020304" pitchFamily="18" charset="0"/>
                <a:cs typeface="Times New Roman" panose="02020603050405020304" pitchFamily="18" charset="0"/>
              </a:rPr>
              <a:t>Multiplexing of Protocols in PPP</a:t>
            </a:r>
          </a:p>
        </p:txBody>
      </p:sp>
    </p:spTree>
    <p:extLst>
      <p:ext uri="{BB962C8B-B14F-4D97-AF65-F5344CB8AC3E}">
        <p14:creationId xmlns:p14="http://schemas.microsoft.com/office/powerpoint/2010/main" val="827895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54D58-559F-C2AE-FAC9-54860FC04464}"/>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77227B3F-1371-AE46-F487-2991ADACA8D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AE0D4624-AD26-6F5E-6C75-DDFC1A2E7319}"/>
              </a:ext>
            </a:extLst>
          </p:cNvPr>
          <p:cNvSpPr>
            <a:spLocks noGrp="1"/>
          </p:cNvSpPr>
          <p:nvPr>
            <p:ph idx="1"/>
          </p:nvPr>
        </p:nvSpPr>
        <p:spPr>
          <a:xfrm>
            <a:off x="838190" y="1253331"/>
            <a:ext cx="10515600" cy="4351338"/>
          </a:xfrm>
        </p:spPr>
        <p:txBody>
          <a:bodyPr>
            <a:normAutofit/>
          </a:bodyPr>
          <a:lstStyle/>
          <a:p>
            <a:pPr marL="457200">
              <a:spcBef>
                <a:spcPct val="15000"/>
              </a:spcBef>
            </a:pPr>
            <a:endParaRPr lang="en-US" dirty="0">
              <a:latin typeface="Times New Roman" panose="02020603050405020304" charset="0"/>
              <a:cs typeface="Times New Roman" panose="02020603050405020304" charset="0"/>
            </a:endParaRPr>
          </a:p>
        </p:txBody>
      </p:sp>
      <p:sp>
        <p:nvSpPr>
          <p:cNvPr id="2" name="Title 1">
            <a:extLst>
              <a:ext uri="{FF2B5EF4-FFF2-40B4-BE49-F238E27FC236}">
                <a16:creationId xmlns:a16="http://schemas.microsoft.com/office/drawing/2014/main" id="{3BD08B0C-0A85-BBD3-1480-1A941B501282}"/>
              </a:ext>
            </a:extLst>
          </p:cNvPr>
          <p:cNvSpPr>
            <a:spLocks noGrp="1"/>
          </p:cNvSpPr>
          <p:nvPr>
            <p:ph type="title"/>
          </p:nvPr>
        </p:nvSpPr>
        <p:spPr>
          <a:xfrm>
            <a:off x="958121" y="0"/>
            <a:ext cx="5622561" cy="780098"/>
          </a:xfrm>
        </p:spPr>
        <p:txBody>
          <a:bodyPr/>
          <a:lstStyle/>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5725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4743C-10C8-3A90-09F7-45D0AE41FD2E}"/>
              </a:ext>
            </a:extLst>
          </p:cNvPr>
          <p:cNvSpPr>
            <a:spLocks noGrp="1"/>
          </p:cNvSpPr>
          <p:nvPr>
            <p:ph type="title"/>
          </p:nvPr>
        </p:nvSpPr>
        <p:spPr>
          <a:xfrm>
            <a:off x="838200" y="365126"/>
            <a:ext cx="10515600" cy="804108"/>
          </a:xfrm>
        </p:spPr>
        <p:txBody>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A2255A-0BCF-5BE0-1C37-3CBA33D043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87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D205-5011-F42A-0EF4-EC0FFBF1C13F}"/>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4D423E4F-8FE5-41D2-D21A-3C0D4089AE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2" name="Title 1">
            <a:extLst>
              <a:ext uri="{FF2B5EF4-FFF2-40B4-BE49-F238E27FC236}">
                <a16:creationId xmlns:a16="http://schemas.microsoft.com/office/drawing/2014/main" id="{7A6BCB28-7B60-DD9D-2D75-0B93693C5B40}"/>
              </a:ext>
            </a:extLst>
          </p:cNvPr>
          <p:cNvSpPr>
            <a:spLocks noGrp="1"/>
          </p:cNvSpPr>
          <p:nvPr>
            <p:ph type="title"/>
          </p:nvPr>
        </p:nvSpPr>
        <p:spPr>
          <a:xfrm>
            <a:off x="943131" y="174077"/>
            <a:ext cx="5622561" cy="780098"/>
          </a:xfrm>
        </p:spPr>
        <p:txBody>
          <a:bodyPr/>
          <a:lstStyle/>
          <a:p>
            <a:r>
              <a:rPr lang="en-US" b="1" dirty="0">
                <a:latin typeface="Times New Roman" panose="02020603050405020304" charset="0"/>
                <a:cs typeface="Times New Roman" panose="02020603050405020304" charset="0"/>
              </a:rPr>
              <a:t>Framing</a:t>
            </a:r>
          </a:p>
        </p:txBody>
      </p:sp>
      <p:sp>
        <p:nvSpPr>
          <p:cNvPr id="5" name="Content Placeholder 4">
            <a:extLst>
              <a:ext uri="{FF2B5EF4-FFF2-40B4-BE49-F238E27FC236}">
                <a16:creationId xmlns:a16="http://schemas.microsoft.com/office/drawing/2014/main" id="{F3ACDC69-0B9C-53B9-CAA8-92FB19C4FF15}"/>
              </a:ext>
            </a:extLst>
          </p:cNvPr>
          <p:cNvSpPr>
            <a:spLocks noGrp="1"/>
          </p:cNvSpPr>
          <p:nvPr>
            <p:ph idx="1"/>
          </p:nvPr>
        </p:nvSpPr>
        <p:spPr>
          <a:xfrm>
            <a:off x="943131" y="1253331"/>
            <a:ext cx="10515600" cy="4351338"/>
          </a:xfrm>
        </p:spPr>
        <p:txBody>
          <a:bodyPr/>
          <a:lstStyle/>
          <a:p>
            <a:r>
              <a:rPr lang="en-US" sz="2800" dirty="0">
                <a:latin typeface="Times New Roman" panose="02020603050405020304" charset="0"/>
                <a:cs typeface="Times New Roman" panose="02020603050405020304" charset="0"/>
              </a:rPr>
              <a:t>The data link layer divides the stream of bits received from the network layer into manageable data units called frames.</a:t>
            </a:r>
          </a:p>
          <a:p>
            <a:r>
              <a:rPr lang="en-US" sz="2800" dirty="0">
                <a:latin typeface="Times New Roman" panose="02020603050405020304" charset="0"/>
                <a:cs typeface="Times New Roman" panose="02020603050405020304" charset="0"/>
              </a:rPr>
              <a:t>Framing in the DLL separates a message from one source to a destination by adding a sender address and a destination address. </a:t>
            </a:r>
          </a:p>
          <a:p>
            <a:r>
              <a:rPr lang="en-US" dirty="0"/>
              <a:t>Although the whole message could be packed in one frame, that is not normally done. </a:t>
            </a:r>
          </a:p>
          <a:p>
            <a:r>
              <a:rPr lang="en-US" dirty="0"/>
              <a:t>One reason is that a frame can be very large, making flow and error control very inefficient.</a:t>
            </a:r>
          </a:p>
        </p:txBody>
      </p:sp>
    </p:spTree>
    <p:extLst>
      <p:ext uri="{BB962C8B-B14F-4D97-AF65-F5344CB8AC3E}">
        <p14:creationId xmlns:p14="http://schemas.microsoft.com/office/powerpoint/2010/main" val="35103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5427A-7459-A395-6DF9-27609FAB6E8C}"/>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B57F113B-9C5F-D1B6-12A1-50050F8375C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BA18AE39-BB96-4E20-298F-A60DA47464C5}"/>
              </a:ext>
            </a:extLst>
          </p:cNvPr>
          <p:cNvSpPr>
            <a:spLocks noGrp="1"/>
          </p:cNvSpPr>
          <p:nvPr>
            <p:ph idx="1"/>
          </p:nvPr>
        </p:nvSpPr>
        <p:spPr>
          <a:xfrm>
            <a:off x="838190" y="281638"/>
            <a:ext cx="10515600" cy="4351338"/>
          </a:xfrm>
        </p:spPr>
        <p:txBody>
          <a:bodyPr>
            <a:normAutofit/>
          </a:bodyPr>
          <a:lstStyle/>
          <a:p>
            <a:r>
              <a:rPr lang="en-US" sz="2000" b="1" i="1" u="none" strike="noStrike" baseline="0" dirty="0">
                <a:solidFill>
                  <a:srgbClr val="FF0000"/>
                </a:solidFill>
                <a:latin typeface="Times-BoldItalic"/>
              </a:rPr>
              <a:t>Frame Size</a:t>
            </a:r>
          </a:p>
          <a:p>
            <a:r>
              <a:rPr lang="en-US" sz="2400" dirty="0">
                <a:latin typeface="Times New Roman" panose="02020603050405020304" pitchFamily="18" charset="0"/>
                <a:cs typeface="Times New Roman" panose="02020603050405020304" pitchFamily="18" charset="0"/>
              </a:rPr>
              <a:t>Frames can be of fixed or variable size</a:t>
            </a:r>
          </a:p>
          <a:p>
            <a:r>
              <a:rPr lang="en-US" sz="2400" dirty="0">
                <a:latin typeface="Times New Roman" panose="02020603050405020304" pitchFamily="18" charset="0"/>
                <a:cs typeface="Times New Roman" panose="02020603050405020304" pitchFamily="18" charset="0"/>
              </a:rPr>
              <a:t>In fixed-size framing, there is no need for defining the boundaries of the frames; the size itself can be used as a delimiter. An example of this type of framing is the ATM WAN, which uses frames of fixed size called cells.</a:t>
            </a:r>
          </a:p>
          <a:p>
            <a:r>
              <a:rPr lang="en-US" sz="2400" dirty="0">
                <a:latin typeface="Times New Roman" panose="02020603050405020304" pitchFamily="18" charset="0"/>
                <a:cs typeface="Times New Roman" panose="02020603050405020304" pitchFamily="18" charset="0"/>
              </a:rPr>
              <a:t>The main discussion concerns variable-size framing, prevalent in local-area networks.</a:t>
            </a:r>
          </a:p>
          <a:p>
            <a:r>
              <a:rPr lang="en-US" sz="2400" dirty="0">
                <a:latin typeface="Times New Roman" panose="02020603050405020304" pitchFamily="18" charset="0"/>
                <a:cs typeface="Times New Roman" panose="02020603050405020304" pitchFamily="18" charset="0"/>
              </a:rPr>
              <a:t>In variable-size framing, we need a way to define the end of one frame and the beginning of the next.</a:t>
            </a:r>
          </a:p>
          <a:p>
            <a:r>
              <a:rPr lang="en-US" sz="2400" b="1" dirty="0">
                <a:latin typeface="Times New Roman" panose="02020603050405020304" pitchFamily="18" charset="0"/>
                <a:cs typeface="Times New Roman" panose="02020603050405020304" pitchFamily="18" charset="0"/>
              </a:rPr>
              <a:t>Character-Oriented Framing</a:t>
            </a:r>
          </a:p>
          <a:p>
            <a:endParaRPr lang="en-US" sz="24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4B00352-3832-9539-D326-4E219CE8E67E}"/>
              </a:ext>
            </a:extLst>
          </p:cNvPr>
          <p:cNvPicPr>
            <a:picLocks noChangeAspect="1"/>
          </p:cNvPicPr>
          <p:nvPr/>
        </p:nvPicPr>
        <p:blipFill>
          <a:blip r:embed="rId3"/>
          <a:stretch>
            <a:fillRect/>
          </a:stretch>
        </p:blipFill>
        <p:spPr>
          <a:xfrm>
            <a:off x="2196765" y="4632976"/>
            <a:ext cx="7427114" cy="1235178"/>
          </a:xfrm>
          <a:prstGeom prst="rect">
            <a:avLst/>
          </a:prstGeom>
        </p:spPr>
      </p:pic>
    </p:spTree>
    <p:extLst>
      <p:ext uri="{BB962C8B-B14F-4D97-AF65-F5344CB8AC3E}">
        <p14:creationId xmlns:p14="http://schemas.microsoft.com/office/powerpoint/2010/main" val="2705192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E0001-30E1-0EDB-72A6-F3C8F8CF236F}"/>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FC14B913-38E4-409F-C069-0E5BD998FC0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sp>
        <p:nvSpPr>
          <p:cNvPr id="5" name="Content Placeholder 4">
            <a:extLst>
              <a:ext uri="{FF2B5EF4-FFF2-40B4-BE49-F238E27FC236}">
                <a16:creationId xmlns:a16="http://schemas.microsoft.com/office/drawing/2014/main" id="{C8A7E36F-FA67-FFDF-35AB-A275A5F0CD16}"/>
              </a:ext>
            </a:extLst>
          </p:cNvPr>
          <p:cNvSpPr>
            <a:spLocks noGrp="1"/>
          </p:cNvSpPr>
          <p:nvPr>
            <p:ph idx="1"/>
          </p:nvPr>
        </p:nvSpPr>
        <p:spPr>
          <a:xfrm>
            <a:off x="838189" y="551460"/>
            <a:ext cx="10599305" cy="4785037"/>
          </a:xfrm>
        </p:spPr>
        <p:txBody>
          <a:bodyPr>
            <a:normAutofit/>
          </a:bodyPr>
          <a:lstStyle/>
          <a:p>
            <a:r>
              <a:rPr lang="en-US" dirty="0">
                <a:latin typeface="Times New Roman" panose="02020603050405020304" pitchFamily="18" charset="0"/>
                <a:cs typeface="Times New Roman" panose="02020603050405020304" pitchFamily="18" charset="0"/>
              </a:rPr>
              <a:t>In character-oriented (or byte-oriented) framing, data to be carried are 8-bit characters from a coding system such as ASCII .</a:t>
            </a:r>
          </a:p>
          <a:p>
            <a:r>
              <a:rPr lang="en-US" dirty="0">
                <a:latin typeface="Times New Roman" panose="02020603050405020304" pitchFamily="18" charset="0"/>
                <a:cs typeface="Times New Roman" panose="02020603050405020304" pitchFamily="18" charset="0"/>
              </a:rPr>
              <a:t>The header, which normally carries the source and destination addresses and other control information, and the trailer, which carries error detection redundant bits, are also multiples of 8 bits. </a:t>
            </a:r>
          </a:p>
          <a:p>
            <a:r>
              <a:rPr lang="en-US" dirty="0">
                <a:latin typeface="Times New Roman" panose="02020603050405020304" pitchFamily="18" charset="0"/>
                <a:cs typeface="Times New Roman" panose="02020603050405020304" pitchFamily="18" charset="0"/>
              </a:rPr>
              <a:t>To separate one frame from the next, an 8-bit (1-byte) flag is added at the beginning and the end of a frame. </a:t>
            </a:r>
          </a:p>
          <a:p>
            <a:r>
              <a:rPr lang="en-US" dirty="0">
                <a:latin typeface="Times New Roman" panose="02020603050405020304" pitchFamily="18" charset="0"/>
                <a:cs typeface="Times New Roman" panose="02020603050405020304" pitchFamily="18" charset="0"/>
              </a:rPr>
              <a:t>The flag, composed of protocol-dependent special characters, signals the start or end of a frame.</a:t>
            </a:r>
          </a:p>
        </p:txBody>
      </p:sp>
    </p:spTree>
    <p:extLst>
      <p:ext uri="{BB962C8B-B14F-4D97-AF65-F5344CB8AC3E}">
        <p14:creationId xmlns:p14="http://schemas.microsoft.com/office/powerpoint/2010/main" val="98031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E34F9-BE6D-60D1-33ED-90B41F7E701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3125491F-9A5F-3619-DEE2-7C76562463A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9"/>
          <a:stretch>
            <a:fillRect/>
          </a:stretch>
        </p:blipFill>
        <p:spPr>
          <a:xfrm>
            <a:off x="0" y="647"/>
            <a:ext cx="12191980" cy="6856718"/>
          </a:xfrm>
          <a:prstGeom prst="rect">
            <a:avLst/>
          </a:prstGeom>
        </p:spPr>
      </p:pic>
      <p:pic>
        <p:nvPicPr>
          <p:cNvPr id="6" name="Content Placeholder 5">
            <a:extLst>
              <a:ext uri="{FF2B5EF4-FFF2-40B4-BE49-F238E27FC236}">
                <a16:creationId xmlns:a16="http://schemas.microsoft.com/office/drawing/2014/main" id="{D58EA3DB-73ED-299C-6CFB-EE444128C063}"/>
              </a:ext>
            </a:extLst>
          </p:cNvPr>
          <p:cNvPicPr>
            <a:picLocks noGrp="1" noChangeAspect="1"/>
          </p:cNvPicPr>
          <p:nvPr>
            <p:ph idx="1"/>
          </p:nvPr>
        </p:nvPicPr>
        <p:blipFill>
          <a:blip r:embed="rId3"/>
          <a:stretch>
            <a:fillRect/>
          </a:stretch>
        </p:blipFill>
        <p:spPr>
          <a:xfrm>
            <a:off x="1346530" y="216978"/>
            <a:ext cx="10008437" cy="5284920"/>
          </a:xfrm>
        </p:spPr>
      </p:pic>
    </p:spTree>
    <p:extLst>
      <p:ext uri="{BB962C8B-B14F-4D97-AF65-F5344CB8AC3E}">
        <p14:creationId xmlns:p14="http://schemas.microsoft.com/office/powerpoint/2010/main" val="3899856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5496</TotalTime>
  <Words>3289</Words>
  <Application>Microsoft Office PowerPoint</Application>
  <PresentationFormat>Widescreen</PresentationFormat>
  <Paragraphs>231</Paragraphs>
  <Slides>59</Slides>
  <Notes>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59</vt:i4>
      </vt:variant>
    </vt:vector>
  </HeadingPairs>
  <TitlesOfParts>
    <vt:vector size="70" baseType="lpstr">
      <vt:lpstr>Aptos</vt:lpstr>
      <vt:lpstr>Arial</vt:lpstr>
      <vt:lpstr>Calibri</vt:lpstr>
      <vt:lpstr>Calibri Light</vt:lpstr>
      <vt:lpstr>Cambria Math</vt:lpstr>
      <vt:lpstr>Times New Roman</vt:lpstr>
      <vt:lpstr>Times-BoldItalic</vt:lpstr>
      <vt:lpstr>Times-Roman</vt:lpstr>
      <vt:lpstr>Wingdings</vt:lpstr>
      <vt:lpstr>Office Theme</vt:lpstr>
      <vt:lpstr>1_Office Theme</vt:lpstr>
      <vt:lpstr>PowerPoint Presentation</vt:lpstr>
      <vt:lpstr>PowerPoint Presentation</vt:lpstr>
      <vt:lpstr>Introduction</vt:lpstr>
      <vt:lpstr>Introduction</vt:lpstr>
      <vt:lpstr>PowerPoint Presentation</vt:lpstr>
      <vt:lpstr>Framing</vt:lpstr>
      <vt:lpstr>PowerPoint Presentation</vt:lpstr>
      <vt:lpstr>PowerPoint Presentation</vt:lpstr>
      <vt:lpstr>PowerPoint Presentation</vt:lpstr>
      <vt:lpstr>Bit-Oriented Framing</vt:lpstr>
      <vt:lpstr>PowerPoint Presentation</vt:lpstr>
      <vt:lpstr>Physical Addressing</vt:lpstr>
      <vt:lpstr>PowerPoint Presentation</vt:lpstr>
      <vt:lpstr>What is the size of link-layer addresses? </vt:lpstr>
      <vt:lpstr>Three Types of addresses</vt:lpstr>
      <vt:lpstr>PowerPoint Presentation</vt:lpstr>
      <vt:lpstr>IP addresses and link-layer addresses in a small internet</vt:lpstr>
      <vt:lpstr>Address Resolution Protocol (ARP)</vt:lpstr>
      <vt:lpstr>ARP Operation</vt:lpstr>
      <vt:lpstr>PowerPoint Presentation</vt:lpstr>
      <vt:lpstr>PowerPoint Presentation</vt:lpstr>
      <vt:lpstr>Error Detection and Correction</vt:lpstr>
      <vt:lpstr>PowerPoint Presentation</vt:lpstr>
      <vt:lpstr>Block Coding</vt:lpstr>
      <vt:lpstr>PowerPoint Presentation</vt:lpstr>
      <vt:lpstr>Example (k=2, n=3)</vt:lpstr>
      <vt:lpstr>Parity Check</vt:lpstr>
      <vt:lpstr>Cyclic Redundancy Check</vt:lpstr>
      <vt:lpstr>CRC example</vt:lpstr>
      <vt:lpstr>CRC with polynomials</vt:lpstr>
      <vt:lpstr>Checksum</vt:lpstr>
      <vt:lpstr>PowerPoint Presentation</vt:lpstr>
      <vt:lpstr>Error Correcting Code (Hamming Code)</vt:lpstr>
      <vt:lpstr>Error Control</vt:lpstr>
      <vt:lpstr>Flow and Error Control</vt:lpstr>
      <vt:lpstr>Stop-and-Wait Protocol</vt:lpstr>
      <vt:lpstr>PowerPoint Presentation</vt:lpstr>
      <vt:lpstr>Flow diagram of Stop-and-Wait Protocol</vt:lpstr>
      <vt:lpstr>Go-Back-N protocol</vt:lpstr>
      <vt:lpstr>PowerPoint Presentation</vt:lpstr>
      <vt:lpstr>FSMs for the Go-Back-N protocol</vt:lpstr>
      <vt:lpstr>Selective Repeat Protocol</vt:lpstr>
      <vt:lpstr>PowerPoint Presentation</vt:lpstr>
      <vt:lpstr>HDLC </vt:lpstr>
      <vt:lpstr>HDLC Transfer Modes</vt:lpstr>
      <vt:lpstr>HDLC Framing</vt:lpstr>
      <vt:lpstr>PowerPoint Presentation</vt:lpstr>
      <vt:lpstr>PowerPoint Presentation</vt:lpstr>
      <vt:lpstr>Control field format for the different frame types</vt:lpstr>
      <vt:lpstr>Control Field for S-Frames</vt:lpstr>
      <vt:lpstr>Control Field for U-Frames</vt:lpstr>
      <vt:lpstr>POINT-TO-POINT PROTOCOL (PPP)</vt:lpstr>
      <vt:lpstr>Services Not Provided by PPP</vt:lpstr>
      <vt:lpstr>PPP Framing</vt:lpstr>
      <vt:lpstr>PowerPoint Presentation</vt:lpstr>
      <vt:lpstr>Transition Phases in PPP</vt:lpstr>
      <vt:lpstr>Multiplexing of Protocols in PPP</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Kotha Venugopalachary</cp:lastModifiedBy>
  <cp:revision>127</cp:revision>
  <dcterms:created xsi:type="dcterms:W3CDTF">2024-05-24T08:41:44Z</dcterms:created>
  <dcterms:modified xsi:type="dcterms:W3CDTF">2025-02-17T03:51:57Z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1033-11.1.0.9505</vt:lpwstr>
  </property>
</Properties>
</file>