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sldIdLst>
    <p:sldId id="257" r:id="rId2"/>
    <p:sldId id="346" r:id="rId3"/>
    <p:sldId id="349" r:id="rId4"/>
    <p:sldId id="347" r:id="rId5"/>
    <p:sldId id="1520" r:id="rId6"/>
    <p:sldId id="436" r:id="rId7"/>
    <p:sldId id="1523" r:id="rId8"/>
    <p:sldId id="1518" r:id="rId9"/>
    <p:sldId id="1515" r:id="rId10"/>
    <p:sldId id="1521" r:id="rId11"/>
    <p:sldId id="1514" r:id="rId12"/>
    <p:sldId id="1476" r:id="rId13"/>
    <p:sldId id="1510" r:id="rId14"/>
    <p:sldId id="1516" r:id="rId15"/>
    <p:sldId id="1531" r:id="rId16"/>
    <p:sldId id="1517" r:id="rId17"/>
    <p:sldId id="1524" r:id="rId18"/>
    <p:sldId id="1511" r:id="rId19"/>
    <p:sldId id="1512" r:id="rId20"/>
    <p:sldId id="1525" r:id="rId21"/>
    <p:sldId id="1513" r:id="rId22"/>
    <p:sldId id="1526" r:id="rId23"/>
    <p:sldId id="1527" r:id="rId24"/>
    <p:sldId id="1528" r:id="rId25"/>
    <p:sldId id="1529" r:id="rId26"/>
    <p:sldId id="1530" r:id="rId27"/>
    <p:sldId id="1532" r:id="rId28"/>
    <p:sldId id="1533" r:id="rId29"/>
    <p:sldId id="1534" r:id="rId30"/>
    <p:sldId id="1535" r:id="rId31"/>
    <p:sldId id="1541" r:id="rId32"/>
    <p:sldId id="1536" r:id="rId33"/>
    <p:sldId id="1537" r:id="rId34"/>
    <p:sldId id="1538" r:id="rId35"/>
    <p:sldId id="1539" r:id="rId36"/>
    <p:sldId id="337" r:id="rId37"/>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2" autoAdjust="0"/>
    <p:restoredTop sz="96283" autoAdjust="0"/>
  </p:normalViewPr>
  <p:slideViewPr>
    <p:cSldViewPr snapToGrid="0">
      <p:cViewPr varScale="1">
        <p:scale>
          <a:sx n="59" d="100"/>
          <a:sy n="59" d="100"/>
        </p:scale>
        <p:origin x="131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B9421-C2D4-4483-A10B-21FF0838890E}" type="slidenum">
              <a:rPr lang="en-US" smtClean="0"/>
              <a:t>31</a:t>
            </a:fld>
            <a:endParaRPr lang="en-US"/>
          </a:p>
        </p:txBody>
      </p:sp>
    </p:spTree>
    <p:extLst>
      <p:ext uri="{BB962C8B-B14F-4D97-AF65-F5344CB8AC3E}">
        <p14:creationId xmlns:p14="http://schemas.microsoft.com/office/powerpoint/2010/main" val="2473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25-11-2024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25-11-2024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25-11-2024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25-11-2024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25-11-2024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25-11-2024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25-11-2024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25-11-2024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25-11-2024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25-11-2024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25-11-2024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25-11-2024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pic>
        <p:nvPicPr>
          <p:cNvPr id="5" name="Picture 4"/>
          <p:cNvPicPr>
            <a:picLocks noChangeAspect="1"/>
          </p:cNvPicPr>
          <p:nvPr/>
        </p:nvPicPr>
        <p:blipFill>
          <a:blip r:embed="rId3"/>
          <a:stretch>
            <a:fillRect/>
          </a:stretch>
        </p:blipFill>
        <p:spPr>
          <a:xfrm>
            <a:off x="1813675" y="1200192"/>
            <a:ext cx="10346241" cy="4189956"/>
          </a:xfrm>
          <a:prstGeom prst="rect">
            <a:avLst/>
          </a:prstGeom>
        </p:spPr>
      </p:pic>
      <p:sp>
        <p:nvSpPr>
          <p:cNvPr id="7" name="TextBox 6"/>
          <p:cNvSpPr txBox="1"/>
          <p:nvPr/>
        </p:nvSpPr>
        <p:spPr>
          <a:xfrm>
            <a:off x="4588043" y="5133475"/>
            <a:ext cx="4154905" cy="369332"/>
          </a:xfrm>
          <a:prstGeom prst="rect">
            <a:avLst/>
          </a:prstGeom>
          <a:noFill/>
        </p:spPr>
        <p:txBody>
          <a:bodyPr wrap="square" rtlCol="0">
            <a:spAutoFit/>
          </a:bodyPr>
          <a:lstStyle/>
          <a:p>
            <a:pPr lvl="0" algn="ctr" defTabSz="998433">
              <a:spcAft>
                <a:spcPts val="600"/>
              </a:spcAft>
              <a:defRPr/>
            </a:pPr>
            <a:r>
              <a:rPr lang="en-US" altLang="en-US" b="1" dirty="0"/>
              <a:t>Figure: 5</a:t>
            </a:r>
          </a:p>
        </p:txBody>
      </p:sp>
    </p:spTree>
    <p:extLst>
      <p:ext uri="{BB962C8B-B14F-4D97-AF65-F5344CB8AC3E}">
        <p14:creationId xmlns:p14="http://schemas.microsoft.com/office/powerpoint/2010/main" val="48335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77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843940" y="333617"/>
            <a:ext cx="11943797" cy="4047028"/>
          </a:xfrm>
          <a:prstGeom prst="rect">
            <a:avLst/>
          </a:prstGeom>
          <a:noFill/>
        </p:spPr>
        <p:txBody>
          <a:bodyPr wrap="square" lIns="99843" tIns="49922" rIns="99843" bIns="49922" rtlCol="0" anchor="ctr">
            <a:spAutoFit/>
          </a:bodyPr>
          <a:lstStyle/>
          <a:p>
            <a:pPr marL="249608" lvl="0" indent="-249608" algn="just" defTabSz="998433">
              <a:lnSpc>
                <a:spcPct val="90000"/>
              </a:lnSpc>
              <a:spcBef>
                <a:spcPts val="1092"/>
              </a:spcBef>
              <a:buFont typeface="Arial" panose="020B0604020202020204" pitchFamily="34" charset="0"/>
              <a:buChar char="•"/>
              <a:defRPr/>
            </a:pPr>
            <a:endParaRPr lang="en-US" altLang="en-US" sz="2600" dirty="0"/>
          </a:p>
          <a:p>
            <a:pPr marL="249608" lvl="0" indent="-249608" algn="just" defTabSz="998433">
              <a:lnSpc>
                <a:spcPct val="90000"/>
              </a:lnSpc>
              <a:spcBef>
                <a:spcPts val="1092"/>
              </a:spcBef>
              <a:buFont typeface="Arial" panose="020B0604020202020204" pitchFamily="34" charset="0"/>
              <a:buChar char="•"/>
              <a:defRPr/>
            </a:pPr>
            <a:r>
              <a:rPr lang="en-US" altLang="en-US" sz="2600" dirty="0"/>
              <a:t>ML implementations are classified into four major categories, depending on the nature of the learning </a:t>
            </a:r>
            <a:r>
              <a:rPr lang="en-US" altLang="en-US" sz="2600" b="1" dirty="0"/>
              <a:t>“signal” </a:t>
            </a:r>
            <a:r>
              <a:rPr lang="en-US" altLang="en-US" sz="2600" dirty="0"/>
              <a:t>or </a:t>
            </a:r>
            <a:r>
              <a:rPr lang="en-US" altLang="en-US" sz="2600" b="1" dirty="0"/>
              <a:t>“response” </a:t>
            </a:r>
            <a:r>
              <a:rPr lang="en-US" altLang="en-US" sz="2600" dirty="0"/>
              <a:t>available to a learning system which are as follows:</a:t>
            </a:r>
            <a:r>
              <a:rPr kumimoji="0" lang="en-US" altLang="en-US" sz="2600" b="0" i="0" u="none" strike="noStrike" kern="1200" cap="none" spc="0" normalizeH="0" baseline="0" noProof="0" dirty="0">
                <a:ln>
                  <a:noFill/>
                </a:ln>
                <a:effectLst/>
                <a:uLnTx/>
                <a:uFillTx/>
                <a:latin typeface="Calibri" panose="020F0502020204030204"/>
              </a:rPr>
              <a:t> </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Supervised learning: training a model on labeled data</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Unsupervised learning: training a model on unlabeled data</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Reinforcement learning: training a model through trial and error</a:t>
            </a:r>
          </a:p>
          <a:p>
            <a:pPr marL="706808" lvl="1" indent="-249608" algn="just" defTabSz="998433">
              <a:lnSpc>
                <a:spcPct val="90000"/>
              </a:lnSpc>
              <a:spcBef>
                <a:spcPts val="1092"/>
              </a:spcBef>
              <a:buFont typeface="Arial" panose="020B0604020202020204" pitchFamily="34" charset="0"/>
              <a:buChar char="•"/>
              <a:defRPr/>
            </a:pPr>
            <a:r>
              <a:rPr lang="en-US" altLang="en-US" sz="2600" dirty="0">
                <a:solidFill>
                  <a:srgbClr val="FF0000"/>
                </a:solidFill>
              </a:rPr>
              <a:t>Semi-supervised learning: falls between unsupervised learning and supervised learning. </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20396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48221" y="15730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pic>
        <p:nvPicPr>
          <p:cNvPr id="6" name="Picture 5"/>
          <p:cNvPicPr>
            <a:picLocks noChangeAspect="1"/>
          </p:cNvPicPr>
          <p:nvPr/>
        </p:nvPicPr>
        <p:blipFill rotWithShape="1">
          <a:blip r:embed="rId3"/>
          <a:srcRect l="1496" r="1645" b="6435"/>
          <a:stretch/>
        </p:blipFill>
        <p:spPr>
          <a:xfrm>
            <a:off x="1407623" y="737937"/>
            <a:ext cx="10672082" cy="5566611"/>
          </a:xfrm>
          <a:prstGeom prst="rect">
            <a:avLst/>
          </a:prstGeom>
        </p:spPr>
      </p:pic>
    </p:spTree>
    <p:extLst>
      <p:ext uri="{BB962C8B-B14F-4D97-AF65-F5344CB8AC3E}">
        <p14:creationId xmlns:p14="http://schemas.microsoft.com/office/powerpoint/2010/main" val="254104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346633" y="565961"/>
            <a:ext cx="12775809" cy="3518165"/>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Supervised learning </a:t>
            </a:r>
            <a:r>
              <a:rPr lang="en-US" altLang="en-US" sz="2600" dirty="0"/>
              <a:t>is the ML task of learning a function that maps an input to an output based on example input-output pairs.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The given data is labeled.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Both classification and regression problems are supervised learning problems.</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Example —  Consider the following data regarding patients entering a clinic . The data consists of the gender and age of the patients and each patient is </a:t>
            </a:r>
            <a:r>
              <a:rPr lang="en-US" altLang="en-US" sz="2600" dirty="0">
                <a:solidFill>
                  <a:srgbClr val="FF0000"/>
                </a:solidFill>
              </a:rPr>
              <a:t>labeled as “healthy” or “sick”</a:t>
            </a:r>
            <a:r>
              <a:rPr lang="en-US" altLang="en-US" sz="2600" dirty="0"/>
              <a:t>.</a:t>
            </a:r>
          </a:p>
          <a:p>
            <a:pPr marL="800100" lvl="1" indent="-342900" algn="just" defTabSz="998433">
              <a:lnSpc>
                <a:spcPct val="90000"/>
              </a:lnSpc>
              <a:spcBef>
                <a:spcPts val="1092"/>
              </a:spcBef>
              <a:buFont typeface="Wingdings" panose="05000000000000000000" pitchFamily="2" charset="2"/>
              <a:buChar char="Ø"/>
              <a:defRPr/>
            </a:pP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516134922"/>
              </p:ext>
            </p:extLst>
          </p:nvPr>
        </p:nvGraphicFramePr>
        <p:xfrm>
          <a:off x="3421952" y="3368503"/>
          <a:ext cx="6026847" cy="3169920"/>
        </p:xfrm>
        <a:graphic>
          <a:graphicData uri="http://schemas.openxmlformats.org/drawingml/2006/table">
            <a:tbl>
              <a:tblPr firstRow="1" bandRow="1">
                <a:tableStyleId>{C4B1156A-380E-4F78-BDF5-A606A8083BF9}</a:tableStyleId>
              </a:tblPr>
              <a:tblGrid>
                <a:gridCol w="2119645">
                  <a:extLst>
                    <a:ext uri="{9D8B030D-6E8A-4147-A177-3AD203B41FA5}">
                      <a16:colId xmlns:a16="http://schemas.microsoft.com/office/drawing/2014/main" val="2854324713"/>
                    </a:ext>
                  </a:extLst>
                </a:gridCol>
                <a:gridCol w="1679413">
                  <a:extLst>
                    <a:ext uri="{9D8B030D-6E8A-4147-A177-3AD203B41FA5}">
                      <a16:colId xmlns:a16="http://schemas.microsoft.com/office/drawing/2014/main" val="1502439793"/>
                    </a:ext>
                  </a:extLst>
                </a:gridCol>
                <a:gridCol w="2227789">
                  <a:extLst>
                    <a:ext uri="{9D8B030D-6E8A-4147-A177-3AD203B41FA5}">
                      <a16:colId xmlns:a16="http://schemas.microsoft.com/office/drawing/2014/main" val="3490993664"/>
                    </a:ext>
                  </a:extLst>
                </a:gridCol>
              </a:tblGrid>
              <a:tr h="387058">
                <a:tc>
                  <a:txBody>
                    <a:bodyPr/>
                    <a:lstStyle/>
                    <a:p>
                      <a:pPr algn="ctr"/>
                      <a:r>
                        <a:rPr lang="en-IN" sz="2000" dirty="0"/>
                        <a:t>Gender</a:t>
                      </a:r>
                    </a:p>
                  </a:txBody>
                  <a:tcPr>
                    <a:solidFill>
                      <a:srgbClr val="FFC000"/>
                    </a:solidFill>
                  </a:tcPr>
                </a:tc>
                <a:tc>
                  <a:txBody>
                    <a:bodyPr/>
                    <a:lstStyle/>
                    <a:p>
                      <a:pPr algn="ctr"/>
                      <a:r>
                        <a:rPr lang="en-IN" sz="2000" dirty="0"/>
                        <a:t>Age</a:t>
                      </a:r>
                    </a:p>
                  </a:txBody>
                  <a:tcPr>
                    <a:solidFill>
                      <a:srgbClr val="FFC000"/>
                    </a:solidFill>
                  </a:tcPr>
                </a:tc>
                <a:tc>
                  <a:txBody>
                    <a:bodyPr/>
                    <a:lstStyle/>
                    <a:p>
                      <a:pPr algn="ctr"/>
                      <a:r>
                        <a:rPr lang="en-IN" sz="2000" dirty="0"/>
                        <a:t>Label</a:t>
                      </a:r>
                    </a:p>
                  </a:txBody>
                  <a:tcPr>
                    <a:solidFill>
                      <a:srgbClr val="FFC000"/>
                    </a:solidFill>
                  </a:tcPr>
                </a:tc>
                <a:extLst>
                  <a:ext uri="{0D108BD9-81ED-4DB2-BD59-A6C34878D82A}">
                    <a16:rowId xmlns:a16="http://schemas.microsoft.com/office/drawing/2014/main" val="3581214995"/>
                  </a:ext>
                </a:extLst>
              </a:tr>
              <a:tr h="387058">
                <a:tc>
                  <a:txBody>
                    <a:bodyPr/>
                    <a:lstStyle/>
                    <a:p>
                      <a:pPr algn="ctr"/>
                      <a:r>
                        <a:rPr lang="en-US" sz="2000" dirty="0"/>
                        <a:t>Male</a:t>
                      </a:r>
                      <a:endParaRPr lang="en-IN" sz="2000" dirty="0"/>
                    </a:p>
                  </a:txBody>
                  <a:tcPr/>
                </a:tc>
                <a:tc>
                  <a:txBody>
                    <a:bodyPr/>
                    <a:lstStyle/>
                    <a:p>
                      <a:pPr algn="ctr"/>
                      <a:r>
                        <a:rPr lang="en-US" sz="2000" dirty="0"/>
                        <a:t>48</a:t>
                      </a:r>
                      <a:endParaRPr lang="en-IN" sz="2000" dirty="0"/>
                    </a:p>
                  </a:txBody>
                  <a:tcPr/>
                </a:tc>
                <a:tc>
                  <a:txBody>
                    <a:bodyPr/>
                    <a:lstStyle/>
                    <a:p>
                      <a:pPr algn="ctr"/>
                      <a:r>
                        <a:rPr lang="en-US" sz="2000" dirty="0"/>
                        <a:t>Healthy</a:t>
                      </a:r>
                      <a:endParaRPr lang="en-IN" sz="2000" dirty="0"/>
                    </a:p>
                  </a:txBody>
                  <a:tcPr/>
                </a:tc>
                <a:extLst>
                  <a:ext uri="{0D108BD9-81ED-4DB2-BD59-A6C34878D82A}">
                    <a16:rowId xmlns:a16="http://schemas.microsoft.com/office/drawing/2014/main" val="2753678616"/>
                  </a:ext>
                </a:extLst>
              </a:tr>
              <a:tr h="387058">
                <a:tc>
                  <a:txBody>
                    <a:bodyPr/>
                    <a:lstStyle/>
                    <a:p>
                      <a:pPr algn="ctr"/>
                      <a:r>
                        <a:rPr lang="en-US" sz="2000" dirty="0"/>
                        <a:t>Female</a:t>
                      </a:r>
                    </a:p>
                  </a:txBody>
                  <a:tcPr/>
                </a:tc>
                <a:tc>
                  <a:txBody>
                    <a:bodyPr/>
                    <a:lstStyle/>
                    <a:p>
                      <a:pPr algn="ctr"/>
                      <a:r>
                        <a:rPr lang="en-US" sz="2000" dirty="0"/>
                        <a:t>20</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3592173442"/>
                  </a:ext>
                </a:extLst>
              </a:tr>
              <a:tr h="387058">
                <a:tc>
                  <a:txBody>
                    <a:bodyPr/>
                    <a:lstStyle/>
                    <a:p>
                      <a:pPr algn="ctr"/>
                      <a:r>
                        <a:rPr lang="en-US" sz="2000" dirty="0"/>
                        <a:t>Male</a:t>
                      </a:r>
                      <a:endParaRPr lang="en-IN" sz="2000" dirty="0"/>
                    </a:p>
                  </a:txBody>
                  <a:tcPr/>
                </a:tc>
                <a:tc>
                  <a:txBody>
                    <a:bodyPr/>
                    <a:lstStyle/>
                    <a:p>
                      <a:pPr algn="ctr"/>
                      <a:r>
                        <a:rPr lang="en-US" sz="2000" dirty="0"/>
                        <a:t>47</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142387284"/>
                  </a:ext>
                </a:extLst>
              </a:tr>
              <a:tr h="387058">
                <a:tc>
                  <a:txBody>
                    <a:bodyPr/>
                    <a:lstStyle/>
                    <a:p>
                      <a:pPr algn="ctr"/>
                      <a:r>
                        <a:rPr lang="en-US" sz="2000" dirty="0"/>
                        <a:t>Female</a:t>
                      </a:r>
                      <a:endParaRPr lang="en-IN" sz="2000" dirty="0"/>
                    </a:p>
                  </a:txBody>
                  <a:tcPr/>
                </a:tc>
                <a:tc>
                  <a:txBody>
                    <a:bodyPr/>
                    <a:lstStyle/>
                    <a:p>
                      <a:pPr algn="ctr"/>
                      <a:r>
                        <a:rPr lang="en-US" sz="2000" dirty="0"/>
                        <a:t>50</a:t>
                      </a:r>
                      <a:endParaRPr lang="en-IN" sz="2000" dirty="0"/>
                    </a:p>
                  </a:txBody>
                  <a:tcPr/>
                </a:tc>
                <a:tc>
                  <a:txBody>
                    <a:bodyPr/>
                    <a:lstStyle/>
                    <a:p>
                      <a:pPr algn="ctr"/>
                      <a:r>
                        <a:rPr lang="en-US" sz="2000" dirty="0"/>
                        <a:t>Healthy</a:t>
                      </a:r>
                      <a:endParaRPr lang="en-IN" sz="2000" dirty="0"/>
                    </a:p>
                  </a:txBody>
                  <a:tcPr/>
                </a:tc>
                <a:extLst>
                  <a:ext uri="{0D108BD9-81ED-4DB2-BD59-A6C34878D82A}">
                    <a16:rowId xmlns:a16="http://schemas.microsoft.com/office/drawing/2014/main" val="1028016375"/>
                  </a:ext>
                </a:extLst>
              </a:tr>
              <a:tr h="387058">
                <a:tc>
                  <a:txBody>
                    <a:bodyPr/>
                    <a:lstStyle/>
                    <a:p>
                      <a:pPr algn="ctr"/>
                      <a:r>
                        <a:rPr lang="en-US" sz="2000" dirty="0"/>
                        <a:t>Female</a:t>
                      </a:r>
                      <a:endParaRPr lang="en-IN" sz="2000" dirty="0"/>
                    </a:p>
                  </a:txBody>
                  <a:tcPr/>
                </a:tc>
                <a:tc>
                  <a:txBody>
                    <a:bodyPr/>
                    <a:lstStyle/>
                    <a:p>
                      <a:pPr algn="ctr"/>
                      <a:r>
                        <a:rPr lang="en-US" sz="2000" dirty="0"/>
                        <a:t>55</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1389355470"/>
                  </a:ext>
                </a:extLst>
              </a:tr>
              <a:tr h="387058">
                <a:tc>
                  <a:txBody>
                    <a:bodyPr/>
                    <a:lstStyle/>
                    <a:p>
                      <a:pPr algn="ctr"/>
                      <a:r>
                        <a:rPr lang="en-US" sz="2000" dirty="0"/>
                        <a:t>Male</a:t>
                      </a:r>
                      <a:endParaRPr lang="en-IN" sz="2000" dirty="0"/>
                    </a:p>
                  </a:txBody>
                  <a:tcPr/>
                </a:tc>
                <a:tc>
                  <a:txBody>
                    <a:bodyPr/>
                    <a:lstStyle/>
                    <a:p>
                      <a:pPr algn="ctr"/>
                      <a:r>
                        <a:rPr lang="en-US" sz="2000" dirty="0"/>
                        <a:t>39</a:t>
                      </a:r>
                      <a:endParaRPr lang="en-IN" sz="2000" dirty="0"/>
                    </a:p>
                  </a:txBody>
                  <a:tcPr/>
                </a:tc>
                <a:tc>
                  <a:txBody>
                    <a:bodyPr/>
                    <a:lstStyle/>
                    <a:p>
                      <a:pPr algn="ctr"/>
                      <a:r>
                        <a:rPr lang="en-US" sz="2000" dirty="0"/>
                        <a:t>Sick</a:t>
                      </a:r>
                      <a:endParaRPr lang="en-IN" sz="2000" dirty="0"/>
                    </a:p>
                  </a:txBody>
                  <a:tcPr/>
                </a:tc>
                <a:extLst>
                  <a:ext uri="{0D108BD9-81ED-4DB2-BD59-A6C34878D82A}">
                    <a16:rowId xmlns:a16="http://schemas.microsoft.com/office/drawing/2014/main" val="1631048579"/>
                  </a:ext>
                </a:extLst>
              </a:tr>
              <a:tr h="387058">
                <a:tc>
                  <a:txBody>
                    <a:bodyPr/>
                    <a:lstStyle/>
                    <a:p>
                      <a:pPr algn="ctr"/>
                      <a:r>
                        <a:rPr lang="en-US" sz="2000" dirty="0"/>
                        <a:t>Male</a:t>
                      </a:r>
                      <a:endParaRPr lang="en-IN" sz="2000" dirty="0"/>
                    </a:p>
                  </a:txBody>
                  <a:tcPr/>
                </a:tc>
                <a:tc>
                  <a:txBody>
                    <a:bodyPr/>
                    <a:lstStyle/>
                    <a:p>
                      <a:pPr algn="ctr"/>
                      <a:r>
                        <a:rPr lang="en-US" sz="2000" dirty="0"/>
                        <a:t>47</a:t>
                      </a:r>
                      <a:endParaRPr lang="en-IN" sz="2000" dirty="0"/>
                    </a:p>
                  </a:txBody>
                  <a:tcPr/>
                </a:tc>
                <a:tc>
                  <a:txBody>
                    <a:bodyPr/>
                    <a:lstStyle/>
                    <a:p>
                      <a:pPr algn="ctr"/>
                      <a:r>
                        <a:rPr lang="en-US" sz="2000" dirty="0"/>
                        <a:t>Healthy</a:t>
                      </a:r>
                      <a:endParaRPr lang="en-IN" sz="2000" dirty="0"/>
                    </a:p>
                  </a:txBody>
                  <a:tcPr/>
                </a:tc>
                <a:extLst>
                  <a:ext uri="{0D108BD9-81ED-4DB2-BD59-A6C34878D82A}">
                    <a16:rowId xmlns:a16="http://schemas.microsoft.com/office/drawing/2014/main" val="2531816251"/>
                  </a:ext>
                </a:extLst>
              </a:tr>
            </a:tbl>
          </a:graphicData>
        </a:graphic>
      </p:graphicFrame>
      <p:sp>
        <p:nvSpPr>
          <p:cNvPr id="9" name="TextBox 8">
            <a:extLst>
              <a:ext uri="{FF2B5EF4-FFF2-40B4-BE49-F238E27FC236}">
                <a16:creationId xmlns:a16="http://schemas.microsoft.com/office/drawing/2014/main" id="{B2EC635B-D8A3-4A72-8304-20FFBA5D21A3}"/>
              </a:ext>
            </a:extLst>
          </p:cNvPr>
          <p:cNvSpPr txBox="1"/>
          <p:nvPr/>
        </p:nvSpPr>
        <p:spPr>
          <a:xfrm>
            <a:off x="684052" y="28965"/>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27812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5220" y="775623"/>
            <a:ext cx="12512843" cy="4767225"/>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A supervised learning algorithm </a:t>
            </a:r>
            <a:r>
              <a:rPr lang="en-US" altLang="en-US" sz="2600" dirty="0"/>
              <a:t>analyzes sample data and makes an inference – basically, an educated guess when determining the labels for unseen data.</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This is the most common and popular approach to machine learning.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It’s</a:t>
            </a:r>
            <a:r>
              <a:rPr lang="en-US" altLang="en-US" sz="2600" b="1" dirty="0"/>
              <a:t> “supervised” </a:t>
            </a:r>
            <a:r>
              <a:rPr lang="en-US" altLang="en-US" sz="2600" dirty="0"/>
              <a:t>because these models need to be fed manually tagged sample data to learn from.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Data is labeled to tell the machine what patterns (similar words and images, data categories, etc.) it should be looking for and recognize connections with.</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For example, if we want to automatically detect spam, we need to feed a machine learning algorithm examples of emails that we want classified as spam and others that are important, and should not be considered spam.</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The two types of supervised learning tasks: classification and regression.</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81569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465220" y="2138048"/>
            <a:ext cx="12512843" cy="2042376"/>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dirty="0"/>
              <a:t>In classification, the goal is to predict a class label, which is a choice from a predefined list of possibilities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In regression, the goal is to predict continuous number, or a floating-point number in programming terms (or real number in mathematical terms). </a:t>
            </a:r>
            <a:r>
              <a:rPr lang="en-US" altLang="en-US" sz="2600" dirty="0" err="1"/>
              <a:t>E.g</a:t>
            </a:r>
            <a:r>
              <a:rPr lang="en-US" altLang="en-US" sz="2600" dirty="0"/>
              <a:t>, predicting a person annual income from their education, age, </a:t>
            </a:r>
            <a:r>
              <a:rPr lang="en-US" altLang="en-US" sz="2600"/>
              <a:t>where they live </a:t>
            </a:r>
            <a:endParaRPr lang="en-US" altLang="en-US"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30167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423884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962528" y="283149"/>
            <a:ext cx="121256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Classification in supervised machine</a:t>
            </a:r>
          </a:p>
        </p:txBody>
      </p:sp>
      <p:sp>
        <p:nvSpPr>
          <p:cNvPr id="2" name="TextBox 1"/>
          <p:cNvSpPr txBox="1"/>
          <p:nvPr/>
        </p:nvSpPr>
        <p:spPr>
          <a:xfrm>
            <a:off x="944312" y="866273"/>
            <a:ext cx="12368463" cy="2400657"/>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2600" dirty="0"/>
              <a:t>There are a number of classification algorithms used in supervised learning, with </a:t>
            </a:r>
            <a:r>
              <a:rPr lang="en-US" sz="2600" b="1" dirty="0">
                <a:solidFill>
                  <a:srgbClr val="FF0000"/>
                </a:solidFill>
              </a:rPr>
              <a:t>Support Vector Machines (SVM) </a:t>
            </a:r>
            <a:r>
              <a:rPr lang="en-US" sz="2600" dirty="0"/>
              <a:t>and </a:t>
            </a:r>
            <a:r>
              <a:rPr lang="en-US" sz="2600" b="1" dirty="0">
                <a:solidFill>
                  <a:srgbClr val="FF0000"/>
                </a:solidFill>
              </a:rPr>
              <a:t>Naive Bayes </a:t>
            </a:r>
            <a:r>
              <a:rPr lang="en-US" sz="2600" dirty="0"/>
              <a:t>among the most common.</a:t>
            </a:r>
          </a:p>
          <a:p>
            <a:pPr marL="285750" indent="-285750" algn="just">
              <a:spcBef>
                <a:spcPts val="600"/>
              </a:spcBef>
              <a:spcAft>
                <a:spcPts val="600"/>
              </a:spcAft>
              <a:buFont typeface="Arial" panose="020B0604020202020204" pitchFamily="34" charset="0"/>
              <a:buChar char="•"/>
            </a:pPr>
            <a:r>
              <a:rPr lang="en-US" sz="2600" dirty="0"/>
              <a:t>In classification tasks, the output value is a category with a finite number of options. </a:t>
            </a:r>
          </a:p>
          <a:p>
            <a:pPr marL="285750" indent="-285750" algn="just">
              <a:spcBef>
                <a:spcPts val="600"/>
              </a:spcBef>
              <a:spcAft>
                <a:spcPts val="600"/>
              </a:spcAft>
              <a:buFont typeface="Arial" panose="020B0604020202020204" pitchFamily="34" charset="0"/>
              <a:buChar char="•"/>
            </a:pPr>
            <a:r>
              <a:rPr lang="en-US" sz="2600" dirty="0"/>
              <a:t>For example, in a pre-trained sentiment analysis model, we can automatically classify data as positive, negative, or neutral.</a:t>
            </a:r>
          </a:p>
        </p:txBody>
      </p:sp>
      <p:sp>
        <p:nvSpPr>
          <p:cNvPr id="10" name="TextBox 9">
            <a:extLst>
              <a:ext uri="{FF2B5EF4-FFF2-40B4-BE49-F238E27FC236}">
                <a16:creationId xmlns:a16="http://schemas.microsoft.com/office/drawing/2014/main" id="{B2EC635B-D8A3-4A72-8304-20FFBA5D21A3}"/>
              </a:ext>
            </a:extLst>
          </p:cNvPr>
          <p:cNvSpPr txBox="1"/>
          <p:nvPr/>
        </p:nvSpPr>
        <p:spPr>
          <a:xfrm>
            <a:off x="970549" y="3291044"/>
            <a:ext cx="12125659"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Regression in supervised machine learning</a:t>
            </a:r>
          </a:p>
        </p:txBody>
      </p:sp>
      <p:sp>
        <p:nvSpPr>
          <p:cNvPr id="11" name="TextBox 10"/>
          <p:cNvSpPr txBox="1"/>
          <p:nvPr/>
        </p:nvSpPr>
        <p:spPr>
          <a:xfrm>
            <a:off x="807956" y="3922299"/>
            <a:ext cx="12368463" cy="2400657"/>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sz="2600" dirty="0"/>
              <a:t>In regression tasks, the expected result is a continuous number. </a:t>
            </a:r>
          </a:p>
          <a:p>
            <a:pPr marL="285750" indent="-285750" algn="just">
              <a:spcBef>
                <a:spcPts val="600"/>
              </a:spcBef>
              <a:spcAft>
                <a:spcPts val="600"/>
              </a:spcAft>
              <a:buFont typeface="Arial" panose="020B0604020202020204" pitchFamily="34" charset="0"/>
              <a:buChar char="•"/>
            </a:pPr>
            <a:r>
              <a:rPr lang="en-US" sz="2600" dirty="0"/>
              <a:t>This model is used to predict quantities, such as the probability an event will happen, meaning the output may have any number value within a certain range. </a:t>
            </a:r>
          </a:p>
          <a:p>
            <a:pPr marL="285750" indent="-285750" algn="just">
              <a:spcBef>
                <a:spcPts val="600"/>
              </a:spcBef>
              <a:spcAft>
                <a:spcPts val="600"/>
              </a:spcAft>
              <a:buFont typeface="Arial" panose="020B0604020202020204" pitchFamily="34" charset="0"/>
              <a:buChar char="•"/>
            </a:pPr>
            <a:r>
              <a:rPr lang="en-US" sz="2600" dirty="0"/>
              <a:t>Predicting the value of a property in a specific neighborhood or the spread of COVID19 in a particular region are examples of regression problems.</a:t>
            </a:r>
          </a:p>
        </p:txBody>
      </p:sp>
    </p:spTree>
    <p:extLst>
      <p:ext uri="{BB962C8B-B14F-4D97-AF65-F5344CB8AC3E}">
        <p14:creationId xmlns:p14="http://schemas.microsoft.com/office/powerpoint/2010/main" val="197042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1" name="TextBox 10"/>
          <p:cNvSpPr txBox="1"/>
          <p:nvPr/>
        </p:nvSpPr>
        <p:spPr>
          <a:xfrm>
            <a:off x="1473702" y="441164"/>
            <a:ext cx="5183772" cy="3816429"/>
          </a:xfrm>
          <a:prstGeom prst="rect">
            <a:avLst/>
          </a:prstGeom>
          <a:solidFill>
            <a:schemeClr val="accent1">
              <a:lumMod val="40000"/>
              <a:lumOff val="60000"/>
            </a:schemeClr>
          </a:solidFill>
        </p:spPr>
        <p:txBody>
          <a:bodyPr wrap="square" rtlCol="0">
            <a:spAutoFit/>
          </a:bodyPr>
          <a:lstStyle/>
          <a:p>
            <a:pPr algn="ctr">
              <a:spcBef>
                <a:spcPts val="600"/>
              </a:spcBef>
              <a:spcAft>
                <a:spcPts val="600"/>
              </a:spcAft>
            </a:pPr>
            <a:r>
              <a:rPr lang="en-US" sz="2600" b="1" dirty="0"/>
              <a:t>Types of Classification Algorithms</a:t>
            </a:r>
          </a:p>
          <a:p>
            <a:pPr marL="742950" lvl="1" indent="-285750" algn="just">
              <a:spcBef>
                <a:spcPts val="600"/>
              </a:spcBef>
              <a:spcAft>
                <a:spcPts val="600"/>
              </a:spcAft>
              <a:buFont typeface="Arial" panose="020B0604020202020204" pitchFamily="34" charset="0"/>
              <a:buChar char="•"/>
            </a:pPr>
            <a:r>
              <a:rPr lang="en-US" sz="2600" dirty="0"/>
              <a:t>Naive Bayes classifier</a:t>
            </a:r>
          </a:p>
          <a:p>
            <a:pPr marL="742950" lvl="1" indent="-285750" algn="just">
              <a:spcBef>
                <a:spcPts val="600"/>
              </a:spcBef>
              <a:spcAft>
                <a:spcPts val="600"/>
              </a:spcAft>
              <a:buFont typeface="Arial" panose="020B0604020202020204" pitchFamily="34" charset="0"/>
              <a:buChar char="•"/>
            </a:pPr>
            <a:r>
              <a:rPr lang="en-US" sz="2600" dirty="0"/>
              <a:t>Decision Trees</a:t>
            </a:r>
          </a:p>
          <a:p>
            <a:pPr marL="742950" lvl="1" indent="-285750" algn="just">
              <a:spcBef>
                <a:spcPts val="600"/>
              </a:spcBef>
              <a:spcAft>
                <a:spcPts val="600"/>
              </a:spcAft>
              <a:buFont typeface="Arial" panose="020B0604020202020204" pitchFamily="34" charset="0"/>
              <a:buChar char="•"/>
            </a:pPr>
            <a:r>
              <a:rPr lang="en-US" sz="2600" dirty="0"/>
              <a:t>Logistic Regression</a:t>
            </a:r>
          </a:p>
          <a:p>
            <a:pPr marL="742950" lvl="1" indent="-285750" algn="just">
              <a:spcBef>
                <a:spcPts val="600"/>
              </a:spcBef>
              <a:spcAft>
                <a:spcPts val="600"/>
              </a:spcAft>
              <a:buFont typeface="Arial" panose="020B0604020202020204" pitchFamily="34" charset="0"/>
              <a:buChar char="•"/>
            </a:pPr>
            <a:r>
              <a:rPr lang="en-US" sz="2600" dirty="0"/>
              <a:t>K-Nearest </a:t>
            </a:r>
            <a:r>
              <a:rPr lang="en-US" sz="2600" dirty="0" err="1"/>
              <a:t>Neighbours</a:t>
            </a:r>
            <a:endParaRPr lang="en-US" sz="2600" dirty="0"/>
          </a:p>
          <a:p>
            <a:pPr marL="742950" lvl="1" indent="-285750" algn="just">
              <a:spcBef>
                <a:spcPts val="600"/>
              </a:spcBef>
              <a:spcAft>
                <a:spcPts val="600"/>
              </a:spcAft>
              <a:buFont typeface="Arial" panose="020B0604020202020204" pitchFamily="34" charset="0"/>
              <a:buChar char="•"/>
            </a:pPr>
            <a:r>
              <a:rPr lang="en-US" sz="2600" dirty="0"/>
              <a:t>Support vector machine</a:t>
            </a:r>
          </a:p>
          <a:p>
            <a:pPr marL="742950" lvl="1" indent="-285750" algn="just">
              <a:spcBef>
                <a:spcPts val="600"/>
              </a:spcBef>
              <a:spcAft>
                <a:spcPts val="600"/>
              </a:spcAft>
              <a:buFont typeface="Arial" panose="020B0604020202020204" pitchFamily="34" charset="0"/>
              <a:buChar char="•"/>
            </a:pPr>
            <a:r>
              <a:rPr lang="en-US" sz="2600" dirty="0"/>
              <a:t>Random forest classification</a:t>
            </a:r>
          </a:p>
        </p:txBody>
      </p:sp>
      <p:sp>
        <p:nvSpPr>
          <p:cNvPr id="9" name="TextBox 8"/>
          <p:cNvSpPr txBox="1"/>
          <p:nvPr/>
        </p:nvSpPr>
        <p:spPr>
          <a:xfrm>
            <a:off x="7160629" y="2261943"/>
            <a:ext cx="5183772" cy="3816429"/>
          </a:xfrm>
          <a:prstGeom prst="rect">
            <a:avLst/>
          </a:prstGeom>
          <a:solidFill>
            <a:srgbClr val="FFFF00"/>
          </a:solidFill>
        </p:spPr>
        <p:txBody>
          <a:bodyPr wrap="square" rtlCol="0">
            <a:spAutoFit/>
          </a:bodyPr>
          <a:lstStyle/>
          <a:p>
            <a:pPr algn="ctr">
              <a:spcBef>
                <a:spcPts val="600"/>
              </a:spcBef>
              <a:spcAft>
                <a:spcPts val="600"/>
              </a:spcAft>
            </a:pPr>
            <a:r>
              <a:rPr lang="en-US" sz="2600" b="1" dirty="0"/>
              <a:t>Types of Regression Algorithms</a:t>
            </a:r>
          </a:p>
          <a:p>
            <a:pPr marL="457200" indent="-457200">
              <a:spcBef>
                <a:spcPts val="600"/>
              </a:spcBef>
              <a:spcAft>
                <a:spcPts val="600"/>
              </a:spcAft>
              <a:buFont typeface="Arial" panose="020B0604020202020204" pitchFamily="34" charset="0"/>
              <a:buChar char="•"/>
            </a:pPr>
            <a:r>
              <a:rPr lang="en-US" sz="2600" dirty="0"/>
              <a:t>Simple linear Regression</a:t>
            </a:r>
          </a:p>
          <a:p>
            <a:pPr marL="457200" indent="-457200">
              <a:spcBef>
                <a:spcPts val="600"/>
              </a:spcBef>
              <a:spcAft>
                <a:spcPts val="600"/>
              </a:spcAft>
              <a:buFont typeface="Arial" panose="020B0604020202020204" pitchFamily="34" charset="0"/>
              <a:buChar char="•"/>
            </a:pPr>
            <a:r>
              <a:rPr lang="en-US" sz="2600" dirty="0"/>
              <a:t>Multiple linear Regression</a:t>
            </a:r>
          </a:p>
          <a:p>
            <a:pPr marL="457200" indent="-457200">
              <a:spcBef>
                <a:spcPts val="600"/>
              </a:spcBef>
              <a:spcAft>
                <a:spcPts val="600"/>
              </a:spcAft>
              <a:buFont typeface="Arial" panose="020B0604020202020204" pitchFamily="34" charset="0"/>
              <a:buChar char="•"/>
            </a:pPr>
            <a:r>
              <a:rPr lang="en-US" sz="2600" dirty="0"/>
              <a:t>polynomial Regression</a:t>
            </a:r>
          </a:p>
          <a:p>
            <a:pPr marL="457200" indent="-457200">
              <a:spcBef>
                <a:spcPts val="600"/>
              </a:spcBef>
              <a:spcAft>
                <a:spcPts val="600"/>
              </a:spcAft>
              <a:buFont typeface="Arial" panose="020B0604020202020204" pitchFamily="34" charset="0"/>
              <a:buChar char="•"/>
            </a:pPr>
            <a:r>
              <a:rPr lang="en-US" sz="2600" dirty="0"/>
              <a:t>Decision Tree Regression</a:t>
            </a:r>
          </a:p>
          <a:p>
            <a:pPr marL="457200" indent="-457200">
              <a:spcBef>
                <a:spcPts val="600"/>
              </a:spcBef>
              <a:spcAft>
                <a:spcPts val="600"/>
              </a:spcAft>
              <a:buFont typeface="Arial" panose="020B0604020202020204" pitchFamily="34" charset="0"/>
              <a:buChar char="•"/>
            </a:pPr>
            <a:r>
              <a:rPr lang="en-US" sz="2600" dirty="0"/>
              <a:t>Random forest Regression</a:t>
            </a:r>
          </a:p>
          <a:p>
            <a:pPr marL="457200" indent="-457200">
              <a:spcBef>
                <a:spcPts val="600"/>
              </a:spcBef>
              <a:spcAft>
                <a:spcPts val="600"/>
              </a:spcAft>
              <a:buFont typeface="Arial" panose="020B0604020202020204" pitchFamily="34" charset="0"/>
              <a:buChar char="•"/>
            </a:pPr>
            <a:r>
              <a:rPr lang="en-US" sz="2600" dirty="0"/>
              <a:t>Ensemble Method</a:t>
            </a:r>
          </a:p>
        </p:txBody>
      </p:sp>
    </p:spTree>
    <p:extLst>
      <p:ext uri="{BB962C8B-B14F-4D97-AF65-F5344CB8AC3E}">
        <p14:creationId xmlns:p14="http://schemas.microsoft.com/office/powerpoint/2010/main" val="176599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272717" y="748476"/>
            <a:ext cx="12769516" cy="2543539"/>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Unsupervised learning </a:t>
            </a:r>
            <a:r>
              <a:rPr lang="en-US" altLang="en-US" sz="2600" dirty="0"/>
              <a:t>is a type of machine learning algorithm used to draw inferences from datasets consisting of input data without labeled responses.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In unsupervised learning algorithms, classification or categorization is not included in the observations.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Example: Consider the following data regarding patients entering a clinic. The data consists of the gender and age of the patients. </a:t>
            </a:r>
          </a:p>
        </p:txBody>
      </p:sp>
      <p:graphicFrame>
        <p:nvGraphicFramePr>
          <p:cNvPr id="5" name="Table 4"/>
          <p:cNvGraphicFramePr>
            <a:graphicFrameLocks noGrp="1"/>
          </p:cNvGraphicFramePr>
          <p:nvPr>
            <p:extLst>
              <p:ext uri="{D42A27DB-BD31-4B8C-83A1-F6EECF244321}">
                <p14:modId xmlns:p14="http://schemas.microsoft.com/office/powerpoint/2010/main" val="2993645931"/>
              </p:ext>
            </p:extLst>
          </p:nvPr>
        </p:nvGraphicFramePr>
        <p:xfrm>
          <a:off x="4191973" y="3480797"/>
          <a:ext cx="4438679" cy="3127248"/>
        </p:xfrm>
        <a:graphic>
          <a:graphicData uri="http://schemas.openxmlformats.org/drawingml/2006/table">
            <a:tbl>
              <a:tblPr firstRow="1" bandRow="1">
                <a:tableStyleId>{C4B1156A-380E-4F78-BDF5-A606A8083BF9}</a:tableStyleId>
              </a:tblPr>
              <a:tblGrid>
                <a:gridCol w="2476515">
                  <a:extLst>
                    <a:ext uri="{9D8B030D-6E8A-4147-A177-3AD203B41FA5}">
                      <a16:colId xmlns:a16="http://schemas.microsoft.com/office/drawing/2014/main" val="2854324713"/>
                    </a:ext>
                  </a:extLst>
                </a:gridCol>
                <a:gridCol w="1962164">
                  <a:extLst>
                    <a:ext uri="{9D8B030D-6E8A-4147-A177-3AD203B41FA5}">
                      <a16:colId xmlns:a16="http://schemas.microsoft.com/office/drawing/2014/main" val="1502439793"/>
                    </a:ext>
                  </a:extLst>
                </a:gridCol>
              </a:tblGrid>
              <a:tr h="387058">
                <a:tc>
                  <a:txBody>
                    <a:bodyPr/>
                    <a:lstStyle/>
                    <a:p>
                      <a:pPr algn="ctr"/>
                      <a:r>
                        <a:rPr lang="en-IN" dirty="0"/>
                        <a:t>Gender</a:t>
                      </a:r>
                    </a:p>
                  </a:txBody>
                  <a:tcPr>
                    <a:solidFill>
                      <a:srgbClr val="FFC000"/>
                    </a:solidFill>
                  </a:tcPr>
                </a:tc>
                <a:tc>
                  <a:txBody>
                    <a:bodyPr/>
                    <a:lstStyle/>
                    <a:p>
                      <a:pPr algn="ctr"/>
                      <a:r>
                        <a:rPr lang="en-IN" dirty="0"/>
                        <a:t>Age</a:t>
                      </a:r>
                    </a:p>
                  </a:txBody>
                  <a:tcPr>
                    <a:solidFill>
                      <a:srgbClr val="FFC000"/>
                    </a:solidFill>
                  </a:tcPr>
                </a:tc>
                <a:extLst>
                  <a:ext uri="{0D108BD9-81ED-4DB2-BD59-A6C34878D82A}">
                    <a16:rowId xmlns:a16="http://schemas.microsoft.com/office/drawing/2014/main" val="3581214995"/>
                  </a:ext>
                </a:extLst>
              </a:tr>
              <a:tr h="387058">
                <a:tc>
                  <a:txBody>
                    <a:bodyPr/>
                    <a:lstStyle/>
                    <a:p>
                      <a:pPr algn="ctr"/>
                      <a:r>
                        <a:rPr lang="en-US" dirty="0"/>
                        <a:t>Male</a:t>
                      </a:r>
                      <a:endParaRPr lang="en-IN" dirty="0"/>
                    </a:p>
                  </a:txBody>
                  <a:tcPr/>
                </a:tc>
                <a:tc>
                  <a:txBody>
                    <a:bodyPr/>
                    <a:lstStyle/>
                    <a:p>
                      <a:pPr algn="ctr"/>
                      <a:r>
                        <a:rPr lang="en-US" dirty="0"/>
                        <a:t>48</a:t>
                      </a:r>
                      <a:endParaRPr lang="en-IN" dirty="0"/>
                    </a:p>
                  </a:txBody>
                  <a:tcPr/>
                </a:tc>
                <a:extLst>
                  <a:ext uri="{0D108BD9-81ED-4DB2-BD59-A6C34878D82A}">
                    <a16:rowId xmlns:a16="http://schemas.microsoft.com/office/drawing/2014/main" val="2753678616"/>
                  </a:ext>
                </a:extLst>
              </a:tr>
              <a:tr h="387058">
                <a:tc>
                  <a:txBody>
                    <a:bodyPr/>
                    <a:lstStyle/>
                    <a:p>
                      <a:pPr algn="ctr"/>
                      <a:r>
                        <a:rPr lang="en-US" dirty="0"/>
                        <a:t>Female</a:t>
                      </a:r>
                    </a:p>
                  </a:txBody>
                  <a:tcPr/>
                </a:tc>
                <a:tc>
                  <a:txBody>
                    <a:bodyPr/>
                    <a:lstStyle/>
                    <a:p>
                      <a:pPr algn="ctr"/>
                      <a:r>
                        <a:rPr lang="en-US" dirty="0"/>
                        <a:t>20</a:t>
                      </a:r>
                      <a:endParaRPr lang="en-IN" dirty="0"/>
                    </a:p>
                  </a:txBody>
                  <a:tcPr/>
                </a:tc>
                <a:extLst>
                  <a:ext uri="{0D108BD9-81ED-4DB2-BD59-A6C34878D82A}">
                    <a16:rowId xmlns:a16="http://schemas.microsoft.com/office/drawing/2014/main" val="3592173442"/>
                  </a:ext>
                </a:extLst>
              </a:tr>
              <a:tr h="387058">
                <a:tc>
                  <a:txBody>
                    <a:bodyPr/>
                    <a:lstStyle/>
                    <a:p>
                      <a:pPr algn="ctr"/>
                      <a:r>
                        <a:rPr lang="en-US" dirty="0"/>
                        <a:t>Male</a:t>
                      </a:r>
                      <a:endParaRPr lang="en-IN" dirty="0"/>
                    </a:p>
                  </a:txBody>
                  <a:tcPr/>
                </a:tc>
                <a:tc>
                  <a:txBody>
                    <a:bodyPr/>
                    <a:lstStyle/>
                    <a:p>
                      <a:pPr algn="ctr"/>
                      <a:r>
                        <a:rPr lang="en-US" dirty="0"/>
                        <a:t>47</a:t>
                      </a:r>
                      <a:endParaRPr lang="en-IN" dirty="0"/>
                    </a:p>
                  </a:txBody>
                  <a:tcPr/>
                </a:tc>
                <a:extLst>
                  <a:ext uri="{0D108BD9-81ED-4DB2-BD59-A6C34878D82A}">
                    <a16:rowId xmlns:a16="http://schemas.microsoft.com/office/drawing/2014/main" val="142387284"/>
                  </a:ext>
                </a:extLst>
              </a:tr>
              <a:tr h="387058">
                <a:tc>
                  <a:txBody>
                    <a:bodyPr/>
                    <a:lstStyle/>
                    <a:p>
                      <a:pPr algn="ctr"/>
                      <a:r>
                        <a:rPr lang="en-US" dirty="0"/>
                        <a:t>Female</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028016375"/>
                  </a:ext>
                </a:extLst>
              </a:tr>
              <a:tr h="387058">
                <a:tc>
                  <a:txBody>
                    <a:bodyPr/>
                    <a:lstStyle/>
                    <a:p>
                      <a:pPr algn="ctr"/>
                      <a:r>
                        <a:rPr lang="en-US" dirty="0"/>
                        <a:t>Female</a:t>
                      </a:r>
                      <a:endParaRPr lang="en-IN" dirty="0"/>
                    </a:p>
                  </a:txBody>
                  <a:tcPr/>
                </a:tc>
                <a:tc>
                  <a:txBody>
                    <a:bodyPr/>
                    <a:lstStyle/>
                    <a:p>
                      <a:pPr algn="ctr"/>
                      <a:r>
                        <a:rPr lang="en-US" dirty="0"/>
                        <a:t>55</a:t>
                      </a:r>
                      <a:endParaRPr lang="en-IN" dirty="0"/>
                    </a:p>
                  </a:txBody>
                  <a:tcPr/>
                </a:tc>
                <a:extLst>
                  <a:ext uri="{0D108BD9-81ED-4DB2-BD59-A6C34878D82A}">
                    <a16:rowId xmlns:a16="http://schemas.microsoft.com/office/drawing/2014/main" val="1389355470"/>
                  </a:ext>
                </a:extLst>
              </a:tr>
              <a:tr h="387058">
                <a:tc>
                  <a:txBody>
                    <a:bodyPr/>
                    <a:lstStyle/>
                    <a:p>
                      <a:pPr algn="ctr"/>
                      <a:r>
                        <a:rPr lang="en-US" dirty="0"/>
                        <a:t>Male</a:t>
                      </a:r>
                      <a:endParaRPr lang="en-IN" dirty="0"/>
                    </a:p>
                  </a:txBody>
                  <a:tcPr/>
                </a:tc>
                <a:tc>
                  <a:txBody>
                    <a:bodyPr/>
                    <a:lstStyle/>
                    <a:p>
                      <a:pPr algn="ctr"/>
                      <a:r>
                        <a:rPr lang="en-US" dirty="0"/>
                        <a:t>39</a:t>
                      </a:r>
                      <a:endParaRPr lang="en-IN" dirty="0"/>
                    </a:p>
                  </a:txBody>
                  <a:tcPr/>
                </a:tc>
                <a:extLst>
                  <a:ext uri="{0D108BD9-81ED-4DB2-BD59-A6C34878D82A}">
                    <a16:rowId xmlns:a16="http://schemas.microsoft.com/office/drawing/2014/main" val="1631048579"/>
                  </a:ext>
                </a:extLst>
              </a:tr>
              <a:tr h="387058">
                <a:tc>
                  <a:txBody>
                    <a:bodyPr/>
                    <a:lstStyle/>
                    <a:p>
                      <a:pPr algn="ctr"/>
                      <a:r>
                        <a:rPr lang="en-US" dirty="0"/>
                        <a:t>Male</a:t>
                      </a:r>
                      <a:endParaRPr lang="en-IN" dirty="0"/>
                    </a:p>
                  </a:txBody>
                  <a:tcPr/>
                </a:tc>
                <a:tc>
                  <a:txBody>
                    <a:bodyPr/>
                    <a:lstStyle/>
                    <a:p>
                      <a:pPr algn="ctr"/>
                      <a:r>
                        <a:rPr lang="en-US" dirty="0"/>
                        <a:t>47</a:t>
                      </a:r>
                      <a:endParaRPr lang="en-IN" dirty="0"/>
                    </a:p>
                  </a:txBody>
                  <a:tcPr/>
                </a:tc>
                <a:extLst>
                  <a:ext uri="{0D108BD9-81ED-4DB2-BD59-A6C34878D82A}">
                    <a16:rowId xmlns:a16="http://schemas.microsoft.com/office/drawing/2014/main" val="2531816251"/>
                  </a:ext>
                </a:extLst>
              </a:tr>
            </a:tbl>
          </a:graphicData>
        </a:graphic>
      </p:graphicFrame>
      <p:sp>
        <p:nvSpPr>
          <p:cNvPr id="9" name="TextBox 8">
            <a:extLst>
              <a:ext uri="{FF2B5EF4-FFF2-40B4-BE49-F238E27FC236}">
                <a16:creationId xmlns:a16="http://schemas.microsoft.com/office/drawing/2014/main" id="{B2EC635B-D8A3-4A72-8304-20FFBA5D21A3}"/>
              </a:ext>
            </a:extLst>
          </p:cNvPr>
          <p:cNvSpPr txBox="1"/>
          <p:nvPr/>
        </p:nvSpPr>
        <p:spPr>
          <a:xfrm>
            <a:off x="684052" y="14125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54019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272719" y="694262"/>
            <a:ext cx="12753472" cy="2042376"/>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dirty="0"/>
              <a:t>As a kind of learning, it resembles the methods humans use to figure out that certain objects or events are from the same class, such as by observing the degree of similarity between objects. </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solidFill>
                  <a:srgbClr val="FF0000"/>
                </a:solidFill>
              </a:rPr>
              <a:t>Some recommendation systems that you find on the web in the form of marketing automation are based on this type of learning.</a:t>
            </a:r>
          </a:p>
        </p:txBody>
      </p:sp>
      <p:sp>
        <p:nvSpPr>
          <p:cNvPr id="6" name="TextBox 5">
            <a:extLst>
              <a:ext uri="{FF2B5EF4-FFF2-40B4-BE49-F238E27FC236}">
                <a16:creationId xmlns:a16="http://schemas.microsoft.com/office/drawing/2014/main" id="{B2EC635B-D8A3-4A72-8304-20FFBA5D21A3}"/>
              </a:ext>
            </a:extLst>
          </p:cNvPr>
          <p:cNvSpPr txBox="1"/>
          <p:nvPr/>
        </p:nvSpPr>
        <p:spPr>
          <a:xfrm>
            <a:off x="753982" y="2892974"/>
            <a:ext cx="5293892" cy="3467895"/>
          </a:xfrm>
          <a:prstGeom prst="rect">
            <a:avLst/>
          </a:prstGeom>
          <a:solidFill>
            <a:schemeClr val="accent2">
              <a:lumMod val="40000"/>
              <a:lumOff val="60000"/>
            </a:schemeClr>
          </a:solidFill>
        </p:spPr>
        <p:txBody>
          <a:bodyPr wrap="square" lIns="99843" tIns="49922" rIns="99843" bIns="49922" rtlCol="0" anchor="ctr">
            <a:spAutoFit/>
          </a:bodyPr>
          <a:lstStyle/>
          <a:p>
            <a:pPr lvl="1" algn="ctr" defTabSz="998433">
              <a:lnSpc>
                <a:spcPct val="90000"/>
              </a:lnSpc>
              <a:spcBef>
                <a:spcPts val="1092"/>
              </a:spcBef>
              <a:defRPr/>
            </a:pPr>
            <a:r>
              <a:rPr lang="en-US" altLang="en-US" sz="2600" b="1" dirty="0"/>
              <a:t>Types of Unsupervised Learning</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Clustering</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Anomaly detection</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Association</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Auto-encoders</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Latent variable models</a:t>
            </a:r>
          </a:p>
          <a:p>
            <a:pPr marL="1371600" lvl="2" indent="-457200" algn="just" defTabSz="998433">
              <a:lnSpc>
                <a:spcPct val="90000"/>
              </a:lnSpc>
              <a:spcBef>
                <a:spcPts val="1092"/>
              </a:spcBef>
              <a:buFont typeface="Wingdings" panose="05000000000000000000" pitchFamily="2" charset="2"/>
              <a:buChar char="§"/>
              <a:defRPr/>
            </a:pPr>
            <a:r>
              <a:rPr lang="en-US" altLang="en-US" sz="2600" dirty="0"/>
              <a:t>Neural Networks</a:t>
            </a:r>
          </a:p>
        </p:txBody>
      </p:sp>
      <p:pic>
        <p:nvPicPr>
          <p:cNvPr id="5" name="Picture 4"/>
          <p:cNvPicPr>
            <a:picLocks noChangeAspect="1"/>
          </p:cNvPicPr>
          <p:nvPr/>
        </p:nvPicPr>
        <p:blipFill rotWithShape="1">
          <a:blip r:embed="rId3"/>
          <a:srcRect b="21831"/>
          <a:stretch/>
        </p:blipFill>
        <p:spPr>
          <a:xfrm>
            <a:off x="6138026" y="2872080"/>
            <a:ext cx="6904205" cy="2822867"/>
          </a:xfrm>
          <a:prstGeom prst="rect">
            <a:avLst/>
          </a:prstGeom>
        </p:spPr>
      </p:pic>
      <p:sp>
        <p:nvSpPr>
          <p:cNvPr id="9" name="TextBox 8">
            <a:extLst>
              <a:ext uri="{FF2B5EF4-FFF2-40B4-BE49-F238E27FC236}">
                <a16:creationId xmlns:a16="http://schemas.microsoft.com/office/drawing/2014/main" id="{B2EC635B-D8A3-4A72-8304-20FFBA5D21A3}"/>
              </a:ext>
            </a:extLst>
          </p:cNvPr>
          <p:cNvSpPr txBox="1"/>
          <p:nvPr/>
        </p:nvSpPr>
        <p:spPr>
          <a:xfrm>
            <a:off x="684052" y="173343"/>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
        <p:nvSpPr>
          <p:cNvPr id="10" name="TextBox 9"/>
          <p:cNvSpPr txBox="1"/>
          <p:nvPr/>
        </p:nvSpPr>
        <p:spPr>
          <a:xfrm>
            <a:off x="7267074" y="5646822"/>
            <a:ext cx="4154905" cy="369332"/>
          </a:xfrm>
          <a:prstGeom prst="rect">
            <a:avLst/>
          </a:prstGeom>
          <a:noFill/>
        </p:spPr>
        <p:txBody>
          <a:bodyPr wrap="square" rtlCol="0">
            <a:spAutoFit/>
          </a:bodyPr>
          <a:lstStyle/>
          <a:p>
            <a:pPr lvl="0" algn="ctr" defTabSz="998433">
              <a:spcAft>
                <a:spcPts val="600"/>
              </a:spcAft>
              <a:defRPr/>
            </a:pPr>
            <a:r>
              <a:rPr lang="en-US" altLang="en-US" dirty="0"/>
              <a:t>Figure: 6</a:t>
            </a:r>
          </a:p>
        </p:txBody>
      </p:sp>
    </p:spTree>
    <p:extLst>
      <p:ext uri="{BB962C8B-B14F-4D97-AF65-F5344CB8AC3E}">
        <p14:creationId xmlns:p14="http://schemas.microsoft.com/office/powerpoint/2010/main" val="268015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469693"/>
            <a:ext cx="10359683" cy="3332473"/>
          </a:xfrm>
          <a:prstGeom prst="rect">
            <a:avLst/>
          </a:prstGeom>
          <a:noFill/>
        </p:spPr>
        <p:txBody>
          <a:bodyPr wrap="square" lIns="99843" tIns="49922" rIns="99843" bIns="49922" rtlCol="0" anchor="ctr">
            <a:spAutoFit/>
          </a:bodyPr>
          <a:lstStyle/>
          <a:p>
            <a:pPr algn="ctr">
              <a:spcBef>
                <a:spcPts val="600"/>
              </a:spcBef>
              <a:spcAft>
                <a:spcPts val="1200"/>
              </a:spcAft>
            </a:pPr>
            <a:r>
              <a:rPr lang="en-US" sz="4400" b="1" dirty="0">
                <a:solidFill>
                  <a:srgbClr val="FF0000"/>
                </a:solidFill>
                <a:latin typeface="Times" panose="02020603050405020304" pitchFamily="18" charset="0"/>
                <a:cs typeface="Times" panose="02020603050405020304" pitchFamily="18" charset="0"/>
              </a:rPr>
              <a:t>Unit 4 </a:t>
            </a:r>
            <a:r>
              <a:rPr lang="en-IN" sz="4400" b="1" dirty="0">
                <a:solidFill>
                  <a:srgbClr val="FF0000"/>
                </a:solidFill>
                <a:latin typeface="Times" panose="02020603050405020304" pitchFamily="18" charset="0"/>
                <a:cs typeface="Times" panose="02020603050405020304" pitchFamily="18" charset="0"/>
              </a:rPr>
              <a:t>: </a:t>
            </a:r>
            <a:r>
              <a:rPr lang="en-US" sz="4400" b="1" dirty="0">
                <a:solidFill>
                  <a:srgbClr val="FF0000"/>
                </a:solidFill>
                <a:latin typeface="Times" panose="02020603050405020304" pitchFamily="18" charset="0"/>
                <a:cs typeface="Times" panose="02020603050405020304" pitchFamily="18" charset="0"/>
              </a:rPr>
              <a:t>Types of machine learning	</a:t>
            </a:r>
          </a:p>
          <a:p>
            <a:pPr algn="ctr">
              <a:spcBef>
                <a:spcPts val="600"/>
              </a:spcBef>
              <a:spcAft>
                <a:spcPts val="1200"/>
              </a:spcAft>
            </a:pPr>
            <a:endParaRPr lang="en-US" sz="4400" b="1" dirty="0">
              <a:solidFill>
                <a:srgbClr val="FF0000"/>
              </a:solidFill>
              <a:latin typeface="Times" panose="02020603050405020304" pitchFamily="18" charset="0"/>
              <a:cs typeface="Times" panose="02020603050405020304" pitchFamily="18" charset="0"/>
            </a:endParaRPr>
          </a:p>
          <a:p>
            <a:pPr algn="ctr">
              <a:spcBef>
                <a:spcPts val="600"/>
              </a:spcBef>
              <a:spcAft>
                <a:spcPts val="1200"/>
              </a:spcAft>
            </a:pPr>
            <a:r>
              <a:rPr lang="en-US" sz="3200" b="1" dirty="0">
                <a:solidFill>
                  <a:srgbClr val="46B0FA"/>
                </a:solidFill>
                <a:latin typeface="Times" panose="02020603050405020304" pitchFamily="18" charset="0"/>
                <a:cs typeface="Times" panose="02020603050405020304" pitchFamily="18" charset="0"/>
              </a:rPr>
              <a:t>Lecture 1: Introduction to Machine Learning Techniques</a:t>
            </a: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102138" y="4624853"/>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Rectangle 1"/>
          <p:cNvSpPr/>
          <p:nvPr/>
        </p:nvSpPr>
        <p:spPr>
          <a:xfrm>
            <a:off x="633913" y="681750"/>
            <a:ext cx="12374062" cy="3754874"/>
          </a:xfrm>
          <a:prstGeom prst="rect">
            <a:avLst/>
          </a:prstGeom>
        </p:spPr>
        <p:txBody>
          <a:bodyPr wrap="square">
            <a:spAutoFit/>
          </a:bodyPr>
          <a:lstStyle/>
          <a:p>
            <a:pPr marL="457200" indent="-457200" algn="just">
              <a:spcBef>
                <a:spcPts val="600"/>
              </a:spcBef>
              <a:spcAft>
                <a:spcPts val="600"/>
              </a:spcAft>
              <a:buFont typeface="Arial" panose="020B0604020202020204" pitchFamily="34" charset="0"/>
              <a:buChar char="•"/>
            </a:pPr>
            <a:r>
              <a:rPr lang="en-US" sz="2600" b="1" dirty="0"/>
              <a:t>Reinforcement learning </a:t>
            </a:r>
            <a:r>
              <a:rPr lang="en-US" sz="2600" dirty="0"/>
              <a:t>is the problem of getting an agent to act in the world so as to maximize its rewards.</a:t>
            </a:r>
          </a:p>
          <a:p>
            <a:pPr marL="457200" indent="-457200" algn="just">
              <a:spcBef>
                <a:spcPts val="600"/>
              </a:spcBef>
              <a:spcAft>
                <a:spcPts val="600"/>
              </a:spcAft>
              <a:buFont typeface="Arial" panose="020B0604020202020204" pitchFamily="34" charset="0"/>
              <a:buChar char="•"/>
            </a:pPr>
            <a:r>
              <a:rPr lang="en-US" sz="2600" dirty="0">
                <a:solidFill>
                  <a:srgbClr val="FF0000"/>
                </a:solidFill>
              </a:rPr>
              <a:t>A learner is not told what actions to take as in most forms of machine learning but instead must discover which actions yield the most reward by trying them.</a:t>
            </a:r>
          </a:p>
          <a:p>
            <a:pPr marL="457200" indent="-457200" algn="just">
              <a:spcBef>
                <a:spcPts val="600"/>
              </a:spcBef>
              <a:spcAft>
                <a:spcPts val="600"/>
              </a:spcAft>
              <a:buFont typeface="Arial" panose="020B0604020202020204" pitchFamily="34" charset="0"/>
              <a:buChar char="•"/>
            </a:pPr>
            <a:r>
              <a:rPr lang="en-US" sz="2600" dirty="0"/>
              <a:t>Example: Consider teaching a dog a new trick: we cannot tell him what to do, what not to do, but we can reward/punish it if it does the right/wrong thing.</a:t>
            </a:r>
          </a:p>
          <a:p>
            <a:pPr marL="457200" indent="-457200" algn="just">
              <a:spcBef>
                <a:spcPts val="600"/>
              </a:spcBef>
              <a:spcAft>
                <a:spcPts val="600"/>
              </a:spcAft>
              <a:buFont typeface="Arial" panose="020B0604020202020204" pitchFamily="34" charset="0"/>
              <a:buChar char="•"/>
            </a:pPr>
            <a:r>
              <a:rPr lang="en-US" sz="2600" dirty="0">
                <a:solidFill>
                  <a:srgbClr val="FF0000"/>
                </a:solidFill>
              </a:rPr>
              <a:t>When watching the video, notice how the program is initially clumsy and unskilled but steadily improves with training until it becomes a champion.</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22146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22905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256676" y="742736"/>
            <a:ext cx="12753472" cy="5346358"/>
          </a:xfrm>
          <a:prstGeom prst="rect">
            <a:avLst/>
          </a:prstGeom>
          <a:noFill/>
        </p:spPr>
        <p:txBody>
          <a:bodyPr wrap="square" lIns="99843" tIns="49922" rIns="99843" bIns="49922" rtlCol="0" anchor="ctr">
            <a:spAutoFit/>
          </a:bodyPr>
          <a:lstStyle/>
          <a:p>
            <a:pPr marL="800100" lvl="1" indent="-342900" algn="just" defTabSz="998433">
              <a:lnSpc>
                <a:spcPct val="90000"/>
              </a:lnSpc>
              <a:spcBef>
                <a:spcPts val="1092"/>
              </a:spcBef>
              <a:buFont typeface="Wingdings" panose="05000000000000000000" pitchFamily="2" charset="2"/>
              <a:buChar char="Ø"/>
              <a:defRPr/>
            </a:pPr>
            <a:r>
              <a:rPr lang="en-US" altLang="en-US" sz="2600" b="1" dirty="0">
                <a:solidFill>
                  <a:srgbClr val="FF0000"/>
                </a:solidFill>
              </a:rPr>
              <a:t>Semi-supervised learning </a:t>
            </a:r>
            <a:r>
              <a:rPr lang="en-US" altLang="en-US" sz="2600" dirty="0"/>
              <a:t>is an approach to machine learning that combines small labeled data with a large amount of unlabeled data during training.</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Where an incomplete training signal is given: a training set with some (often many) of the target outputs missing.</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In</a:t>
            </a:r>
            <a:r>
              <a:rPr lang="en-US" altLang="en-US" sz="2600" b="1" dirty="0">
                <a:solidFill>
                  <a:srgbClr val="FF0000"/>
                </a:solidFill>
              </a:rPr>
              <a:t> Semi-supervised learning</a:t>
            </a:r>
            <a:r>
              <a:rPr lang="en-US" altLang="en-US" sz="2600" dirty="0"/>
              <a:t> model uses labeled data as an input to make inferences about the unlabeled data, providing more accurate results than regular supervised-learning models.</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There is a special case of this principle known as </a:t>
            </a:r>
            <a:r>
              <a:rPr lang="en-US" altLang="en-US" sz="2600" b="1" dirty="0">
                <a:solidFill>
                  <a:srgbClr val="FF0000"/>
                </a:solidFill>
              </a:rPr>
              <a:t>Transduction</a:t>
            </a:r>
            <a:r>
              <a:rPr lang="en-US" altLang="en-US" sz="2600" dirty="0"/>
              <a:t> where the entire set of problem instances is known at learning time, except that part of the targets are missing.</a:t>
            </a:r>
          </a:p>
          <a:p>
            <a:pPr marL="800100" lvl="1" indent="-342900" algn="just" defTabSz="998433">
              <a:lnSpc>
                <a:spcPct val="90000"/>
              </a:lnSpc>
              <a:spcBef>
                <a:spcPts val="1092"/>
              </a:spcBef>
              <a:buFont typeface="Wingdings" panose="05000000000000000000" pitchFamily="2" charset="2"/>
              <a:buChar char="Ø"/>
              <a:defRPr/>
            </a:pPr>
            <a:r>
              <a:rPr lang="en-US" altLang="en-US" sz="2600" dirty="0"/>
              <a:t>Semi-supervised learning doesn’t require a large number of labeled data, so it’s faster to set up, more cost-effective than supervised learning methods, and ideal for businesses that receive huge amounts of data.</a:t>
            </a:r>
          </a:p>
        </p:txBody>
      </p:sp>
      <p:sp>
        <p:nvSpPr>
          <p:cNvPr id="6" name="TextBox 5">
            <a:extLst>
              <a:ext uri="{FF2B5EF4-FFF2-40B4-BE49-F238E27FC236}">
                <a16:creationId xmlns:a16="http://schemas.microsoft.com/office/drawing/2014/main" id="{B2EC635B-D8A3-4A72-8304-20FFBA5D21A3}"/>
              </a:ext>
            </a:extLst>
          </p:cNvPr>
          <p:cNvSpPr txBox="1"/>
          <p:nvPr/>
        </p:nvSpPr>
        <p:spPr>
          <a:xfrm>
            <a:off x="684052" y="173343"/>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ML</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822678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3609473" y="331280"/>
            <a:ext cx="7234990"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Machine Learning Life cycle</a:t>
            </a:r>
          </a:p>
        </p:txBody>
      </p:sp>
      <p:sp>
        <p:nvSpPr>
          <p:cNvPr id="2" name="TextBox 1"/>
          <p:cNvSpPr txBox="1"/>
          <p:nvPr/>
        </p:nvSpPr>
        <p:spPr>
          <a:xfrm>
            <a:off x="545431" y="1074820"/>
            <a:ext cx="12574839" cy="892552"/>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Machine Learning helps to increase the performance and productivity of the task. It includes learning and self-correction when introduced with new data.</a:t>
            </a:r>
            <a:endParaRPr lang="en-IN" sz="2600" dirty="0"/>
          </a:p>
        </p:txBody>
      </p:sp>
      <p:pic>
        <p:nvPicPr>
          <p:cNvPr id="5" name="Picture 4"/>
          <p:cNvPicPr>
            <a:picLocks noChangeAspect="1"/>
          </p:cNvPicPr>
          <p:nvPr/>
        </p:nvPicPr>
        <p:blipFill rotWithShape="1">
          <a:blip r:embed="rId3"/>
          <a:srcRect l="2120" r="9010" b="7692"/>
          <a:stretch/>
        </p:blipFill>
        <p:spPr>
          <a:xfrm>
            <a:off x="2117558" y="1941095"/>
            <a:ext cx="8357936" cy="4860757"/>
          </a:xfrm>
          <a:prstGeom prst="rect">
            <a:avLst/>
          </a:prstGeom>
          <a:ln>
            <a:noFill/>
          </a:ln>
          <a:effectLst>
            <a:softEdge rad="112500"/>
          </a:effectLst>
        </p:spPr>
      </p:pic>
      <p:sp>
        <p:nvSpPr>
          <p:cNvPr id="9" name="TextBox 8"/>
          <p:cNvSpPr txBox="1"/>
          <p:nvPr/>
        </p:nvSpPr>
        <p:spPr>
          <a:xfrm>
            <a:off x="4652210" y="6481012"/>
            <a:ext cx="4154905" cy="369332"/>
          </a:xfrm>
          <a:prstGeom prst="rect">
            <a:avLst/>
          </a:prstGeom>
          <a:noFill/>
        </p:spPr>
        <p:txBody>
          <a:bodyPr wrap="square" rtlCol="0">
            <a:spAutoFit/>
          </a:bodyPr>
          <a:lstStyle/>
          <a:p>
            <a:pPr lvl="0" algn="ctr" defTabSz="998433">
              <a:spcAft>
                <a:spcPts val="600"/>
              </a:spcAft>
              <a:defRPr/>
            </a:pPr>
            <a:r>
              <a:rPr lang="en-US" altLang="en-US" dirty="0"/>
              <a:t>Figure: 7</a:t>
            </a:r>
          </a:p>
        </p:txBody>
      </p:sp>
    </p:spTree>
    <p:extLst>
      <p:ext uri="{BB962C8B-B14F-4D97-AF65-F5344CB8AC3E}">
        <p14:creationId xmlns:p14="http://schemas.microsoft.com/office/powerpoint/2010/main" val="190233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689810" y="545430"/>
            <a:ext cx="12574839" cy="6309420"/>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t>Machine Learning lifecycle involves six major steps:</a:t>
            </a:r>
          </a:p>
          <a:p>
            <a:pPr algn="just">
              <a:spcBef>
                <a:spcPts val="600"/>
              </a:spcBef>
            </a:pPr>
            <a:r>
              <a:rPr lang="en-US" sz="2600" b="1" dirty="0"/>
              <a:t>Step 1: Gathering Data</a:t>
            </a:r>
          </a:p>
          <a:p>
            <a:pPr marL="914400" lvl="1" indent="-457200" algn="just">
              <a:spcBef>
                <a:spcPts val="600"/>
              </a:spcBef>
              <a:buFont typeface="Arial" panose="020B0604020202020204" pitchFamily="34" charset="0"/>
              <a:buChar char="•"/>
            </a:pPr>
            <a:r>
              <a:rPr lang="en-US" sz="2600" dirty="0"/>
              <a:t>Identify various data sources such as </a:t>
            </a:r>
            <a:r>
              <a:rPr lang="en-US" sz="2600" dirty="0" err="1"/>
              <a:t>Kaggle</a:t>
            </a:r>
            <a:r>
              <a:rPr lang="en-US" sz="2600" dirty="0"/>
              <a:t> and collect the required dataset</a:t>
            </a:r>
          </a:p>
          <a:p>
            <a:pPr algn="just">
              <a:spcBef>
                <a:spcPts val="600"/>
              </a:spcBef>
            </a:pPr>
            <a:r>
              <a:rPr lang="en-US" sz="2600" b="1" dirty="0"/>
              <a:t>Step 2: Data Preprocessing and EDA</a:t>
            </a:r>
          </a:p>
          <a:p>
            <a:pPr marL="914400" lvl="1" indent="-457200" algn="just">
              <a:spcBef>
                <a:spcPts val="600"/>
              </a:spcBef>
              <a:buFont typeface="Arial" panose="020B0604020202020204" pitchFamily="34" charset="0"/>
              <a:buChar char="•"/>
            </a:pPr>
            <a:r>
              <a:rPr lang="en-US" sz="2600" dirty="0"/>
              <a:t>In this step, we do an analysis of the data for missing values, duplicate data, invalid data using different analytical techniques. And also preprocessing the data for feature extractions, feature analysis, and data visualization.</a:t>
            </a:r>
          </a:p>
          <a:p>
            <a:pPr algn="just">
              <a:spcBef>
                <a:spcPts val="600"/>
              </a:spcBef>
            </a:pPr>
            <a:r>
              <a:rPr lang="en-US" sz="2600" b="1" dirty="0"/>
              <a:t>Step 3: Train Model</a:t>
            </a:r>
          </a:p>
          <a:p>
            <a:pPr marL="914400" lvl="1" indent="-457200" algn="just">
              <a:spcBef>
                <a:spcPts val="600"/>
              </a:spcBef>
              <a:buFont typeface="Arial" panose="020B0604020202020204" pitchFamily="34" charset="0"/>
              <a:buChar char="•"/>
            </a:pPr>
            <a:r>
              <a:rPr lang="en-US" sz="2600" dirty="0"/>
              <a:t>We use a dataset to train the model using various machine learning algorithms. Training a model is important so that it can understand the various patterns, rules, and features.</a:t>
            </a:r>
          </a:p>
          <a:p>
            <a:pPr algn="just">
              <a:spcBef>
                <a:spcPts val="600"/>
              </a:spcBef>
            </a:pPr>
            <a:r>
              <a:rPr lang="en-US" sz="2600" b="1" dirty="0"/>
              <a:t>Step 4: Test Model</a:t>
            </a:r>
          </a:p>
          <a:p>
            <a:pPr marL="914400" lvl="1" indent="-457200" algn="just">
              <a:spcBef>
                <a:spcPts val="600"/>
              </a:spcBef>
              <a:buFont typeface="Arial" panose="020B0604020202020204" pitchFamily="34" charset="0"/>
              <a:buChar char="•"/>
            </a:pPr>
            <a:r>
              <a:rPr lang="en-US" sz="2600" dirty="0"/>
              <a:t>In this step, we check for the accuracy of our model by providing a test dataset to the trained model.</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609472" y="58566"/>
            <a:ext cx="7411453"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Machine Learning Life cycle</a:t>
            </a:r>
          </a:p>
        </p:txBody>
      </p:sp>
    </p:spTree>
    <p:extLst>
      <p:ext uri="{BB962C8B-B14F-4D97-AF65-F5344CB8AC3E}">
        <p14:creationId xmlns:p14="http://schemas.microsoft.com/office/powerpoint/2010/main" val="419176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737937" y="561473"/>
            <a:ext cx="12432632" cy="6093976"/>
          </a:xfrm>
          <a:prstGeom prst="rect">
            <a:avLst/>
          </a:prstGeom>
          <a:noFill/>
        </p:spPr>
        <p:txBody>
          <a:bodyPr wrap="square" rtlCol="0">
            <a:spAutoFit/>
          </a:bodyPr>
          <a:lstStyle/>
          <a:p>
            <a:pPr algn="just"/>
            <a:r>
              <a:rPr lang="en-US" sz="2600" b="1" dirty="0"/>
              <a:t>Step 5: Model Deployment</a:t>
            </a:r>
          </a:p>
          <a:p>
            <a:pPr marL="457200" indent="-457200" algn="just">
              <a:buFont typeface="Arial" panose="020B0604020202020204" pitchFamily="34" charset="0"/>
              <a:buChar char="•"/>
            </a:pPr>
            <a:r>
              <a:rPr lang="en-US" sz="2600" dirty="0"/>
              <a:t>Model deployment means integrating a machine learning model into an existing production environment that takes input and returns output to make business decisions based on data.</a:t>
            </a:r>
          </a:p>
          <a:p>
            <a:pPr marL="457200" indent="-457200" algn="just">
              <a:buFont typeface="Arial" panose="020B0604020202020204" pitchFamily="34" charset="0"/>
              <a:buChar char="•"/>
            </a:pPr>
            <a:r>
              <a:rPr lang="en-US" sz="2600" dirty="0"/>
              <a:t>Various technologies that you can use to deploy your machine learning models are listed:</a:t>
            </a:r>
          </a:p>
          <a:p>
            <a:pPr marL="914400" lvl="1" indent="-457200" algn="just">
              <a:buFont typeface="Arial" panose="020B0604020202020204" pitchFamily="34" charset="0"/>
              <a:buChar char="•"/>
            </a:pPr>
            <a:r>
              <a:rPr lang="en-US" sz="2600" dirty="0"/>
              <a:t>Docker</a:t>
            </a:r>
          </a:p>
          <a:p>
            <a:pPr marL="914400" lvl="1" indent="-457200" algn="just">
              <a:buFont typeface="Arial" panose="020B0604020202020204" pitchFamily="34" charset="0"/>
              <a:buChar char="•"/>
            </a:pPr>
            <a:r>
              <a:rPr lang="en-US" sz="2600" dirty="0"/>
              <a:t>Kubernetes</a:t>
            </a:r>
          </a:p>
          <a:p>
            <a:pPr marL="914400" lvl="1" indent="-457200" algn="just">
              <a:buFont typeface="Arial" panose="020B0604020202020204" pitchFamily="34" charset="0"/>
              <a:buChar char="•"/>
            </a:pPr>
            <a:r>
              <a:rPr lang="en-US" sz="2600" dirty="0"/>
              <a:t>AWS </a:t>
            </a:r>
            <a:r>
              <a:rPr lang="en-US" sz="2600" dirty="0" err="1"/>
              <a:t>SageMaker</a:t>
            </a:r>
            <a:endParaRPr lang="en-US" sz="2600" dirty="0"/>
          </a:p>
          <a:p>
            <a:pPr marL="914400" lvl="1" indent="-457200" algn="just">
              <a:buFont typeface="Arial" panose="020B0604020202020204" pitchFamily="34" charset="0"/>
              <a:buChar char="•"/>
            </a:pPr>
            <a:r>
              <a:rPr lang="en-US" sz="2600" dirty="0" err="1"/>
              <a:t>MLFlow</a:t>
            </a:r>
            <a:endParaRPr lang="en-US" sz="2600" dirty="0"/>
          </a:p>
          <a:p>
            <a:pPr marL="914400" lvl="1" indent="-457200" algn="just">
              <a:buFont typeface="Arial" panose="020B0604020202020204" pitchFamily="34" charset="0"/>
              <a:buChar char="•"/>
            </a:pPr>
            <a:r>
              <a:rPr lang="en-US" sz="2600" dirty="0"/>
              <a:t>Azure Machine Learning Service</a:t>
            </a:r>
          </a:p>
          <a:p>
            <a:pPr algn="just"/>
            <a:r>
              <a:rPr lang="en-US" sz="2600" b="1" dirty="0"/>
              <a:t>Step 6: Model Monitoring</a:t>
            </a:r>
          </a:p>
          <a:p>
            <a:pPr marL="457200" indent="-457200" algn="just">
              <a:buFont typeface="Arial" panose="020B0604020202020204" pitchFamily="34" charset="0"/>
              <a:buChar char="•"/>
            </a:pPr>
            <a:r>
              <a:rPr lang="en-US" sz="2600" dirty="0"/>
              <a:t>After deployment of the model here comes model monitoring which monitors your machine learning models for factors like errors, crashes, and latency and most importantly to ensure that your model is maintaining the desired performance.</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3609473" y="58566"/>
            <a:ext cx="6866022"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Machine Learning Life cycle</a:t>
            </a:r>
          </a:p>
        </p:txBody>
      </p:sp>
    </p:spTree>
    <p:extLst>
      <p:ext uri="{BB962C8B-B14F-4D97-AF65-F5344CB8AC3E}">
        <p14:creationId xmlns:p14="http://schemas.microsoft.com/office/powerpoint/2010/main" val="69951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92438" y="673767"/>
            <a:ext cx="10365373" cy="6170920"/>
          </a:xfrm>
          <a:prstGeom prst="rect">
            <a:avLst/>
          </a:prstGeom>
          <a:noFill/>
        </p:spPr>
        <p:txBody>
          <a:bodyPr wrap="square" rtlCol="0">
            <a:spAutoFit/>
          </a:bodyPr>
          <a:lstStyle/>
          <a:p>
            <a:pPr algn="just">
              <a:spcAft>
                <a:spcPts val="600"/>
              </a:spcAft>
            </a:pPr>
            <a:r>
              <a:rPr lang="en-US" sz="2600" b="1" dirty="0"/>
              <a:t>Real-World Applications of Machine Learning</a:t>
            </a:r>
          </a:p>
          <a:p>
            <a:pPr marL="914400" lvl="1" indent="-457200" algn="just">
              <a:buFont typeface="Arial" panose="020B0604020202020204" pitchFamily="34" charset="0"/>
              <a:buChar char="•"/>
            </a:pPr>
            <a:r>
              <a:rPr lang="en-US" sz="2600" dirty="0"/>
              <a:t>Automatic Language Translation in Google Translate</a:t>
            </a:r>
          </a:p>
          <a:p>
            <a:pPr marL="914400" lvl="1" indent="-457200" algn="just">
              <a:buFont typeface="Arial" panose="020B0604020202020204" pitchFamily="34" charset="0"/>
              <a:buChar char="•"/>
            </a:pPr>
            <a:r>
              <a:rPr lang="en-US" sz="2600" dirty="0"/>
              <a:t>Faster route selection in Google Map</a:t>
            </a:r>
          </a:p>
          <a:p>
            <a:pPr marL="914400" lvl="1" indent="-457200" algn="just">
              <a:buFont typeface="Arial" panose="020B0604020202020204" pitchFamily="34" charset="0"/>
              <a:buChar char="•"/>
            </a:pPr>
            <a:r>
              <a:rPr lang="en-US" sz="2600" dirty="0"/>
              <a:t>Driverless/Self-driving car</a:t>
            </a:r>
          </a:p>
          <a:p>
            <a:pPr marL="914400" lvl="1" indent="-457200" algn="just">
              <a:buFont typeface="Arial" panose="020B0604020202020204" pitchFamily="34" charset="0"/>
              <a:buChar char="•"/>
            </a:pPr>
            <a:r>
              <a:rPr lang="en-US" sz="2600" dirty="0"/>
              <a:t>Smartphone with face recognition</a:t>
            </a:r>
          </a:p>
          <a:p>
            <a:pPr marL="914400" lvl="1" indent="-457200" algn="just">
              <a:buFont typeface="Arial" panose="020B0604020202020204" pitchFamily="34" charset="0"/>
              <a:buChar char="•"/>
            </a:pPr>
            <a:r>
              <a:rPr lang="en-US" sz="2600" dirty="0"/>
              <a:t>Speech Recognition</a:t>
            </a:r>
          </a:p>
          <a:p>
            <a:pPr marL="914400" lvl="1" indent="-457200" algn="just">
              <a:buFont typeface="Arial" panose="020B0604020202020204" pitchFamily="34" charset="0"/>
              <a:buChar char="•"/>
            </a:pPr>
            <a:r>
              <a:rPr lang="en-US" sz="2600" dirty="0"/>
              <a:t>Ads Recommendation System</a:t>
            </a:r>
          </a:p>
          <a:p>
            <a:pPr marL="914400" lvl="1" indent="-457200" algn="just">
              <a:buFont typeface="Arial" panose="020B0604020202020204" pitchFamily="34" charset="0"/>
              <a:buChar char="•"/>
            </a:pPr>
            <a:r>
              <a:rPr lang="en-US" sz="2600" dirty="0"/>
              <a:t>Netflix Recommendation System</a:t>
            </a:r>
          </a:p>
          <a:p>
            <a:pPr marL="914400" lvl="1" indent="-457200" algn="just">
              <a:buFont typeface="Arial" panose="020B0604020202020204" pitchFamily="34" charset="0"/>
              <a:buChar char="•"/>
            </a:pPr>
            <a:r>
              <a:rPr lang="en-US" sz="2600" dirty="0"/>
              <a:t>Auto friend tagging suggestion in Facebook</a:t>
            </a:r>
          </a:p>
          <a:p>
            <a:pPr marL="914400" lvl="1" indent="-457200" algn="just">
              <a:buFont typeface="Arial" panose="020B0604020202020204" pitchFamily="34" charset="0"/>
              <a:buChar char="•"/>
            </a:pPr>
            <a:r>
              <a:rPr lang="en-US" sz="2600" dirty="0"/>
              <a:t>Stock market trading</a:t>
            </a:r>
          </a:p>
          <a:p>
            <a:pPr marL="914400" lvl="1" indent="-457200" algn="just">
              <a:buFont typeface="Arial" panose="020B0604020202020204" pitchFamily="34" charset="0"/>
              <a:buChar char="•"/>
            </a:pPr>
            <a:r>
              <a:rPr lang="en-US" sz="2600" dirty="0"/>
              <a:t>Fraud Detection</a:t>
            </a:r>
          </a:p>
          <a:p>
            <a:pPr marL="914400" lvl="1" indent="-457200" algn="just">
              <a:buFont typeface="Arial" panose="020B0604020202020204" pitchFamily="34" charset="0"/>
              <a:buChar char="•"/>
            </a:pPr>
            <a:r>
              <a:rPr lang="en-US" sz="2600" dirty="0"/>
              <a:t>Weather Prediction</a:t>
            </a:r>
          </a:p>
          <a:p>
            <a:pPr marL="914400" lvl="1" indent="-457200" algn="just">
              <a:buFont typeface="Arial" panose="020B0604020202020204" pitchFamily="34" charset="0"/>
              <a:buChar char="•"/>
            </a:pPr>
            <a:r>
              <a:rPr lang="en-US" sz="2600" dirty="0"/>
              <a:t>Medical Diagnosis</a:t>
            </a:r>
          </a:p>
          <a:p>
            <a:pPr marL="914400" lvl="1" indent="-457200" algn="just">
              <a:buFont typeface="Arial" panose="020B0604020202020204" pitchFamily="34" charset="0"/>
              <a:buChar char="•"/>
            </a:pPr>
            <a:r>
              <a:rPr lang="en-US" sz="2600" dirty="0" err="1"/>
              <a:t>Chatbot</a:t>
            </a:r>
            <a:endParaRPr lang="en-US" sz="2600" dirty="0"/>
          </a:p>
          <a:p>
            <a:pPr marL="914400" lvl="1" indent="-457200" algn="just">
              <a:buFont typeface="Arial" panose="020B0604020202020204" pitchFamily="34" charset="0"/>
              <a:buChar char="•"/>
            </a:pPr>
            <a:r>
              <a:rPr lang="en-US" sz="2600" dirty="0"/>
              <a:t>Machine Learning in Agriculture</a:t>
            </a:r>
            <a:endParaRPr lang="en-IN" sz="26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2983830" y="138776"/>
            <a:ext cx="8598570"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Applications of Machine Learning</a:t>
            </a:r>
          </a:p>
        </p:txBody>
      </p:sp>
    </p:spTree>
    <p:extLst>
      <p:ext uri="{BB962C8B-B14F-4D97-AF65-F5344CB8AC3E}">
        <p14:creationId xmlns:p14="http://schemas.microsoft.com/office/powerpoint/2010/main" val="174478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9015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92438" y="930439"/>
            <a:ext cx="10365373" cy="4632037"/>
          </a:xfrm>
          <a:prstGeom prst="rect">
            <a:avLst/>
          </a:prstGeom>
          <a:noFill/>
        </p:spPr>
        <p:txBody>
          <a:bodyPr wrap="square" rtlCol="0">
            <a:spAutoFit/>
          </a:bodyPr>
          <a:lstStyle/>
          <a:p>
            <a:pPr algn="just">
              <a:spcAft>
                <a:spcPts val="600"/>
              </a:spcAft>
            </a:pPr>
            <a:r>
              <a:rPr lang="en-US" sz="2600" b="1" dirty="0"/>
              <a:t>Benefits of machine learning</a:t>
            </a:r>
          </a:p>
          <a:p>
            <a:pPr marL="914400" lvl="1" indent="-457200" algn="just">
              <a:spcAft>
                <a:spcPts val="600"/>
              </a:spcAft>
              <a:buFont typeface="Arial" panose="020B0604020202020204" pitchFamily="34" charset="0"/>
              <a:buChar char="•"/>
            </a:pPr>
            <a:r>
              <a:rPr lang="en-US" sz="2600" dirty="0"/>
              <a:t>Work Automation</a:t>
            </a:r>
          </a:p>
          <a:p>
            <a:pPr marL="914400" lvl="1" indent="-457200" algn="just">
              <a:spcAft>
                <a:spcPts val="600"/>
              </a:spcAft>
              <a:buFont typeface="Arial" panose="020B0604020202020204" pitchFamily="34" charset="0"/>
              <a:buChar char="•"/>
            </a:pPr>
            <a:r>
              <a:rPr lang="en-US" sz="2600" dirty="0"/>
              <a:t>Powerful predictive Ability</a:t>
            </a:r>
          </a:p>
          <a:p>
            <a:pPr marL="914400" lvl="1" indent="-457200" algn="just">
              <a:spcAft>
                <a:spcPts val="600"/>
              </a:spcAft>
              <a:buFont typeface="Arial" panose="020B0604020202020204" pitchFamily="34" charset="0"/>
              <a:buChar char="•"/>
            </a:pPr>
            <a:r>
              <a:rPr lang="en-US" sz="2600" dirty="0"/>
              <a:t>Increased in sales in the e-commerce market</a:t>
            </a:r>
          </a:p>
          <a:p>
            <a:pPr marL="914400" lvl="1" indent="-457200" algn="just">
              <a:spcAft>
                <a:spcPts val="600"/>
              </a:spcAft>
              <a:buFont typeface="Arial" panose="020B0604020202020204" pitchFamily="34" charset="0"/>
              <a:buChar char="•"/>
            </a:pPr>
            <a:r>
              <a:rPr lang="en-US" sz="2600" dirty="0"/>
              <a:t>ML benefits in the medical domain for enhancing medical diagnosis, drug development</a:t>
            </a:r>
          </a:p>
          <a:p>
            <a:pPr marL="914400" lvl="1" indent="-457200" algn="just">
              <a:spcAft>
                <a:spcPts val="600"/>
              </a:spcAft>
              <a:buFont typeface="Arial" panose="020B0604020202020204" pitchFamily="34" charset="0"/>
              <a:buChar char="•"/>
            </a:pPr>
            <a:r>
              <a:rPr lang="en-US" sz="2600" dirty="0"/>
              <a:t>Machine Learning is used in robotic medical surgery</a:t>
            </a:r>
          </a:p>
          <a:p>
            <a:pPr marL="914400" lvl="1" indent="-457200" algn="just">
              <a:spcAft>
                <a:spcPts val="600"/>
              </a:spcAft>
              <a:buFont typeface="Arial" panose="020B0604020202020204" pitchFamily="34" charset="0"/>
              <a:buChar char="•"/>
            </a:pPr>
            <a:r>
              <a:rPr lang="en-US" sz="2600" dirty="0"/>
              <a:t>ML in finance increases productivity enhances revenue and gives secure transactions</a:t>
            </a:r>
          </a:p>
          <a:p>
            <a:pPr marL="914400" lvl="1" indent="-457200" algn="just">
              <a:spcAft>
                <a:spcPts val="600"/>
              </a:spcAft>
              <a:buFont typeface="Arial" panose="020B0604020202020204" pitchFamily="34" charset="0"/>
              <a:buChar char="•"/>
            </a:pPr>
            <a:r>
              <a:rPr lang="en-US" sz="2600" dirty="0"/>
              <a:t>Modeling the data to make useful decisions</a:t>
            </a:r>
            <a:endParaRPr lang="en-IN" sz="2600" dirty="0"/>
          </a:p>
        </p:txBody>
      </p:sp>
      <p:sp>
        <p:nvSpPr>
          <p:cNvPr id="7" name="TextBox 6">
            <a:extLst>
              <a:ext uri="{FF2B5EF4-FFF2-40B4-BE49-F238E27FC236}">
                <a16:creationId xmlns:a16="http://schemas.microsoft.com/office/drawing/2014/main" id="{B2EC635B-D8A3-4A72-8304-20FFBA5D21A3}"/>
              </a:ext>
            </a:extLst>
          </p:cNvPr>
          <p:cNvSpPr txBox="1"/>
          <p:nvPr/>
        </p:nvSpPr>
        <p:spPr>
          <a:xfrm>
            <a:off x="3609472" y="106692"/>
            <a:ext cx="7042485"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Benefits of Machine Learning</a:t>
            </a:r>
          </a:p>
        </p:txBody>
      </p:sp>
    </p:spTree>
    <p:extLst>
      <p:ext uri="{BB962C8B-B14F-4D97-AF65-F5344CB8AC3E}">
        <p14:creationId xmlns:p14="http://schemas.microsoft.com/office/powerpoint/2010/main" val="221829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mc:AlternateContent xmlns:mc="http://schemas.openxmlformats.org/markup-compatibility/2006" xmlns:a14="http://schemas.microsoft.com/office/drawing/2010/main">
        <mc:Choice Requires="a14">
          <p:sp>
            <p:nvSpPr>
              <p:cNvPr id="2" name="TextBox 1"/>
              <p:cNvSpPr txBox="1"/>
              <p:nvPr/>
            </p:nvSpPr>
            <p:spPr>
              <a:xfrm>
                <a:off x="947030" y="1223949"/>
                <a:ext cx="11871158" cy="5787995"/>
              </a:xfrm>
              <a:prstGeom prst="rect">
                <a:avLst/>
              </a:prstGeom>
              <a:noFill/>
            </p:spPr>
            <p:txBody>
              <a:bodyPr wrap="square" rtlCol="0">
                <a:spAutoFit/>
              </a:bodyPr>
              <a:lstStyle/>
              <a:p>
                <a:pPr algn="just"/>
                <a:r>
                  <a:rPr lang="en-IN" sz="2400" b="1" dirty="0"/>
                  <a:t>Relationship between variables: Correlation</a:t>
                </a:r>
              </a:p>
              <a:p>
                <a:pPr marL="342900" indent="-342900" algn="just">
                  <a:buFont typeface="Arial" panose="020B0604020202020204" pitchFamily="34" charset="0"/>
                  <a:buChar char="•"/>
                </a:pPr>
                <a:r>
                  <a:rPr lang="en-IN" sz="2400" dirty="0"/>
                  <a:t>The relationship between variables is identified in a scatter plot. </a:t>
                </a:r>
              </a:p>
              <a:p>
                <a:pPr marL="342900" indent="-342900" algn="just">
                  <a:buFont typeface="Arial" panose="020B0604020202020204" pitchFamily="34" charset="0"/>
                  <a:buChar char="•"/>
                </a:pPr>
                <a:r>
                  <a:rPr lang="en-IN" sz="2400" dirty="0"/>
                  <a:t>The numerical representation of the relationship is given by correlation. Correlation gives the degree and strength of the relationship between variables. It could be positive or negative (between -1 and +1).</a:t>
                </a:r>
              </a:p>
              <a:p>
                <a:pPr marL="342900" indent="-342900" algn="just">
                  <a:buFont typeface="Arial" panose="020B0604020202020204" pitchFamily="34" charset="0"/>
                  <a:buChar char="•"/>
                </a:pPr>
                <a:r>
                  <a:rPr lang="en-IN" sz="2400" dirty="0"/>
                  <a:t>If the correlation coefficient is 0, it means there is no relationship between variables. </a:t>
                </a:r>
              </a:p>
              <a:p>
                <a:pPr marL="342900" indent="-342900" algn="just">
                  <a:buFont typeface="Arial" panose="020B0604020202020204" pitchFamily="34" charset="0"/>
                  <a:buChar char="•"/>
                </a:pPr>
                <a:r>
                  <a:rPr lang="en-IN" sz="2400" dirty="0"/>
                  <a:t>Correlation should be performed for numeric variables only.</a:t>
                </a:r>
              </a:p>
              <a:p>
                <a:pPr algn="just"/>
                <a:r>
                  <a:rPr lang="en-IN" sz="2400" b="1" dirty="0"/>
                  <a:t>Pearson’s correlation coefficient</a:t>
                </a:r>
              </a:p>
              <a:p>
                <a:pPr algn="just"/>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f>
                            <m:fPr>
                              <m:type m:val="skw"/>
                              <m:ctrlPr>
                                <a:rPr lang="en-US" sz="2400" b="0" i="1" smtClean="0">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i="1">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nary>
                                    <m:naryPr>
                                      <m:chr m:val="∑"/>
                                      <m:subHide m:val="on"/>
                                      <m:supHide m:val="on"/>
                                      <m:ctrlPr>
                                        <a:rPr lang="en-US" sz="2400" b="0" i="1" smtClean="0">
                                          <a:latin typeface="Cambria Math" panose="02040503050406030204" pitchFamily="18" charset="0"/>
                                        </a:rPr>
                                      </m:ctrlPr>
                                    </m:naryPr>
                                    <m:sub/>
                                    <m:sup/>
                                    <m:e>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𝑥</m:t>
                                              </m:r>
                                            </m:e>
                                          </m:acc>
                                          <m:r>
                                            <a:rPr lang="en-US" sz="2400" i="1">
                                              <a:latin typeface="Cambria Math" panose="02040503050406030204" pitchFamily="18" charset="0"/>
                                            </a:rPr>
                                            <m:t>)</m:t>
                                          </m:r>
                                        </m:e>
                                        <m:sup>
                                          <m:r>
                                            <a:rPr lang="en-US" sz="2400" b="0" i="1" smtClean="0">
                                              <a:latin typeface="Cambria Math" panose="02040503050406030204" pitchFamily="18" charset="0"/>
                                            </a:rPr>
                                            <m:t>2</m:t>
                                          </m:r>
                                        </m:sup>
                                      </m:sSup>
                                      <m:nary>
                                        <m:naryPr>
                                          <m:chr m:val="∑"/>
                                          <m:subHide m:val="on"/>
                                          <m:supHide m:val="on"/>
                                          <m:ctrlPr>
                                            <a:rPr lang="en-US" sz="2400" b="0" i="1" smtClean="0">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𝑦</m:t>
                                                  </m:r>
                                                </m:e>
                                              </m:acc>
                                              <m:r>
                                                <a:rPr lang="en-US" sz="2400" i="1">
                                                  <a:latin typeface="Cambria Math" panose="02040503050406030204" pitchFamily="18" charset="0"/>
                                                </a:rPr>
                                                <m:t>)</m:t>
                                              </m:r>
                                            </m:e>
                                            <m:sup>
                                              <m:r>
                                                <a:rPr lang="en-US" sz="2400" b="0" i="1" smtClean="0">
                                                  <a:latin typeface="Cambria Math" panose="02040503050406030204" pitchFamily="18" charset="0"/>
                                                </a:rPr>
                                                <m:t>2</m:t>
                                              </m:r>
                                            </m:sup>
                                          </m:sSup>
                                        </m:e>
                                      </m:nary>
                                    </m:e>
                                  </m:nary>
                                </m:e>
                              </m:rad>
                            </m:den>
                          </m:f>
                        </m:e>
                      </m:nary>
                    </m:oMath>
                  </m:oMathPara>
                </a14:m>
                <a:endParaRPr lang="en-IN" sz="2400" dirty="0"/>
              </a:p>
              <a:p>
                <a:pPr algn="just"/>
                <a:r>
                  <a:rPr lang="en-IN" sz="2400" dirty="0"/>
                  <a:t>Where “</a:t>
                </a:r>
                <a:r>
                  <a:rPr lang="en-IN" sz="2400" i="1" dirty="0"/>
                  <a:t>r</a:t>
                </a:r>
                <a:r>
                  <a:rPr lang="en-IN" sz="2400" dirty="0"/>
                  <a:t>” is the correlation coefficient, </a:t>
                </a:r>
              </a:p>
              <a:p>
                <a:pPr algn="just"/>
                <a:r>
                  <a:rPr lang="en-IN" sz="2400" dirty="0"/>
                  <a:t>e.g. </a:t>
                </a:r>
              </a:p>
              <a:p>
                <a:pPr algn="just"/>
                <a:r>
                  <a:rPr lang="en-IN" sz="2400" dirty="0"/>
                  <a:t>1. Correlation between age and experience will be positive</a:t>
                </a:r>
              </a:p>
              <a:p>
                <a:pPr algn="just"/>
                <a:r>
                  <a:rPr lang="en-IN" sz="2400" dirty="0"/>
                  <a:t>2. Correlation between expenses and profit in an organization are negatively corelated.</a:t>
                </a:r>
              </a:p>
              <a:p>
                <a:pPr algn="just"/>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947030" y="1223949"/>
                <a:ext cx="11871158" cy="5787995"/>
              </a:xfrm>
              <a:prstGeom prst="rect">
                <a:avLst/>
              </a:prstGeom>
              <a:blipFill>
                <a:blip r:embed="rId3"/>
                <a:stretch>
                  <a:fillRect l="-770" t="-843" r="-7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825833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47030" y="1223949"/>
            <a:ext cx="11871158" cy="5632311"/>
          </a:xfrm>
          <a:prstGeom prst="rect">
            <a:avLst/>
          </a:prstGeom>
          <a:noFill/>
        </p:spPr>
        <p:txBody>
          <a:bodyPr wrap="square" rtlCol="0">
            <a:spAutoFit/>
          </a:bodyPr>
          <a:lstStyle/>
          <a:p>
            <a:pPr algn="just"/>
            <a:r>
              <a:rPr lang="en-IN" sz="2400" b="1" dirty="0"/>
              <a:t>Two Major classification of machine learning algorithms are:</a:t>
            </a:r>
          </a:p>
          <a:p>
            <a:pPr algn="just"/>
            <a:r>
              <a:rPr lang="en-IN" sz="2400" dirty="0"/>
              <a:t>Supervised learning algorithm</a:t>
            </a:r>
          </a:p>
          <a:p>
            <a:pPr marL="342900" indent="-342900" algn="just">
              <a:buFont typeface="Arial" panose="020B0604020202020204" pitchFamily="34" charset="0"/>
              <a:buChar char="•"/>
            </a:pPr>
            <a:r>
              <a:rPr lang="en-IN" sz="2400" dirty="0"/>
              <a:t>      Regression</a:t>
            </a:r>
          </a:p>
          <a:p>
            <a:pPr marL="342900" indent="-342900" algn="just">
              <a:buFont typeface="Arial" panose="020B0604020202020204" pitchFamily="34" charset="0"/>
              <a:buChar char="•"/>
            </a:pPr>
            <a:r>
              <a:rPr lang="en-IN" sz="2400" dirty="0"/>
              <a:t>      Classification</a:t>
            </a:r>
          </a:p>
          <a:p>
            <a:pPr algn="just"/>
            <a:r>
              <a:rPr lang="en-IN" sz="2400" dirty="0"/>
              <a:t>Unsupervised learning algorithm</a:t>
            </a:r>
          </a:p>
          <a:p>
            <a:pPr marL="342900" indent="-342900" algn="just">
              <a:buFont typeface="Arial" panose="020B0604020202020204" pitchFamily="34" charset="0"/>
              <a:buChar char="•"/>
            </a:pPr>
            <a:r>
              <a:rPr lang="en-IN" sz="2400" dirty="0"/>
              <a:t>       Clustering</a:t>
            </a:r>
          </a:p>
          <a:p>
            <a:pPr marL="342900" indent="-342900" algn="just">
              <a:buFont typeface="Arial" panose="020B0604020202020204" pitchFamily="34" charset="0"/>
              <a:buChar char="•"/>
            </a:pPr>
            <a:r>
              <a:rPr lang="en-IN" sz="2400" dirty="0"/>
              <a:t>       Association Rule Mining</a:t>
            </a:r>
          </a:p>
          <a:p>
            <a:pPr algn="just"/>
            <a:endParaRPr lang="en-IN" sz="2400" b="1" dirty="0"/>
          </a:p>
          <a:p>
            <a:pPr algn="just"/>
            <a:r>
              <a:rPr lang="en-IN" sz="2400" b="1" dirty="0"/>
              <a:t>Supervised learning</a:t>
            </a:r>
            <a:r>
              <a:rPr lang="en-IN" sz="2400" dirty="0"/>
              <a:t>: </a:t>
            </a:r>
          </a:p>
          <a:p>
            <a:pPr algn="just"/>
            <a:endParaRPr lang="en-IN" sz="2400" dirty="0"/>
          </a:p>
          <a:p>
            <a:pPr algn="just"/>
            <a:r>
              <a:rPr lang="en-IN" sz="2400" dirty="0"/>
              <a:t>In this, develop a model under the presence of supervisor. The supervisor is the input data that are labelled. In a labelled dataset, the outputs are known already.</a:t>
            </a:r>
          </a:p>
          <a:p>
            <a:pPr algn="just"/>
            <a:r>
              <a:rPr lang="en-IN" sz="2400" dirty="0"/>
              <a:t>In a supervised learning algorithm, the input features are called independent or predictor variables. The output features are called as dependent or response variable. </a:t>
            </a:r>
          </a:p>
          <a:p>
            <a:pPr algn="just"/>
            <a:endParaRPr lang="en-IN" sz="24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843102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47030" y="1223949"/>
            <a:ext cx="11871158" cy="4524315"/>
          </a:xfrm>
          <a:prstGeom prst="rect">
            <a:avLst/>
          </a:prstGeom>
          <a:noFill/>
        </p:spPr>
        <p:txBody>
          <a:bodyPr wrap="square" rtlCol="0">
            <a:spAutoFit/>
          </a:bodyPr>
          <a:lstStyle/>
          <a:p>
            <a:r>
              <a:rPr lang="en-IN" sz="2400" b="1" dirty="0"/>
              <a:t>Supervised learning</a:t>
            </a:r>
            <a:r>
              <a:rPr lang="en-IN" sz="2400" dirty="0"/>
              <a:t>: </a:t>
            </a:r>
          </a:p>
          <a:p>
            <a:endParaRPr lang="en-IN" sz="2400" dirty="0"/>
          </a:p>
          <a:p>
            <a:r>
              <a:rPr lang="en-IN" sz="2400" b="1" dirty="0"/>
              <a:t>Regression:</a:t>
            </a:r>
            <a:r>
              <a:rPr lang="en-IN" sz="2400" dirty="0"/>
              <a:t> It is a technique for determining the statistical relationship between two or more variables. </a:t>
            </a:r>
          </a:p>
          <a:p>
            <a:endParaRPr lang="en-IN" sz="2400" dirty="0"/>
          </a:p>
          <a:p>
            <a:pPr algn="ctr"/>
            <a:r>
              <a:rPr lang="en-IN" sz="2400" dirty="0"/>
              <a:t>Regression ML is applied when the output variable is numeric and has a continuous value. </a:t>
            </a:r>
          </a:p>
          <a:p>
            <a:pPr algn="ctr"/>
            <a:r>
              <a:rPr lang="en-IN" sz="2400" dirty="0"/>
              <a:t>The value of output variable varies with changes in the input/predictor variables.</a:t>
            </a:r>
          </a:p>
          <a:p>
            <a:endParaRPr lang="en-IN" sz="2400" dirty="0"/>
          </a:p>
          <a:p>
            <a:r>
              <a:rPr lang="en-IN" sz="2400" b="1" dirty="0"/>
              <a:t>Classification:</a:t>
            </a:r>
            <a:r>
              <a:rPr lang="en-IN" sz="2400" dirty="0"/>
              <a:t> Used to classify the category of the response variable. </a:t>
            </a:r>
          </a:p>
          <a:p>
            <a:endParaRPr lang="en-IN" sz="2400" dirty="0"/>
          </a:p>
          <a:p>
            <a:pPr algn="ctr"/>
            <a:r>
              <a:rPr lang="en-IN" sz="2400" dirty="0"/>
              <a:t>The objective of a classification algorithm is to accurately predict the target class for each observation in the dataset. </a:t>
            </a:r>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47228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2" name="TextBox 1"/>
          <p:cNvSpPr txBox="1"/>
          <p:nvPr/>
        </p:nvSpPr>
        <p:spPr>
          <a:xfrm>
            <a:off x="770021" y="1155031"/>
            <a:ext cx="12159916" cy="4124206"/>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US" sz="2400" dirty="0"/>
              <a:t>Introduction to machine learning</a:t>
            </a:r>
          </a:p>
          <a:p>
            <a:pPr marL="285750" indent="-285750" algn="just">
              <a:spcBef>
                <a:spcPts val="1200"/>
              </a:spcBef>
              <a:buFont typeface="Wingdings" panose="05000000000000000000" pitchFamily="2" charset="2"/>
              <a:buChar char="Ø"/>
            </a:pPr>
            <a:r>
              <a:rPr lang="en-IN" sz="2400" dirty="0"/>
              <a:t>Types of ML</a:t>
            </a:r>
          </a:p>
          <a:p>
            <a:pPr marL="285750" indent="-285750" algn="just">
              <a:spcBef>
                <a:spcPts val="1200"/>
              </a:spcBef>
              <a:buFont typeface="Wingdings" panose="05000000000000000000" pitchFamily="2" charset="2"/>
              <a:buChar char="Ø"/>
            </a:pPr>
            <a:r>
              <a:rPr lang="en-IN" sz="2400" dirty="0"/>
              <a:t>Classification in supervised machine</a:t>
            </a:r>
          </a:p>
          <a:p>
            <a:pPr marL="285750" indent="-285750" algn="just">
              <a:spcBef>
                <a:spcPts val="1200"/>
              </a:spcBef>
              <a:buFont typeface="Wingdings" panose="05000000000000000000" pitchFamily="2" charset="2"/>
              <a:buChar char="Ø"/>
            </a:pPr>
            <a:r>
              <a:rPr lang="en-US" sz="2400" dirty="0"/>
              <a:t>Regression in supervised machine learning</a:t>
            </a:r>
          </a:p>
          <a:p>
            <a:pPr marL="285750" indent="-285750" algn="just">
              <a:spcBef>
                <a:spcPts val="1200"/>
              </a:spcBef>
              <a:buFont typeface="Wingdings" panose="05000000000000000000" pitchFamily="2" charset="2"/>
              <a:buChar char="Ø"/>
            </a:pPr>
            <a:r>
              <a:rPr lang="en-IN" sz="2400" dirty="0"/>
              <a:t>Types of ML</a:t>
            </a:r>
          </a:p>
          <a:p>
            <a:pPr marL="285750" indent="-285750" algn="just">
              <a:spcBef>
                <a:spcPts val="1200"/>
              </a:spcBef>
              <a:buFont typeface="Wingdings" panose="05000000000000000000" pitchFamily="2" charset="2"/>
              <a:buChar char="Ø"/>
            </a:pPr>
            <a:r>
              <a:rPr lang="en-IN" sz="2400" dirty="0"/>
              <a:t>Machine Learning Life cycle</a:t>
            </a:r>
          </a:p>
          <a:p>
            <a:pPr marL="285750" indent="-285750" algn="just">
              <a:spcBef>
                <a:spcPts val="1200"/>
              </a:spcBef>
              <a:buFont typeface="Wingdings" panose="05000000000000000000" pitchFamily="2" charset="2"/>
              <a:buChar char="Ø"/>
            </a:pPr>
            <a:r>
              <a:rPr lang="en-IN" sz="2400" dirty="0"/>
              <a:t>Applications of Machine Learning</a:t>
            </a:r>
          </a:p>
          <a:p>
            <a:pPr marL="285750" indent="-285750" algn="just">
              <a:spcBef>
                <a:spcPts val="1200"/>
              </a:spcBef>
              <a:buFont typeface="Wingdings" panose="05000000000000000000" pitchFamily="2" charset="2"/>
              <a:buChar char="Ø"/>
            </a:pPr>
            <a:r>
              <a:rPr lang="en-IN" sz="2400" dirty="0"/>
              <a:t>Benefits of Machine Learning</a:t>
            </a: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47030" y="1223949"/>
            <a:ext cx="11871158" cy="5262979"/>
          </a:xfrm>
          <a:prstGeom prst="rect">
            <a:avLst/>
          </a:prstGeom>
          <a:noFill/>
        </p:spPr>
        <p:txBody>
          <a:bodyPr wrap="square" rtlCol="0">
            <a:spAutoFit/>
          </a:bodyPr>
          <a:lstStyle/>
          <a:p>
            <a:r>
              <a:rPr lang="en-IN" sz="2400" b="1" dirty="0"/>
              <a:t>Unsupervised learning</a:t>
            </a:r>
          </a:p>
          <a:p>
            <a:r>
              <a:rPr lang="en-IN" sz="2400" b="1" dirty="0"/>
              <a:t>Association Rule Mining: </a:t>
            </a:r>
          </a:p>
          <a:p>
            <a:pPr algn="r"/>
            <a:r>
              <a:rPr lang="en-IN" sz="2400" dirty="0"/>
              <a:t>Association rules find rule based relationships among data points from large transaction databases. They help to identify frequently occurring patterns and discover interesting associations to find out the sequences that exist between variables. </a:t>
            </a:r>
          </a:p>
          <a:p>
            <a:endParaRPr lang="en-IN" sz="2400" dirty="0"/>
          </a:p>
          <a:p>
            <a:r>
              <a:rPr lang="en-IN" sz="2400" dirty="0"/>
              <a:t>The output from this algorithm gives the sequence of order of transactions.</a:t>
            </a:r>
          </a:p>
          <a:p>
            <a:r>
              <a:rPr lang="en-IN" sz="2400" dirty="0" err="1"/>
              <a:t>e.g</a:t>
            </a:r>
            <a:r>
              <a:rPr lang="en-IN" sz="2400" dirty="0"/>
              <a:t>, Web traffic analysis, the sequence of webpages visited by the users can be found out using sequence mining. </a:t>
            </a:r>
          </a:p>
          <a:p>
            <a:endParaRPr lang="en-IN" sz="2400" dirty="0"/>
          </a:p>
          <a:p>
            <a:r>
              <a:rPr lang="en-IN" sz="2400" dirty="0"/>
              <a:t>The algorithm identifies the relationships in databases by applying three important measures such as support, confidence, and lift, to generate association rules. </a:t>
            </a:r>
          </a:p>
          <a:p>
            <a:endParaRPr lang="en-IN" sz="2400" dirty="0"/>
          </a:p>
          <a:p>
            <a:endParaRPr lang="en-IN" sz="24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950109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47030" y="1223949"/>
            <a:ext cx="11871158" cy="4524315"/>
          </a:xfrm>
          <a:prstGeom prst="rect">
            <a:avLst/>
          </a:prstGeom>
          <a:noFill/>
        </p:spPr>
        <p:txBody>
          <a:bodyPr wrap="square" rtlCol="0">
            <a:spAutoFit/>
          </a:bodyPr>
          <a:lstStyle/>
          <a:p>
            <a:r>
              <a:rPr lang="en-IN" sz="2400" b="1" dirty="0"/>
              <a:t>Support:</a:t>
            </a:r>
          </a:p>
          <a:p>
            <a:pPr algn="r"/>
            <a:r>
              <a:rPr lang="en-IN" sz="2400" dirty="0"/>
              <a:t>Frequency of occurrence of the two itemset in the transaction database. </a:t>
            </a:r>
          </a:p>
          <a:p>
            <a:pPr algn="r"/>
            <a:r>
              <a:rPr lang="en-IN" sz="2400" dirty="0"/>
              <a:t>It is essential to understand the meaning of an itemset. The support of a-&gt;b indicates the number of times “a” and “b” occur together in the transaction dataset.</a:t>
            </a:r>
          </a:p>
          <a:p>
            <a:pPr algn="r"/>
            <a:r>
              <a:rPr lang="en-IN" sz="2400" dirty="0"/>
              <a:t>Support(a-&gt;b)=Number of transaction in which “a” and “b” occur together/ Total number of transaction.</a:t>
            </a:r>
          </a:p>
          <a:p>
            <a:pPr algn="r"/>
            <a:r>
              <a:rPr lang="en-IN" sz="2400" dirty="0"/>
              <a:t>Support(Milk-&gt;Butter)= Number of transaction in which “Milk” and “Butter” occur together/ Total number of transaction.</a:t>
            </a:r>
          </a:p>
          <a:p>
            <a:pPr algn="r"/>
            <a:endParaRPr lang="en-IN" sz="2400" dirty="0"/>
          </a:p>
          <a:p>
            <a:pPr algn="r"/>
            <a:r>
              <a:rPr lang="en-IN" sz="2400" dirty="0"/>
              <a:t>=5/10=50%</a:t>
            </a:r>
          </a:p>
          <a:p>
            <a:endParaRPr lang="en-IN" sz="2400" dirty="0"/>
          </a:p>
          <a:p>
            <a:endParaRPr lang="en-IN" sz="24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1263954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TextBox 1"/>
          <p:cNvSpPr txBox="1"/>
          <p:nvPr/>
        </p:nvSpPr>
        <p:spPr>
          <a:xfrm>
            <a:off x="947030" y="1223949"/>
            <a:ext cx="11871158" cy="5632311"/>
          </a:xfrm>
          <a:prstGeom prst="rect">
            <a:avLst/>
          </a:prstGeom>
          <a:noFill/>
        </p:spPr>
        <p:txBody>
          <a:bodyPr wrap="square" rtlCol="0">
            <a:spAutoFit/>
          </a:bodyPr>
          <a:lstStyle/>
          <a:p>
            <a:endParaRPr lang="en-IN" sz="2400" dirty="0"/>
          </a:p>
          <a:p>
            <a:r>
              <a:rPr lang="en-IN" sz="2400" b="1" dirty="0"/>
              <a:t>Itemset:</a:t>
            </a:r>
            <a:r>
              <a:rPr lang="en-IN" sz="2400" dirty="0"/>
              <a:t> </a:t>
            </a:r>
          </a:p>
          <a:p>
            <a:r>
              <a:rPr lang="en-IN" sz="2400" dirty="0"/>
              <a:t>In a transaction dataset </a:t>
            </a:r>
            <a:r>
              <a:rPr lang="en-IN" sz="2400" i="1" dirty="0" err="1"/>
              <a:t>i</a:t>
            </a:r>
            <a:r>
              <a:rPr lang="en-IN" sz="2400" i="1" dirty="0"/>
              <a:t>={</a:t>
            </a:r>
            <a:r>
              <a:rPr lang="en-IN" sz="2400" i="1" dirty="0" err="1"/>
              <a:t>a,b,c</a:t>
            </a:r>
            <a:r>
              <a:rPr lang="en-IN" sz="2400" i="1" dirty="0"/>
              <a:t>,…,z}</a:t>
            </a:r>
            <a:r>
              <a:rPr lang="en-IN" sz="2400" dirty="0"/>
              <a:t>, where </a:t>
            </a:r>
            <a:r>
              <a:rPr lang="en-IN" sz="2400" i="1" dirty="0"/>
              <a:t>a, b, </a:t>
            </a:r>
            <a:r>
              <a:rPr lang="en-IN" sz="2400" dirty="0"/>
              <a:t>and </a:t>
            </a:r>
            <a:r>
              <a:rPr lang="en-IN" sz="2400" i="1" dirty="0"/>
              <a:t>c</a:t>
            </a:r>
            <a:r>
              <a:rPr lang="en-IN" sz="2400" dirty="0"/>
              <a:t> are the items. The output of an association rule mining algorithm is an association rule represented by </a:t>
            </a:r>
            <a:r>
              <a:rPr lang="en-IN" sz="2400" i="1" dirty="0"/>
              <a:t>a-&gt;b</a:t>
            </a:r>
            <a:r>
              <a:rPr lang="en-IN" sz="2400" dirty="0"/>
              <a:t>, which indicates that when “</a:t>
            </a:r>
            <a:r>
              <a:rPr lang="en-IN" sz="2400" i="1" dirty="0"/>
              <a:t>a</a:t>
            </a:r>
            <a:r>
              <a:rPr lang="en-IN" sz="2400" dirty="0"/>
              <a:t>” happens “</a:t>
            </a:r>
            <a:r>
              <a:rPr lang="en-IN" sz="2400" i="1" dirty="0"/>
              <a:t>b</a:t>
            </a:r>
            <a:r>
              <a:rPr lang="en-IN" sz="2400" dirty="0"/>
              <a:t>” also happens. </a:t>
            </a:r>
          </a:p>
          <a:p>
            <a:endParaRPr lang="en-IN" sz="2400" dirty="0"/>
          </a:p>
          <a:p>
            <a:r>
              <a:rPr lang="en-IN" sz="2400" dirty="0"/>
              <a:t>Here, “</a:t>
            </a:r>
            <a:r>
              <a:rPr lang="en-IN" sz="2400" i="1" dirty="0"/>
              <a:t>a</a:t>
            </a:r>
            <a:r>
              <a:rPr lang="en-IN" sz="2400" dirty="0"/>
              <a:t>” refers to as the rule antecedent and “</a:t>
            </a:r>
            <a:r>
              <a:rPr lang="en-IN" sz="2400" i="1" dirty="0"/>
              <a:t>b</a:t>
            </a:r>
            <a:r>
              <a:rPr lang="en-IN" sz="2400" dirty="0"/>
              <a:t>” is referred to as the rule consequent. </a:t>
            </a:r>
          </a:p>
          <a:p>
            <a:endParaRPr lang="en-IN" sz="2400" dirty="0"/>
          </a:p>
          <a:p>
            <a:r>
              <a:rPr lang="en-IN" sz="2400" dirty="0"/>
              <a:t>E.g. Suppose milk and butter are the items of the dataset and the rule indicates that when a customer buy milk they also buy butter. </a:t>
            </a:r>
          </a:p>
          <a:p>
            <a:endParaRPr lang="en-IN" sz="2400" dirty="0"/>
          </a:p>
          <a:p>
            <a:r>
              <a:rPr lang="en-IN" sz="2400" dirty="0"/>
              <a:t>Here, “</a:t>
            </a:r>
            <a:r>
              <a:rPr lang="en-IN" sz="2400" i="1" dirty="0"/>
              <a:t>milk</a:t>
            </a:r>
            <a:r>
              <a:rPr lang="en-IN" sz="2400" dirty="0"/>
              <a:t>” is referred to as the rule antecedent, meaning milk is bought first, and “</a:t>
            </a:r>
            <a:r>
              <a:rPr lang="en-IN" sz="2400" i="1" dirty="0"/>
              <a:t>butter</a:t>
            </a:r>
            <a:r>
              <a:rPr lang="en-IN" sz="2400" dirty="0"/>
              <a:t>” is the rule consequent, meaning if  customers buy milk, they will also buy butter.  </a:t>
            </a:r>
          </a:p>
          <a:p>
            <a:endParaRPr lang="en-IN" sz="2400" dirty="0"/>
          </a:p>
          <a:p>
            <a:endParaRPr lang="en-IN" sz="2400" dirty="0"/>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390000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mc:AlternateContent xmlns:mc="http://schemas.openxmlformats.org/markup-compatibility/2006" xmlns:a14="http://schemas.microsoft.com/office/drawing/2010/main">
        <mc:Choice Requires="a14">
          <p:sp>
            <p:nvSpPr>
              <p:cNvPr id="2" name="TextBox 1"/>
              <p:cNvSpPr txBox="1"/>
              <p:nvPr/>
            </p:nvSpPr>
            <p:spPr>
              <a:xfrm>
                <a:off x="947030" y="1223949"/>
                <a:ext cx="11871158" cy="5262979"/>
              </a:xfrm>
              <a:prstGeom prst="rect">
                <a:avLst/>
              </a:prstGeom>
              <a:noFill/>
            </p:spPr>
            <p:txBody>
              <a:bodyPr wrap="square" rtlCol="0">
                <a:spAutoFit/>
              </a:bodyPr>
              <a:lstStyle/>
              <a:p>
                <a:r>
                  <a:rPr lang="en-IN" sz="2400" b="1" dirty="0"/>
                  <a:t>Support:</a:t>
                </a:r>
              </a:p>
              <a:p>
                <a:pPr algn="ctr"/>
                <a:r>
                  <a:rPr lang="en-IN" sz="2400" i="1" dirty="0">
                    <a:solidFill>
                      <a:schemeClr val="accent1"/>
                    </a:solidFill>
                  </a:rPr>
                  <a:t>Frequency of occurrence of the two itemset in the transaction database.</a:t>
                </a:r>
                <a:r>
                  <a:rPr lang="en-IN" sz="2400" i="1" dirty="0"/>
                  <a:t> </a:t>
                </a:r>
              </a:p>
              <a:p>
                <a:r>
                  <a:rPr lang="en-IN" sz="2400" dirty="0"/>
                  <a:t>The support </a:t>
                </a:r>
                <a:r>
                  <a:rPr lang="en-IN" sz="2400" i="1" dirty="0"/>
                  <a:t>a-&gt;b</a:t>
                </a:r>
                <a:r>
                  <a:rPr lang="en-IN" sz="2400" dirty="0"/>
                  <a:t> indicates the number of times the two items “a” and “b” occur together in the transaction dataset. </a:t>
                </a:r>
              </a:p>
              <a:p>
                <a:r>
                  <a:rPr lang="en-IN" sz="2400" dirty="0"/>
                  <a:t>In other words, percentage of item “</a:t>
                </a:r>
                <a:r>
                  <a:rPr lang="en-IN" sz="2400" i="1" dirty="0"/>
                  <a:t>a</a:t>
                </a:r>
                <a:r>
                  <a:rPr lang="en-IN" sz="2400" dirty="0"/>
                  <a:t>” and “</a:t>
                </a:r>
                <a:r>
                  <a:rPr lang="en-IN" sz="2400" i="1" dirty="0"/>
                  <a:t>b</a:t>
                </a:r>
                <a:r>
                  <a:rPr lang="en-IN" sz="2400" dirty="0"/>
                  <a:t>” occurring together in comparison to the total items in the dataset.  </a:t>
                </a:r>
              </a:p>
              <a:p>
                <a:r>
                  <a:rPr lang="en-IN" sz="2400" dirty="0"/>
                  <a:t>For example, </a:t>
                </a:r>
                <a:r>
                  <a:rPr lang="en-IN" sz="2400" b="1" u="sng" dirty="0"/>
                  <a:t>Milk-&gt;Butter</a:t>
                </a:r>
                <a:r>
                  <a:rPr lang="en-IN" sz="2400" dirty="0"/>
                  <a:t>, support(Milk -&gt; Butter) would be how many times (percentage) milk and butter are purchased together in comparison to the total number of transactions in the dataset. </a:t>
                </a:r>
              </a:p>
              <a:p>
                <a:r>
                  <a:rPr lang="en-IN" sz="2400" b="1" dirty="0"/>
                  <a:t>Note:</a:t>
                </a:r>
                <a:r>
                  <a:rPr lang="en-IN" sz="2400" dirty="0"/>
                  <a:t> If the value of support is more, it indicates those items are occurring more frequently together. Support refers to the statistical importance of the relationship.</a:t>
                </a:r>
              </a:p>
              <a:p>
                <a:endParaRPr lang="en-IN" sz="2400" dirty="0"/>
              </a:p>
              <a:p>
                <a:r>
                  <a:rPr lang="en-IN" sz="2400" dirty="0">
                    <a:solidFill>
                      <a:schemeClr val="accent5">
                        <a:lumMod val="50000"/>
                      </a:schemeClr>
                    </a:solidFill>
                  </a:rPr>
                  <a:t>Support(a-&gt;b)=</a:t>
                </a:r>
                <a:r>
                  <a:rPr lang="en-IN" sz="2400" dirty="0"/>
                  <a:t> </a:t>
                </a:r>
                <a14:m>
                  <m:oMath xmlns:m="http://schemas.openxmlformats.org/officeDocument/2006/math">
                    <m:f>
                      <m:fPr>
                        <m:type m:val="lin"/>
                        <m:ctrlPr>
                          <a:rPr lang="en-IN" sz="2400" i="1" smtClean="0">
                            <a:latin typeface="Cambria Math" panose="02040503050406030204" pitchFamily="18" charset="0"/>
                          </a:rPr>
                        </m:ctrlPr>
                      </m:fPr>
                      <m:num>
                        <m:r>
                          <m:rPr>
                            <m:nor/>
                          </m:rPr>
                          <a:rPr lang="en-IN" sz="2400" dirty="0"/>
                          <m:t>Num</m:t>
                        </m:r>
                        <m:r>
                          <m:rPr>
                            <m:nor/>
                          </m:rPr>
                          <a:rPr lang="en-IN" sz="2400" baseline="30000" dirty="0"/>
                          <m:t>b</m:t>
                        </m:r>
                        <m:r>
                          <m:rPr>
                            <m:nor/>
                          </m:rPr>
                          <a:rPr lang="en-IN" sz="2400" dirty="0"/>
                          <m:t> </m:t>
                        </m:r>
                        <m:r>
                          <m:rPr>
                            <m:nor/>
                          </m:rPr>
                          <a:rPr lang="en-IN" sz="2400" dirty="0"/>
                          <m:t>of</m:t>
                        </m:r>
                        <m:r>
                          <m:rPr>
                            <m:nor/>
                          </m:rPr>
                          <a:rPr lang="en-IN" sz="2400" dirty="0"/>
                          <m:t> </m:t>
                        </m:r>
                        <m:r>
                          <m:rPr>
                            <m:nor/>
                          </m:rPr>
                          <a:rPr lang="en-IN" sz="2400" dirty="0"/>
                          <m:t>transactions</m:t>
                        </m:r>
                        <m:r>
                          <m:rPr>
                            <m:nor/>
                          </m:rPr>
                          <a:rPr lang="en-IN" sz="2400" dirty="0"/>
                          <m:t> </m:t>
                        </m:r>
                        <m:r>
                          <m:rPr>
                            <m:nor/>
                          </m:rPr>
                          <a:rPr lang="en-IN" sz="2400" dirty="0"/>
                          <m:t>in</m:t>
                        </m:r>
                        <m:r>
                          <m:rPr>
                            <m:nor/>
                          </m:rPr>
                          <a:rPr lang="en-IN" sz="2400" dirty="0"/>
                          <m:t> </m:t>
                        </m:r>
                        <m:r>
                          <m:rPr>
                            <m:nor/>
                          </m:rPr>
                          <a:rPr lang="en-IN" sz="2400" dirty="0"/>
                          <m:t>which</m:t>
                        </m:r>
                        <m:r>
                          <m:rPr>
                            <m:nor/>
                          </m:rPr>
                          <a:rPr lang="en-IN" sz="2400" dirty="0"/>
                          <m:t> “</m:t>
                        </m:r>
                        <m:r>
                          <m:rPr>
                            <m:nor/>
                          </m:rPr>
                          <a:rPr lang="en-IN" sz="2400" dirty="0"/>
                          <m:t>a</m:t>
                        </m:r>
                        <m:r>
                          <m:rPr>
                            <m:nor/>
                          </m:rPr>
                          <a:rPr lang="en-IN" sz="2400" dirty="0"/>
                          <m:t>” </m:t>
                        </m:r>
                        <m:r>
                          <m:rPr>
                            <m:nor/>
                          </m:rPr>
                          <a:rPr lang="en-IN" sz="2400" dirty="0"/>
                          <m:t>and</m:t>
                        </m:r>
                        <m:r>
                          <m:rPr>
                            <m:nor/>
                          </m:rPr>
                          <a:rPr lang="en-IN" sz="2400" dirty="0"/>
                          <m:t> “</m:t>
                        </m:r>
                        <m:r>
                          <m:rPr>
                            <m:nor/>
                          </m:rPr>
                          <a:rPr lang="en-IN" sz="2400" dirty="0"/>
                          <m:t>b</m:t>
                        </m:r>
                        <m:r>
                          <m:rPr>
                            <m:nor/>
                          </m:rPr>
                          <a:rPr lang="en-IN" sz="2400" dirty="0"/>
                          <m:t>” </m:t>
                        </m:r>
                        <m:r>
                          <m:rPr>
                            <m:nor/>
                          </m:rPr>
                          <a:rPr lang="en-IN" sz="2400" dirty="0"/>
                          <m:t>occur</m:t>
                        </m:r>
                        <m:r>
                          <m:rPr>
                            <m:nor/>
                          </m:rPr>
                          <a:rPr lang="en-IN" sz="2400" dirty="0"/>
                          <m:t> </m:t>
                        </m:r>
                        <m:r>
                          <m:rPr>
                            <m:nor/>
                          </m:rPr>
                          <a:rPr lang="en-IN" sz="2400" dirty="0"/>
                          <m:t>together</m:t>
                        </m:r>
                      </m:num>
                      <m:den>
                        <m:r>
                          <m:rPr>
                            <m:nor/>
                          </m:rPr>
                          <a:rPr lang="en-IN" sz="2400" dirty="0"/>
                          <m:t>Total</m:t>
                        </m:r>
                        <m:r>
                          <m:rPr>
                            <m:nor/>
                          </m:rPr>
                          <a:rPr lang="en-IN" sz="2400" dirty="0"/>
                          <m:t> </m:t>
                        </m:r>
                        <m:r>
                          <m:rPr>
                            <m:nor/>
                          </m:rPr>
                          <a:rPr lang="en-IN" sz="2400" dirty="0"/>
                          <m:t>numb</m:t>
                        </m:r>
                        <m:r>
                          <m:rPr>
                            <m:nor/>
                          </m:rPr>
                          <a:rPr lang="en-IN" sz="2400" dirty="0"/>
                          <m:t> </m:t>
                        </m:r>
                        <m:r>
                          <m:rPr>
                            <m:nor/>
                          </m:rPr>
                          <a:rPr lang="en-IN" sz="2400" dirty="0"/>
                          <m:t>of</m:t>
                        </m:r>
                        <m:r>
                          <m:rPr>
                            <m:nor/>
                          </m:rPr>
                          <a:rPr lang="en-IN" sz="2400" dirty="0"/>
                          <m:t> </m:t>
                        </m:r>
                        <m:r>
                          <m:rPr>
                            <m:nor/>
                          </m:rPr>
                          <a:rPr lang="en-IN" sz="2400" dirty="0"/>
                          <m:t>transactions</m:t>
                        </m:r>
                      </m:den>
                    </m:f>
                  </m:oMath>
                </a14:m>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947030" y="1223949"/>
                <a:ext cx="11871158" cy="5262979"/>
              </a:xfrm>
              <a:prstGeom prst="rect">
                <a:avLst/>
              </a:prstGeom>
              <a:blipFill>
                <a:blip r:embed="rId3"/>
                <a:stretch>
                  <a:fillRect l="-770" t="-927" b="-1599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2033167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mc:AlternateContent xmlns:mc="http://schemas.openxmlformats.org/markup-compatibility/2006" xmlns:a14="http://schemas.microsoft.com/office/drawing/2010/main">
        <mc:Choice Requires="a14">
          <p:sp>
            <p:nvSpPr>
              <p:cNvPr id="2" name="TextBox 1"/>
              <p:cNvSpPr txBox="1"/>
              <p:nvPr/>
            </p:nvSpPr>
            <p:spPr>
              <a:xfrm>
                <a:off x="947030" y="1223949"/>
                <a:ext cx="11871158" cy="5139869"/>
              </a:xfrm>
              <a:prstGeom prst="rect">
                <a:avLst/>
              </a:prstGeom>
              <a:noFill/>
            </p:spPr>
            <p:txBody>
              <a:bodyPr wrap="square" rtlCol="0">
                <a:spAutoFit/>
              </a:bodyPr>
              <a:lstStyle/>
              <a:p>
                <a:r>
                  <a:rPr lang="en-IN" sz="2400" b="1" dirty="0"/>
                  <a:t>Support:</a:t>
                </a:r>
              </a:p>
              <a:p>
                <a:r>
                  <a:rPr lang="en-IN" sz="2400" dirty="0">
                    <a:solidFill>
                      <a:schemeClr val="accent5">
                        <a:lumMod val="50000"/>
                      </a:schemeClr>
                    </a:solidFill>
                  </a:rPr>
                  <a:t>Support(Milk -&gt; Butter)= </a:t>
                </a:r>
              </a:p>
              <a:p>
                <a:pPr/>
                <a14:m>
                  <m:oMathPara xmlns:m="http://schemas.openxmlformats.org/officeDocument/2006/math">
                    <m:oMathParaPr>
                      <m:jc m:val="centerGroup"/>
                    </m:oMathParaPr>
                    <m:oMath xmlns:m="http://schemas.openxmlformats.org/officeDocument/2006/math">
                      <m:f>
                        <m:fPr>
                          <m:type m:val="lin"/>
                          <m:ctrlPr>
                            <a:rPr lang="en-IN" sz="2400" i="1" smtClean="0">
                              <a:latin typeface="Cambria Math" panose="02040503050406030204" pitchFamily="18" charset="0"/>
                            </a:rPr>
                          </m:ctrlPr>
                        </m:fPr>
                        <m:num>
                          <m:r>
                            <m:rPr>
                              <m:nor/>
                            </m:rPr>
                            <a:rPr lang="en-IN" sz="2400" dirty="0"/>
                            <m:t>Num</m:t>
                          </m:r>
                          <m:r>
                            <m:rPr>
                              <m:nor/>
                            </m:rPr>
                            <a:rPr lang="en-IN" sz="2400" baseline="30000" dirty="0"/>
                            <m:t>b</m:t>
                          </m:r>
                          <m:r>
                            <m:rPr>
                              <m:nor/>
                            </m:rPr>
                            <a:rPr lang="en-IN" sz="2400" dirty="0"/>
                            <m:t> </m:t>
                          </m:r>
                          <m:r>
                            <m:rPr>
                              <m:nor/>
                            </m:rPr>
                            <a:rPr lang="en-IN" sz="2400" dirty="0"/>
                            <m:t>of</m:t>
                          </m:r>
                          <m:r>
                            <m:rPr>
                              <m:nor/>
                            </m:rPr>
                            <a:rPr lang="en-IN" sz="2400" dirty="0"/>
                            <m:t> </m:t>
                          </m:r>
                          <m:r>
                            <m:rPr>
                              <m:nor/>
                            </m:rPr>
                            <a:rPr lang="en-IN" sz="2400" dirty="0"/>
                            <m:t>transaction</m:t>
                          </m:r>
                          <m:r>
                            <m:rPr>
                              <m:nor/>
                            </m:rPr>
                            <a:rPr lang="en-IN" sz="2400" dirty="0"/>
                            <m:t> </m:t>
                          </m:r>
                          <m:r>
                            <m:rPr>
                              <m:nor/>
                            </m:rPr>
                            <a:rPr lang="en-IN" sz="2400" dirty="0"/>
                            <m:t>in</m:t>
                          </m:r>
                          <m:r>
                            <m:rPr>
                              <m:nor/>
                            </m:rPr>
                            <a:rPr lang="en-IN" sz="2400" dirty="0"/>
                            <m:t> </m:t>
                          </m:r>
                          <m:r>
                            <m:rPr>
                              <m:nor/>
                            </m:rPr>
                            <a:rPr lang="en-IN" sz="2400" dirty="0"/>
                            <m:t>which</m:t>
                          </m:r>
                          <m:r>
                            <m:rPr>
                              <m:nor/>
                            </m:rPr>
                            <a:rPr lang="en-IN" sz="2400" dirty="0"/>
                            <m:t> “</m:t>
                          </m:r>
                          <m:r>
                            <m:rPr>
                              <m:nor/>
                            </m:rPr>
                            <a:rPr lang="en-IN" sz="2400" dirty="0"/>
                            <m:t>milk</m:t>
                          </m:r>
                          <m:r>
                            <m:rPr>
                              <m:nor/>
                            </m:rPr>
                            <a:rPr lang="en-IN" sz="2400" dirty="0"/>
                            <m:t>” </m:t>
                          </m:r>
                          <m:r>
                            <m:rPr>
                              <m:nor/>
                            </m:rPr>
                            <a:rPr lang="en-IN" sz="2400" dirty="0"/>
                            <m:t>and</m:t>
                          </m:r>
                          <m:r>
                            <m:rPr>
                              <m:nor/>
                            </m:rPr>
                            <a:rPr lang="en-IN" sz="2400" dirty="0"/>
                            <m:t> “</m:t>
                          </m:r>
                          <m:r>
                            <m:rPr>
                              <m:nor/>
                            </m:rPr>
                            <a:rPr lang="en-IN" sz="2400" dirty="0"/>
                            <m:t>butter</m:t>
                          </m:r>
                          <m:r>
                            <m:rPr>
                              <m:nor/>
                            </m:rPr>
                            <a:rPr lang="en-IN" sz="2400" dirty="0"/>
                            <m:t>” </m:t>
                          </m:r>
                          <m:r>
                            <m:rPr>
                              <m:nor/>
                            </m:rPr>
                            <a:rPr lang="en-IN" sz="2400" dirty="0"/>
                            <m:t>occur</m:t>
                          </m:r>
                          <m:r>
                            <m:rPr>
                              <m:nor/>
                            </m:rPr>
                            <a:rPr lang="en-IN" sz="2400" dirty="0"/>
                            <m:t> </m:t>
                          </m:r>
                          <m:r>
                            <m:rPr>
                              <m:nor/>
                            </m:rPr>
                            <a:rPr lang="en-IN" sz="2400" dirty="0"/>
                            <m:t>together</m:t>
                          </m:r>
                        </m:num>
                        <m:den>
                          <m:r>
                            <m:rPr>
                              <m:nor/>
                            </m:rPr>
                            <a:rPr lang="en-IN" sz="2400" dirty="0"/>
                            <m:t>Total</m:t>
                          </m:r>
                          <m:r>
                            <m:rPr>
                              <m:nor/>
                            </m:rPr>
                            <a:rPr lang="en-IN" sz="2400" dirty="0"/>
                            <m:t> </m:t>
                          </m:r>
                          <m:r>
                            <m:rPr>
                              <m:nor/>
                            </m:rPr>
                            <a:rPr lang="en-IN" sz="2400" dirty="0"/>
                            <m:t>numb</m:t>
                          </m:r>
                          <m:r>
                            <m:rPr>
                              <m:nor/>
                            </m:rPr>
                            <a:rPr lang="en-IN" sz="2400" dirty="0"/>
                            <m:t> </m:t>
                          </m:r>
                          <m:r>
                            <m:rPr>
                              <m:nor/>
                            </m:rPr>
                            <a:rPr lang="en-IN" sz="2400" dirty="0"/>
                            <m:t>of</m:t>
                          </m:r>
                          <m:r>
                            <m:rPr>
                              <m:nor/>
                            </m:rPr>
                            <a:rPr lang="en-IN" sz="2400" dirty="0"/>
                            <m:t> </m:t>
                          </m:r>
                          <m:r>
                            <m:rPr>
                              <m:nor/>
                            </m:rPr>
                            <a:rPr lang="en-IN" sz="2400" dirty="0"/>
                            <m:t>transactions</m:t>
                          </m:r>
                        </m:den>
                      </m:f>
                    </m:oMath>
                  </m:oMathPara>
                </a14:m>
                <a:endParaRPr lang="en-IN" sz="2400" dirty="0">
                  <a:solidFill>
                    <a:schemeClr val="accent5">
                      <a:lumMod val="50000"/>
                    </a:schemeClr>
                  </a:solidFill>
                </a:endParaRPr>
              </a:p>
              <a:p>
                <a:endParaRPr lang="en-IN" sz="2400" baseline="30000" dirty="0"/>
              </a:p>
              <a:p>
                <a:r>
                  <a:rPr lang="en-IN" sz="2400" dirty="0">
                    <a:solidFill>
                      <a:schemeClr val="accent5">
                        <a:lumMod val="50000"/>
                      </a:schemeClr>
                    </a:solidFill>
                  </a:rPr>
                  <a:t>Support(Milk -&gt; Butter) </a:t>
                </a:r>
                <a:r>
                  <a:rPr lang="en-IN" sz="2400" dirty="0"/>
                  <a:t>= 5/10 =50%</a:t>
                </a:r>
              </a:p>
              <a:p>
                <a:endParaRPr lang="en-IN" sz="2400" dirty="0"/>
              </a:p>
              <a:p>
                <a:r>
                  <a:rPr lang="en-IN" sz="2400" b="1" dirty="0"/>
                  <a:t>Confidence:</a:t>
                </a:r>
                <a:r>
                  <a:rPr lang="en-IN" sz="2400" dirty="0"/>
                  <a:t> </a:t>
                </a:r>
              </a:p>
              <a:p>
                <a:pPr algn="ctr"/>
                <a:r>
                  <a:rPr lang="en-IN" sz="2400" b="1" dirty="0">
                    <a:solidFill>
                      <a:schemeClr val="accent5">
                        <a:lumMod val="50000"/>
                      </a:schemeClr>
                    </a:solidFill>
                  </a:rPr>
                  <a:t>Measures the statistical strength of the association rule. It is the conditional probability of the occurrence of the event. </a:t>
                </a:r>
              </a:p>
              <a:p>
                <a:r>
                  <a:rPr lang="en-IN" sz="2400" dirty="0">
                    <a:solidFill>
                      <a:schemeClr val="accent5">
                        <a:lumMod val="50000"/>
                      </a:schemeClr>
                    </a:solidFill>
                  </a:rPr>
                  <a:t>Confidence(a-&gt;b)</a:t>
                </a:r>
                <a:r>
                  <a:rPr lang="en-IN" sz="2400" dirty="0"/>
                  <a:t>= Num</a:t>
                </a:r>
                <a:r>
                  <a:rPr lang="en-IN" sz="2400" baseline="30000" dirty="0"/>
                  <a:t>b</a:t>
                </a:r>
                <a:r>
                  <a:rPr lang="en-IN" sz="2400" dirty="0"/>
                  <a:t> of transactions in which “a” and “b” occur together/  num</a:t>
                </a:r>
                <a:r>
                  <a:rPr lang="en-IN" sz="2400" baseline="30000" dirty="0"/>
                  <a:t>b</a:t>
                </a:r>
                <a:r>
                  <a:rPr lang="en-IN" sz="2400" dirty="0"/>
                  <a:t> of transactions in which “a” occurs.</a:t>
                </a:r>
              </a:p>
              <a:p>
                <a:r>
                  <a:rPr lang="en-IN" sz="2400" dirty="0"/>
                  <a:t>Or</a:t>
                </a:r>
              </a:p>
              <a:p>
                <a:r>
                  <a:rPr lang="en-IN" sz="2400" dirty="0">
                    <a:solidFill>
                      <a:schemeClr val="accent5">
                        <a:lumMod val="50000"/>
                      </a:schemeClr>
                    </a:solidFill>
                  </a:rPr>
                  <a:t>Confidence(a-&gt;b)</a:t>
                </a:r>
                <a:r>
                  <a:rPr lang="en-IN" sz="2400" dirty="0"/>
                  <a:t>= Support(a-&gt;b)/ Support(a)</a:t>
                </a:r>
              </a:p>
              <a:p>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947030" y="1223949"/>
                <a:ext cx="11871158" cy="5139869"/>
              </a:xfrm>
              <a:prstGeom prst="rect">
                <a:avLst/>
              </a:prstGeom>
              <a:blipFill>
                <a:blip r:embed="rId3"/>
                <a:stretch>
                  <a:fillRect l="-770" t="-94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4288666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163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mc:AlternateContent xmlns:mc="http://schemas.openxmlformats.org/markup-compatibility/2006" xmlns:a14="http://schemas.microsoft.com/office/drawing/2010/main">
        <mc:Choice Requires="a14">
          <p:sp>
            <p:nvSpPr>
              <p:cNvPr id="2" name="TextBox 1"/>
              <p:cNvSpPr txBox="1"/>
              <p:nvPr/>
            </p:nvSpPr>
            <p:spPr>
              <a:xfrm>
                <a:off x="947030" y="1223949"/>
                <a:ext cx="11871158" cy="5590826"/>
              </a:xfrm>
              <a:prstGeom prst="rect">
                <a:avLst/>
              </a:prstGeom>
              <a:noFill/>
            </p:spPr>
            <p:txBody>
              <a:bodyPr wrap="square" rtlCol="0">
                <a:spAutoFit/>
              </a:bodyPr>
              <a:lstStyle/>
              <a:p>
                <a:r>
                  <a:rPr lang="en-IN" sz="2400" b="1" dirty="0"/>
                  <a:t>Lift: </a:t>
                </a:r>
              </a:p>
              <a:p>
                <a:r>
                  <a:rPr lang="en-IN" sz="2400" dirty="0"/>
                  <a:t>It referred to as an interestingness measure. </a:t>
                </a:r>
              </a:p>
              <a:p>
                <a:r>
                  <a:rPr lang="en-IN" sz="2400" b="1" dirty="0"/>
                  <a:t>Note:</a:t>
                </a:r>
                <a:r>
                  <a:rPr lang="en-IN" sz="2400" dirty="0"/>
                  <a:t> </a:t>
                </a:r>
              </a:p>
              <a:p>
                <a:r>
                  <a:rPr lang="en-IN" sz="2400" dirty="0"/>
                  <a:t>a. Lift value equal to 1 means the two items have no correlation.</a:t>
                </a:r>
              </a:p>
              <a:p>
                <a:r>
                  <a:rPr lang="en-IN" sz="2400" dirty="0"/>
                  <a:t>b. Lift value less than 1 shows substitution effect, means two items are never bought together. </a:t>
                </a:r>
              </a:p>
              <a:p>
                <a:r>
                  <a:rPr lang="en-IN" sz="2400" dirty="0"/>
                  <a:t>c. Lift value greater than 1 indicates a complementary effect, which means the two items are aways bought together.</a:t>
                </a:r>
              </a:p>
              <a:p>
                <a:endParaRPr lang="en-IN" sz="2400" dirty="0"/>
              </a:p>
              <a:p>
                <a:pPr/>
                <a14:m>
                  <m:oMathPara xmlns:m="http://schemas.openxmlformats.org/officeDocument/2006/math">
                    <m:oMathParaPr>
                      <m:jc m:val="centerGroup"/>
                    </m:oMathParaPr>
                    <m:oMath xmlns:m="http://schemas.openxmlformats.org/officeDocument/2006/math">
                      <m:r>
                        <m:rPr>
                          <m:nor/>
                        </m:rPr>
                        <a:rPr lang="en-IN" sz="2400" dirty="0"/>
                        <m:t>Lift</m:t>
                      </m:r>
                      <m:r>
                        <m:rPr>
                          <m:nor/>
                        </m:rPr>
                        <a:rPr lang="en-IN" sz="2400" dirty="0"/>
                        <m:t>(</m:t>
                      </m:r>
                      <m:r>
                        <m:rPr>
                          <m:nor/>
                        </m:rPr>
                        <a:rPr lang="en-IN" sz="2400" dirty="0"/>
                        <m:t>a</m:t>
                      </m:r>
                      <m:r>
                        <m:rPr>
                          <m:nor/>
                        </m:rPr>
                        <a:rPr lang="en-IN" sz="2400" dirty="0"/>
                        <m:t>−&gt;</m:t>
                      </m:r>
                      <m:r>
                        <m:rPr>
                          <m:nor/>
                        </m:rPr>
                        <a:rPr lang="en-IN" sz="2400" dirty="0"/>
                        <m:t>b</m:t>
                      </m:r>
                      <m:r>
                        <m:rPr>
                          <m:nor/>
                        </m:rPr>
                        <a:rPr lang="en-IN" sz="2400" dirty="0"/>
                        <m:t>)=</m:t>
                      </m:r>
                      <m:r>
                        <a:rPr lang="en-IN" sz="2400" i="1" dirty="0">
                          <a:latin typeface="Cambria Math" panose="02040503050406030204" pitchFamily="18" charset="0"/>
                        </a:rPr>
                        <m:t> </m:t>
                      </m:r>
                      <m:f>
                        <m:fPr>
                          <m:ctrlPr>
                            <a:rPr lang="en-IN" sz="2400" i="1" smtClean="0">
                              <a:latin typeface="Cambria Math" panose="02040503050406030204" pitchFamily="18" charset="0"/>
                            </a:rPr>
                          </m:ctrlPr>
                        </m:fPr>
                        <m:num>
                          <m:r>
                            <m:rPr>
                              <m:nor/>
                            </m:rPr>
                            <a:rPr lang="en-IN" sz="2400" dirty="0"/>
                            <m:t>Num</m:t>
                          </m:r>
                          <m:r>
                            <m:rPr>
                              <m:nor/>
                            </m:rPr>
                            <a:rPr lang="en-IN" sz="2400" baseline="30000" dirty="0"/>
                            <m:t>b</m:t>
                          </m:r>
                          <m:r>
                            <m:rPr>
                              <m:nor/>
                            </m:rPr>
                            <a:rPr lang="en-IN" sz="2400" dirty="0"/>
                            <m:t> </m:t>
                          </m:r>
                          <m:r>
                            <m:rPr>
                              <m:nor/>
                            </m:rPr>
                            <a:rPr lang="en-IN" sz="2400" dirty="0"/>
                            <m:t>of</m:t>
                          </m:r>
                          <m:r>
                            <m:rPr>
                              <m:nor/>
                            </m:rPr>
                            <a:rPr lang="en-IN" sz="2400" dirty="0"/>
                            <m:t> </m:t>
                          </m:r>
                          <m:r>
                            <m:rPr>
                              <m:nor/>
                            </m:rPr>
                            <a:rPr lang="en-IN" sz="2400" dirty="0"/>
                            <m:t>transactions</m:t>
                          </m:r>
                          <m:r>
                            <m:rPr>
                              <m:nor/>
                            </m:rPr>
                            <a:rPr lang="en-IN" sz="2400" dirty="0"/>
                            <m:t> </m:t>
                          </m:r>
                          <m:r>
                            <m:rPr>
                              <m:nor/>
                            </m:rPr>
                            <a:rPr lang="en-IN" sz="2400" dirty="0"/>
                            <m:t>in</m:t>
                          </m:r>
                          <m:r>
                            <m:rPr>
                              <m:nor/>
                            </m:rPr>
                            <a:rPr lang="en-IN" sz="2400" dirty="0"/>
                            <m:t> </m:t>
                          </m:r>
                          <m:r>
                            <m:rPr>
                              <m:nor/>
                            </m:rPr>
                            <a:rPr lang="en-IN" sz="2400" dirty="0"/>
                            <m:t>which</m:t>
                          </m:r>
                          <m:r>
                            <m:rPr>
                              <m:nor/>
                            </m:rPr>
                            <a:rPr lang="en-IN" sz="2400" dirty="0"/>
                            <m:t> “</m:t>
                          </m:r>
                          <m:r>
                            <m:rPr>
                              <m:nor/>
                            </m:rPr>
                            <a:rPr lang="en-IN" sz="2400" dirty="0"/>
                            <m:t>a</m:t>
                          </m:r>
                          <m:r>
                            <m:rPr>
                              <m:nor/>
                            </m:rPr>
                            <a:rPr lang="en-IN" sz="2400" dirty="0"/>
                            <m:t>” </m:t>
                          </m:r>
                          <m:r>
                            <m:rPr>
                              <m:nor/>
                            </m:rPr>
                            <a:rPr lang="en-IN" sz="2400" dirty="0"/>
                            <m:t>and</m:t>
                          </m:r>
                          <m:r>
                            <m:rPr>
                              <m:nor/>
                            </m:rPr>
                            <a:rPr lang="en-IN" sz="2400" dirty="0"/>
                            <m:t> “</m:t>
                          </m:r>
                          <m:r>
                            <m:rPr>
                              <m:nor/>
                            </m:rPr>
                            <a:rPr lang="en-IN" sz="2400" dirty="0"/>
                            <m:t>b</m:t>
                          </m:r>
                          <m:r>
                            <m:rPr>
                              <m:nor/>
                            </m:rPr>
                            <a:rPr lang="en-IN" sz="2400" dirty="0"/>
                            <m:t>” </m:t>
                          </m:r>
                          <m:r>
                            <m:rPr>
                              <m:nor/>
                            </m:rPr>
                            <a:rPr lang="en-IN" sz="2400" dirty="0"/>
                            <m:t>occur</m:t>
                          </m:r>
                          <m:r>
                            <m:rPr>
                              <m:nor/>
                            </m:rPr>
                            <a:rPr lang="en-IN" sz="2400" dirty="0"/>
                            <m:t> </m:t>
                          </m:r>
                          <m:r>
                            <m:rPr>
                              <m:nor/>
                            </m:rPr>
                            <a:rPr lang="en-IN" sz="2400" dirty="0"/>
                            <m:t>together</m:t>
                          </m:r>
                        </m:num>
                        <m:den>
                          <m:r>
                            <m:rPr>
                              <m:nor/>
                            </m:rPr>
                            <a:rPr lang="en-IN" sz="2400" dirty="0"/>
                            <m:t>num</m:t>
                          </m:r>
                          <m:r>
                            <m:rPr>
                              <m:nor/>
                            </m:rPr>
                            <a:rPr lang="en-IN" sz="2400" baseline="30000" dirty="0"/>
                            <m:t>b</m:t>
                          </m:r>
                          <m:r>
                            <m:rPr>
                              <m:nor/>
                            </m:rPr>
                            <a:rPr lang="en-IN" sz="2400" dirty="0"/>
                            <m:t> </m:t>
                          </m:r>
                          <m:r>
                            <m:rPr>
                              <m:nor/>
                            </m:rPr>
                            <a:rPr lang="en-IN" sz="2400" dirty="0"/>
                            <m:t>of</m:t>
                          </m:r>
                          <m:r>
                            <m:rPr>
                              <m:nor/>
                            </m:rPr>
                            <a:rPr lang="en-IN" sz="2400" dirty="0"/>
                            <m:t> </m:t>
                          </m:r>
                          <m:r>
                            <m:rPr>
                              <m:nor/>
                            </m:rPr>
                            <a:rPr lang="en-IN" sz="2400" dirty="0"/>
                            <m:t>transactions</m:t>
                          </m:r>
                          <m:r>
                            <m:rPr>
                              <m:nor/>
                            </m:rPr>
                            <a:rPr lang="en-IN" sz="2400" dirty="0"/>
                            <m:t> </m:t>
                          </m:r>
                          <m:r>
                            <m:rPr>
                              <m:nor/>
                            </m:rPr>
                            <a:rPr lang="en-IN" sz="2400" dirty="0"/>
                            <m:t>in</m:t>
                          </m:r>
                          <m:r>
                            <m:rPr>
                              <m:nor/>
                            </m:rPr>
                            <a:rPr lang="en-IN" sz="2400" dirty="0"/>
                            <m:t> </m:t>
                          </m:r>
                          <m:r>
                            <m:rPr>
                              <m:nor/>
                            </m:rPr>
                            <a:rPr lang="en-IN" sz="2400" dirty="0"/>
                            <m:t>which</m:t>
                          </m:r>
                          <m:r>
                            <m:rPr>
                              <m:nor/>
                            </m:rPr>
                            <a:rPr lang="en-IN" sz="2400" dirty="0"/>
                            <m:t> “</m:t>
                          </m:r>
                          <m:r>
                            <m:rPr>
                              <m:nor/>
                            </m:rPr>
                            <a:rPr lang="en-IN" sz="2400" dirty="0"/>
                            <m:t>a</m:t>
                          </m:r>
                          <m:r>
                            <m:rPr>
                              <m:nor/>
                            </m:rPr>
                            <a:rPr lang="en-IN" sz="2400" dirty="0"/>
                            <m:t>” </m:t>
                          </m:r>
                          <m:r>
                            <m:rPr>
                              <m:nor/>
                            </m:rPr>
                            <a:rPr lang="en-IN" sz="2400" dirty="0"/>
                            <m:t>occurs</m:t>
                          </m:r>
                          <m:r>
                            <m:rPr>
                              <m:nor/>
                            </m:rPr>
                            <a:rPr lang="en-IN" sz="2400" dirty="0"/>
                            <m:t> ∗ </m:t>
                          </m:r>
                          <m:r>
                            <m:rPr>
                              <m:nor/>
                            </m:rPr>
                            <a:rPr lang="en-IN" sz="2400" dirty="0"/>
                            <m:t>numb</m:t>
                          </m:r>
                          <m:r>
                            <m:rPr>
                              <m:nor/>
                            </m:rPr>
                            <a:rPr lang="en-IN" sz="2400" dirty="0"/>
                            <m:t> </m:t>
                          </m:r>
                          <m:r>
                            <m:rPr>
                              <m:nor/>
                            </m:rPr>
                            <a:rPr lang="en-IN" sz="2400" dirty="0"/>
                            <m:t>of</m:t>
                          </m:r>
                          <m:r>
                            <m:rPr>
                              <m:nor/>
                            </m:rPr>
                            <a:rPr lang="en-IN" sz="2400" dirty="0"/>
                            <m:t> </m:t>
                          </m:r>
                          <m:r>
                            <m:rPr>
                              <m:nor/>
                            </m:rPr>
                            <a:rPr lang="en-IN" sz="2400" dirty="0"/>
                            <m:t>transactions</m:t>
                          </m:r>
                          <m:r>
                            <m:rPr>
                              <m:nor/>
                            </m:rPr>
                            <a:rPr lang="en-IN" sz="2400" dirty="0"/>
                            <m:t> </m:t>
                          </m:r>
                          <m:r>
                            <m:rPr>
                              <m:nor/>
                            </m:rPr>
                            <a:rPr lang="en-IN" sz="2400" dirty="0"/>
                            <m:t>in</m:t>
                          </m:r>
                          <m:r>
                            <m:rPr>
                              <m:nor/>
                            </m:rPr>
                            <a:rPr lang="en-IN" sz="2400" dirty="0"/>
                            <m:t> </m:t>
                          </m:r>
                          <m:r>
                            <m:rPr>
                              <m:nor/>
                            </m:rPr>
                            <a:rPr lang="en-IN" sz="2400" dirty="0"/>
                            <m:t>which</m:t>
                          </m:r>
                          <m:r>
                            <m:rPr>
                              <m:nor/>
                            </m:rPr>
                            <a:rPr lang="en-IN" sz="2400" dirty="0"/>
                            <m:t> “</m:t>
                          </m:r>
                          <m:r>
                            <m:rPr>
                              <m:nor/>
                            </m:rPr>
                            <a:rPr lang="en-IN" sz="2400" dirty="0"/>
                            <m:t>b</m:t>
                          </m:r>
                          <m:r>
                            <m:rPr>
                              <m:nor/>
                            </m:rPr>
                            <a:rPr lang="en-IN" sz="2400" dirty="0"/>
                            <m:t>” </m:t>
                          </m:r>
                          <m:r>
                            <m:rPr>
                              <m:nor/>
                            </m:rPr>
                            <a:rPr lang="en-IN" sz="2400" dirty="0"/>
                            <m:t>occurs</m:t>
                          </m:r>
                        </m:den>
                      </m:f>
                    </m:oMath>
                  </m:oMathPara>
                </a14:m>
                <a:endParaRPr lang="en-IN" sz="2400" dirty="0"/>
              </a:p>
              <a:p>
                <a:endParaRPr lang="en-IN" sz="2400" dirty="0">
                  <a:solidFill>
                    <a:schemeClr val="accent5">
                      <a:lumMod val="50000"/>
                    </a:schemeClr>
                  </a:solidFill>
                </a:endParaRPr>
              </a:p>
              <a:p>
                <a:pPr algn="ctr"/>
                <a:r>
                  <a:rPr lang="en-IN" sz="2400" i="1" dirty="0"/>
                  <a:t>Or</a:t>
                </a:r>
              </a:p>
              <a:p>
                <a:r>
                  <a:rPr lang="en-IN" sz="2400" dirty="0"/>
                  <a:t>Lift(a-&gt;b)= Support(a-&gt;b)/ Support(a)* Support(b)</a:t>
                </a:r>
              </a:p>
              <a:p>
                <a:endParaRPr lang="en-IN" sz="2400" dirty="0"/>
              </a:p>
              <a:p>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947030" y="1223949"/>
                <a:ext cx="11871158" cy="5590826"/>
              </a:xfrm>
              <a:prstGeom prst="rect">
                <a:avLst/>
              </a:prstGeom>
              <a:blipFill>
                <a:blip r:embed="rId3"/>
                <a:stretch>
                  <a:fillRect l="-770" t="-872" r="-82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2050021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89836"/>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36</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099047"/>
            <a:ext cx="11943797" cy="2686142"/>
          </a:xfrm>
          <a:prstGeom prst="rect">
            <a:avLst/>
          </a:prstGeom>
          <a:noFill/>
        </p:spPr>
        <p:txBody>
          <a:bodyPr wrap="square" lIns="99843" tIns="49922" rIns="99843" bIns="49922" rtlCol="0" anchor="ctr">
            <a:spAutoFit/>
          </a:bodyPr>
          <a:lstStyle/>
          <a:p>
            <a:pPr algn="just"/>
            <a:r>
              <a:rPr lang="en-US" sz="2400" i="1" dirty="0">
                <a:latin typeface="Arial"/>
                <a:cs typeface="Arial"/>
              </a:rPr>
              <a:t>LO1: Understand and explain the basic concepts and terminology of machine learning, including supervised learning, unsupervised learning, reinforcement learning, features, labels, and datasets.   </a:t>
            </a:r>
          </a:p>
          <a:p>
            <a:pPr algn="just"/>
            <a:r>
              <a:rPr lang="en-US" sz="2400" i="1" dirty="0">
                <a:latin typeface="Arial"/>
                <a:cs typeface="Arial"/>
              </a:rPr>
              <a:t>LO2: Differentiate between various types of machine learning algorithms (e.g., classification, regression, clustering, and dimensionality reduction) and identify appropriate use cases for each.</a:t>
            </a:r>
          </a:p>
          <a:p>
            <a:pPr algn="just"/>
            <a:r>
              <a:rPr lang="en-US" sz="2400" i="1" dirty="0">
                <a:latin typeface="Arial"/>
                <a:cs typeface="Arial"/>
              </a:rPr>
              <a:t>LO3:Understand the theoretical foundations of common machine learning algorithms.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73766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CO1: </a:t>
            </a:r>
            <a:r>
              <a:rPr lang="en-US" sz="2400" i="1" dirty="0">
                <a:latin typeface="Arial"/>
                <a:cs typeface="Arial"/>
              </a:rPr>
              <a:t>Understand the basic concepts and techniques of Artificial Intelligence. </a:t>
            </a:r>
            <a:endParaRPr lang="en-US" sz="2400" b="1" i="1" dirty="0">
              <a:latin typeface="Arial"/>
              <a:cs typeface="Arial"/>
            </a:endParaRPr>
          </a:p>
          <a:p>
            <a:pPr algn="just"/>
            <a:r>
              <a:rPr lang="en-US" sz="2400" b="1" i="1" dirty="0">
                <a:latin typeface="Arial"/>
                <a:cs typeface="Arial"/>
              </a:rPr>
              <a:t>CO2: </a:t>
            </a:r>
            <a:r>
              <a:rPr lang="en-US" sz="2400" i="1" dirty="0">
                <a:latin typeface="Arial"/>
                <a:cs typeface="Arial"/>
              </a:rPr>
              <a:t>Understand the basics of Machine Learning and its types. </a:t>
            </a: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05854" y="978275"/>
            <a:ext cx="12304294" cy="1378092"/>
          </a:xfrm>
          <a:prstGeom prst="rect">
            <a:avLst/>
          </a:prstGeom>
          <a:noFill/>
        </p:spPr>
        <p:txBody>
          <a:bodyPr wrap="square" lIns="99843" tIns="49922" rIns="99843" bIns="49922" rtlCol="0" anchor="ctr">
            <a:spAutoFit/>
          </a:bodyPr>
          <a:lstStyle/>
          <a:p>
            <a:pPr lvl="0" indent="-249608" algn="just" defTabSz="998433">
              <a:spcAft>
                <a:spcPts val="600"/>
              </a:spcAft>
              <a:buFont typeface="Arial" panose="020B0604020202020204" pitchFamily="34" charset="0"/>
              <a:buChar char="•"/>
              <a:defRPr/>
            </a:pPr>
            <a:r>
              <a:rPr lang="en-US" altLang="en-US" sz="2600" b="1" dirty="0">
                <a:solidFill>
                  <a:srgbClr val="F83F24"/>
                </a:solidFill>
              </a:rPr>
              <a:t>Artificial Intelligence </a:t>
            </a:r>
            <a:r>
              <a:rPr lang="en-US" altLang="en-US" sz="2600" dirty="0">
                <a:solidFill>
                  <a:srgbClr val="F83F24"/>
                </a:solidFill>
              </a:rPr>
              <a:t>is purely math and scientific exercise but when it becomes computational, it starts to solve human problems.</a:t>
            </a:r>
            <a:endParaRPr lang="en-US" altLang="en-US" sz="2600" dirty="0"/>
          </a:p>
          <a:p>
            <a:pPr lvl="0" indent="-249608" algn="just" defTabSz="998433">
              <a:spcAft>
                <a:spcPts val="600"/>
              </a:spcAft>
              <a:buFont typeface="Arial" panose="020B0604020202020204" pitchFamily="34" charset="0"/>
              <a:buChar char="•"/>
              <a:defRPr/>
            </a:pPr>
            <a:r>
              <a:rPr lang="en-US" altLang="en-US" sz="2600" b="1" dirty="0"/>
              <a:t>Machine Learning </a:t>
            </a:r>
            <a:r>
              <a:rPr lang="en-US" altLang="en-US" sz="2600" dirty="0"/>
              <a:t>is a subset of Artificial Intelligence.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pic>
        <p:nvPicPr>
          <p:cNvPr id="2" name="Picture 1"/>
          <p:cNvPicPr>
            <a:picLocks noChangeAspect="1"/>
          </p:cNvPicPr>
          <p:nvPr/>
        </p:nvPicPr>
        <p:blipFill rotWithShape="1">
          <a:blip r:embed="rId3"/>
          <a:srcRect l="2568" t="4000" r="4139" b="2800"/>
          <a:stretch/>
        </p:blipFill>
        <p:spPr>
          <a:xfrm>
            <a:off x="1748589" y="2310064"/>
            <a:ext cx="9400674" cy="3930316"/>
          </a:xfrm>
          <a:prstGeom prst="rect">
            <a:avLst/>
          </a:prstGeom>
        </p:spPr>
      </p:pic>
      <p:sp>
        <p:nvSpPr>
          <p:cNvPr id="5" name="TextBox 4"/>
          <p:cNvSpPr txBox="1"/>
          <p:nvPr/>
        </p:nvSpPr>
        <p:spPr>
          <a:xfrm>
            <a:off x="4539916" y="6144127"/>
            <a:ext cx="4154905" cy="369332"/>
          </a:xfrm>
          <a:prstGeom prst="rect">
            <a:avLst/>
          </a:prstGeom>
          <a:noFill/>
        </p:spPr>
        <p:txBody>
          <a:bodyPr wrap="square" rtlCol="0">
            <a:spAutoFit/>
          </a:bodyPr>
          <a:lstStyle/>
          <a:p>
            <a:pPr lvl="0" algn="ctr" defTabSz="998433">
              <a:spcAft>
                <a:spcPts val="600"/>
              </a:spcAft>
              <a:defRPr/>
            </a:pPr>
            <a:r>
              <a:rPr lang="en-US" altLang="en-US" dirty="0"/>
              <a:t>Figure: 1</a:t>
            </a:r>
          </a:p>
        </p:txBody>
      </p:sp>
    </p:spTree>
    <p:extLst>
      <p:ext uri="{BB962C8B-B14F-4D97-AF65-F5344CB8AC3E}">
        <p14:creationId xmlns:p14="http://schemas.microsoft.com/office/powerpoint/2010/main" val="70130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
        <p:nvSpPr>
          <p:cNvPr id="5" name="Rectangle 4"/>
          <p:cNvSpPr/>
          <p:nvPr/>
        </p:nvSpPr>
        <p:spPr>
          <a:xfrm>
            <a:off x="858503" y="1365680"/>
            <a:ext cx="11253286" cy="4154984"/>
          </a:xfrm>
          <a:prstGeom prst="rect">
            <a:avLst/>
          </a:prstGeom>
        </p:spPr>
        <p:txBody>
          <a:bodyPr wrap="square">
            <a:spAutoFit/>
          </a:bodyPr>
          <a:lstStyle/>
          <a:p>
            <a:pPr marL="457200" indent="-457200" algn="just">
              <a:spcBef>
                <a:spcPts val="600"/>
              </a:spcBef>
              <a:spcAft>
                <a:spcPts val="600"/>
              </a:spcAft>
              <a:buFont typeface="Arial" panose="020B0604020202020204" pitchFamily="34" charset="0"/>
              <a:buChar char="•"/>
            </a:pPr>
            <a:r>
              <a:rPr lang="en-US" sz="2600" dirty="0"/>
              <a:t>The term machine learning was first coined in the 1950s when Artificial Intelligence pioneer Arthur Samuel built the first self-learning system for playing checkers.</a:t>
            </a:r>
          </a:p>
          <a:p>
            <a:pPr marL="457200" indent="-457200" algn="just">
              <a:spcBef>
                <a:spcPts val="600"/>
              </a:spcBef>
              <a:spcAft>
                <a:spcPts val="600"/>
              </a:spcAft>
              <a:buFont typeface="Arial" panose="020B0604020202020204" pitchFamily="34" charset="0"/>
              <a:buChar char="•"/>
            </a:pPr>
            <a:r>
              <a:rPr lang="en-US" sz="2600" dirty="0"/>
              <a:t>ML involves the development of algorithms and statistical models that enable computers to improve their performance in tasks through experience.</a:t>
            </a:r>
          </a:p>
          <a:p>
            <a:pPr marL="457200" indent="-457200" algn="just">
              <a:spcBef>
                <a:spcPts val="600"/>
              </a:spcBef>
              <a:spcAft>
                <a:spcPts val="600"/>
              </a:spcAft>
              <a:buFont typeface="Arial" panose="020B0604020202020204" pitchFamily="34" charset="0"/>
              <a:buChar char="•"/>
            </a:pPr>
            <a:r>
              <a:rPr lang="en-US" sz="2600" dirty="0">
                <a:solidFill>
                  <a:srgbClr val="FF0000"/>
                </a:solidFill>
              </a:rPr>
              <a:t>ML explores the study and construction of algorithms that can learn from data and make predictions on data. </a:t>
            </a:r>
          </a:p>
          <a:p>
            <a:pPr marL="457200" indent="-457200" algn="just">
              <a:spcBef>
                <a:spcPts val="600"/>
              </a:spcBef>
              <a:spcAft>
                <a:spcPts val="600"/>
              </a:spcAft>
              <a:buFont typeface="Arial" panose="020B0604020202020204" pitchFamily="34" charset="0"/>
              <a:buChar char="•"/>
            </a:pPr>
            <a:r>
              <a:rPr lang="en-US" sz="2600" dirty="0"/>
              <a:t>Based on more data, machine learning can change actions and responses which will make it more efficient, adaptable, and scalable.</a:t>
            </a:r>
          </a:p>
        </p:txBody>
      </p:sp>
    </p:spTree>
    <p:extLst>
      <p:ext uri="{BB962C8B-B14F-4D97-AF65-F5344CB8AC3E}">
        <p14:creationId xmlns:p14="http://schemas.microsoft.com/office/powerpoint/2010/main" val="39951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625643" y="690457"/>
            <a:ext cx="12304294" cy="2178311"/>
          </a:xfrm>
          <a:prstGeom prst="rect">
            <a:avLst/>
          </a:prstGeom>
          <a:noFill/>
        </p:spPr>
        <p:txBody>
          <a:bodyPr wrap="square" lIns="99843" tIns="49922" rIns="99843" bIns="49922" rtlCol="0" anchor="ctr">
            <a:spAutoFit/>
          </a:bodyPr>
          <a:lstStyle/>
          <a:p>
            <a:pPr marL="706438" lvl="2" indent="-249238" algn="just" defTabSz="998433">
              <a:spcAft>
                <a:spcPts val="600"/>
              </a:spcAft>
              <a:buFont typeface="Arial" panose="020B0604020202020204" pitchFamily="34" charset="0"/>
              <a:buChar char="•"/>
              <a:defRPr/>
            </a:pPr>
            <a:r>
              <a:rPr lang="en-US" altLang="en-US" sz="2600" dirty="0"/>
              <a:t>ML algorithms are able to detect patterns in data and learn from them, in order to make their own predictions. In short, ML algorithms and models learn through experience.</a:t>
            </a:r>
          </a:p>
          <a:p>
            <a:pPr marL="706438" lvl="2" indent="-249238" algn="just" defTabSz="998433">
              <a:spcAft>
                <a:spcPts val="600"/>
              </a:spcAft>
              <a:buFont typeface="Arial" panose="020B0604020202020204" pitchFamily="34" charset="0"/>
              <a:buChar char="•"/>
              <a:defRPr/>
            </a:pPr>
            <a:r>
              <a:rPr lang="en-US" altLang="en-US" sz="2600" dirty="0"/>
              <a:t>Today, ML is everywhere ‒ automated translation, image recognition, voice search technology, self-driving cars, and beyond.</a:t>
            </a:r>
          </a:p>
        </p:txBody>
      </p:sp>
      <p:pic>
        <p:nvPicPr>
          <p:cNvPr id="6" name="Picture 5"/>
          <p:cNvPicPr>
            <a:picLocks noChangeAspect="1"/>
          </p:cNvPicPr>
          <p:nvPr/>
        </p:nvPicPr>
        <p:blipFill rotWithShape="1">
          <a:blip r:embed="rId3"/>
          <a:srcRect l="3731" t="5500" r="3912" b="6486"/>
          <a:stretch/>
        </p:blipFill>
        <p:spPr>
          <a:xfrm>
            <a:off x="1780673" y="2999874"/>
            <a:ext cx="10074441" cy="3192378"/>
          </a:xfrm>
          <a:prstGeom prst="rect">
            <a:avLst/>
          </a:prstGeom>
        </p:spPr>
      </p:pic>
      <p:sp>
        <p:nvSpPr>
          <p:cNvPr id="9" name="TextBox 8">
            <a:extLst>
              <a:ext uri="{FF2B5EF4-FFF2-40B4-BE49-F238E27FC236}">
                <a16:creationId xmlns:a16="http://schemas.microsoft.com/office/drawing/2014/main" id="{B2EC635B-D8A3-4A72-8304-20FFBA5D21A3}"/>
              </a:ext>
            </a:extLst>
          </p:cNvPr>
          <p:cNvSpPr txBox="1"/>
          <p:nvPr/>
        </p:nvSpPr>
        <p:spPr>
          <a:xfrm>
            <a:off x="1373864" y="80210"/>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
        <p:nvSpPr>
          <p:cNvPr id="10" name="TextBox 9"/>
          <p:cNvSpPr txBox="1"/>
          <p:nvPr/>
        </p:nvSpPr>
        <p:spPr>
          <a:xfrm>
            <a:off x="4539916" y="6144127"/>
            <a:ext cx="4154905" cy="369332"/>
          </a:xfrm>
          <a:prstGeom prst="rect">
            <a:avLst/>
          </a:prstGeom>
          <a:noFill/>
        </p:spPr>
        <p:txBody>
          <a:bodyPr wrap="square" rtlCol="0">
            <a:spAutoFit/>
          </a:bodyPr>
          <a:lstStyle/>
          <a:p>
            <a:pPr lvl="0" algn="ctr" defTabSz="998433">
              <a:spcAft>
                <a:spcPts val="600"/>
              </a:spcAft>
              <a:defRPr/>
            </a:pPr>
            <a:r>
              <a:rPr lang="en-US" altLang="en-US" dirty="0"/>
              <a:t>Figure: 2</a:t>
            </a:r>
          </a:p>
        </p:txBody>
      </p:sp>
    </p:spTree>
    <p:extLst>
      <p:ext uri="{BB962C8B-B14F-4D97-AF65-F5344CB8AC3E}">
        <p14:creationId xmlns:p14="http://schemas.microsoft.com/office/powerpoint/2010/main" val="168719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pic>
        <p:nvPicPr>
          <p:cNvPr id="1026" name="Picture 2" descr="What is Machine Learning?. Machine learning is a subset of… | by Kashifraza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5664" t="4032" r="4936" b="8065"/>
          <a:stretch/>
        </p:blipFill>
        <p:spPr bwMode="auto">
          <a:xfrm>
            <a:off x="1411705" y="1058779"/>
            <a:ext cx="10860506" cy="5069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EC635B-D8A3-4A72-8304-20FFBA5D21A3}"/>
              </a:ext>
            </a:extLst>
          </p:cNvPr>
          <p:cNvSpPr txBox="1"/>
          <p:nvPr/>
        </p:nvSpPr>
        <p:spPr>
          <a:xfrm>
            <a:off x="1373864" y="33156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
        <p:nvSpPr>
          <p:cNvPr id="7" name="TextBox 6"/>
          <p:cNvSpPr txBox="1"/>
          <p:nvPr/>
        </p:nvSpPr>
        <p:spPr>
          <a:xfrm>
            <a:off x="4539916" y="6144127"/>
            <a:ext cx="4154905" cy="369332"/>
          </a:xfrm>
          <a:prstGeom prst="rect">
            <a:avLst/>
          </a:prstGeom>
          <a:noFill/>
        </p:spPr>
        <p:txBody>
          <a:bodyPr wrap="square" rtlCol="0">
            <a:spAutoFit/>
          </a:bodyPr>
          <a:lstStyle/>
          <a:p>
            <a:pPr lvl="0" algn="ctr" defTabSz="998433">
              <a:spcAft>
                <a:spcPts val="600"/>
              </a:spcAft>
              <a:defRPr/>
            </a:pPr>
            <a:r>
              <a:rPr lang="en-US" altLang="en-US" dirty="0"/>
              <a:t>Figure: 3</a:t>
            </a:r>
          </a:p>
        </p:txBody>
      </p:sp>
    </p:spTree>
    <p:extLst>
      <p:ext uri="{BB962C8B-B14F-4D97-AF65-F5344CB8AC3E}">
        <p14:creationId xmlns:p14="http://schemas.microsoft.com/office/powerpoint/2010/main" val="181612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1895" y="463544"/>
            <a:ext cx="12304294" cy="6225573"/>
          </a:xfrm>
          <a:prstGeom prst="rect">
            <a:avLst/>
          </a:prstGeom>
          <a:noFill/>
        </p:spPr>
        <p:txBody>
          <a:bodyPr wrap="square" lIns="99843" tIns="49922" rIns="99843" bIns="49922" rtlCol="0" anchor="ctr">
            <a:spAutoFit/>
          </a:bodyPr>
          <a:lstStyle/>
          <a:p>
            <a:pPr lvl="0" algn="just" defTabSz="998433">
              <a:spcBef>
                <a:spcPts val="600"/>
              </a:spcBef>
              <a:spcAft>
                <a:spcPts val="600"/>
              </a:spcAft>
              <a:buFont typeface="Arial" panose="020B0604020202020204" pitchFamily="34" charset="0"/>
              <a:buChar char="•"/>
              <a:defRPr/>
            </a:pPr>
            <a:r>
              <a:rPr lang="en-US" altLang="en-US" sz="2600" dirty="0"/>
              <a:t>In traditional programming, a computer engineer writes a series of directions that instruct a computer how to transform input data into a desired output. </a:t>
            </a:r>
          </a:p>
          <a:p>
            <a:pPr lvl="0" algn="just" defTabSz="998433">
              <a:spcBef>
                <a:spcPts val="600"/>
              </a:spcBef>
              <a:spcAft>
                <a:spcPts val="600"/>
              </a:spcAft>
              <a:buFont typeface="Arial" panose="020B0604020202020204" pitchFamily="34" charset="0"/>
              <a:buChar char="•"/>
              <a:defRPr/>
            </a:pPr>
            <a:r>
              <a:rPr lang="en-US" altLang="en-US" sz="2600" dirty="0"/>
              <a:t>Instructions are mostly based on an </a:t>
            </a:r>
            <a:r>
              <a:rPr lang="en-US" altLang="en-US" sz="2600" b="1" dirty="0">
                <a:solidFill>
                  <a:srgbClr val="F83F24"/>
                </a:solidFill>
              </a:rPr>
              <a:t>IF-THEN structure</a:t>
            </a:r>
            <a:r>
              <a:rPr lang="en-US" altLang="en-US" sz="2600" dirty="0">
                <a:solidFill>
                  <a:srgbClr val="F83F24"/>
                </a:solidFill>
              </a:rPr>
              <a:t>: </a:t>
            </a:r>
            <a:r>
              <a:rPr lang="en-US" altLang="en-US" sz="2600" dirty="0"/>
              <a:t>when certain conditions are met, the program executes a specific action.</a:t>
            </a:r>
          </a:p>
          <a:p>
            <a:pPr lvl="0" algn="just" defTabSz="998433">
              <a:spcBef>
                <a:spcPts val="600"/>
              </a:spcBef>
              <a:spcAft>
                <a:spcPts val="600"/>
              </a:spcAft>
              <a:buFont typeface="Arial" panose="020B0604020202020204" pitchFamily="34" charset="0"/>
              <a:buChar char="•"/>
              <a:defRPr/>
            </a:pPr>
            <a:r>
              <a:rPr lang="en-US" altLang="en-US" sz="2600" dirty="0">
                <a:solidFill>
                  <a:srgbClr val="FF0000"/>
                </a:solidFill>
              </a:rPr>
              <a:t>ML is an automated process that enables machines to solve problems with little or no human input, and take actions based on past observations.</a:t>
            </a:r>
          </a:p>
          <a:p>
            <a:pPr lvl="0" algn="just" defTabSz="998433">
              <a:spcBef>
                <a:spcPts val="600"/>
              </a:spcBef>
              <a:spcAft>
                <a:spcPts val="600"/>
              </a:spcAft>
              <a:buFont typeface="Arial" panose="020B0604020202020204" pitchFamily="34" charset="0"/>
              <a:buChar char="•"/>
              <a:defRPr/>
            </a:pPr>
            <a:r>
              <a:rPr lang="en-US" altLang="en-US" sz="2600" dirty="0"/>
              <a:t>While AI and ML are often used interchangeably, they are two different concepts. </a:t>
            </a:r>
          </a:p>
          <a:p>
            <a:pPr lvl="0" algn="just" defTabSz="998433">
              <a:spcBef>
                <a:spcPts val="600"/>
              </a:spcBef>
              <a:spcAft>
                <a:spcPts val="600"/>
              </a:spcAft>
              <a:buFont typeface="Arial" panose="020B0604020202020204" pitchFamily="34" charset="0"/>
              <a:buChar char="•"/>
              <a:defRPr/>
            </a:pPr>
            <a:r>
              <a:rPr lang="en-US" altLang="en-US" sz="2600" dirty="0">
                <a:solidFill>
                  <a:srgbClr val="FF0000"/>
                </a:solidFill>
              </a:rPr>
              <a:t>AI is the broader concept – machines making decisions, learning new skills, and solving problems in a similar way to humans.</a:t>
            </a:r>
          </a:p>
          <a:p>
            <a:pPr lvl="0" algn="just" defTabSz="998433">
              <a:spcBef>
                <a:spcPts val="600"/>
              </a:spcBef>
              <a:spcAft>
                <a:spcPts val="600"/>
              </a:spcAft>
              <a:buFont typeface="Arial" panose="020B0604020202020204" pitchFamily="34" charset="0"/>
              <a:buChar char="•"/>
              <a:defRPr/>
            </a:pPr>
            <a:r>
              <a:rPr lang="en-US" altLang="en-US" sz="2600" dirty="0"/>
              <a:t>Whereas machine learning is a subset of AI that enables intelligent systems to autonomously learn new things from data.</a:t>
            </a:r>
          </a:p>
          <a:p>
            <a:pPr lvl="0" algn="just" defTabSz="998433">
              <a:spcBef>
                <a:spcPts val="600"/>
              </a:spcBef>
              <a:spcAft>
                <a:spcPts val="600"/>
              </a:spcAft>
              <a:buFont typeface="Arial" panose="020B0604020202020204" pitchFamily="34" charset="0"/>
              <a:buChar char="•"/>
              <a:defRPr/>
            </a:pPr>
            <a:r>
              <a:rPr lang="en-US" altLang="en-US" sz="2600" dirty="0"/>
              <a:t>Machine learning can be put to work on massive amounts of data and can perform much more accurately than humans. </a:t>
            </a:r>
          </a:p>
        </p:txBody>
      </p:sp>
      <p:sp>
        <p:nvSpPr>
          <p:cNvPr id="6" name="TextBox 5">
            <a:extLst>
              <a:ext uri="{FF2B5EF4-FFF2-40B4-BE49-F238E27FC236}">
                <a16:creationId xmlns:a16="http://schemas.microsoft.com/office/drawing/2014/main" id="{B2EC635B-D8A3-4A72-8304-20FFBA5D21A3}"/>
              </a:ext>
            </a:extLst>
          </p:cNvPr>
          <p:cNvSpPr txBox="1"/>
          <p:nvPr/>
        </p:nvSpPr>
        <p:spPr>
          <a:xfrm>
            <a:off x="1373864" y="64168"/>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Machine Learning</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3505581222"/>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11419</TotalTime>
  <Words>2982</Words>
  <Application>Microsoft Office PowerPoint</Application>
  <PresentationFormat>Custom</PresentationFormat>
  <Paragraphs>374</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Times</vt:lpstr>
      <vt:lpstr>Times New Roman</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414</cp:revision>
  <dcterms:created xsi:type="dcterms:W3CDTF">2023-06-27T05:32:28Z</dcterms:created>
  <dcterms:modified xsi:type="dcterms:W3CDTF">2024-11-25T13:05:35Z</dcterms:modified>
</cp:coreProperties>
</file>