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sldIdLst>
    <p:sldId id="257" r:id="rId2"/>
    <p:sldId id="346" r:id="rId3"/>
    <p:sldId id="349" r:id="rId4"/>
    <p:sldId id="347" r:id="rId5"/>
    <p:sldId id="1532" r:id="rId6"/>
    <p:sldId id="1533" r:id="rId7"/>
    <p:sldId id="1534" r:id="rId8"/>
    <p:sldId id="1535" r:id="rId9"/>
    <p:sldId id="1536" r:id="rId10"/>
    <p:sldId id="1537" r:id="rId11"/>
    <p:sldId id="1538" r:id="rId12"/>
    <p:sldId id="1539" r:id="rId13"/>
    <p:sldId id="1540" r:id="rId14"/>
    <p:sldId id="1541" r:id="rId15"/>
    <p:sldId id="1542" r:id="rId16"/>
    <p:sldId id="1543" r:id="rId17"/>
    <p:sldId id="1544" r:id="rId18"/>
    <p:sldId id="1545" r:id="rId19"/>
    <p:sldId id="1546" r:id="rId20"/>
    <p:sldId id="337" r:id="rId21"/>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02" autoAdjust="0"/>
    <p:restoredTop sz="96283" autoAdjust="0"/>
  </p:normalViewPr>
  <p:slideViewPr>
    <p:cSldViewPr snapToGrid="0">
      <p:cViewPr varScale="1">
        <p:scale>
          <a:sx n="60" d="100"/>
          <a:sy n="60" d="100"/>
        </p:scale>
        <p:origin x="1212"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29-07-2024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29-07-2024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29-07-2024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29-07-2024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29-07-2024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29-07-2024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29-07-2024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29-07-2024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29-07-2024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29-07-2024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29-07-2024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29-07-2024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creenshot, text&#10;&#10;Description automatically generated">
            <a:extLst>
              <a:ext uri="{FF2B5EF4-FFF2-40B4-BE49-F238E27FC236}">
                <a16:creationId xmlns:a16="http://schemas.microsoft.com/office/drawing/2014/main" id="{B770E46C-AB5E-28A7-E3E3-F3753023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77" y="5503551"/>
            <a:ext cx="12991962" cy="1984688"/>
          </a:xfrm>
          <a:prstGeom prst="rect">
            <a:avLst/>
          </a:prstGeom>
        </p:spPr>
      </p:pic>
      <p:pic>
        <p:nvPicPr>
          <p:cNvPr id="11" name="Picture 10" descr="A picture containing graphics, logo, graphic design, colorfulness&#10;&#10;Description automatically generated">
            <a:extLst>
              <a:ext uri="{FF2B5EF4-FFF2-40B4-BE49-F238E27FC236}">
                <a16:creationId xmlns:a16="http://schemas.microsoft.com/office/drawing/2014/main" id="{03FA5E2C-584B-47B9-1BDA-F69CB130D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346" y="1487833"/>
            <a:ext cx="5552085" cy="2158733"/>
          </a:xfrm>
          <a:prstGeom prst="rect">
            <a:avLst/>
          </a:prstGeom>
        </p:spPr>
      </p:pic>
      <p:pic>
        <p:nvPicPr>
          <p:cNvPr id="3" name="Picture 2" descr="A red and blue label with white text&#10;&#10;Description automatically generated with medium confidence">
            <a:extLst>
              <a:ext uri="{FF2B5EF4-FFF2-40B4-BE49-F238E27FC236}">
                <a16:creationId xmlns:a16="http://schemas.microsoft.com/office/drawing/2014/main" id="{720F3885-CA3B-138D-0F87-14C3F44C172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0517" y="1"/>
            <a:ext cx="1099898" cy="1649848"/>
          </a:xfrm>
          <a:prstGeom prst="rect">
            <a:avLst/>
          </a:prstGeom>
        </p:spPr>
      </p:pic>
      <p:sp>
        <p:nvSpPr>
          <p:cNvPr id="2" name="Slide Number Placeholder 1"/>
          <p:cNvSpPr>
            <a:spLocks noGrp="1"/>
          </p:cNvSpPr>
          <p:nvPr>
            <p:ph type="sldNum" sz="quarter" idx="12"/>
          </p:nvPr>
        </p:nvSpPr>
        <p:spPr>
          <a:xfrm>
            <a:off x="9402074" y="6940488"/>
            <a:ext cx="3802164" cy="736343"/>
          </a:xfrm>
        </p:spPr>
        <p:txBody>
          <a:bodyPr/>
          <a:lstStyle/>
          <a:p>
            <a:fld id="{1B2A20A6-2C11-4CB1-9193-A0D80FC8463A}" type="slidenum">
              <a:rPr lang="en-IN" smtClean="0"/>
              <a:t>1</a:t>
            </a:fld>
            <a:endParaRPr lang="en-IN" dirty="0"/>
          </a:p>
        </p:txBody>
      </p:sp>
    </p:spTree>
    <p:extLst>
      <p:ext uri="{BB962C8B-B14F-4D97-AF65-F5344CB8AC3E}">
        <p14:creationId xmlns:p14="http://schemas.microsoft.com/office/powerpoint/2010/main" val="379467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625641" y="850231"/>
            <a:ext cx="12574839" cy="2000548"/>
          </a:xfrm>
          <a:prstGeom prst="rect">
            <a:avLst/>
          </a:prstGeom>
          <a:noFill/>
        </p:spPr>
        <p:txBody>
          <a:bodyPr wrap="square" rtlCol="0">
            <a:spAutoFit/>
          </a:bodyPr>
          <a:lstStyle/>
          <a:p>
            <a:pPr lvl="1" indent="-457200" algn="just">
              <a:spcBef>
                <a:spcPts val="600"/>
              </a:spcBef>
              <a:spcAft>
                <a:spcPts val="600"/>
              </a:spcAft>
              <a:buFont typeface="Arial" panose="020B0604020202020204" pitchFamily="34" charset="0"/>
              <a:buChar char="•"/>
            </a:pPr>
            <a:r>
              <a:rPr lang="en-US" sz="2600" dirty="0"/>
              <a:t>These algorithms can face difficulty in clustering the data points if the dataset has varying densities and high dimensions.</a:t>
            </a:r>
          </a:p>
          <a:p>
            <a:pPr lvl="1" indent="-457200" algn="just">
              <a:spcBef>
                <a:spcPts val="600"/>
              </a:spcBef>
              <a:spcAft>
                <a:spcPts val="600"/>
              </a:spcAft>
              <a:buFont typeface="Arial" panose="020B0604020202020204" pitchFamily="34" charset="0"/>
              <a:buChar char="•"/>
            </a:pPr>
            <a:endParaRPr lang="en-US" sz="2600" dirty="0"/>
          </a:p>
          <a:p>
            <a:pPr marL="0" lvl="1" algn="just">
              <a:spcBef>
                <a:spcPts val="600"/>
              </a:spcBef>
              <a:spcAft>
                <a:spcPts val="600"/>
              </a:spcAft>
            </a:pPr>
            <a:endParaRPr lang="en-US" sz="2600" dirty="0"/>
          </a:p>
        </p:txBody>
      </p:sp>
      <p:pic>
        <p:nvPicPr>
          <p:cNvPr id="4098" name="Picture 2" descr="Clustering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2589" y="2197769"/>
            <a:ext cx="7251031" cy="41709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EC635B-D8A3-4A72-8304-20FFBA5D21A3}"/>
              </a:ext>
            </a:extLst>
          </p:cNvPr>
          <p:cNvSpPr txBox="1"/>
          <p:nvPr/>
        </p:nvSpPr>
        <p:spPr>
          <a:xfrm>
            <a:off x="3473114" y="291174"/>
            <a:ext cx="6906128"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Types of Clustering Methods</a:t>
            </a:r>
          </a:p>
        </p:txBody>
      </p:sp>
      <p:sp>
        <p:nvSpPr>
          <p:cNvPr id="9" name="TextBox 8"/>
          <p:cNvSpPr txBox="1"/>
          <p:nvPr/>
        </p:nvSpPr>
        <p:spPr>
          <a:xfrm>
            <a:off x="4491790" y="6432885"/>
            <a:ext cx="3641558" cy="369332"/>
          </a:xfrm>
          <a:prstGeom prst="rect">
            <a:avLst/>
          </a:prstGeom>
          <a:noFill/>
        </p:spPr>
        <p:txBody>
          <a:bodyPr wrap="square" rtlCol="0">
            <a:spAutoFit/>
          </a:bodyPr>
          <a:lstStyle/>
          <a:p>
            <a:pPr algn="ctr"/>
            <a:r>
              <a:rPr lang="en-US" dirty="0" smtClean="0"/>
              <a:t>Figure: 3</a:t>
            </a:r>
            <a:endParaRPr lang="en-IN" dirty="0"/>
          </a:p>
        </p:txBody>
      </p:sp>
    </p:spTree>
    <p:extLst>
      <p:ext uri="{BB962C8B-B14F-4D97-AF65-F5344CB8AC3E}">
        <p14:creationId xmlns:p14="http://schemas.microsoft.com/office/powerpoint/2010/main" val="2431181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625641" y="850231"/>
            <a:ext cx="12574839" cy="2400657"/>
          </a:xfrm>
          <a:prstGeom prst="rect">
            <a:avLst/>
          </a:prstGeom>
          <a:noFill/>
        </p:spPr>
        <p:txBody>
          <a:bodyPr wrap="square" rtlCol="0">
            <a:spAutoFit/>
          </a:bodyPr>
          <a:lstStyle/>
          <a:p>
            <a:pPr lvl="1" indent="-457200" algn="just">
              <a:spcBef>
                <a:spcPts val="600"/>
              </a:spcBef>
              <a:spcAft>
                <a:spcPts val="600"/>
              </a:spcAft>
              <a:buFont typeface="Arial" panose="020B0604020202020204" pitchFamily="34" charset="0"/>
              <a:buChar char="•"/>
            </a:pPr>
            <a:r>
              <a:rPr lang="en-US" sz="2600" b="1" dirty="0">
                <a:solidFill>
                  <a:srgbClr val="FF0000"/>
                </a:solidFill>
              </a:rPr>
              <a:t>Distribution Model-Based Clustering: </a:t>
            </a:r>
            <a:r>
              <a:rPr lang="en-US" sz="2600" dirty="0"/>
              <a:t>In the distribution model-based clustering method, the data is divided based on the probability of how a dataset belongs to a particular distribution.</a:t>
            </a:r>
          </a:p>
          <a:p>
            <a:pPr lvl="1" indent="-457200" algn="just">
              <a:spcBef>
                <a:spcPts val="600"/>
              </a:spcBef>
              <a:spcAft>
                <a:spcPts val="600"/>
              </a:spcAft>
              <a:buFont typeface="Arial" panose="020B0604020202020204" pitchFamily="34" charset="0"/>
              <a:buChar char="•"/>
            </a:pPr>
            <a:endParaRPr lang="en-US" sz="2600" dirty="0"/>
          </a:p>
          <a:p>
            <a:pPr marL="0" lvl="1" algn="just">
              <a:spcBef>
                <a:spcPts val="600"/>
              </a:spcBef>
              <a:spcAft>
                <a:spcPts val="600"/>
              </a:spcAft>
            </a:pPr>
            <a:endParaRPr lang="en-US" sz="2600" dirty="0"/>
          </a:p>
        </p:txBody>
      </p:sp>
      <p:pic>
        <p:nvPicPr>
          <p:cNvPr id="6146" name="Picture 2" descr="Clustering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068" y="2069432"/>
            <a:ext cx="7689016" cy="44917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EC635B-D8A3-4A72-8304-20FFBA5D21A3}"/>
              </a:ext>
            </a:extLst>
          </p:cNvPr>
          <p:cNvSpPr txBox="1"/>
          <p:nvPr/>
        </p:nvSpPr>
        <p:spPr>
          <a:xfrm>
            <a:off x="3505199" y="323259"/>
            <a:ext cx="6521117"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Types of Clustering Methods</a:t>
            </a:r>
          </a:p>
        </p:txBody>
      </p:sp>
      <p:sp>
        <p:nvSpPr>
          <p:cNvPr id="9" name="TextBox 8"/>
          <p:cNvSpPr txBox="1"/>
          <p:nvPr/>
        </p:nvSpPr>
        <p:spPr>
          <a:xfrm>
            <a:off x="4443663" y="6336632"/>
            <a:ext cx="3641558" cy="369332"/>
          </a:xfrm>
          <a:prstGeom prst="rect">
            <a:avLst/>
          </a:prstGeom>
          <a:noFill/>
        </p:spPr>
        <p:txBody>
          <a:bodyPr wrap="square" rtlCol="0">
            <a:spAutoFit/>
          </a:bodyPr>
          <a:lstStyle/>
          <a:p>
            <a:pPr algn="ctr"/>
            <a:r>
              <a:rPr lang="en-US" dirty="0" smtClean="0"/>
              <a:t>Figure: 4</a:t>
            </a:r>
            <a:endParaRPr lang="en-IN" dirty="0"/>
          </a:p>
        </p:txBody>
      </p:sp>
    </p:spTree>
    <p:extLst>
      <p:ext uri="{BB962C8B-B14F-4D97-AF65-F5344CB8AC3E}">
        <p14:creationId xmlns:p14="http://schemas.microsoft.com/office/powerpoint/2010/main" val="392355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7411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625641" y="689809"/>
            <a:ext cx="12574839" cy="4308872"/>
          </a:xfrm>
          <a:prstGeom prst="rect">
            <a:avLst/>
          </a:prstGeom>
          <a:noFill/>
        </p:spPr>
        <p:txBody>
          <a:bodyPr wrap="square" rtlCol="0">
            <a:spAutoFit/>
          </a:bodyPr>
          <a:lstStyle/>
          <a:p>
            <a:pPr lvl="1" indent="-457200" algn="just">
              <a:spcBef>
                <a:spcPts val="600"/>
              </a:spcBef>
              <a:spcAft>
                <a:spcPts val="600"/>
              </a:spcAft>
              <a:buFont typeface="Arial" panose="020B0604020202020204" pitchFamily="34" charset="0"/>
              <a:buChar char="•"/>
            </a:pPr>
            <a:r>
              <a:rPr lang="en-US" sz="2600" dirty="0"/>
              <a:t>The grouping is done by assuming some distributions commonly </a:t>
            </a:r>
            <a:r>
              <a:rPr lang="en-US" sz="2600" b="1" dirty="0">
                <a:solidFill>
                  <a:srgbClr val="FF0000"/>
                </a:solidFill>
              </a:rPr>
              <a:t>Gaussian Distribution</a:t>
            </a:r>
            <a:r>
              <a:rPr lang="en-US" sz="2600" dirty="0"/>
              <a:t>.</a:t>
            </a:r>
          </a:p>
          <a:p>
            <a:pPr lvl="1" indent="-457200" algn="just">
              <a:spcBef>
                <a:spcPts val="600"/>
              </a:spcBef>
              <a:spcAft>
                <a:spcPts val="600"/>
              </a:spcAft>
              <a:buFont typeface="Arial" panose="020B0604020202020204" pitchFamily="34" charset="0"/>
              <a:buChar char="•"/>
            </a:pPr>
            <a:r>
              <a:rPr lang="en-US" sz="2600" dirty="0"/>
              <a:t>The example of this type is the </a:t>
            </a:r>
            <a:r>
              <a:rPr lang="en-US" sz="2600" dirty="0">
                <a:solidFill>
                  <a:srgbClr val="FF0000"/>
                </a:solidFill>
              </a:rPr>
              <a:t>Expectation-Maximization Clustering </a:t>
            </a:r>
            <a:r>
              <a:rPr lang="en-US" sz="2600" dirty="0"/>
              <a:t>algorithm that uses </a:t>
            </a:r>
            <a:r>
              <a:rPr lang="en-US" sz="2600" dirty="0">
                <a:solidFill>
                  <a:srgbClr val="FF0000"/>
                </a:solidFill>
              </a:rPr>
              <a:t>Gaussian Mixture Models (GMM)</a:t>
            </a:r>
            <a:r>
              <a:rPr lang="en-US" sz="2600" dirty="0"/>
              <a:t>.</a:t>
            </a:r>
          </a:p>
          <a:p>
            <a:pPr lvl="1" indent="-457200" algn="just">
              <a:spcBef>
                <a:spcPts val="600"/>
              </a:spcBef>
              <a:spcAft>
                <a:spcPts val="600"/>
              </a:spcAft>
              <a:buFont typeface="Arial" panose="020B0604020202020204" pitchFamily="34" charset="0"/>
              <a:buChar char="•"/>
            </a:pPr>
            <a:r>
              <a:rPr lang="en-US" sz="2600" b="1" dirty="0">
                <a:solidFill>
                  <a:srgbClr val="FF0000"/>
                </a:solidFill>
              </a:rPr>
              <a:t>Hierarchical Clustering: </a:t>
            </a:r>
            <a:r>
              <a:rPr lang="en-US" sz="2600" dirty="0"/>
              <a:t>Hierarchical clustering can be used as an alternative for the partitioned clustering as there is no requirement of pre-specifying the number of clusters to be created. In this technique, the dataset is divided into clusters to create a tree-like structure, which is also called a </a:t>
            </a:r>
            <a:r>
              <a:rPr lang="en-US" sz="2600" dirty="0" err="1"/>
              <a:t>dendrogram</a:t>
            </a:r>
            <a:r>
              <a:rPr lang="en-US" sz="2600" dirty="0"/>
              <a:t>.</a:t>
            </a:r>
          </a:p>
          <a:p>
            <a:pPr lvl="1" indent="-457200" algn="just">
              <a:spcBef>
                <a:spcPts val="600"/>
              </a:spcBef>
              <a:spcAft>
                <a:spcPts val="600"/>
              </a:spcAft>
              <a:buFont typeface="Arial" panose="020B0604020202020204" pitchFamily="34" charset="0"/>
              <a:buChar char="•"/>
            </a:pPr>
            <a:endParaRPr lang="en-US" sz="2600" dirty="0"/>
          </a:p>
          <a:p>
            <a:pPr marL="0" lvl="1" algn="just">
              <a:spcBef>
                <a:spcPts val="600"/>
              </a:spcBef>
              <a:spcAft>
                <a:spcPts val="600"/>
              </a:spcAft>
            </a:pPr>
            <a:endParaRPr lang="en-US" sz="2600" dirty="0"/>
          </a:p>
        </p:txBody>
      </p:sp>
      <p:pic>
        <p:nvPicPr>
          <p:cNvPr id="5" name="Picture 4"/>
          <p:cNvPicPr>
            <a:picLocks noChangeAspect="1"/>
          </p:cNvPicPr>
          <p:nvPr/>
        </p:nvPicPr>
        <p:blipFill>
          <a:blip r:embed="rId3"/>
          <a:stretch>
            <a:fillRect/>
          </a:stretch>
        </p:blipFill>
        <p:spPr>
          <a:xfrm>
            <a:off x="3585325" y="3785936"/>
            <a:ext cx="6457031" cy="2807370"/>
          </a:xfrm>
          <a:prstGeom prst="rect">
            <a:avLst/>
          </a:prstGeom>
        </p:spPr>
      </p:pic>
      <p:sp>
        <p:nvSpPr>
          <p:cNvPr id="7" name="TextBox 6">
            <a:extLst>
              <a:ext uri="{FF2B5EF4-FFF2-40B4-BE49-F238E27FC236}">
                <a16:creationId xmlns:a16="http://schemas.microsoft.com/office/drawing/2014/main" id="{B2EC635B-D8A3-4A72-8304-20FFBA5D21A3}"/>
              </a:ext>
            </a:extLst>
          </p:cNvPr>
          <p:cNvSpPr txBox="1"/>
          <p:nvPr/>
        </p:nvSpPr>
        <p:spPr>
          <a:xfrm>
            <a:off x="3649578" y="130754"/>
            <a:ext cx="6440906"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Types of Clustering Methods</a:t>
            </a:r>
          </a:p>
        </p:txBody>
      </p:sp>
      <p:sp>
        <p:nvSpPr>
          <p:cNvPr id="9" name="TextBox 8"/>
          <p:cNvSpPr txBox="1"/>
          <p:nvPr/>
        </p:nvSpPr>
        <p:spPr>
          <a:xfrm>
            <a:off x="4716379" y="6561221"/>
            <a:ext cx="3641558" cy="369332"/>
          </a:xfrm>
          <a:prstGeom prst="rect">
            <a:avLst/>
          </a:prstGeom>
          <a:noFill/>
        </p:spPr>
        <p:txBody>
          <a:bodyPr wrap="square" rtlCol="0">
            <a:spAutoFit/>
          </a:bodyPr>
          <a:lstStyle/>
          <a:p>
            <a:pPr algn="ctr"/>
            <a:r>
              <a:rPr lang="en-US" dirty="0" smtClean="0"/>
              <a:t>Figure: 5</a:t>
            </a:r>
            <a:endParaRPr lang="en-IN" dirty="0"/>
          </a:p>
        </p:txBody>
      </p:sp>
    </p:spTree>
    <p:extLst>
      <p:ext uri="{BB962C8B-B14F-4D97-AF65-F5344CB8AC3E}">
        <p14:creationId xmlns:p14="http://schemas.microsoft.com/office/powerpoint/2010/main" val="2496860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7411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625641" y="898355"/>
            <a:ext cx="12574839" cy="4862870"/>
          </a:xfrm>
          <a:prstGeom prst="rect">
            <a:avLst/>
          </a:prstGeom>
          <a:noFill/>
        </p:spPr>
        <p:txBody>
          <a:bodyPr wrap="square" rtlCol="0">
            <a:spAutoFit/>
          </a:bodyPr>
          <a:lstStyle/>
          <a:p>
            <a:pPr lvl="1" indent="-457200" algn="just">
              <a:spcBef>
                <a:spcPts val="600"/>
              </a:spcBef>
              <a:spcAft>
                <a:spcPts val="600"/>
              </a:spcAft>
              <a:buFont typeface="Arial" panose="020B0604020202020204" pitchFamily="34" charset="0"/>
              <a:buChar char="•"/>
            </a:pPr>
            <a:r>
              <a:rPr lang="en-US" sz="2600" dirty="0"/>
              <a:t>The observations or any number of clusters can be selected by cutting the tree at the correct level. </a:t>
            </a:r>
          </a:p>
          <a:p>
            <a:pPr lvl="1" indent="-457200" algn="just">
              <a:spcBef>
                <a:spcPts val="600"/>
              </a:spcBef>
              <a:spcAft>
                <a:spcPts val="600"/>
              </a:spcAft>
              <a:buFont typeface="Arial" panose="020B0604020202020204" pitchFamily="34" charset="0"/>
              <a:buChar char="•"/>
            </a:pPr>
            <a:r>
              <a:rPr lang="en-US" sz="2600" dirty="0"/>
              <a:t>The most common example of this method is the </a:t>
            </a:r>
            <a:r>
              <a:rPr lang="en-US" sz="2600" dirty="0">
                <a:solidFill>
                  <a:srgbClr val="FF0000"/>
                </a:solidFill>
              </a:rPr>
              <a:t>Agglomerative Hierarchical algorithm</a:t>
            </a:r>
            <a:r>
              <a:rPr lang="en-US" sz="2600" dirty="0"/>
              <a:t>.</a:t>
            </a:r>
          </a:p>
          <a:p>
            <a:pPr lvl="1" indent="-457200" algn="just">
              <a:spcBef>
                <a:spcPts val="600"/>
              </a:spcBef>
              <a:spcAft>
                <a:spcPts val="600"/>
              </a:spcAft>
              <a:buFont typeface="Arial" panose="020B0604020202020204" pitchFamily="34" charset="0"/>
              <a:buChar char="•"/>
            </a:pPr>
            <a:r>
              <a:rPr lang="en-US" sz="2600" b="1" dirty="0">
                <a:solidFill>
                  <a:srgbClr val="FF0000"/>
                </a:solidFill>
              </a:rPr>
              <a:t>Fuzzy Clustering: </a:t>
            </a:r>
            <a:r>
              <a:rPr lang="en-US" sz="2600" dirty="0"/>
              <a:t>Fuzzy clustering is a type of soft method in which a data object may belong to more than one group or cluster. </a:t>
            </a:r>
          </a:p>
          <a:p>
            <a:pPr lvl="1" indent="-457200" algn="just">
              <a:spcBef>
                <a:spcPts val="600"/>
              </a:spcBef>
              <a:spcAft>
                <a:spcPts val="600"/>
              </a:spcAft>
              <a:buFont typeface="Arial" panose="020B0604020202020204" pitchFamily="34" charset="0"/>
              <a:buChar char="•"/>
            </a:pPr>
            <a:r>
              <a:rPr lang="en-US" sz="2600" dirty="0"/>
              <a:t>Each dataset has a set of membership coefficients, which depend on the degree of membership to be in a cluster. </a:t>
            </a:r>
          </a:p>
          <a:p>
            <a:pPr lvl="1" indent="-457200" algn="just">
              <a:spcBef>
                <a:spcPts val="600"/>
              </a:spcBef>
              <a:spcAft>
                <a:spcPts val="600"/>
              </a:spcAft>
              <a:buFont typeface="Arial" panose="020B0604020202020204" pitchFamily="34" charset="0"/>
              <a:buChar char="•"/>
            </a:pPr>
            <a:r>
              <a:rPr lang="en-US" sz="2600" dirty="0"/>
              <a:t>Fuzzy C-means algorithm is the example of this type of clustering; it is sometimes also known as the Fuzzy k-means algorithm.</a:t>
            </a:r>
          </a:p>
          <a:p>
            <a:pPr marL="0" lvl="1" algn="just">
              <a:spcBef>
                <a:spcPts val="600"/>
              </a:spcBef>
              <a:spcAft>
                <a:spcPts val="600"/>
              </a:spcAft>
            </a:pPr>
            <a:endParaRPr lang="en-US" sz="2600" dirty="0"/>
          </a:p>
        </p:txBody>
      </p:sp>
      <p:sp>
        <p:nvSpPr>
          <p:cNvPr id="6" name="TextBox 5">
            <a:extLst>
              <a:ext uri="{FF2B5EF4-FFF2-40B4-BE49-F238E27FC236}">
                <a16:creationId xmlns:a16="http://schemas.microsoft.com/office/drawing/2014/main" id="{B2EC635B-D8A3-4A72-8304-20FFBA5D21A3}"/>
              </a:ext>
            </a:extLst>
          </p:cNvPr>
          <p:cNvSpPr txBox="1"/>
          <p:nvPr/>
        </p:nvSpPr>
        <p:spPr>
          <a:xfrm>
            <a:off x="3569367" y="227005"/>
            <a:ext cx="7018422"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Types of Clustering Methods</a:t>
            </a:r>
          </a:p>
        </p:txBody>
      </p:sp>
    </p:spTree>
    <p:extLst>
      <p:ext uri="{BB962C8B-B14F-4D97-AF65-F5344CB8AC3E}">
        <p14:creationId xmlns:p14="http://schemas.microsoft.com/office/powerpoint/2010/main" val="386794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7411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625641" y="770019"/>
            <a:ext cx="12574839" cy="6309420"/>
          </a:xfrm>
          <a:prstGeom prst="rect">
            <a:avLst/>
          </a:prstGeom>
          <a:noFill/>
        </p:spPr>
        <p:txBody>
          <a:bodyPr wrap="square" rtlCol="0">
            <a:spAutoFit/>
          </a:bodyPr>
          <a:lstStyle/>
          <a:p>
            <a:pPr lvl="1" indent="-457200" algn="just">
              <a:spcBef>
                <a:spcPts val="600"/>
              </a:spcBef>
              <a:spcAft>
                <a:spcPts val="600"/>
              </a:spcAft>
              <a:buFont typeface="Arial" panose="020B0604020202020204" pitchFamily="34" charset="0"/>
              <a:buChar char="•"/>
            </a:pPr>
            <a:r>
              <a:rPr lang="en-US" sz="2600" b="1" dirty="0">
                <a:solidFill>
                  <a:srgbClr val="FF0000"/>
                </a:solidFill>
              </a:rPr>
              <a:t>Clustering Algorithms: </a:t>
            </a:r>
            <a:r>
              <a:rPr lang="en-US" sz="2600" dirty="0"/>
              <a:t>The Clustering algorithms can be divided based on their models that are explained above. </a:t>
            </a:r>
          </a:p>
          <a:p>
            <a:pPr lvl="1" indent="-457200" algn="just">
              <a:spcBef>
                <a:spcPts val="600"/>
              </a:spcBef>
              <a:spcAft>
                <a:spcPts val="600"/>
              </a:spcAft>
              <a:buFont typeface="Arial" panose="020B0604020202020204" pitchFamily="34" charset="0"/>
              <a:buChar char="•"/>
            </a:pPr>
            <a:r>
              <a:rPr lang="en-US" sz="2600" dirty="0"/>
              <a:t>The clustering algorithm is based on the kind of data that we are using. </a:t>
            </a:r>
          </a:p>
          <a:p>
            <a:pPr lvl="1" indent="-457200" algn="just">
              <a:spcBef>
                <a:spcPts val="600"/>
              </a:spcBef>
              <a:spcAft>
                <a:spcPts val="600"/>
              </a:spcAft>
              <a:buFont typeface="Arial" panose="020B0604020202020204" pitchFamily="34" charset="0"/>
              <a:buChar char="•"/>
            </a:pPr>
            <a:r>
              <a:rPr lang="en-US" sz="2600" dirty="0"/>
              <a:t>Such as, some algorithms need to guess the number of clusters in the given dataset, whereas some are required to find the minimum distance between the observation of the dataset.</a:t>
            </a:r>
          </a:p>
          <a:p>
            <a:pPr lvl="1" indent="-457200" algn="just">
              <a:spcBef>
                <a:spcPts val="600"/>
              </a:spcBef>
              <a:spcAft>
                <a:spcPts val="600"/>
              </a:spcAft>
              <a:buFont typeface="Arial" panose="020B0604020202020204" pitchFamily="34" charset="0"/>
              <a:buChar char="•"/>
            </a:pPr>
            <a:r>
              <a:rPr lang="en-US" sz="2600" dirty="0"/>
              <a:t>Some popular Clustering algorithms: </a:t>
            </a:r>
          </a:p>
          <a:p>
            <a:pPr lvl="2" indent="-457200" algn="just">
              <a:buFont typeface="Arial" panose="020B0604020202020204" pitchFamily="34" charset="0"/>
              <a:buChar char="•"/>
            </a:pPr>
            <a:r>
              <a:rPr lang="en-US" sz="2600" dirty="0">
                <a:solidFill>
                  <a:srgbClr val="FF0000"/>
                </a:solidFill>
              </a:rPr>
              <a:t>K-Means algorithm</a:t>
            </a:r>
          </a:p>
          <a:p>
            <a:pPr lvl="2" indent="-457200" algn="just">
              <a:buFont typeface="Arial" panose="020B0604020202020204" pitchFamily="34" charset="0"/>
              <a:buChar char="•"/>
            </a:pPr>
            <a:r>
              <a:rPr lang="en-US" sz="2600" dirty="0">
                <a:solidFill>
                  <a:srgbClr val="FF0000"/>
                </a:solidFill>
              </a:rPr>
              <a:t>Mean-shift algorithm</a:t>
            </a:r>
          </a:p>
          <a:p>
            <a:pPr lvl="2" indent="-457200" algn="just">
              <a:buFont typeface="Arial" panose="020B0604020202020204" pitchFamily="34" charset="0"/>
              <a:buChar char="•"/>
            </a:pPr>
            <a:r>
              <a:rPr lang="en-US" sz="2600" dirty="0">
                <a:solidFill>
                  <a:srgbClr val="FF0000"/>
                </a:solidFill>
              </a:rPr>
              <a:t>DBSCAN Algorithm</a:t>
            </a:r>
          </a:p>
          <a:p>
            <a:pPr lvl="2" indent="-457200" algn="just">
              <a:buFont typeface="Arial" panose="020B0604020202020204" pitchFamily="34" charset="0"/>
              <a:buChar char="•"/>
            </a:pPr>
            <a:r>
              <a:rPr lang="en-US" sz="2600" dirty="0">
                <a:solidFill>
                  <a:srgbClr val="FF0000"/>
                </a:solidFill>
              </a:rPr>
              <a:t>Expectation-Maximization Clustering using GMM</a:t>
            </a:r>
          </a:p>
          <a:p>
            <a:pPr lvl="2" indent="-457200" algn="just">
              <a:buFont typeface="Arial" panose="020B0604020202020204" pitchFamily="34" charset="0"/>
              <a:buChar char="•"/>
            </a:pPr>
            <a:r>
              <a:rPr lang="en-US" sz="2600" dirty="0">
                <a:solidFill>
                  <a:srgbClr val="FF0000"/>
                </a:solidFill>
              </a:rPr>
              <a:t>Agglomerative Hierarchical algorithm</a:t>
            </a:r>
          </a:p>
          <a:p>
            <a:pPr lvl="2" indent="-457200" algn="just">
              <a:buFont typeface="Arial" panose="020B0604020202020204" pitchFamily="34" charset="0"/>
              <a:buChar char="•"/>
            </a:pPr>
            <a:r>
              <a:rPr lang="en-US" sz="2600" dirty="0">
                <a:solidFill>
                  <a:srgbClr val="FF0000"/>
                </a:solidFill>
              </a:rPr>
              <a:t>Affinity Propagation</a:t>
            </a:r>
          </a:p>
          <a:p>
            <a:pPr marL="0" lvl="1" algn="just">
              <a:spcBef>
                <a:spcPts val="600"/>
              </a:spcBef>
              <a:spcAft>
                <a:spcPts val="600"/>
              </a:spcAft>
            </a:pPr>
            <a:endParaRPr lang="en-US" sz="2600" dirty="0"/>
          </a:p>
        </p:txBody>
      </p:sp>
      <p:sp>
        <p:nvSpPr>
          <p:cNvPr id="6" name="TextBox 5">
            <a:extLst>
              <a:ext uri="{FF2B5EF4-FFF2-40B4-BE49-F238E27FC236}">
                <a16:creationId xmlns:a16="http://schemas.microsoft.com/office/drawing/2014/main" id="{B2EC635B-D8A3-4A72-8304-20FFBA5D21A3}"/>
              </a:ext>
            </a:extLst>
          </p:cNvPr>
          <p:cNvSpPr txBox="1"/>
          <p:nvPr/>
        </p:nvSpPr>
        <p:spPr>
          <a:xfrm>
            <a:off x="3441030" y="146795"/>
            <a:ext cx="5927559"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Clustering Algorithms</a:t>
            </a:r>
          </a:p>
        </p:txBody>
      </p:sp>
    </p:spTree>
    <p:extLst>
      <p:ext uri="{BB962C8B-B14F-4D97-AF65-F5344CB8AC3E}">
        <p14:creationId xmlns:p14="http://schemas.microsoft.com/office/powerpoint/2010/main" val="3424506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7411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625641" y="609599"/>
            <a:ext cx="12574839" cy="6078587"/>
          </a:xfrm>
          <a:prstGeom prst="rect">
            <a:avLst/>
          </a:prstGeom>
          <a:noFill/>
        </p:spPr>
        <p:txBody>
          <a:bodyPr wrap="square" rtlCol="0">
            <a:spAutoFit/>
          </a:bodyPr>
          <a:lstStyle/>
          <a:p>
            <a:pPr lvl="1" indent="-457200" algn="just">
              <a:spcBef>
                <a:spcPts val="300"/>
              </a:spcBef>
              <a:spcAft>
                <a:spcPts val="300"/>
              </a:spcAft>
              <a:buFont typeface="Arial" panose="020B0604020202020204" pitchFamily="34" charset="0"/>
              <a:buChar char="•"/>
            </a:pPr>
            <a:r>
              <a:rPr lang="en-US" sz="2600" b="1" dirty="0">
                <a:solidFill>
                  <a:srgbClr val="FF0000"/>
                </a:solidFill>
              </a:rPr>
              <a:t>K-Means algorithm: </a:t>
            </a:r>
            <a:r>
              <a:rPr lang="en-US" sz="2600" dirty="0"/>
              <a:t>The k-means algorithm is one of the most popular clustering algorithms. </a:t>
            </a:r>
          </a:p>
          <a:p>
            <a:pPr lvl="2" indent="-457200" algn="just">
              <a:spcBef>
                <a:spcPts val="300"/>
              </a:spcBef>
              <a:spcAft>
                <a:spcPts val="300"/>
              </a:spcAft>
              <a:buFont typeface="Arial" panose="020B0604020202020204" pitchFamily="34" charset="0"/>
              <a:buChar char="•"/>
            </a:pPr>
            <a:r>
              <a:rPr lang="en-US" sz="2600" dirty="0"/>
              <a:t>It classifies the dataset by dividing the samples into different clusters of equal variances. </a:t>
            </a:r>
          </a:p>
          <a:p>
            <a:pPr lvl="2" indent="-457200" algn="just">
              <a:spcBef>
                <a:spcPts val="300"/>
              </a:spcBef>
              <a:spcAft>
                <a:spcPts val="300"/>
              </a:spcAft>
              <a:buFont typeface="Arial" panose="020B0604020202020204" pitchFamily="34" charset="0"/>
              <a:buChar char="•"/>
            </a:pPr>
            <a:r>
              <a:rPr lang="en-US" sz="2600" dirty="0"/>
              <a:t>The number of clusters must be specified in this algorithm. It is fast with fewer computations required, with the linear complexity of O(n).</a:t>
            </a:r>
          </a:p>
          <a:p>
            <a:pPr lvl="1" indent="-457200" algn="just">
              <a:spcBef>
                <a:spcPts val="300"/>
              </a:spcBef>
              <a:spcAft>
                <a:spcPts val="300"/>
              </a:spcAft>
              <a:buFont typeface="Arial" panose="020B0604020202020204" pitchFamily="34" charset="0"/>
              <a:buChar char="•"/>
            </a:pPr>
            <a:r>
              <a:rPr lang="en-US" sz="2600" b="1" dirty="0">
                <a:solidFill>
                  <a:srgbClr val="FF0000"/>
                </a:solidFill>
              </a:rPr>
              <a:t>Mean-shift algorithm: </a:t>
            </a:r>
            <a:r>
              <a:rPr lang="en-US" sz="2600" dirty="0"/>
              <a:t>Mean-shift algorithm tries to find the dense areas in the smooth density of data points. </a:t>
            </a:r>
          </a:p>
          <a:p>
            <a:pPr lvl="2" indent="-457200" algn="just">
              <a:spcBef>
                <a:spcPts val="300"/>
              </a:spcBef>
              <a:spcAft>
                <a:spcPts val="300"/>
              </a:spcAft>
              <a:buFont typeface="Arial" panose="020B0604020202020204" pitchFamily="34" charset="0"/>
              <a:buChar char="•"/>
            </a:pPr>
            <a:r>
              <a:rPr lang="en-US" sz="2600" dirty="0"/>
              <a:t>It is an example of a centroid-based model, that works on updating the candidates for centroid to be the center of the points within a given region.</a:t>
            </a:r>
          </a:p>
          <a:p>
            <a:pPr lvl="1" indent="-457200" algn="just">
              <a:spcBef>
                <a:spcPts val="300"/>
              </a:spcBef>
              <a:spcAft>
                <a:spcPts val="300"/>
              </a:spcAft>
              <a:buFont typeface="Arial" panose="020B0604020202020204" pitchFamily="34" charset="0"/>
              <a:buChar char="•"/>
            </a:pPr>
            <a:r>
              <a:rPr lang="en-US" sz="2600" b="1" dirty="0">
                <a:solidFill>
                  <a:srgbClr val="FF0000"/>
                </a:solidFill>
              </a:rPr>
              <a:t>DBSCAN Algorithm: </a:t>
            </a:r>
            <a:r>
              <a:rPr lang="en-US" sz="2600" dirty="0"/>
              <a:t>It stands for Density-Based Spatial Clustering of Applications with Noise. It is an example of a density-based model similar to the mean-shift, but with some remarkable advantages. In this algorithm, the areas of high density are separated by the areas of low density. Because of this, the clusters can be found in any arbitrary shape.</a:t>
            </a:r>
          </a:p>
        </p:txBody>
      </p:sp>
      <p:sp>
        <p:nvSpPr>
          <p:cNvPr id="6" name="TextBox 5">
            <a:extLst>
              <a:ext uri="{FF2B5EF4-FFF2-40B4-BE49-F238E27FC236}">
                <a16:creationId xmlns:a16="http://schemas.microsoft.com/office/drawing/2014/main" id="{B2EC635B-D8A3-4A72-8304-20FFBA5D21A3}"/>
              </a:ext>
            </a:extLst>
          </p:cNvPr>
          <p:cNvSpPr txBox="1"/>
          <p:nvPr/>
        </p:nvSpPr>
        <p:spPr>
          <a:xfrm>
            <a:off x="3441030" y="146795"/>
            <a:ext cx="5927559"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Clustering Algorithms</a:t>
            </a:r>
          </a:p>
        </p:txBody>
      </p:sp>
    </p:spTree>
    <p:extLst>
      <p:ext uri="{BB962C8B-B14F-4D97-AF65-F5344CB8AC3E}">
        <p14:creationId xmlns:p14="http://schemas.microsoft.com/office/powerpoint/2010/main" val="2941280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7411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625641" y="657725"/>
            <a:ext cx="12574839" cy="6217087"/>
          </a:xfrm>
          <a:prstGeom prst="rect">
            <a:avLst/>
          </a:prstGeom>
          <a:noFill/>
        </p:spPr>
        <p:txBody>
          <a:bodyPr wrap="square" rtlCol="0">
            <a:spAutoFit/>
          </a:bodyPr>
          <a:lstStyle/>
          <a:p>
            <a:pPr lvl="1" indent="-457200" algn="just">
              <a:spcBef>
                <a:spcPts val="600"/>
              </a:spcBef>
              <a:spcAft>
                <a:spcPts val="300"/>
              </a:spcAft>
              <a:buFont typeface="Arial" panose="020B0604020202020204" pitchFamily="34" charset="0"/>
              <a:buChar char="•"/>
            </a:pPr>
            <a:r>
              <a:rPr lang="en-US" sz="2600" b="1" dirty="0">
                <a:solidFill>
                  <a:srgbClr val="FF0000"/>
                </a:solidFill>
              </a:rPr>
              <a:t>DBSCAN Algorithm: </a:t>
            </a:r>
            <a:r>
              <a:rPr lang="en-US" sz="2600" dirty="0"/>
              <a:t>It stands for Density-Based Spatial Clustering of Applications with Noise. </a:t>
            </a:r>
          </a:p>
          <a:p>
            <a:pPr lvl="2" indent="-457200" algn="just">
              <a:spcBef>
                <a:spcPts val="600"/>
              </a:spcBef>
              <a:spcAft>
                <a:spcPts val="300"/>
              </a:spcAft>
              <a:buFont typeface="Arial" panose="020B0604020202020204" pitchFamily="34" charset="0"/>
              <a:buChar char="•"/>
            </a:pPr>
            <a:r>
              <a:rPr lang="en-US" sz="2600" dirty="0"/>
              <a:t>It is an example of a density-based model similar to the mean-shift, but with some remarkable advantages.</a:t>
            </a:r>
          </a:p>
          <a:p>
            <a:pPr lvl="2" indent="-457200" algn="just">
              <a:spcBef>
                <a:spcPts val="600"/>
              </a:spcBef>
              <a:spcAft>
                <a:spcPts val="300"/>
              </a:spcAft>
              <a:buFont typeface="Arial" panose="020B0604020202020204" pitchFamily="34" charset="0"/>
              <a:buChar char="•"/>
            </a:pPr>
            <a:r>
              <a:rPr lang="en-US" sz="2600" dirty="0"/>
              <a:t>In this algorithm, the areas of high density are separated by the areas of low density. Because of this, the clusters can be found in any arbitrary shape.</a:t>
            </a:r>
          </a:p>
          <a:p>
            <a:pPr marL="457200" lvl="2" indent="-457200" algn="just">
              <a:spcBef>
                <a:spcPts val="600"/>
              </a:spcBef>
              <a:spcAft>
                <a:spcPts val="300"/>
              </a:spcAft>
              <a:buFont typeface="Arial" panose="020B0604020202020204" pitchFamily="34" charset="0"/>
              <a:buChar char="•"/>
            </a:pPr>
            <a:r>
              <a:rPr lang="en-US" sz="2600" b="1" dirty="0">
                <a:solidFill>
                  <a:srgbClr val="FF0000"/>
                </a:solidFill>
              </a:rPr>
              <a:t>Expectation-Maximization Clustering using GMM: </a:t>
            </a:r>
            <a:r>
              <a:rPr lang="en-US" sz="2600" dirty="0"/>
              <a:t>This algorithm can be used as an alternative for the k-means algorithm or for those cases where K-means can be failed. </a:t>
            </a:r>
          </a:p>
          <a:p>
            <a:pPr marL="914400" lvl="3" indent="-457200" algn="just">
              <a:spcBef>
                <a:spcPts val="600"/>
              </a:spcBef>
              <a:spcAft>
                <a:spcPts val="300"/>
              </a:spcAft>
              <a:buFont typeface="Arial" panose="020B0604020202020204" pitchFamily="34" charset="0"/>
              <a:buChar char="•"/>
            </a:pPr>
            <a:r>
              <a:rPr lang="en-US" sz="2600" dirty="0"/>
              <a:t>In GMM, it is assumed that the data points are Gaussian distributed.</a:t>
            </a:r>
          </a:p>
          <a:p>
            <a:pPr marL="457200" lvl="2" indent="-457200" algn="just">
              <a:spcBef>
                <a:spcPts val="600"/>
              </a:spcBef>
              <a:spcAft>
                <a:spcPts val="300"/>
              </a:spcAft>
              <a:buFont typeface="Arial" panose="020B0604020202020204" pitchFamily="34" charset="0"/>
              <a:buChar char="•"/>
            </a:pPr>
            <a:r>
              <a:rPr lang="en-US" sz="2600" b="1" dirty="0">
                <a:solidFill>
                  <a:srgbClr val="FF0000"/>
                </a:solidFill>
              </a:rPr>
              <a:t>Agglomerative Hierarchical algorithm: </a:t>
            </a:r>
            <a:r>
              <a:rPr lang="en-US" sz="2600" dirty="0"/>
              <a:t>The Agglomerative hierarchical algorithm performs the bottom-up hierarchical clustering. </a:t>
            </a:r>
          </a:p>
          <a:p>
            <a:pPr marL="914400" lvl="3" indent="-457200" algn="just">
              <a:spcBef>
                <a:spcPts val="600"/>
              </a:spcBef>
              <a:spcAft>
                <a:spcPts val="300"/>
              </a:spcAft>
              <a:buFont typeface="Arial" panose="020B0604020202020204" pitchFamily="34" charset="0"/>
              <a:buChar char="•"/>
            </a:pPr>
            <a:r>
              <a:rPr lang="en-US" sz="2600" dirty="0"/>
              <a:t>In this, each data point is treated as a single cluster at the outset and then successively merged. The cluster hierarchy can be represented as a tree-structure.</a:t>
            </a:r>
          </a:p>
        </p:txBody>
      </p:sp>
      <p:sp>
        <p:nvSpPr>
          <p:cNvPr id="6" name="TextBox 5">
            <a:extLst>
              <a:ext uri="{FF2B5EF4-FFF2-40B4-BE49-F238E27FC236}">
                <a16:creationId xmlns:a16="http://schemas.microsoft.com/office/drawing/2014/main" id="{B2EC635B-D8A3-4A72-8304-20FFBA5D21A3}"/>
              </a:ext>
            </a:extLst>
          </p:cNvPr>
          <p:cNvSpPr txBox="1"/>
          <p:nvPr/>
        </p:nvSpPr>
        <p:spPr>
          <a:xfrm>
            <a:off x="3441030" y="146795"/>
            <a:ext cx="5927559"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Clustering Algorithms</a:t>
            </a:r>
          </a:p>
        </p:txBody>
      </p:sp>
    </p:spTree>
    <p:extLst>
      <p:ext uri="{BB962C8B-B14F-4D97-AF65-F5344CB8AC3E}">
        <p14:creationId xmlns:p14="http://schemas.microsoft.com/office/powerpoint/2010/main" val="271626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7411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561472" y="818147"/>
            <a:ext cx="12574839" cy="2323713"/>
          </a:xfrm>
          <a:prstGeom prst="rect">
            <a:avLst/>
          </a:prstGeom>
          <a:noFill/>
        </p:spPr>
        <p:txBody>
          <a:bodyPr wrap="square" rtlCol="0">
            <a:spAutoFit/>
          </a:bodyPr>
          <a:lstStyle/>
          <a:p>
            <a:pPr lvl="1" indent="-457200" algn="just">
              <a:spcBef>
                <a:spcPts val="600"/>
              </a:spcBef>
              <a:spcAft>
                <a:spcPts val="300"/>
              </a:spcAft>
              <a:buFont typeface="Arial" panose="020B0604020202020204" pitchFamily="34" charset="0"/>
              <a:buChar char="•"/>
            </a:pPr>
            <a:r>
              <a:rPr lang="en-US" sz="2600" b="1" dirty="0">
                <a:solidFill>
                  <a:srgbClr val="FF0000"/>
                </a:solidFill>
              </a:rPr>
              <a:t>Affinity Propagation: </a:t>
            </a:r>
            <a:r>
              <a:rPr lang="en-US" sz="2600" dirty="0"/>
              <a:t>It is different from other clustering algorithms as it does not require to specify the number of clusters. </a:t>
            </a:r>
          </a:p>
          <a:p>
            <a:pPr lvl="2" indent="-457200" algn="just">
              <a:spcBef>
                <a:spcPts val="600"/>
              </a:spcBef>
              <a:spcAft>
                <a:spcPts val="300"/>
              </a:spcAft>
              <a:buFont typeface="Arial" panose="020B0604020202020204" pitchFamily="34" charset="0"/>
              <a:buChar char="•"/>
            </a:pPr>
            <a:r>
              <a:rPr lang="en-US" sz="2600" dirty="0"/>
              <a:t>In this, each data point sends a message between the pair of data points until convergence. </a:t>
            </a:r>
          </a:p>
          <a:p>
            <a:pPr lvl="2" indent="-457200" algn="just">
              <a:spcBef>
                <a:spcPts val="600"/>
              </a:spcBef>
              <a:spcAft>
                <a:spcPts val="300"/>
              </a:spcAft>
              <a:buFont typeface="Arial" panose="020B0604020202020204" pitchFamily="34" charset="0"/>
              <a:buChar char="•"/>
            </a:pPr>
            <a:r>
              <a:rPr lang="en-US" sz="2600" dirty="0"/>
              <a:t>It has O(N2T) time complexity, which is the main drawback of this algorithm.</a:t>
            </a:r>
          </a:p>
        </p:txBody>
      </p:sp>
      <p:sp>
        <p:nvSpPr>
          <p:cNvPr id="6" name="TextBox 5">
            <a:extLst>
              <a:ext uri="{FF2B5EF4-FFF2-40B4-BE49-F238E27FC236}">
                <a16:creationId xmlns:a16="http://schemas.microsoft.com/office/drawing/2014/main" id="{B2EC635B-D8A3-4A72-8304-20FFBA5D21A3}"/>
              </a:ext>
            </a:extLst>
          </p:cNvPr>
          <p:cNvSpPr txBox="1"/>
          <p:nvPr/>
        </p:nvSpPr>
        <p:spPr>
          <a:xfrm>
            <a:off x="3441030" y="146795"/>
            <a:ext cx="5927559"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Clustering Algorithms</a:t>
            </a:r>
          </a:p>
        </p:txBody>
      </p:sp>
    </p:spTree>
    <p:extLst>
      <p:ext uri="{BB962C8B-B14F-4D97-AF65-F5344CB8AC3E}">
        <p14:creationId xmlns:p14="http://schemas.microsoft.com/office/powerpoint/2010/main" val="2038685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7411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545430" y="1363579"/>
            <a:ext cx="12574839" cy="5070619"/>
          </a:xfrm>
          <a:prstGeom prst="rect">
            <a:avLst/>
          </a:prstGeom>
          <a:noFill/>
        </p:spPr>
        <p:txBody>
          <a:bodyPr wrap="square" rtlCol="0">
            <a:spAutoFit/>
          </a:bodyPr>
          <a:lstStyle/>
          <a:p>
            <a:pPr lvl="1" indent="-457200" algn="just">
              <a:spcBef>
                <a:spcPts val="600"/>
              </a:spcBef>
              <a:spcAft>
                <a:spcPts val="300"/>
              </a:spcAft>
              <a:buFont typeface="Arial" panose="020B0604020202020204" pitchFamily="34" charset="0"/>
              <a:buChar char="•"/>
            </a:pPr>
            <a:r>
              <a:rPr lang="en-US" sz="2600" b="1" dirty="0">
                <a:solidFill>
                  <a:srgbClr val="FF0000"/>
                </a:solidFill>
              </a:rPr>
              <a:t>In Identification of Cancer Cells: </a:t>
            </a:r>
            <a:r>
              <a:rPr lang="en-US" sz="2600" dirty="0"/>
              <a:t>The clustering algorithms are widely used for the identification of cancerous cells. </a:t>
            </a:r>
          </a:p>
          <a:p>
            <a:pPr lvl="2" indent="-457200" algn="just">
              <a:spcBef>
                <a:spcPts val="600"/>
              </a:spcBef>
              <a:spcAft>
                <a:spcPts val="300"/>
              </a:spcAft>
              <a:buFont typeface="Arial" panose="020B0604020202020204" pitchFamily="34" charset="0"/>
              <a:buChar char="•"/>
            </a:pPr>
            <a:r>
              <a:rPr lang="en-US" sz="2600" dirty="0"/>
              <a:t>It divides the cancerous and non-cancerous data sets into different groups.</a:t>
            </a:r>
          </a:p>
          <a:p>
            <a:pPr lvl="1" indent="-457200" algn="just">
              <a:spcBef>
                <a:spcPts val="600"/>
              </a:spcBef>
              <a:spcAft>
                <a:spcPts val="300"/>
              </a:spcAft>
              <a:buFont typeface="Arial" panose="020B0604020202020204" pitchFamily="34" charset="0"/>
              <a:buChar char="•"/>
            </a:pPr>
            <a:r>
              <a:rPr lang="en-US" sz="2600" b="1" dirty="0">
                <a:solidFill>
                  <a:srgbClr val="FF0000"/>
                </a:solidFill>
              </a:rPr>
              <a:t>In Search Engines: </a:t>
            </a:r>
            <a:r>
              <a:rPr lang="en-US" sz="2600" dirty="0"/>
              <a:t>Search engines also work on the clustering technique. The search result appears based on the closest object to the search query.</a:t>
            </a:r>
          </a:p>
          <a:p>
            <a:pPr lvl="2" indent="-457200" algn="just">
              <a:spcBef>
                <a:spcPts val="600"/>
              </a:spcBef>
              <a:spcAft>
                <a:spcPts val="300"/>
              </a:spcAft>
              <a:buFont typeface="Arial" panose="020B0604020202020204" pitchFamily="34" charset="0"/>
              <a:buChar char="•"/>
            </a:pPr>
            <a:r>
              <a:rPr lang="en-US" sz="2600" dirty="0"/>
              <a:t>It does it by grouping similar data objects in one group that is far from the other dissimilar objects. </a:t>
            </a:r>
          </a:p>
          <a:p>
            <a:pPr lvl="3" indent="-457200" algn="just">
              <a:spcBef>
                <a:spcPts val="600"/>
              </a:spcBef>
              <a:spcAft>
                <a:spcPts val="300"/>
              </a:spcAft>
              <a:buFont typeface="Arial" panose="020B0604020202020204" pitchFamily="34" charset="0"/>
              <a:buChar char="•"/>
            </a:pPr>
            <a:r>
              <a:rPr lang="en-US" sz="2600" dirty="0"/>
              <a:t>The accurate result of a query depends on the quality of the clustering algorithm used.</a:t>
            </a:r>
          </a:p>
          <a:p>
            <a:pPr lvl="1" indent="-457200" algn="just">
              <a:spcBef>
                <a:spcPts val="600"/>
              </a:spcBef>
              <a:spcAft>
                <a:spcPts val="300"/>
              </a:spcAft>
              <a:buFont typeface="Arial" panose="020B0604020202020204" pitchFamily="34" charset="0"/>
              <a:buChar char="•"/>
            </a:pPr>
            <a:r>
              <a:rPr lang="en-US" sz="2600" b="1" dirty="0">
                <a:solidFill>
                  <a:srgbClr val="FF0000"/>
                </a:solidFill>
              </a:rPr>
              <a:t>Customer Segmentation: </a:t>
            </a:r>
            <a:r>
              <a:rPr lang="en-US" sz="2600" dirty="0"/>
              <a:t>It is used in market research to segment the customers based on their choice and preferences.</a:t>
            </a:r>
          </a:p>
        </p:txBody>
      </p:sp>
      <p:sp>
        <p:nvSpPr>
          <p:cNvPr id="5" name="TextBox 4"/>
          <p:cNvSpPr txBox="1"/>
          <p:nvPr/>
        </p:nvSpPr>
        <p:spPr>
          <a:xfrm>
            <a:off x="3657600" y="497304"/>
            <a:ext cx="6176210" cy="546047"/>
          </a:xfrm>
          <a:prstGeom prst="rect">
            <a:avLst/>
          </a:prstGeom>
          <a:solidFill>
            <a:schemeClr val="bg1"/>
          </a:solidFill>
        </p:spPr>
        <p:txBody>
          <a:bodyPr wrap="square" rtlCol="0">
            <a:spAutoFit/>
          </a:bodyPr>
          <a:lstStyle/>
          <a:p>
            <a:pPr lvl="1" algn="ctr" defTabSz="998433">
              <a:lnSpc>
                <a:spcPct val="90000"/>
              </a:lnSpc>
              <a:spcBef>
                <a:spcPts val="1092"/>
              </a:spcBef>
              <a:defRPr/>
            </a:pPr>
            <a:r>
              <a:rPr lang="en-IN" sz="3276" b="1" dirty="0">
                <a:solidFill>
                  <a:srgbClr val="46B0FA"/>
                </a:solidFill>
                <a:latin typeface="Arial"/>
                <a:cs typeface="Arial"/>
              </a:rPr>
              <a:t>Applications of Clustering</a:t>
            </a:r>
          </a:p>
        </p:txBody>
      </p:sp>
    </p:spTree>
    <p:extLst>
      <p:ext uri="{BB962C8B-B14F-4D97-AF65-F5344CB8AC3E}">
        <p14:creationId xmlns:p14="http://schemas.microsoft.com/office/powerpoint/2010/main" val="3911063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7411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545430" y="1363579"/>
            <a:ext cx="12574839" cy="2723823"/>
          </a:xfrm>
          <a:prstGeom prst="rect">
            <a:avLst/>
          </a:prstGeom>
          <a:noFill/>
        </p:spPr>
        <p:txBody>
          <a:bodyPr wrap="square" rtlCol="0">
            <a:spAutoFit/>
          </a:bodyPr>
          <a:lstStyle/>
          <a:p>
            <a:pPr lvl="1" indent="-457200" algn="just">
              <a:spcBef>
                <a:spcPts val="600"/>
              </a:spcBef>
              <a:spcAft>
                <a:spcPts val="300"/>
              </a:spcAft>
              <a:buFont typeface="Arial" panose="020B0604020202020204" pitchFamily="34" charset="0"/>
              <a:buChar char="•"/>
            </a:pPr>
            <a:r>
              <a:rPr lang="en-US" sz="2600" b="1" dirty="0">
                <a:solidFill>
                  <a:srgbClr val="FF0000"/>
                </a:solidFill>
              </a:rPr>
              <a:t>In Biology: </a:t>
            </a:r>
            <a:r>
              <a:rPr lang="en-US" sz="2600" dirty="0"/>
              <a:t>It is used in the biology stream to classify different species of plants and animals using the image recognition technique.</a:t>
            </a:r>
          </a:p>
          <a:p>
            <a:pPr lvl="1" indent="-457200" algn="just">
              <a:spcBef>
                <a:spcPts val="600"/>
              </a:spcBef>
              <a:spcAft>
                <a:spcPts val="300"/>
              </a:spcAft>
              <a:buFont typeface="Arial" panose="020B0604020202020204" pitchFamily="34" charset="0"/>
              <a:buChar char="•"/>
            </a:pPr>
            <a:r>
              <a:rPr lang="en-US" sz="2600" b="1" dirty="0">
                <a:solidFill>
                  <a:srgbClr val="FF0000"/>
                </a:solidFill>
              </a:rPr>
              <a:t>In Land Use: </a:t>
            </a:r>
            <a:r>
              <a:rPr lang="en-US" sz="2600" dirty="0"/>
              <a:t>The clustering technique is used in identifying the area of similar lands use in the GIS database. </a:t>
            </a:r>
          </a:p>
          <a:p>
            <a:pPr lvl="2" indent="-457200" algn="just">
              <a:spcBef>
                <a:spcPts val="600"/>
              </a:spcBef>
              <a:spcAft>
                <a:spcPts val="300"/>
              </a:spcAft>
              <a:buFont typeface="Arial" panose="020B0604020202020204" pitchFamily="34" charset="0"/>
              <a:buChar char="•"/>
            </a:pPr>
            <a:r>
              <a:rPr lang="en-US" sz="2600" dirty="0"/>
              <a:t>This can be very useful to find that for what purpose the particular land should be used, that means for which purpose it is more suitable.</a:t>
            </a:r>
          </a:p>
        </p:txBody>
      </p:sp>
      <p:sp>
        <p:nvSpPr>
          <p:cNvPr id="7" name="TextBox 6"/>
          <p:cNvSpPr txBox="1"/>
          <p:nvPr/>
        </p:nvSpPr>
        <p:spPr>
          <a:xfrm>
            <a:off x="3657600" y="497304"/>
            <a:ext cx="6176210" cy="546047"/>
          </a:xfrm>
          <a:prstGeom prst="rect">
            <a:avLst/>
          </a:prstGeom>
          <a:solidFill>
            <a:schemeClr val="bg1"/>
          </a:solidFill>
        </p:spPr>
        <p:txBody>
          <a:bodyPr wrap="square" rtlCol="0">
            <a:spAutoFit/>
          </a:bodyPr>
          <a:lstStyle/>
          <a:p>
            <a:pPr lvl="1" algn="ctr" defTabSz="998433">
              <a:lnSpc>
                <a:spcPct val="90000"/>
              </a:lnSpc>
              <a:spcBef>
                <a:spcPts val="1092"/>
              </a:spcBef>
              <a:defRPr/>
            </a:pPr>
            <a:r>
              <a:rPr lang="en-IN" sz="3276" b="1" dirty="0">
                <a:solidFill>
                  <a:srgbClr val="46B0FA"/>
                </a:solidFill>
                <a:latin typeface="Arial"/>
                <a:cs typeface="Arial"/>
              </a:rPr>
              <a:t>Applications of Clustering</a:t>
            </a:r>
          </a:p>
        </p:txBody>
      </p:sp>
    </p:spTree>
    <p:extLst>
      <p:ext uri="{BB962C8B-B14F-4D97-AF65-F5344CB8AC3E}">
        <p14:creationId xmlns:p14="http://schemas.microsoft.com/office/powerpoint/2010/main" val="240857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94409" y="1184999"/>
            <a:ext cx="10359683" cy="3901860"/>
          </a:xfrm>
          <a:prstGeom prst="rect">
            <a:avLst/>
          </a:prstGeom>
          <a:noFill/>
        </p:spPr>
        <p:txBody>
          <a:bodyPr wrap="square" lIns="99843" tIns="49922" rIns="99843" bIns="49922" rtlCol="0" anchor="ctr">
            <a:spAutoFit/>
          </a:bodyPr>
          <a:lstStyle/>
          <a:p>
            <a:pPr algn="ctr">
              <a:spcBef>
                <a:spcPts val="600"/>
              </a:spcBef>
              <a:spcAft>
                <a:spcPts val="1200"/>
              </a:spcAft>
            </a:pPr>
            <a:r>
              <a:rPr lang="en-US" sz="4400" b="1" dirty="0">
                <a:solidFill>
                  <a:srgbClr val="FF0000"/>
                </a:solidFill>
                <a:latin typeface="Times" panose="02020603050405020304" pitchFamily="18" charset="0"/>
                <a:cs typeface="Times" panose="02020603050405020304" pitchFamily="18" charset="0"/>
              </a:rPr>
              <a:t>Unit 4 </a:t>
            </a:r>
            <a:r>
              <a:rPr lang="en-IN" sz="4400" b="1" dirty="0">
                <a:solidFill>
                  <a:srgbClr val="FF0000"/>
                </a:solidFill>
                <a:latin typeface="Times" panose="02020603050405020304" pitchFamily="18" charset="0"/>
                <a:cs typeface="Times" panose="02020603050405020304" pitchFamily="18" charset="0"/>
              </a:rPr>
              <a:t>: </a:t>
            </a:r>
            <a:r>
              <a:rPr lang="en-US" sz="4400" b="1" dirty="0">
                <a:solidFill>
                  <a:srgbClr val="FF0000"/>
                </a:solidFill>
                <a:latin typeface="Times" panose="02020603050405020304" pitchFamily="18" charset="0"/>
                <a:cs typeface="Times" panose="02020603050405020304" pitchFamily="18" charset="0"/>
              </a:rPr>
              <a:t>Types of machine learning	</a:t>
            </a:r>
            <a:r>
              <a:rPr lang="en-US" sz="5000" b="1" dirty="0">
                <a:solidFill>
                  <a:srgbClr val="46B0FA"/>
                </a:solidFill>
                <a:latin typeface="Times" panose="02020603050405020304" pitchFamily="18" charset="0"/>
                <a:cs typeface="Times" panose="02020603050405020304" pitchFamily="18" charset="0"/>
              </a:rPr>
              <a:t>	</a:t>
            </a:r>
          </a:p>
          <a:p>
            <a:pPr algn="ctr">
              <a:spcBef>
                <a:spcPts val="600"/>
              </a:spcBef>
              <a:spcAft>
                <a:spcPts val="1200"/>
              </a:spcAft>
            </a:pPr>
            <a:r>
              <a:rPr lang="en-US" sz="3200" b="1" dirty="0">
                <a:solidFill>
                  <a:srgbClr val="46B0FA"/>
                </a:solidFill>
                <a:latin typeface="Times" panose="02020603050405020304" pitchFamily="18" charset="0"/>
                <a:cs typeface="Times" panose="02020603050405020304" pitchFamily="18" charset="0"/>
              </a:rPr>
              <a:t>Lecture 4: Unsupervised Learning: Clustering</a:t>
            </a:r>
          </a:p>
          <a:p>
            <a:pPr algn="ctr">
              <a:spcBef>
                <a:spcPts val="600"/>
              </a:spcBef>
              <a:spcAft>
                <a:spcPts val="1200"/>
              </a:spcAft>
            </a:pPr>
            <a:r>
              <a:rPr lang="en-US" sz="3200" b="1" dirty="0">
                <a:latin typeface="Times" panose="02020603050405020304" pitchFamily="18" charset="0"/>
                <a:cs typeface="Times" panose="02020603050405020304" pitchFamily="18" charset="0"/>
              </a:rPr>
              <a:t>Submitted by: </a:t>
            </a:r>
          </a:p>
          <a:p>
            <a:pPr algn="ctr">
              <a:spcBef>
                <a:spcPts val="600"/>
              </a:spcBef>
              <a:spcAft>
                <a:spcPts val="1200"/>
              </a:spcAft>
            </a:pPr>
            <a:r>
              <a:rPr lang="en-US" sz="2800" dirty="0">
                <a:latin typeface="Times" panose="02020603050405020304" pitchFamily="18" charset="0"/>
                <a:cs typeface="Times" panose="02020603050405020304" pitchFamily="18" charset="0"/>
              </a:rPr>
              <a:t>Dr. Kapil Gupta</a:t>
            </a:r>
            <a:endParaRPr lang="en-US" sz="5000" dirty="0">
              <a:solidFill>
                <a:srgbClr val="46B0FA"/>
              </a:solidFill>
              <a:latin typeface="Times" panose="02020603050405020304" pitchFamily="18" charset="0"/>
              <a:cs typeface="Times" panose="02020603050405020304" pitchFamily="18" charset="0"/>
            </a:endParaRPr>
          </a:p>
          <a:p>
            <a:pPr algn="ctr"/>
            <a:r>
              <a:rPr lang="en-US" sz="5000" b="1" dirty="0">
                <a:latin typeface="Times" panose="02020603050405020304" pitchFamily="18" charset="0"/>
                <a:cs typeface="Times" panose="02020603050405020304" pitchFamily="18" charset="0"/>
              </a:rPr>
              <a:t>	</a:t>
            </a:r>
            <a:endParaRPr lang="en-IN" sz="5000" b="1" dirty="0">
              <a:solidFill>
                <a:srgbClr val="C00000"/>
              </a:solidFill>
              <a:latin typeface="Times" panose="02020603050405020304" pitchFamily="18" charset="0"/>
              <a:cs typeface="Times" panose="02020603050405020304" pitchFamily="18" charset="0"/>
            </a:endParaRPr>
          </a:p>
        </p:txBody>
      </p:sp>
      <p:sp>
        <p:nvSpPr>
          <p:cNvPr id="2" name="Rectangle 1"/>
          <p:cNvSpPr/>
          <p:nvPr/>
        </p:nvSpPr>
        <p:spPr>
          <a:xfrm>
            <a:off x="3102138" y="4624853"/>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889836"/>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20</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
        <p:nvSpPr>
          <p:cNvPr id="2" name="TextBox 1"/>
          <p:cNvSpPr txBox="1"/>
          <p:nvPr/>
        </p:nvSpPr>
        <p:spPr>
          <a:xfrm>
            <a:off x="898358" y="978568"/>
            <a:ext cx="11903243" cy="2308324"/>
          </a:xfrm>
          <a:prstGeom prst="rect">
            <a:avLst/>
          </a:prstGeom>
          <a:noFill/>
        </p:spPr>
        <p:txBody>
          <a:bodyPr wrap="square" rtlCol="0">
            <a:spAutoFit/>
          </a:bodyPr>
          <a:lstStyle/>
          <a:p>
            <a:pPr marL="285750" indent="-285750">
              <a:spcBef>
                <a:spcPts val="1200"/>
              </a:spcBef>
              <a:buFont typeface="Wingdings" panose="05000000000000000000" pitchFamily="2" charset="2"/>
              <a:buChar char="Ø"/>
            </a:pPr>
            <a:r>
              <a:rPr lang="en-IN" sz="2400" dirty="0"/>
              <a:t>Clustering</a:t>
            </a:r>
            <a:endParaRPr lang="en-US" sz="2400" dirty="0"/>
          </a:p>
          <a:p>
            <a:pPr marL="285750" indent="-285750">
              <a:spcBef>
                <a:spcPts val="1200"/>
              </a:spcBef>
              <a:buFont typeface="Wingdings" panose="05000000000000000000" pitchFamily="2" charset="2"/>
              <a:buChar char="Ø"/>
            </a:pPr>
            <a:r>
              <a:rPr lang="en-IN" sz="2400" dirty="0"/>
              <a:t>Types of Clustering Methods</a:t>
            </a:r>
          </a:p>
          <a:p>
            <a:pPr marL="285750" indent="-285750">
              <a:spcBef>
                <a:spcPts val="1200"/>
              </a:spcBef>
              <a:buFont typeface="Wingdings" panose="05000000000000000000" pitchFamily="2" charset="2"/>
              <a:buChar char="Ø"/>
            </a:pPr>
            <a:r>
              <a:rPr lang="en-IN" sz="2400" dirty="0"/>
              <a:t>Clustering Algorithms</a:t>
            </a:r>
          </a:p>
          <a:p>
            <a:pPr marL="285750" indent="-285750">
              <a:spcBef>
                <a:spcPts val="1200"/>
              </a:spcBef>
              <a:buFont typeface="Wingdings" panose="05000000000000000000" pitchFamily="2" charset="2"/>
              <a:buChar char="Ø"/>
            </a:pPr>
            <a:r>
              <a:rPr lang="en-IN" sz="2400" dirty="0"/>
              <a:t>Applications of Clustering</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50574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41643" y="681225"/>
            <a:ext cx="11943797" cy="4163470"/>
          </a:xfrm>
          <a:prstGeom prst="rect">
            <a:avLst/>
          </a:prstGeom>
          <a:noFill/>
        </p:spPr>
        <p:txBody>
          <a:bodyPr wrap="square" lIns="99843" tIns="49922" rIns="99843" bIns="49922" rtlCol="0" anchor="ctr">
            <a:spAutoFit/>
          </a:bodyPr>
          <a:lstStyle/>
          <a:p>
            <a:pPr algn="just"/>
            <a:r>
              <a:rPr lang="en-US" sz="2400" i="1" dirty="0">
                <a:latin typeface="Arial"/>
                <a:cs typeface="Arial"/>
              </a:rPr>
              <a:t>LO1: Identify and describe various clustering algorithms, including K-Means, Hierarchical Clustering, DBSCAN, and Gaussian Mixture Models </a:t>
            </a:r>
          </a:p>
          <a:p>
            <a:pPr algn="just"/>
            <a:r>
              <a:rPr lang="en-US" sz="2400" i="1" dirty="0">
                <a:latin typeface="Arial"/>
                <a:cs typeface="Arial"/>
              </a:rPr>
              <a:t>LO2: Implement clustering algorithms from scratch or using machine learning libraries such as </a:t>
            </a:r>
            <a:r>
              <a:rPr lang="en-US" sz="2400" i="1" dirty="0" err="1">
                <a:latin typeface="Arial"/>
                <a:cs typeface="Arial"/>
              </a:rPr>
              <a:t>scikit</a:t>
            </a:r>
            <a:r>
              <a:rPr lang="en-US" sz="2400" i="1" dirty="0">
                <a:latin typeface="Arial"/>
                <a:cs typeface="Arial"/>
              </a:rPr>
              <a:t>-learn</a:t>
            </a:r>
          </a:p>
          <a:p>
            <a:pPr algn="just"/>
            <a:r>
              <a:rPr lang="en-US" sz="2400" i="1" dirty="0">
                <a:latin typeface="Arial"/>
                <a:cs typeface="Arial"/>
              </a:rPr>
              <a:t>LO3:Assess the performance of clustering algorithms using metrics such as silhouette score, Davies-</a:t>
            </a:r>
            <a:r>
              <a:rPr lang="en-US" sz="2400" i="1" dirty="0" err="1">
                <a:latin typeface="Arial"/>
                <a:cs typeface="Arial"/>
              </a:rPr>
              <a:t>Bouldin</a:t>
            </a:r>
            <a:r>
              <a:rPr lang="en-US" sz="2400" i="1" dirty="0">
                <a:latin typeface="Arial"/>
                <a:cs typeface="Arial"/>
              </a:rPr>
              <a:t> index, and within-cluster.</a:t>
            </a:r>
          </a:p>
          <a:p>
            <a:pPr algn="just"/>
            <a:r>
              <a:rPr lang="en-US" sz="2400" i="1" dirty="0">
                <a:latin typeface="Arial"/>
                <a:cs typeface="Arial"/>
              </a:rPr>
              <a:t>LO4: Handle real-world data challenges such as missing values, noise, and high dimensionality when performing clustering.</a:t>
            </a:r>
          </a:p>
          <a:p>
            <a:pPr algn="just"/>
            <a:r>
              <a:rPr lang="en-US" sz="2400" i="1" dirty="0">
                <a:latin typeface="Arial"/>
                <a:cs typeface="Arial"/>
              </a:rPr>
              <a:t>LO5: Apply clustering techniques to real-world problems across various domains, such as customer segmentation, image segmentation, anomaly detection, and bioinformatics.</a:t>
            </a: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4922328"/>
            <a:ext cx="11943797" cy="470151"/>
          </a:xfrm>
          <a:prstGeom prst="rect">
            <a:avLst/>
          </a:prstGeom>
          <a:noFill/>
        </p:spPr>
        <p:txBody>
          <a:bodyPr wrap="square" lIns="99843" tIns="49922" rIns="99843" bIns="49922" rtlCol="0" anchor="ctr">
            <a:spAutoFit/>
          </a:bodyPr>
          <a:lstStyle/>
          <a:p>
            <a:pPr algn="just"/>
            <a:r>
              <a:rPr lang="en-US" sz="2400" b="1" i="1" dirty="0">
                <a:latin typeface="Arial"/>
                <a:cs typeface="Arial"/>
              </a:rPr>
              <a:t>CO2: </a:t>
            </a:r>
            <a:r>
              <a:rPr lang="en-US" sz="2400" i="1" dirty="0">
                <a:latin typeface="Arial"/>
                <a:cs typeface="Arial"/>
              </a:rPr>
              <a:t>Understand the basics of Machine Learning and its types. </a:t>
            </a:r>
          </a:p>
        </p:txBody>
      </p:sp>
    </p:spTree>
    <p:extLst>
      <p:ext uri="{BB962C8B-B14F-4D97-AF65-F5344CB8AC3E}">
        <p14:creationId xmlns:p14="http://schemas.microsoft.com/office/powerpoint/2010/main" val="69948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4636167" y="395449"/>
            <a:ext cx="3882191"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Clustering</a:t>
            </a:r>
          </a:p>
        </p:txBody>
      </p:sp>
      <p:sp>
        <p:nvSpPr>
          <p:cNvPr id="2" name="TextBox 1"/>
          <p:cNvSpPr txBox="1"/>
          <p:nvPr/>
        </p:nvSpPr>
        <p:spPr>
          <a:xfrm>
            <a:off x="545431" y="1155031"/>
            <a:ext cx="12574839" cy="1292662"/>
          </a:xfrm>
          <a:prstGeom prst="rect">
            <a:avLst/>
          </a:prstGeom>
          <a:noFill/>
        </p:spPr>
        <p:txBody>
          <a:bodyPr wrap="square" rtlCol="0">
            <a:spAutoFit/>
          </a:bodyPr>
          <a:lstStyle/>
          <a:p>
            <a:pPr marL="457200" indent="-457200" algn="just">
              <a:buFont typeface="Arial" panose="020B0604020202020204" pitchFamily="34" charset="0"/>
              <a:buChar char="•"/>
            </a:pPr>
            <a:r>
              <a:rPr lang="en-US" sz="2600" dirty="0"/>
              <a:t>A way of grouping the data points into different clusters, consisting of similar data points. The objects with the possible similarities remain in a group that has less or no similarities with another group.</a:t>
            </a:r>
            <a:endParaRPr lang="en-IN" sz="2600" dirty="0"/>
          </a:p>
        </p:txBody>
      </p:sp>
      <p:pic>
        <p:nvPicPr>
          <p:cNvPr id="6" name="Picture 5"/>
          <p:cNvPicPr>
            <a:picLocks noChangeAspect="1"/>
          </p:cNvPicPr>
          <p:nvPr/>
        </p:nvPicPr>
        <p:blipFill>
          <a:blip r:embed="rId3"/>
          <a:stretch>
            <a:fillRect/>
          </a:stretch>
        </p:blipFill>
        <p:spPr>
          <a:xfrm>
            <a:off x="3088018" y="2398837"/>
            <a:ext cx="7628108" cy="4242594"/>
          </a:xfrm>
          <a:prstGeom prst="rect">
            <a:avLst/>
          </a:prstGeom>
        </p:spPr>
      </p:pic>
      <p:sp>
        <p:nvSpPr>
          <p:cNvPr id="5" name="TextBox 4"/>
          <p:cNvSpPr txBox="1"/>
          <p:nvPr/>
        </p:nvSpPr>
        <p:spPr>
          <a:xfrm>
            <a:off x="4443663" y="6336632"/>
            <a:ext cx="3641558" cy="369332"/>
          </a:xfrm>
          <a:prstGeom prst="rect">
            <a:avLst/>
          </a:prstGeom>
          <a:noFill/>
        </p:spPr>
        <p:txBody>
          <a:bodyPr wrap="square" rtlCol="0">
            <a:spAutoFit/>
          </a:bodyPr>
          <a:lstStyle/>
          <a:p>
            <a:pPr algn="ctr"/>
            <a:r>
              <a:rPr lang="en-US" dirty="0" smtClean="0"/>
              <a:t>Figure: 1</a:t>
            </a:r>
            <a:endParaRPr lang="en-IN" dirty="0"/>
          </a:p>
        </p:txBody>
      </p:sp>
    </p:spTree>
    <p:extLst>
      <p:ext uri="{BB962C8B-B14F-4D97-AF65-F5344CB8AC3E}">
        <p14:creationId xmlns:p14="http://schemas.microsoft.com/office/powerpoint/2010/main" val="82781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4636167" y="395449"/>
            <a:ext cx="3882191"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Clustering</a:t>
            </a:r>
          </a:p>
        </p:txBody>
      </p:sp>
      <p:sp>
        <p:nvSpPr>
          <p:cNvPr id="2" name="TextBox 1"/>
          <p:cNvSpPr txBox="1"/>
          <p:nvPr/>
        </p:nvSpPr>
        <p:spPr>
          <a:xfrm>
            <a:off x="545431" y="1106905"/>
            <a:ext cx="12574839" cy="5724644"/>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en-US" sz="2600" dirty="0"/>
              <a:t>It is an unsupervised learning method, hence no supervision is provided to the algorithm, and it deals with the unlabeled dataset.</a:t>
            </a:r>
          </a:p>
          <a:p>
            <a:pPr marL="457200" indent="-457200" algn="just">
              <a:spcBef>
                <a:spcPts val="600"/>
              </a:spcBef>
              <a:spcAft>
                <a:spcPts val="600"/>
              </a:spcAft>
              <a:buFont typeface="Arial" panose="020B0604020202020204" pitchFamily="34" charset="0"/>
              <a:buChar char="•"/>
            </a:pPr>
            <a:r>
              <a:rPr lang="en-US" sz="2600" dirty="0"/>
              <a:t>After applying this clustering technique, each cluster or group is provided with a cluster-ID. ML system can use this id to simplify the processing of large and complex datasets.</a:t>
            </a:r>
          </a:p>
          <a:p>
            <a:pPr marL="457200" indent="-457200" algn="just">
              <a:spcBef>
                <a:spcPts val="600"/>
              </a:spcBef>
              <a:spcAft>
                <a:spcPts val="600"/>
              </a:spcAft>
              <a:buFont typeface="Arial" panose="020B0604020202020204" pitchFamily="34" charset="0"/>
              <a:buChar char="•"/>
            </a:pPr>
            <a:endParaRPr lang="en-US" sz="2600" dirty="0"/>
          </a:p>
          <a:p>
            <a:pPr marL="457200" indent="-457200" algn="just">
              <a:spcBef>
                <a:spcPts val="600"/>
              </a:spcBef>
              <a:spcAft>
                <a:spcPts val="600"/>
              </a:spcAft>
              <a:buFont typeface="Arial" panose="020B0604020202020204" pitchFamily="34" charset="0"/>
              <a:buChar char="•"/>
            </a:pPr>
            <a:endParaRPr lang="en-US" sz="2600" dirty="0"/>
          </a:p>
          <a:p>
            <a:pPr marL="457200" indent="-457200" algn="just">
              <a:spcBef>
                <a:spcPts val="600"/>
              </a:spcBef>
              <a:spcAft>
                <a:spcPts val="600"/>
              </a:spcAft>
              <a:buFont typeface="Arial" panose="020B0604020202020204" pitchFamily="34" charset="0"/>
              <a:buChar char="•"/>
            </a:pPr>
            <a:r>
              <a:rPr lang="en-US" sz="2600" dirty="0"/>
              <a:t>The clustering methods are broadly divided into </a:t>
            </a:r>
          </a:p>
          <a:p>
            <a:pPr marL="914400" lvl="1" indent="-457200" algn="just">
              <a:spcBef>
                <a:spcPts val="600"/>
              </a:spcBef>
              <a:spcAft>
                <a:spcPts val="600"/>
              </a:spcAft>
              <a:buFont typeface="Arial" panose="020B0604020202020204" pitchFamily="34" charset="0"/>
              <a:buChar char="•"/>
            </a:pPr>
            <a:r>
              <a:rPr lang="en-US" sz="2600" dirty="0"/>
              <a:t>Hard clustering (</a:t>
            </a:r>
            <a:r>
              <a:rPr lang="en-US" sz="2600" dirty="0" err="1"/>
              <a:t>datapoint</a:t>
            </a:r>
            <a:r>
              <a:rPr lang="en-US" sz="2600" dirty="0"/>
              <a:t> belongs to only one group) and</a:t>
            </a:r>
          </a:p>
          <a:p>
            <a:pPr marL="914400" lvl="1" indent="-457200" algn="just">
              <a:spcBef>
                <a:spcPts val="600"/>
              </a:spcBef>
              <a:spcAft>
                <a:spcPts val="600"/>
              </a:spcAft>
              <a:buFont typeface="Arial" panose="020B0604020202020204" pitchFamily="34" charset="0"/>
              <a:buChar char="•"/>
            </a:pPr>
            <a:r>
              <a:rPr lang="en-US" sz="2600" dirty="0"/>
              <a:t>Soft Clustering (data points can belong to another group also). </a:t>
            </a:r>
          </a:p>
          <a:p>
            <a:pPr lvl="1" indent="-457200" algn="just">
              <a:spcBef>
                <a:spcPts val="600"/>
              </a:spcBef>
              <a:spcAft>
                <a:spcPts val="600"/>
              </a:spcAft>
              <a:buFont typeface="Arial" panose="020B0604020202020204" pitchFamily="34" charset="0"/>
              <a:buChar char="•"/>
            </a:pPr>
            <a:r>
              <a:rPr lang="en-US" sz="2600" dirty="0"/>
              <a:t>There are also other various approaches of Clustering exist:</a:t>
            </a:r>
          </a:p>
          <a:p>
            <a:pPr marL="0" lvl="1" algn="just">
              <a:spcBef>
                <a:spcPts val="600"/>
              </a:spcBef>
              <a:spcAft>
                <a:spcPts val="600"/>
              </a:spcAft>
            </a:pPr>
            <a:endParaRPr lang="en-IN" sz="2600" dirty="0"/>
          </a:p>
        </p:txBody>
      </p:sp>
      <p:sp>
        <p:nvSpPr>
          <p:cNvPr id="9" name="TextBox 8">
            <a:extLst>
              <a:ext uri="{FF2B5EF4-FFF2-40B4-BE49-F238E27FC236}">
                <a16:creationId xmlns:a16="http://schemas.microsoft.com/office/drawing/2014/main" id="{B2EC635B-D8A3-4A72-8304-20FFBA5D21A3}"/>
              </a:ext>
            </a:extLst>
          </p:cNvPr>
          <p:cNvSpPr txBox="1"/>
          <p:nvPr/>
        </p:nvSpPr>
        <p:spPr>
          <a:xfrm>
            <a:off x="4018546" y="3275006"/>
            <a:ext cx="6745707"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Types of Clustering Methods</a:t>
            </a:r>
          </a:p>
        </p:txBody>
      </p:sp>
    </p:spTree>
    <p:extLst>
      <p:ext uri="{BB962C8B-B14F-4D97-AF65-F5344CB8AC3E}">
        <p14:creationId xmlns:p14="http://schemas.microsoft.com/office/powerpoint/2010/main" val="338243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545431" y="1106905"/>
            <a:ext cx="12574839" cy="2708434"/>
          </a:xfrm>
          <a:prstGeom prst="rect">
            <a:avLst/>
          </a:prstGeom>
          <a:noFill/>
        </p:spPr>
        <p:txBody>
          <a:bodyPr wrap="square" rtlCol="0">
            <a:spAutoFit/>
          </a:bodyPr>
          <a:lstStyle/>
          <a:p>
            <a:pPr marL="914400" lvl="1" indent="-457200" algn="just">
              <a:spcBef>
                <a:spcPts val="600"/>
              </a:spcBef>
              <a:spcAft>
                <a:spcPts val="600"/>
              </a:spcAft>
              <a:buFont typeface="Arial" panose="020B0604020202020204" pitchFamily="34" charset="0"/>
              <a:buChar char="•"/>
            </a:pPr>
            <a:r>
              <a:rPr lang="en-US" sz="2600" dirty="0"/>
              <a:t>Partitioning Clustering</a:t>
            </a:r>
          </a:p>
          <a:p>
            <a:pPr marL="914400" lvl="1" indent="-457200" algn="just">
              <a:spcBef>
                <a:spcPts val="600"/>
              </a:spcBef>
              <a:spcAft>
                <a:spcPts val="600"/>
              </a:spcAft>
              <a:buFont typeface="Arial" panose="020B0604020202020204" pitchFamily="34" charset="0"/>
              <a:buChar char="•"/>
            </a:pPr>
            <a:r>
              <a:rPr lang="en-US" sz="2600" dirty="0"/>
              <a:t>Density-Based Clustering</a:t>
            </a:r>
          </a:p>
          <a:p>
            <a:pPr marL="914400" lvl="1" indent="-457200" algn="just">
              <a:spcBef>
                <a:spcPts val="600"/>
              </a:spcBef>
              <a:spcAft>
                <a:spcPts val="600"/>
              </a:spcAft>
              <a:buFont typeface="Arial" panose="020B0604020202020204" pitchFamily="34" charset="0"/>
              <a:buChar char="•"/>
            </a:pPr>
            <a:r>
              <a:rPr lang="en-US" sz="2600" dirty="0"/>
              <a:t>Distribution Model-Based Clustering</a:t>
            </a:r>
          </a:p>
          <a:p>
            <a:pPr marL="914400" lvl="1" indent="-457200" algn="just">
              <a:spcBef>
                <a:spcPts val="600"/>
              </a:spcBef>
              <a:spcAft>
                <a:spcPts val="600"/>
              </a:spcAft>
              <a:buFont typeface="Arial" panose="020B0604020202020204" pitchFamily="34" charset="0"/>
              <a:buChar char="•"/>
            </a:pPr>
            <a:r>
              <a:rPr lang="en-US" sz="2600" dirty="0"/>
              <a:t>Hierarchical Clustering</a:t>
            </a:r>
          </a:p>
          <a:p>
            <a:pPr marL="914400" lvl="1" indent="-457200" algn="just">
              <a:spcBef>
                <a:spcPts val="600"/>
              </a:spcBef>
              <a:spcAft>
                <a:spcPts val="600"/>
              </a:spcAft>
              <a:buFont typeface="Arial" panose="020B0604020202020204" pitchFamily="34" charset="0"/>
              <a:buChar char="•"/>
            </a:pPr>
            <a:r>
              <a:rPr lang="en-US" sz="2600" dirty="0"/>
              <a:t>Fuzzy Clustering</a:t>
            </a:r>
            <a:endParaRPr lang="en-IN" sz="2600" dirty="0"/>
          </a:p>
        </p:txBody>
      </p:sp>
      <p:sp>
        <p:nvSpPr>
          <p:cNvPr id="6" name="TextBox 5">
            <a:extLst>
              <a:ext uri="{FF2B5EF4-FFF2-40B4-BE49-F238E27FC236}">
                <a16:creationId xmlns:a16="http://schemas.microsoft.com/office/drawing/2014/main" id="{B2EC635B-D8A3-4A72-8304-20FFBA5D21A3}"/>
              </a:ext>
            </a:extLst>
          </p:cNvPr>
          <p:cNvSpPr txBox="1"/>
          <p:nvPr/>
        </p:nvSpPr>
        <p:spPr>
          <a:xfrm>
            <a:off x="3681661" y="403470"/>
            <a:ext cx="6360697"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Types of Clustering Methods</a:t>
            </a:r>
          </a:p>
        </p:txBody>
      </p:sp>
    </p:spTree>
    <p:extLst>
      <p:ext uri="{BB962C8B-B14F-4D97-AF65-F5344CB8AC3E}">
        <p14:creationId xmlns:p14="http://schemas.microsoft.com/office/powerpoint/2010/main" val="474927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737936" y="882316"/>
            <a:ext cx="12574839" cy="2000548"/>
          </a:xfrm>
          <a:prstGeom prst="rect">
            <a:avLst/>
          </a:prstGeom>
          <a:noFill/>
        </p:spPr>
        <p:txBody>
          <a:bodyPr wrap="square" rtlCol="0">
            <a:spAutoFit/>
          </a:bodyPr>
          <a:lstStyle/>
          <a:p>
            <a:pPr lvl="1" indent="-457200" algn="just">
              <a:spcBef>
                <a:spcPts val="600"/>
              </a:spcBef>
              <a:spcAft>
                <a:spcPts val="600"/>
              </a:spcAft>
              <a:buFont typeface="Arial" panose="020B0604020202020204" pitchFamily="34" charset="0"/>
              <a:buChar char="•"/>
            </a:pPr>
            <a:r>
              <a:rPr lang="en-US" sz="2600" dirty="0"/>
              <a:t>Partitioning Clustering: It is a type of clustering that divides the data into non-hierarchical groups. </a:t>
            </a:r>
          </a:p>
          <a:p>
            <a:pPr lvl="1" indent="-457200" algn="just">
              <a:spcBef>
                <a:spcPts val="600"/>
              </a:spcBef>
              <a:spcAft>
                <a:spcPts val="600"/>
              </a:spcAft>
              <a:buFont typeface="Arial" panose="020B0604020202020204" pitchFamily="34" charset="0"/>
              <a:buChar char="•"/>
            </a:pPr>
            <a:r>
              <a:rPr lang="en-US" sz="2600" dirty="0"/>
              <a:t>It is also known as the centroid-based method. </a:t>
            </a:r>
          </a:p>
          <a:p>
            <a:pPr marL="0" lvl="1" algn="just">
              <a:spcBef>
                <a:spcPts val="600"/>
              </a:spcBef>
              <a:spcAft>
                <a:spcPts val="600"/>
              </a:spcAft>
            </a:pPr>
            <a:endParaRPr lang="en-US" sz="2600" dirty="0"/>
          </a:p>
        </p:txBody>
      </p:sp>
      <p:pic>
        <p:nvPicPr>
          <p:cNvPr id="3076" name="Picture 4" descr="Clustering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027" y="2277979"/>
            <a:ext cx="6165015" cy="41067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EC635B-D8A3-4A72-8304-20FFBA5D21A3}"/>
              </a:ext>
            </a:extLst>
          </p:cNvPr>
          <p:cNvSpPr txBox="1"/>
          <p:nvPr/>
        </p:nvSpPr>
        <p:spPr>
          <a:xfrm>
            <a:off x="3842083" y="227006"/>
            <a:ext cx="6874043"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Types of Clustering Methods</a:t>
            </a:r>
          </a:p>
        </p:txBody>
      </p:sp>
      <p:sp>
        <p:nvSpPr>
          <p:cNvPr id="9" name="TextBox 8"/>
          <p:cNvSpPr txBox="1"/>
          <p:nvPr/>
        </p:nvSpPr>
        <p:spPr>
          <a:xfrm>
            <a:off x="4443663" y="6448926"/>
            <a:ext cx="3641558" cy="369332"/>
          </a:xfrm>
          <a:prstGeom prst="rect">
            <a:avLst/>
          </a:prstGeom>
          <a:noFill/>
        </p:spPr>
        <p:txBody>
          <a:bodyPr wrap="square" rtlCol="0">
            <a:spAutoFit/>
          </a:bodyPr>
          <a:lstStyle/>
          <a:p>
            <a:pPr algn="ctr"/>
            <a:r>
              <a:rPr lang="en-US" dirty="0" smtClean="0"/>
              <a:t>Figure: 2</a:t>
            </a:r>
            <a:endParaRPr lang="en-IN" dirty="0"/>
          </a:p>
        </p:txBody>
      </p:sp>
    </p:spTree>
    <p:extLst>
      <p:ext uri="{BB962C8B-B14F-4D97-AF65-F5344CB8AC3E}">
        <p14:creationId xmlns:p14="http://schemas.microsoft.com/office/powerpoint/2010/main" val="107393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625641" y="850231"/>
            <a:ext cx="12574839" cy="5663089"/>
          </a:xfrm>
          <a:prstGeom prst="rect">
            <a:avLst/>
          </a:prstGeom>
          <a:noFill/>
        </p:spPr>
        <p:txBody>
          <a:bodyPr wrap="square" rtlCol="0">
            <a:spAutoFit/>
          </a:bodyPr>
          <a:lstStyle/>
          <a:p>
            <a:pPr lvl="1" indent="-457200" algn="just">
              <a:spcBef>
                <a:spcPts val="600"/>
              </a:spcBef>
              <a:spcAft>
                <a:spcPts val="600"/>
              </a:spcAft>
              <a:buFont typeface="Arial" panose="020B0604020202020204" pitchFamily="34" charset="0"/>
              <a:buChar char="•"/>
            </a:pPr>
            <a:r>
              <a:rPr lang="en-US" sz="2600" dirty="0"/>
              <a:t>The most common example of partitioning clustering is the K-Means Clustering algorithm.</a:t>
            </a:r>
          </a:p>
          <a:p>
            <a:pPr lvl="1" indent="-457200" algn="just">
              <a:spcBef>
                <a:spcPts val="600"/>
              </a:spcBef>
              <a:spcAft>
                <a:spcPts val="600"/>
              </a:spcAft>
              <a:buFont typeface="Arial" panose="020B0604020202020204" pitchFamily="34" charset="0"/>
              <a:buChar char="•"/>
            </a:pPr>
            <a:r>
              <a:rPr lang="en-US" sz="2600" dirty="0"/>
              <a:t>In this type, the dataset is divided into a set of k groups, where K is used to define the number of pre-defined groups. </a:t>
            </a:r>
          </a:p>
          <a:p>
            <a:pPr lvl="1" indent="-457200" algn="just">
              <a:spcBef>
                <a:spcPts val="600"/>
              </a:spcBef>
              <a:spcAft>
                <a:spcPts val="600"/>
              </a:spcAft>
              <a:buFont typeface="Arial" panose="020B0604020202020204" pitchFamily="34" charset="0"/>
              <a:buChar char="•"/>
            </a:pPr>
            <a:r>
              <a:rPr lang="en-US" sz="2600" dirty="0"/>
              <a:t>The cluster center is created in such a way that the distance between the data points of one cluster is minimum as compared to another cluster centroid.</a:t>
            </a:r>
          </a:p>
          <a:p>
            <a:pPr lvl="1" indent="-457200" algn="just">
              <a:spcBef>
                <a:spcPts val="600"/>
              </a:spcBef>
              <a:spcAft>
                <a:spcPts val="600"/>
              </a:spcAft>
              <a:buFont typeface="Arial" panose="020B0604020202020204" pitchFamily="34" charset="0"/>
              <a:buChar char="•"/>
            </a:pPr>
            <a:r>
              <a:rPr lang="en-US" sz="2600" b="1" dirty="0">
                <a:solidFill>
                  <a:srgbClr val="FF0000"/>
                </a:solidFill>
              </a:rPr>
              <a:t>Density-Based Clustering: </a:t>
            </a:r>
            <a:r>
              <a:rPr lang="en-US" sz="2600" dirty="0"/>
              <a:t>The density-based clustering method connects the highly-dense areas into clusters, and the arbitrarily shaped distributions are formed as long as the dense region can be connected. </a:t>
            </a:r>
          </a:p>
          <a:p>
            <a:pPr lvl="1" indent="-457200" algn="just">
              <a:spcBef>
                <a:spcPts val="600"/>
              </a:spcBef>
              <a:spcAft>
                <a:spcPts val="600"/>
              </a:spcAft>
              <a:buFont typeface="Arial" panose="020B0604020202020204" pitchFamily="34" charset="0"/>
              <a:buChar char="•"/>
            </a:pPr>
            <a:r>
              <a:rPr lang="en-US" sz="2600" dirty="0"/>
              <a:t>This algorithm does it by identifying different clusters in the dataset and connects the areas of high densities into clusters. </a:t>
            </a:r>
          </a:p>
          <a:p>
            <a:pPr lvl="1" indent="-457200" algn="just">
              <a:spcBef>
                <a:spcPts val="600"/>
              </a:spcBef>
              <a:spcAft>
                <a:spcPts val="600"/>
              </a:spcAft>
              <a:buFont typeface="Arial" panose="020B0604020202020204" pitchFamily="34" charset="0"/>
              <a:buChar char="•"/>
            </a:pPr>
            <a:r>
              <a:rPr lang="en-US" sz="2600" dirty="0"/>
              <a:t>The dense areas in data space are divided from each other by sparser areas.</a:t>
            </a:r>
          </a:p>
        </p:txBody>
      </p:sp>
      <p:sp>
        <p:nvSpPr>
          <p:cNvPr id="6" name="TextBox 5">
            <a:extLst>
              <a:ext uri="{FF2B5EF4-FFF2-40B4-BE49-F238E27FC236}">
                <a16:creationId xmlns:a16="http://schemas.microsoft.com/office/drawing/2014/main" id="{B2EC635B-D8A3-4A72-8304-20FFBA5D21A3}"/>
              </a:ext>
            </a:extLst>
          </p:cNvPr>
          <p:cNvSpPr txBox="1"/>
          <p:nvPr/>
        </p:nvSpPr>
        <p:spPr>
          <a:xfrm>
            <a:off x="3697704" y="259091"/>
            <a:ext cx="6408822"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Types of Clustering Methods</a:t>
            </a:r>
          </a:p>
        </p:txBody>
      </p:sp>
    </p:spTree>
    <p:extLst>
      <p:ext uri="{BB962C8B-B14F-4D97-AF65-F5344CB8AC3E}">
        <p14:creationId xmlns:p14="http://schemas.microsoft.com/office/powerpoint/2010/main" val="1451189968"/>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9712</TotalTime>
  <Words>1407</Words>
  <Application>Microsoft Office PowerPoint</Application>
  <PresentationFormat>Custom</PresentationFormat>
  <Paragraphs>146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Times</vt:lpstr>
      <vt:lpstr>Times New Roman</vt:lpstr>
      <vt:lpstr>Wingdings</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HP</cp:lastModifiedBy>
  <cp:revision>389</cp:revision>
  <dcterms:created xsi:type="dcterms:W3CDTF">2023-06-27T05:32:28Z</dcterms:created>
  <dcterms:modified xsi:type="dcterms:W3CDTF">2024-07-29T16:14:33Z</dcterms:modified>
</cp:coreProperties>
</file>