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sldIdLst>
    <p:sldId id="346" r:id="rId2"/>
    <p:sldId id="349" r:id="rId3"/>
    <p:sldId id="347" r:id="rId4"/>
    <p:sldId id="436" r:id="rId5"/>
    <p:sldId id="1476" r:id="rId6"/>
    <p:sldId id="1477" r:id="rId7"/>
    <p:sldId id="1478" r:id="rId8"/>
    <p:sldId id="1479" r:id="rId9"/>
    <p:sldId id="1480" r:id="rId10"/>
    <p:sldId id="1483" r:id="rId11"/>
    <p:sldId id="1481" r:id="rId12"/>
    <p:sldId id="1484" r:id="rId13"/>
    <p:sldId id="1485" r:id="rId14"/>
    <p:sldId id="1486" r:id="rId15"/>
    <p:sldId id="1488" r:id="rId16"/>
    <p:sldId id="1487" r:id="rId17"/>
    <p:sldId id="1489" r:id="rId18"/>
    <p:sldId id="1490" r:id="rId19"/>
    <p:sldId id="1491" r:id="rId20"/>
    <p:sldId id="1492" r:id="rId21"/>
    <p:sldId id="1494" r:id="rId22"/>
    <p:sldId id="1493" r:id="rId23"/>
    <p:sldId id="1495" r:id="rId24"/>
    <p:sldId id="1496" r:id="rId25"/>
    <p:sldId id="1497" r:id="rId26"/>
    <p:sldId id="1500" r:id="rId27"/>
    <p:sldId id="1501" r:id="rId28"/>
    <p:sldId id="1503" r:id="rId29"/>
    <p:sldId id="1502" r:id="rId30"/>
    <p:sldId id="1504" r:id="rId31"/>
    <p:sldId id="1505" r:id="rId32"/>
    <p:sldId id="1506" r:id="rId33"/>
    <p:sldId id="1508" r:id="rId34"/>
    <p:sldId id="1507" r:id="rId35"/>
    <p:sldId id="1509" r:id="rId36"/>
    <p:sldId id="366" r:id="rId37"/>
    <p:sldId id="1510" r:id="rId38"/>
    <p:sldId id="369" r:id="rId39"/>
    <p:sldId id="370" r:id="rId40"/>
    <p:sldId id="371" r:id="rId41"/>
    <p:sldId id="367" r:id="rId42"/>
    <p:sldId id="1511" r:id="rId43"/>
  </p:sldIdLst>
  <p:sldSz cx="13312775" cy="74882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5859" autoAdjust="0"/>
  </p:normalViewPr>
  <p:slideViewPr>
    <p:cSldViewPr snapToGrid="0">
      <p:cViewPr varScale="1">
        <p:scale>
          <a:sx n="95" d="100"/>
          <a:sy n="95" d="100"/>
        </p:scale>
        <p:origin x="1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34CF1-96C6-4DA7-9DEC-B5B90AB04A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B9421-C2D4-4483-A10B-21FF0838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8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B9421-C2D4-4483-A10B-21FF0838890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B9421-C2D4-4483-A10B-21FF0838890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3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B9421-C2D4-4483-A10B-21FF0838890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B9421-C2D4-4483-A10B-21FF0838890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20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B9421-C2D4-4483-A10B-21FF0838890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1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D64E-478A-1C7A-E30B-2928419E3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4097" y="1225506"/>
            <a:ext cx="9984581" cy="2607016"/>
          </a:xfrm>
        </p:spPr>
        <p:txBody>
          <a:bodyPr anchor="b"/>
          <a:lstStyle>
            <a:lvl1pPr algn="ctr">
              <a:defRPr sz="655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49085-9578-DC52-6A22-B041AE6D4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4097" y="3933059"/>
            <a:ext cx="9984581" cy="1807924"/>
          </a:xfrm>
        </p:spPr>
        <p:txBody>
          <a:bodyPr/>
          <a:lstStyle>
            <a:lvl1pPr marL="0" indent="0" algn="ctr">
              <a:buNone/>
              <a:defRPr sz="2621"/>
            </a:lvl1pPr>
            <a:lvl2pPr marL="499217" indent="0" algn="ctr">
              <a:buNone/>
              <a:defRPr sz="2184"/>
            </a:lvl2pPr>
            <a:lvl3pPr marL="998433" indent="0" algn="ctr">
              <a:buNone/>
              <a:defRPr sz="1965"/>
            </a:lvl3pPr>
            <a:lvl4pPr marL="1497650" indent="0" algn="ctr">
              <a:buNone/>
              <a:defRPr sz="1747"/>
            </a:lvl4pPr>
            <a:lvl5pPr marL="1996867" indent="0" algn="ctr">
              <a:buNone/>
              <a:defRPr sz="1747"/>
            </a:lvl5pPr>
            <a:lvl6pPr marL="2496083" indent="0" algn="ctr">
              <a:buNone/>
              <a:defRPr sz="1747"/>
            </a:lvl6pPr>
            <a:lvl7pPr marL="2995300" indent="0" algn="ctr">
              <a:buNone/>
              <a:defRPr sz="1747"/>
            </a:lvl7pPr>
            <a:lvl8pPr marL="3494517" indent="0" algn="ctr">
              <a:buNone/>
              <a:defRPr sz="1747"/>
            </a:lvl8pPr>
            <a:lvl9pPr marL="3993733" indent="0" algn="ctr">
              <a:buNone/>
              <a:defRPr sz="1747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943E-D792-CEA4-78B9-88DCDDB0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10FA-CE35-4D5A-A47A-EC25C35078B2}" type="datetime1">
              <a:rPr lang="en-IN" smtClean="0"/>
              <a:t>07/11/24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C63-00AD-ED85-E3CC-AF52459C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B301-9B48-3827-40FB-135BAA3E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34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ED4A-B517-8786-80C5-66A5D60E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582A0-8C90-D236-344C-A748B171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68AA-C00C-8080-CFC2-C133EEB9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B603-D42B-44FD-BE12-19A36654F80B}" type="datetime1">
              <a:rPr lang="en-IN" smtClean="0"/>
              <a:t>07/11/24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4E1B-00AD-AFD3-8CEC-C77422E7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D3F4-68F1-B077-EE39-F361EB35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0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932FD-435B-D467-5585-DF9F12E8C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26955" y="398679"/>
            <a:ext cx="2870567" cy="6345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E6659-9E0E-BDC1-C915-D84CC092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5253" y="398679"/>
            <a:ext cx="8445292" cy="63459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E90C-31C7-EA19-55C5-1B99079E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0FA7-EA50-4A8F-A659-8A15740E542B}" type="datetime1">
              <a:rPr lang="en-IN" smtClean="0"/>
              <a:t>07/11/24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5EEB-A01A-F13E-60F1-C05B5D60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E890-36DE-584F-0818-6AC88D26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6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3F19-B29D-AEBA-1E67-63B526DB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8A09-5661-E84C-EA5A-BA7A0790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D4C5-4F23-150D-0244-46A2469D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14CB9-266C-48A5-BC47-6E91B45369EA}" type="datetime1">
              <a:rPr lang="en-IN" smtClean="0"/>
              <a:t>07/11/24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B48FF-FC69-C154-54AE-A7BC2D5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33FAA-014B-8F86-DF44-FBFEE780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5D23-87D4-D2E6-B822-4059C133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20" y="1866861"/>
            <a:ext cx="11482268" cy="3114898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8A1B-3924-ABF0-4F27-2F19FF5D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320" y="5011227"/>
            <a:ext cx="11482268" cy="1638052"/>
          </a:xfrm>
        </p:spPr>
        <p:txBody>
          <a:bodyPr/>
          <a:lstStyle>
            <a:lvl1pPr marL="0" indent="0">
              <a:buNone/>
              <a:defRPr sz="2621">
                <a:solidFill>
                  <a:schemeClr val="tx1">
                    <a:tint val="75000"/>
                  </a:schemeClr>
                </a:solidFill>
              </a:defRPr>
            </a:lvl1pPr>
            <a:lvl2pPr marL="499217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2pPr>
            <a:lvl3pPr marL="998433" indent="0">
              <a:buNone/>
              <a:defRPr sz="1965">
                <a:solidFill>
                  <a:schemeClr val="tx1">
                    <a:tint val="75000"/>
                  </a:schemeClr>
                </a:solidFill>
              </a:defRPr>
            </a:lvl3pPr>
            <a:lvl4pPr marL="1497650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4pPr>
            <a:lvl5pPr marL="1996867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5pPr>
            <a:lvl6pPr marL="2496083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6pPr>
            <a:lvl7pPr marL="2995300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7pPr>
            <a:lvl8pPr marL="3494517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8pPr>
            <a:lvl9pPr marL="3993733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0101-8C12-368F-BCFD-D298AE95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FDF4-EF7A-4564-9465-9D98C589AD25}" type="datetime1">
              <a:rPr lang="en-IN" smtClean="0"/>
              <a:t>07/11/24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A9EC-F0BF-9282-71FB-0F1C0553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4145-27E3-A673-EF49-6B65D2F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85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7B97-55A1-573E-DE88-196F2F0E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8F98-6744-B58D-9226-B5436AC9A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5253" y="1993397"/>
            <a:ext cx="5657929" cy="4751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1AC41-88D4-9364-9F45-55F6EF05E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9593" y="1993397"/>
            <a:ext cx="5657929" cy="4751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75089-67E1-B4A7-55DD-CCB9180F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B86C-E134-4771-BA43-07E1ACC61987}" type="datetime1">
              <a:rPr lang="en-IN" smtClean="0"/>
              <a:t>07/11/24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9873-233E-5E7B-6E92-9D12231E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CA6F-BAD1-6C94-A30B-01959B08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11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6B48-1BBD-2956-8F34-4B0ADA59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7" y="398680"/>
            <a:ext cx="11482268" cy="14473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1C43-87E8-08EF-5D72-BB06D117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89" y="1835659"/>
            <a:ext cx="5631927" cy="899628"/>
          </a:xfrm>
        </p:spPr>
        <p:txBody>
          <a:bodyPr anchor="b"/>
          <a:lstStyle>
            <a:lvl1pPr marL="0" indent="0">
              <a:buNone/>
              <a:defRPr sz="2621" b="1"/>
            </a:lvl1pPr>
            <a:lvl2pPr marL="499217" indent="0">
              <a:buNone/>
              <a:defRPr sz="2184" b="1"/>
            </a:lvl2pPr>
            <a:lvl3pPr marL="998433" indent="0">
              <a:buNone/>
              <a:defRPr sz="1965" b="1"/>
            </a:lvl3pPr>
            <a:lvl4pPr marL="1497650" indent="0">
              <a:buNone/>
              <a:defRPr sz="1747" b="1"/>
            </a:lvl4pPr>
            <a:lvl5pPr marL="1996867" indent="0">
              <a:buNone/>
              <a:defRPr sz="1747" b="1"/>
            </a:lvl5pPr>
            <a:lvl6pPr marL="2496083" indent="0">
              <a:buNone/>
              <a:defRPr sz="1747" b="1"/>
            </a:lvl6pPr>
            <a:lvl7pPr marL="2995300" indent="0">
              <a:buNone/>
              <a:defRPr sz="1747" b="1"/>
            </a:lvl7pPr>
            <a:lvl8pPr marL="3494517" indent="0">
              <a:buNone/>
              <a:defRPr sz="1747" b="1"/>
            </a:lvl8pPr>
            <a:lvl9pPr marL="3993733" indent="0">
              <a:buNone/>
              <a:defRPr sz="1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DE98D-4E61-300A-2C4D-B91DAEB3B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6989" y="2735288"/>
            <a:ext cx="5631927" cy="4023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D277E-05C0-DBB0-3C88-A01C07166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9593" y="1835659"/>
            <a:ext cx="5659663" cy="899628"/>
          </a:xfrm>
        </p:spPr>
        <p:txBody>
          <a:bodyPr anchor="b"/>
          <a:lstStyle>
            <a:lvl1pPr marL="0" indent="0">
              <a:buNone/>
              <a:defRPr sz="2621" b="1"/>
            </a:lvl1pPr>
            <a:lvl2pPr marL="499217" indent="0">
              <a:buNone/>
              <a:defRPr sz="2184" b="1"/>
            </a:lvl2pPr>
            <a:lvl3pPr marL="998433" indent="0">
              <a:buNone/>
              <a:defRPr sz="1965" b="1"/>
            </a:lvl3pPr>
            <a:lvl4pPr marL="1497650" indent="0">
              <a:buNone/>
              <a:defRPr sz="1747" b="1"/>
            </a:lvl4pPr>
            <a:lvl5pPr marL="1996867" indent="0">
              <a:buNone/>
              <a:defRPr sz="1747" b="1"/>
            </a:lvl5pPr>
            <a:lvl6pPr marL="2496083" indent="0">
              <a:buNone/>
              <a:defRPr sz="1747" b="1"/>
            </a:lvl6pPr>
            <a:lvl7pPr marL="2995300" indent="0">
              <a:buNone/>
              <a:defRPr sz="1747" b="1"/>
            </a:lvl7pPr>
            <a:lvl8pPr marL="3494517" indent="0">
              <a:buNone/>
              <a:defRPr sz="1747" b="1"/>
            </a:lvl8pPr>
            <a:lvl9pPr marL="3993733" indent="0">
              <a:buNone/>
              <a:defRPr sz="1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E8685-13DE-B05A-B935-F22B2CA0D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39593" y="2735288"/>
            <a:ext cx="5659663" cy="4023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CF8E0-D36E-17C5-0797-196719A2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DBC0-D5B8-4882-B814-FC9A488010AD}" type="datetime1">
              <a:rPr lang="en-IN" smtClean="0"/>
              <a:t>07/11/24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3E82F-7963-91F0-238F-8851C172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ADFA8-E7F8-D8AF-9F55-4069BE29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0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4A05-D1FF-26B0-BE1C-8C91E1F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067BD-C455-001A-4FD1-66B7DC9F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AD81-EEA0-4A94-9180-E93EF1E5F3F8}" type="datetime1">
              <a:rPr lang="en-IN" smtClean="0"/>
              <a:t>07/11/24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E7B67-0D01-E1C8-B892-1677F627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DECB4-4488-7682-2118-69D12F5B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4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71566-498C-19C4-723D-9D6B4251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7A05A-5012-439E-B4AB-A3BEF737441B}" type="datetime1">
              <a:rPr lang="en-IN" smtClean="0"/>
              <a:t>07/11/24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B0847-313D-0CBE-86DB-9263A1B2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60DC6-9602-3B57-D1A3-18CC0B9B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04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FD0B-56AD-25ED-246E-D1A29E88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9" y="499216"/>
            <a:ext cx="4293716" cy="1747256"/>
          </a:xfrm>
        </p:spPr>
        <p:txBody>
          <a:bodyPr anchor="b"/>
          <a:lstStyle>
            <a:lvl1pPr>
              <a:defRPr sz="349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3214-9ED8-B45F-48C6-3A06C4B0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664" y="1078168"/>
            <a:ext cx="6739592" cy="5321502"/>
          </a:xfrm>
        </p:spPr>
        <p:txBody>
          <a:bodyPr/>
          <a:lstStyle>
            <a:lvl1pPr>
              <a:defRPr sz="3494"/>
            </a:lvl1pPr>
            <a:lvl2pPr>
              <a:defRPr sz="3057"/>
            </a:lvl2pPr>
            <a:lvl3pPr>
              <a:defRPr sz="2621"/>
            </a:lvl3pPr>
            <a:lvl4pPr>
              <a:defRPr sz="2184"/>
            </a:lvl4pPr>
            <a:lvl5pPr>
              <a:defRPr sz="2184"/>
            </a:lvl5pPr>
            <a:lvl6pPr>
              <a:defRPr sz="2184"/>
            </a:lvl6pPr>
            <a:lvl7pPr>
              <a:defRPr sz="2184"/>
            </a:lvl7pPr>
            <a:lvl8pPr>
              <a:defRPr sz="2184"/>
            </a:lvl8pPr>
            <a:lvl9pPr>
              <a:defRPr sz="21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0913D-2257-27AA-4DCF-02B23CAB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989" y="2246471"/>
            <a:ext cx="4293716" cy="4161866"/>
          </a:xfrm>
        </p:spPr>
        <p:txBody>
          <a:bodyPr/>
          <a:lstStyle>
            <a:lvl1pPr marL="0" indent="0">
              <a:buNone/>
              <a:defRPr sz="1747"/>
            </a:lvl1pPr>
            <a:lvl2pPr marL="499217" indent="0">
              <a:buNone/>
              <a:defRPr sz="1529"/>
            </a:lvl2pPr>
            <a:lvl3pPr marL="998433" indent="0">
              <a:buNone/>
              <a:defRPr sz="1310"/>
            </a:lvl3pPr>
            <a:lvl4pPr marL="1497650" indent="0">
              <a:buNone/>
              <a:defRPr sz="1092"/>
            </a:lvl4pPr>
            <a:lvl5pPr marL="1996867" indent="0">
              <a:buNone/>
              <a:defRPr sz="1092"/>
            </a:lvl5pPr>
            <a:lvl6pPr marL="2496083" indent="0">
              <a:buNone/>
              <a:defRPr sz="1092"/>
            </a:lvl6pPr>
            <a:lvl7pPr marL="2995300" indent="0">
              <a:buNone/>
              <a:defRPr sz="1092"/>
            </a:lvl7pPr>
            <a:lvl8pPr marL="3494517" indent="0">
              <a:buNone/>
              <a:defRPr sz="1092"/>
            </a:lvl8pPr>
            <a:lvl9pPr marL="3993733" indent="0">
              <a:buNone/>
              <a:defRPr sz="10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4EDF-E637-6236-85EF-D96196F0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ACD7-4F78-4E65-821A-B4EB50D10649}" type="datetime1">
              <a:rPr lang="en-IN" smtClean="0"/>
              <a:t>07/11/24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548BC-22C9-CE57-F9C8-AAE20BA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28A1-D786-B5D2-2B77-833A42E3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1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AD8D-207B-7044-B614-D565AACA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89" y="499216"/>
            <a:ext cx="4293716" cy="1747256"/>
          </a:xfrm>
        </p:spPr>
        <p:txBody>
          <a:bodyPr anchor="b"/>
          <a:lstStyle>
            <a:lvl1pPr>
              <a:defRPr sz="349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24A54-D399-3DD3-ECFF-5656D3FA3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59664" y="1078168"/>
            <a:ext cx="6739592" cy="5321502"/>
          </a:xfrm>
        </p:spPr>
        <p:txBody>
          <a:bodyPr/>
          <a:lstStyle>
            <a:lvl1pPr marL="0" indent="0">
              <a:buNone/>
              <a:defRPr sz="3494"/>
            </a:lvl1pPr>
            <a:lvl2pPr marL="499217" indent="0">
              <a:buNone/>
              <a:defRPr sz="3057"/>
            </a:lvl2pPr>
            <a:lvl3pPr marL="998433" indent="0">
              <a:buNone/>
              <a:defRPr sz="2621"/>
            </a:lvl3pPr>
            <a:lvl4pPr marL="1497650" indent="0">
              <a:buNone/>
              <a:defRPr sz="2184"/>
            </a:lvl4pPr>
            <a:lvl5pPr marL="1996867" indent="0">
              <a:buNone/>
              <a:defRPr sz="2184"/>
            </a:lvl5pPr>
            <a:lvl6pPr marL="2496083" indent="0">
              <a:buNone/>
              <a:defRPr sz="2184"/>
            </a:lvl6pPr>
            <a:lvl7pPr marL="2995300" indent="0">
              <a:buNone/>
              <a:defRPr sz="2184"/>
            </a:lvl7pPr>
            <a:lvl8pPr marL="3494517" indent="0">
              <a:buNone/>
              <a:defRPr sz="2184"/>
            </a:lvl8pPr>
            <a:lvl9pPr marL="3993733" indent="0">
              <a:buNone/>
              <a:defRPr sz="2184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4BE89-765C-1EBB-248E-0C58155F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6989" y="2246471"/>
            <a:ext cx="4293716" cy="4161866"/>
          </a:xfrm>
        </p:spPr>
        <p:txBody>
          <a:bodyPr/>
          <a:lstStyle>
            <a:lvl1pPr marL="0" indent="0">
              <a:buNone/>
              <a:defRPr sz="1747"/>
            </a:lvl1pPr>
            <a:lvl2pPr marL="499217" indent="0">
              <a:buNone/>
              <a:defRPr sz="1529"/>
            </a:lvl2pPr>
            <a:lvl3pPr marL="998433" indent="0">
              <a:buNone/>
              <a:defRPr sz="1310"/>
            </a:lvl3pPr>
            <a:lvl4pPr marL="1497650" indent="0">
              <a:buNone/>
              <a:defRPr sz="1092"/>
            </a:lvl4pPr>
            <a:lvl5pPr marL="1996867" indent="0">
              <a:buNone/>
              <a:defRPr sz="1092"/>
            </a:lvl5pPr>
            <a:lvl6pPr marL="2496083" indent="0">
              <a:buNone/>
              <a:defRPr sz="1092"/>
            </a:lvl6pPr>
            <a:lvl7pPr marL="2995300" indent="0">
              <a:buNone/>
              <a:defRPr sz="1092"/>
            </a:lvl7pPr>
            <a:lvl8pPr marL="3494517" indent="0">
              <a:buNone/>
              <a:defRPr sz="1092"/>
            </a:lvl8pPr>
            <a:lvl9pPr marL="3993733" indent="0">
              <a:buNone/>
              <a:defRPr sz="10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9E5E-BF83-F6B5-680C-7FCCB4DA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2E48-AC37-438E-98F0-E49735A44EE3}" type="datetime1">
              <a:rPr lang="en-IN" smtClean="0"/>
              <a:t>07/11/24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4F30-2B6A-AEB4-16EC-BC00EEF7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0FDD-6F6A-1009-D67F-AA37D16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68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F0FB9-85D7-314A-7868-990DB91E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54" y="398680"/>
            <a:ext cx="11482268" cy="1447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D864-B93B-152B-017C-DFE292FA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254" y="1993397"/>
            <a:ext cx="11482268" cy="4751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A768-9F60-DCE0-1C96-342980486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5253" y="6940489"/>
            <a:ext cx="2995374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C9DC-A68E-4366-9C3A-FAB296F0FB0C}" type="datetime1">
              <a:rPr lang="en-IN" smtClean="0"/>
              <a:t>07/11/24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445C-DE3E-EB82-E099-43AC47788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09857" y="6940489"/>
            <a:ext cx="4493062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53CB-5C7C-0046-5155-6ACB34DE9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02148" y="6940489"/>
            <a:ext cx="2995374" cy="398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61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98433" rtl="0" eaLnBrk="1" latinLnBrk="0" hangingPunct="1">
        <a:lnSpc>
          <a:spcPct val="90000"/>
        </a:lnSpc>
        <a:spcBef>
          <a:spcPct val="0"/>
        </a:spcBef>
        <a:buNone/>
        <a:defRPr sz="48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608" indent="-249608" algn="l" defTabSz="998433" rtl="0" eaLnBrk="1" latinLnBrk="0" hangingPunct="1">
        <a:lnSpc>
          <a:spcPct val="90000"/>
        </a:lnSpc>
        <a:spcBef>
          <a:spcPts val="1092"/>
        </a:spcBef>
        <a:buFont typeface="Arial" panose="020B0604020202020204" pitchFamily="34" charset="0"/>
        <a:buChar char="•"/>
        <a:defRPr sz="3057" kern="1200">
          <a:solidFill>
            <a:schemeClr val="tx1"/>
          </a:solidFill>
          <a:latin typeface="+mn-lt"/>
          <a:ea typeface="+mn-ea"/>
          <a:cs typeface="+mn-cs"/>
        </a:defRPr>
      </a:lvl1pPr>
      <a:lvl2pPr marL="748825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621" kern="1200">
          <a:solidFill>
            <a:schemeClr val="tx1"/>
          </a:solidFill>
          <a:latin typeface="+mn-lt"/>
          <a:ea typeface="+mn-ea"/>
          <a:cs typeface="+mn-cs"/>
        </a:defRPr>
      </a:lvl2pPr>
      <a:lvl3pPr marL="1248042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3pPr>
      <a:lvl4pPr marL="1747258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4pPr>
      <a:lvl5pPr marL="2246475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5pPr>
      <a:lvl6pPr marL="2745692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6pPr>
      <a:lvl7pPr marL="3244908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7pPr>
      <a:lvl8pPr marL="3744125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8pPr>
      <a:lvl9pPr marL="4243342" indent="-249608" algn="l" defTabSz="998433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9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1pPr>
      <a:lvl2pPr marL="499217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2pPr>
      <a:lvl3pPr marL="998433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3pPr>
      <a:lvl4pPr marL="1497650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4pPr>
      <a:lvl5pPr marL="1996867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5pPr>
      <a:lvl6pPr marL="2496083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6pPr>
      <a:lvl7pPr marL="2995300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7pPr>
      <a:lvl8pPr marL="3494517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8pPr>
      <a:lvl9pPr marL="3993733" algn="l" defTabSz="998433" rtl="0" eaLnBrk="1" latinLnBrk="0" hangingPunct="1">
        <a:defRPr sz="19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9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2M5v9jJtJ0&amp;t=2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371600" y="1501432"/>
            <a:ext cx="10282492" cy="3732582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Unit 4 </a:t>
            </a:r>
            <a:r>
              <a:rPr lang="en-IN" sz="5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US" sz="54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Types of machine learning</a:t>
            </a:r>
          </a:p>
          <a:p>
            <a:pPr algn="ctr"/>
            <a:endParaRPr lang="en-US" sz="5000" b="1" dirty="0">
              <a:solidFill>
                <a:srgbClr val="46B0FA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46B0FA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Lecture 3: Classification and its types</a:t>
            </a:r>
          </a:p>
          <a:p>
            <a:pPr algn="ctr"/>
            <a:endParaRPr lang="en-US" sz="5000" dirty="0">
              <a:solidFill>
                <a:srgbClr val="46B0FA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ctr"/>
            <a:r>
              <a:rPr lang="en-US" sz="5000" b="1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endParaRPr lang="en-IN" sz="5000" b="1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27400" y="4940300"/>
            <a:ext cx="6333286" cy="1329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School of Computer Science</a:t>
            </a:r>
            <a:br>
              <a:rPr lang="en-US" sz="2300" dirty="0">
                <a:latin typeface="Times New Roman"/>
                <a:cs typeface="Times New Roman"/>
              </a:rPr>
            </a:br>
            <a:r>
              <a:rPr lang="en-US" sz="2300" dirty="0">
                <a:latin typeface="Times New Roman"/>
                <a:cs typeface="Times New Roman"/>
              </a:rPr>
              <a:t>UPES, Dehradun</a:t>
            </a:r>
          </a:p>
          <a:p>
            <a:pPr algn="ctr">
              <a:lnSpc>
                <a:spcPct val="120000"/>
              </a:lnSpc>
            </a:pPr>
            <a:r>
              <a:rPr lang="en-US" sz="2300" dirty="0">
                <a:latin typeface="Times New Roman"/>
                <a:cs typeface="Times New Roman"/>
              </a:rPr>
              <a:t>India</a:t>
            </a:r>
          </a:p>
        </p:txBody>
      </p:sp>
    </p:spTree>
    <p:extLst>
      <p:ext uri="{BB962C8B-B14F-4D97-AF65-F5344CB8AC3E}">
        <p14:creationId xmlns:p14="http://schemas.microsoft.com/office/powerpoint/2010/main" val="10081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10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Decision Tree Induction: An Example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9D02F-5940-96B2-CE10-FE3A055088E8}"/>
              </a:ext>
            </a:extLst>
          </p:cNvPr>
          <p:cNvSpPr txBox="1"/>
          <p:nvPr/>
        </p:nvSpPr>
        <p:spPr>
          <a:xfrm>
            <a:off x="452819" y="1317594"/>
            <a:ext cx="9531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70981"/>
              </a:buClr>
              <a:buSzPct val="75000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Resulting tree:</a:t>
            </a:r>
          </a:p>
        </p:txBody>
      </p:sp>
      <p:grpSp>
        <p:nvGrpSpPr>
          <p:cNvPr id="20484" name="Group 63">
            <a:extLst>
              <a:ext uri="{FF2B5EF4-FFF2-40B4-BE49-F238E27FC236}">
                <a16:creationId xmlns:a16="http://schemas.microsoft.com/office/drawing/2014/main" id="{E65457B2-5860-29CE-49CE-17F6C4BB3A36}"/>
              </a:ext>
            </a:extLst>
          </p:cNvPr>
          <p:cNvGrpSpPr>
            <a:grpSpLocks/>
          </p:cNvGrpSpPr>
          <p:nvPr/>
        </p:nvGrpSpPr>
        <p:grpSpPr bwMode="auto">
          <a:xfrm>
            <a:off x="1782855" y="2608566"/>
            <a:ext cx="8073663" cy="3230088"/>
            <a:chOff x="766" y="1152"/>
            <a:chExt cx="3976" cy="2403"/>
          </a:xfrm>
        </p:grpSpPr>
        <p:sp>
          <p:nvSpPr>
            <p:cNvPr id="20487" name="Rectangle 3">
              <a:extLst>
                <a:ext uri="{FF2B5EF4-FFF2-40B4-BE49-F238E27FC236}">
                  <a16:creationId xmlns:a16="http://schemas.microsoft.com/office/drawing/2014/main" id="{4C3021A0-9E23-EAA8-AA83-007924FC0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1152"/>
              <a:ext cx="472" cy="291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537" tIns="50269" rIns="100537" bIns="50269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 dirty="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20488" name="Rectangle 4">
              <a:extLst>
                <a:ext uri="{FF2B5EF4-FFF2-40B4-BE49-F238E27FC236}">
                  <a16:creationId xmlns:a16="http://schemas.microsoft.com/office/drawing/2014/main" id="{431308A3-A1BC-B1E1-7421-6899A8610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766"/>
              <a:ext cx="7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537" tIns="50269" rIns="100537" bIns="50269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overcast</a:t>
              </a:r>
            </a:p>
          </p:txBody>
        </p:sp>
        <p:sp>
          <p:nvSpPr>
            <p:cNvPr id="20489" name="Rectangle 5">
              <a:extLst>
                <a:ext uri="{FF2B5EF4-FFF2-40B4-BE49-F238E27FC236}">
                  <a16:creationId xmlns:a16="http://schemas.microsoft.com/office/drawing/2014/main" id="{4C15CC7A-51AB-7ECF-9603-3E3625A00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" y="2342"/>
              <a:ext cx="764" cy="291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537" tIns="50269" rIns="100537" bIns="50269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student?</a:t>
              </a:r>
            </a:p>
          </p:txBody>
        </p:sp>
        <p:sp>
          <p:nvSpPr>
            <p:cNvPr id="20490" name="Rectangle 6">
              <a:extLst>
                <a:ext uri="{FF2B5EF4-FFF2-40B4-BE49-F238E27FC236}">
                  <a16:creationId xmlns:a16="http://schemas.microsoft.com/office/drawing/2014/main" id="{18ECC050-92FD-CBF6-10E1-5C5477D0C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" y="2342"/>
              <a:ext cx="1218" cy="37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100537" tIns="50269" rIns="100537" bIns="50269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 dirty="0">
                  <a:latin typeface="Times New Roman" panose="02020603050405020304" pitchFamily="18" charset="0"/>
                </a:rPr>
                <a:t>credit rating?</a:t>
              </a:r>
            </a:p>
          </p:txBody>
        </p:sp>
        <p:sp>
          <p:nvSpPr>
            <p:cNvPr id="20491" name="Line 11">
              <a:extLst>
                <a:ext uri="{FF2B5EF4-FFF2-40B4-BE49-F238E27FC236}">
                  <a16:creationId xmlns:a16="http://schemas.microsoft.com/office/drawing/2014/main" id="{4C33B65F-9799-3CBB-A788-5917DB9AE9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9" y="1308"/>
              <a:ext cx="783" cy="9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1965"/>
            </a:p>
          </p:txBody>
        </p:sp>
        <p:sp>
          <p:nvSpPr>
            <p:cNvPr id="20492" name="Line 12">
              <a:extLst>
                <a:ext uri="{FF2B5EF4-FFF2-40B4-BE49-F238E27FC236}">
                  <a16:creationId xmlns:a16="http://schemas.microsoft.com/office/drawing/2014/main" id="{ED94E0CC-CD8B-6A67-40F1-F7D065D7B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1965"/>
            </a:p>
          </p:txBody>
        </p:sp>
        <p:sp>
          <p:nvSpPr>
            <p:cNvPr id="20493" name="Line 13">
              <a:extLst>
                <a:ext uri="{FF2B5EF4-FFF2-40B4-BE49-F238E27FC236}">
                  <a16:creationId xmlns:a16="http://schemas.microsoft.com/office/drawing/2014/main" id="{1A5AB3E4-C5EF-07CE-01C9-886373027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" y="1347"/>
              <a:ext cx="1168" cy="9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1965"/>
            </a:p>
          </p:txBody>
        </p:sp>
        <p:sp>
          <p:nvSpPr>
            <p:cNvPr id="20494" name="Rectangle 14">
              <a:extLst>
                <a:ext uri="{FF2B5EF4-FFF2-40B4-BE49-F238E27FC236}">
                  <a16:creationId xmlns:a16="http://schemas.microsoft.com/office/drawing/2014/main" id="{D2AE8E73-CD70-771C-2E34-252120E5C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1730"/>
              <a:ext cx="531" cy="29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100537" tIns="50269" rIns="100537" bIns="50269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 b="1">
                  <a:latin typeface="Times New Roman" panose="02020603050405020304" pitchFamily="18" charset="0"/>
                </a:rPr>
                <a:t>&lt;=30</a:t>
              </a:r>
              <a:endParaRPr lang="en-US" altLang="en-US" sz="2621">
                <a:latin typeface="Times New Roman" panose="02020603050405020304" pitchFamily="18" charset="0"/>
              </a:endParaRPr>
            </a:p>
          </p:txBody>
        </p:sp>
        <p:sp>
          <p:nvSpPr>
            <p:cNvPr id="20495" name="Rectangle 15">
              <a:extLst>
                <a:ext uri="{FF2B5EF4-FFF2-40B4-BE49-F238E27FC236}">
                  <a16:creationId xmlns:a16="http://schemas.microsoft.com/office/drawing/2014/main" id="{484A1F5F-2839-5170-14F8-5BE232C92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1804"/>
              <a:ext cx="421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537" tIns="50269" rIns="100537" bIns="50269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 b="1">
                  <a:latin typeface="Times New Roman" panose="02020603050405020304" pitchFamily="18" charset="0"/>
                </a:rPr>
                <a:t>&gt;40</a:t>
              </a:r>
              <a:endParaRPr lang="en-US" altLang="en-US" sz="2621">
                <a:latin typeface="Times New Roman" panose="02020603050405020304" pitchFamily="18" charset="0"/>
              </a:endParaRPr>
            </a:p>
          </p:txBody>
        </p:sp>
        <p:sp>
          <p:nvSpPr>
            <p:cNvPr id="20496" name="Line 16">
              <a:extLst>
                <a:ext uri="{FF2B5EF4-FFF2-40B4-BE49-F238E27FC236}">
                  <a16:creationId xmlns:a16="http://schemas.microsoft.com/office/drawing/2014/main" id="{DBE12D4E-9D06-6B9D-57E4-70218E0DD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1965"/>
            </a:p>
          </p:txBody>
        </p:sp>
        <p:sp>
          <p:nvSpPr>
            <p:cNvPr id="20497" name="Line 17">
              <a:extLst>
                <a:ext uri="{FF2B5EF4-FFF2-40B4-BE49-F238E27FC236}">
                  <a16:creationId xmlns:a16="http://schemas.microsoft.com/office/drawing/2014/main" id="{4740519A-A149-DE9E-EB8C-D6CBC1378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1965"/>
            </a:p>
          </p:txBody>
        </p:sp>
        <p:sp>
          <p:nvSpPr>
            <p:cNvPr id="20498" name="Line 18">
              <a:extLst>
                <a:ext uri="{FF2B5EF4-FFF2-40B4-BE49-F238E27FC236}">
                  <a16:creationId xmlns:a16="http://schemas.microsoft.com/office/drawing/2014/main" id="{E93C5142-C36A-3344-0DEF-DDA960041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1965"/>
            </a:p>
          </p:txBody>
        </p:sp>
        <p:sp>
          <p:nvSpPr>
            <p:cNvPr id="20499" name="Line 19">
              <a:extLst>
                <a:ext uri="{FF2B5EF4-FFF2-40B4-BE49-F238E27FC236}">
                  <a16:creationId xmlns:a16="http://schemas.microsoft.com/office/drawing/2014/main" id="{8A5516DE-BE44-D427-3E53-5129AAE45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1965"/>
            </a:p>
          </p:txBody>
        </p:sp>
        <p:sp>
          <p:nvSpPr>
            <p:cNvPr id="20500" name="Line 24">
              <a:extLst>
                <a:ext uri="{FF2B5EF4-FFF2-40B4-BE49-F238E27FC236}">
                  <a16:creationId xmlns:a16="http://schemas.microsoft.com/office/drawing/2014/main" id="{42B646ED-BA4B-153A-E81F-E30B88BA2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 sz="1965"/>
            </a:p>
          </p:txBody>
        </p:sp>
        <p:sp>
          <p:nvSpPr>
            <p:cNvPr id="20501" name="Rectangle 25">
              <a:extLst>
                <a:ext uri="{FF2B5EF4-FFF2-40B4-BE49-F238E27FC236}">
                  <a16:creationId xmlns:a16="http://schemas.microsoft.com/office/drawing/2014/main" id="{966B497E-1EDC-5342-D297-323223C7F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3264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537" tIns="50269" rIns="100537" bIns="50269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0502" name="Rectangle 27">
              <a:extLst>
                <a:ext uri="{FF2B5EF4-FFF2-40B4-BE49-F238E27FC236}">
                  <a16:creationId xmlns:a16="http://schemas.microsoft.com/office/drawing/2014/main" id="{91F193AE-A08A-619E-4682-0C77C84D4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326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537" tIns="50269" rIns="100537" bIns="50269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0503" name="Rectangle 28">
              <a:extLst>
                <a:ext uri="{FF2B5EF4-FFF2-40B4-BE49-F238E27FC236}">
                  <a16:creationId xmlns:a16="http://schemas.microsoft.com/office/drawing/2014/main" id="{979D7E6D-2885-5343-FC45-7A2B1C765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3216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537" tIns="50269" rIns="100537" bIns="50269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0504" name="Rectangle 29">
              <a:extLst>
                <a:ext uri="{FF2B5EF4-FFF2-40B4-BE49-F238E27FC236}">
                  <a16:creationId xmlns:a16="http://schemas.microsoft.com/office/drawing/2014/main" id="{BA756D91-0E9A-FD71-D0E8-EDBFF4B0F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344"/>
              <a:ext cx="37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537" tIns="50269" rIns="100537" bIns="50269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 dirty="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0505" name="Rectangle 30">
              <a:extLst>
                <a:ext uri="{FF2B5EF4-FFF2-40B4-BE49-F238E27FC236}">
                  <a16:creationId xmlns:a16="http://schemas.microsoft.com/office/drawing/2014/main" id="{86B79ADC-08AE-2FA6-ED30-204205DA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0" y="1824"/>
              <a:ext cx="917" cy="25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184" b="1" dirty="0">
                  <a:latin typeface="Times New Roman" panose="02020603050405020304" pitchFamily="18" charset="0"/>
                </a:rPr>
                <a:t>31..40</a:t>
              </a:r>
              <a:endParaRPr lang="en-US" altLang="en-US" sz="1965" dirty="0">
                <a:latin typeface="Times New Roman" panose="02020603050405020304" pitchFamily="18" charset="0"/>
              </a:endParaRPr>
            </a:p>
          </p:txBody>
        </p:sp>
        <p:sp>
          <p:nvSpPr>
            <p:cNvPr id="20506" name="Rectangle 62">
              <a:extLst>
                <a:ext uri="{FF2B5EF4-FFF2-40B4-BE49-F238E27FC236}">
                  <a16:creationId xmlns:a16="http://schemas.microsoft.com/office/drawing/2014/main" id="{C67B4A07-9A8C-E086-8279-4678683DE6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456844">
              <a:off x="3166" y="3215"/>
              <a:ext cx="311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537" tIns="50269" rIns="100537" bIns="50269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20507" name="Rectangle 9">
              <a:extLst>
                <a:ext uri="{FF2B5EF4-FFF2-40B4-BE49-F238E27FC236}">
                  <a16:creationId xmlns:a16="http://schemas.microsoft.com/office/drawing/2014/main" id="{D3356E7D-EB17-8C17-910A-9DBC51917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2784"/>
              <a:ext cx="38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537" tIns="50269" rIns="100537" bIns="50269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 dirty="0">
                  <a:latin typeface="Times New Roman" panose="02020603050405020304" pitchFamily="18" charset="0"/>
                </a:rPr>
                <a:t>fair</a:t>
              </a:r>
            </a:p>
          </p:txBody>
        </p:sp>
        <p:sp>
          <p:nvSpPr>
            <p:cNvPr id="20508" name="Rectangle 10">
              <a:extLst>
                <a:ext uri="{FF2B5EF4-FFF2-40B4-BE49-F238E27FC236}">
                  <a16:creationId xmlns:a16="http://schemas.microsoft.com/office/drawing/2014/main" id="{44985F3D-E747-200C-9B6D-318E98D23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" y="2784"/>
              <a:ext cx="81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537" tIns="50269" rIns="100537" bIns="50269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excellent</a:t>
              </a:r>
            </a:p>
          </p:txBody>
        </p:sp>
        <p:sp>
          <p:nvSpPr>
            <p:cNvPr id="20509" name="Rectangle 8">
              <a:extLst>
                <a:ext uri="{FF2B5EF4-FFF2-40B4-BE49-F238E27FC236}">
                  <a16:creationId xmlns:a16="http://schemas.microsoft.com/office/drawing/2014/main" id="{E2FF37AC-67C5-333C-17B3-2A39EB404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832"/>
              <a:ext cx="37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537" tIns="50269" rIns="100537" bIns="50269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20510" name="Rectangle 7">
              <a:extLst>
                <a:ext uri="{FF2B5EF4-FFF2-40B4-BE49-F238E27FC236}">
                  <a16:creationId xmlns:a16="http://schemas.microsoft.com/office/drawing/2014/main" id="{6F6CE7A3-F154-0CBA-3450-5300E24B8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32"/>
              <a:ext cx="43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537" tIns="50269" rIns="100537" bIns="50269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09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11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Algorithm for Decision Tree Induction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9D02F-5940-96B2-CE10-FE3A055088E8}"/>
              </a:ext>
            </a:extLst>
          </p:cNvPr>
          <p:cNvSpPr txBox="1"/>
          <p:nvPr/>
        </p:nvSpPr>
        <p:spPr>
          <a:xfrm>
            <a:off x="665017" y="1116281"/>
            <a:ext cx="11934702" cy="4081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Basic algorithm (a greedy algorithm)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Tree is constructed in 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top-down recursive divide-and-conquer manner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At start, all the training examples are at the root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Attributes are categorical (if continuous-valued, they are discretized in advance)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Examples are partitioned recursively based on selected attributes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Test attributes are selected on the basis of a heuristic or statistical measure (e.g.,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information gain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Conditions for stopping partitioning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All samples for a given node belong to the same class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There are no remaining attributes for further partitioning –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majority voting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is employed for classifying the leaf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There are no samples left</a:t>
            </a:r>
          </a:p>
        </p:txBody>
      </p:sp>
    </p:spTree>
    <p:extLst>
      <p:ext uri="{BB962C8B-B14F-4D97-AF65-F5344CB8AC3E}">
        <p14:creationId xmlns:p14="http://schemas.microsoft.com/office/powerpoint/2010/main" val="363960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12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Brief Review of Entropy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9F3976-F63E-ECB3-45C0-AF5BBEB37473}"/>
              </a:ext>
            </a:extLst>
          </p:cNvPr>
          <p:cNvSpPr txBox="1">
            <a:spLocks/>
          </p:cNvSpPr>
          <p:nvPr/>
        </p:nvSpPr>
        <p:spPr>
          <a:xfrm>
            <a:off x="915254" y="1121709"/>
            <a:ext cx="8810638" cy="4661574"/>
          </a:xfrm>
          <a:prstGeom prst="rect">
            <a:avLst/>
          </a:prstGeom>
          <a:blipFill rotWithShape="1">
            <a:blip r:embed="rId3" cstate="print"/>
            <a:stretch>
              <a:fillRect l="-288" t="-1043" r="-1513"/>
            </a:stretch>
          </a:blipFill>
          <a:ln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49608" indent="-249608" algn="l" defTabSz="998433" rtl="0" eaLnBrk="1" latinLnBrk="0" hangingPunct="1">
              <a:lnSpc>
                <a:spcPct val="90000"/>
              </a:lnSpc>
              <a:spcBef>
                <a:spcPts val="1092"/>
              </a:spcBef>
              <a:buFont typeface="Arial" panose="020B0604020202020204" pitchFamily="34" charset="0"/>
              <a:buChar char="•"/>
              <a:defRPr sz="30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8825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26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042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2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7258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6475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5692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4908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4125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3342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241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13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Attribute Selection Measure: Information Gain (ID3/C4.5)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9D02F-5940-96B2-CE10-FE3A055088E8}"/>
              </a:ext>
            </a:extLst>
          </p:cNvPr>
          <p:cNvSpPr txBox="1"/>
          <p:nvPr/>
        </p:nvSpPr>
        <p:spPr>
          <a:xfrm>
            <a:off x="665018" y="1116281"/>
            <a:ext cx="11614068" cy="4506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621" dirty="0"/>
              <a:t>Select the attribute with the highest information gain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621" dirty="0"/>
              <a:t>Let </a:t>
            </a:r>
            <a:r>
              <a:rPr lang="en-US" altLang="en-US" sz="2621" i="1" dirty="0"/>
              <a:t>p</a:t>
            </a:r>
            <a:r>
              <a:rPr lang="en-US" altLang="en-US" sz="2621" i="1" baseline="-25000" dirty="0"/>
              <a:t>i</a:t>
            </a:r>
            <a:r>
              <a:rPr lang="en-US" altLang="en-US" sz="2621" dirty="0"/>
              <a:t> be the probability that an arbitrary tuple in D belongs to class C</a:t>
            </a:r>
            <a:r>
              <a:rPr lang="en-US" altLang="en-US" sz="2621" baseline="-25000" dirty="0"/>
              <a:t>i</a:t>
            </a:r>
            <a:r>
              <a:rPr lang="en-US" altLang="en-US" sz="2621" dirty="0"/>
              <a:t>, estimated by |C</a:t>
            </a:r>
            <a:r>
              <a:rPr lang="en-US" altLang="en-US" sz="2621" i="1" baseline="-25000" dirty="0"/>
              <a:t>i</a:t>
            </a:r>
            <a:r>
              <a:rPr lang="en-US" altLang="en-US" sz="2621" baseline="-25000" dirty="0"/>
              <a:t>, D</a:t>
            </a:r>
            <a:r>
              <a:rPr lang="en-US" altLang="en-US" sz="2621" dirty="0"/>
              <a:t>|/|D|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621" b="1" dirty="0">
                <a:solidFill>
                  <a:schemeClr val="hlink"/>
                </a:solidFill>
              </a:rPr>
              <a:t>Expected information</a:t>
            </a:r>
            <a:r>
              <a:rPr lang="en-US" altLang="en-US" sz="2621" b="1" dirty="0"/>
              <a:t> (entropy) </a:t>
            </a:r>
            <a:r>
              <a:rPr lang="en-US" altLang="en-US" sz="2621" dirty="0"/>
              <a:t>needed to classify a tuple in D:</a:t>
            </a:r>
          </a:p>
          <a:p>
            <a:pPr eaLnBrk="1" hangingPunct="1">
              <a:lnSpc>
                <a:spcPct val="110000"/>
              </a:lnSpc>
            </a:pPr>
            <a:endParaRPr lang="en-US" altLang="en-US" sz="2621" dirty="0"/>
          </a:p>
          <a:p>
            <a:pPr eaLnBrk="1" hangingPunct="1">
              <a:lnSpc>
                <a:spcPct val="110000"/>
              </a:lnSpc>
            </a:pPr>
            <a:endParaRPr lang="en-US" altLang="en-US" sz="262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621" b="1" dirty="0">
                <a:solidFill>
                  <a:schemeClr val="hlink"/>
                </a:solidFill>
              </a:rPr>
              <a:t>Information</a:t>
            </a:r>
            <a:r>
              <a:rPr lang="en-US" altLang="en-US" sz="2621" b="1" dirty="0"/>
              <a:t> </a:t>
            </a:r>
            <a:r>
              <a:rPr lang="en-US" altLang="en-US" sz="2621" dirty="0"/>
              <a:t>needed (after using A to split D into v partitions) to classify D:</a:t>
            </a:r>
          </a:p>
          <a:p>
            <a:pPr eaLnBrk="1" hangingPunct="1">
              <a:lnSpc>
                <a:spcPct val="110000"/>
              </a:lnSpc>
            </a:pPr>
            <a:endParaRPr lang="en-US" altLang="en-US" sz="2621" dirty="0"/>
          </a:p>
          <a:p>
            <a:pPr eaLnBrk="1" hangingPunct="1">
              <a:lnSpc>
                <a:spcPct val="110000"/>
              </a:lnSpc>
            </a:pPr>
            <a:endParaRPr lang="en-US" altLang="en-US" sz="262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621" b="1" dirty="0">
                <a:solidFill>
                  <a:schemeClr val="hlink"/>
                </a:solidFill>
              </a:rPr>
              <a:t>Information gained</a:t>
            </a:r>
            <a:r>
              <a:rPr lang="en-US" altLang="en-US" sz="2621" b="1" dirty="0"/>
              <a:t> </a:t>
            </a:r>
            <a:r>
              <a:rPr lang="en-US" altLang="en-US" sz="2621" dirty="0"/>
              <a:t>by branching on attribute A</a:t>
            </a:r>
          </a:p>
        </p:txBody>
      </p:sp>
      <p:graphicFrame>
        <p:nvGraphicFramePr>
          <p:cNvPr id="28677" name="Object 4">
            <a:extLst>
              <a:ext uri="{FF2B5EF4-FFF2-40B4-BE49-F238E27FC236}">
                <a16:creationId xmlns:a16="http://schemas.microsoft.com/office/drawing/2014/main" id="{F2E81BE4-3C6B-9454-89D7-879970D31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481175"/>
              </p:ext>
            </p:extLst>
          </p:nvPr>
        </p:nvGraphicFramePr>
        <p:xfrm>
          <a:off x="8656304" y="2732886"/>
          <a:ext cx="3622782" cy="92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28677" name="Object 4">
                        <a:extLst>
                          <a:ext uri="{FF2B5EF4-FFF2-40B4-BE49-F238E27FC236}">
                            <a16:creationId xmlns:a16="http://schemas.microsoft.com/office/drawing/2014/main" id="{F2E81BE4-3C6B-9454-89D7-879970D310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6304" y="2732886"/>
                        <a:ext cx="3622782" cy="929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5">
            <a:extLst>
              <a:ext uri="{FF2B5EF4-FFF2-40B4-BE49-F238E27FC236}">
                <a16:creationId xmlns:a16="http://schemas.microsoft.com/office/drawing/2014/main" id="{B45966E4-3F2A-15D9-2F13-6B67C9C22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730859"/>
              </p:ext>
            </p:extLst>
          </p:nvPr>
        </p:nvGraphicFramePr>
        <p:xfrm>
          <a:off x="8436535" y="4109303"/>
          <a:ext cx="4715206" cy="995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28678" name="Object 5">
                        <a:extLst>
                          <a:ext uri="{FF2B5EF4-FFF2-40B4-BE49-F238E27FC236}">
                            <a16:creationId xmlns:a16="http://schemas.microsoft.com/office/drawing/2014/main" id="{B45966E4-3F2A-15D9-2F13-6B67C9C223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6535" y="4109303"/>
                        <a:ext cx="4715206" cy="995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6">
            <a:extLst>
              <a:ext uri="{FF2B5EF4-FFF2-40B4-BE49-F238E27FC236}">
                <a16:creationId xmlns:a16="http://schemas.microsoft.com/office/drawing/2014/main" id="{BD56F36C-031B-4D85-CC93-95857D45F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121102"/>
              </p:ext>
            </p:extLst>
          </p:nvPr>
        </p:nvGraphicFramePr>
        <p:xfrm>
          <a:off x="5985164" y="5622965"/>
          <a:ext cx="4572000" cy="534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28679" name="Object 6">
                        <a:extLst>
                          <a:ext uri="{FF2B5EF4-FFF2-40B4-BE49-F238E27FC236}">
                            <a16:creationId xmlns:a16="http://schemas.microsoft.com/office/drawing/2014/main" id="{BD56F36C-031B-4D85-CC93-95857D45F7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164" y="5622965"/>
                        <a:ext cx="4572000" cy="534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59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14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Attribute Selection: Information Gain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9D02F-5940-96B2-CE10-FE3A055088E8}"/>
              </a:ext>
            </a:extLst>
          </p:cNvPr>
          <p:cNvSpPr txBox="1"/>
          <p:nvPr/>
        </p:nvSpPr>
        <p:spPr>
          <a:xfrm>
            <a:off x="665018" y="1116281"/>
            <a:ext cx="11614068" cy="513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endParaRPr lang="en-US" altLang="en-US" sz="2621" dirty="0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D34CF7B-C5E2-83D3-3DE4-63EB90E12231}"/>
              </a:ext>
            </a:extLst>
          </p:cNvPr>
          <p:cNvSpPr txBox="1">
            <a:spLocks noChangeArrowheads="1"/>
          </p:cNvSpPr>
          <p:nvPr/>
        </p:nvSpPr>
        <p:spPr>
          <a:xfrm>
            <a:off x="510639" y="1116281"/>
            <a:ext cx="5494020" cy="1747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9608" indent="-249608" algn="l" defTabSz="998433" rtl="0" eaLnBrk="1" latinLnBrk="0" hangingPunct="1">
              <a:lnSpc>
                <a:spcPct val="90000"/>
              </a:lnSpc>
              <a:spcBef>
                <a:spcPts val="1092"/>
              </a:spcBef>
              <a:buFont typeface="Arial" panose="020B0604020202020204" pitchFamily="34" charset="0"/>
              <a:buChar char="•"/>
              <a:defRPr sz="30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8825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26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042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2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7258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6475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5692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4908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4125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3342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200" dirty="0">
                <a:solidFill>
                  <a:srgbClr val="121328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Class P: </a:t>
            </a:r>
            <a:r>
              <a:rPr lang="en-US" altLang="en-US" sz="2200" dirty="0" err="1">
                <a:solidFill>
                  <a:srgbClr val="121328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lang="en-US" altLang="en-US" sz="2200" dirty="0">
                <a:solidFill>
                  <a:srgbClr val="121328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200" dirty="0">
                <a:solidFill>
                  <a:srgbClr val="121328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Class N: </a:t>
            </a:r>
            <a:r>
              <a:rPr lang="en-US" altLang="en-US" sz="2200" dirty="0" err="1">
                <a:solidFill>
                  <a:srgbClr val="121328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lang="en-US" altLang="en-US" sz="2200" dirty="0">
                <a:solidFill>
                  <a:srgbClr val="121328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= “no”</a:t>
            </a:r>
            <a:endParaRPr lang="en-US" altLang="en-US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A4F924CE-F53A-FC6C-76B4-F6F9FE37E3BE}"/>
              </a:ext>
            </a:extLst>
          </p:cNvPr>
          <p:cNvSpPr txBox="1">
            <a:spLocks noChangeArrowheads="1"/>
          </p:cNvSpPr>
          <p:nvPr/>
        </p:nvSpPr>
        <p:spPr>
          <a:xfrm>
            <a:off x="6295868" y="2613928"/>
            <a:ext cx="4534544" cy="241287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49608" indent="-249608" algn="l" defTabSz="998433" rtl="0" eaLnBrk="1" latinLnBrk="0" hangingPunct="1">
              <a:lnSpc>
                <a:spcPct val="90000"/>
              </a:lnSpc>
              <a:spcBef>
                <a:spcPts val="1092"/>
              </a:spcBef>
              <a:buFont typeface="Arial" panose="020B0604020202020204" pitchFamily="34" charset="0"/>
              <a:buChar char="•"/>
              <a:defRPr sz="30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8825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262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042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2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47258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6475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5692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4908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4125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43342" indent="-249608" algn="l" defTabSz="998433" rtl="0" eaLnBrk="1" latinLnBrk="0" hangingPunct="1">
              <a:lnSpc>
                <a:spcPct val="90000"/>
              </a:lnSpc>
              <a:spcBef>
                <a:spcPts val="546"/>
              </a:spcBef>
              <a:buFont typeface="Arial" panose="020B0604020202020204" pitchFamily="34" charset="0"/>
              <a:buChar char="•"/>
              <a:defRPr sz="19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2184" dirty="0">
                <a:solidFill>
                  <a:srgbClr val="121328"/>
                </a:solidFill>
              </a:rPr>
              <a:t>            means “age &lt;=30” has 5 out of 14 samples, with 2 </a:t>
            </a:r>
            <a:r>
              <a:rPr lang="en-US" altLang="en-US" sz="2184" dirty="0" err="1">
                <a:solidFill>
                  <a:srgbClr val="121328"/>
                </a:solidFill>
              </a:rPr>
              <a:t>yes’es</a:t>
            </a:r>
            <a:r>
              <a:rPr lang="en-US" altLang="en-US" sz="2184" dirty="0">
                <a:solidFill>
                  <a:srgbClr val="121328"/>
                </a:solidFill>
              </a:rPr>
              <a:t>  and 3 no’s.   Hence</a:t>
            </a:r>
            <a:endParaRPr lang="en-US" altLang="en-US" sz="2184" dirty="0"/>
          </a:p>
          <a:p>
            <a:pPr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184" dirty="0"/>
          </a:p>
          <a:p>
            <a:pPr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2184" dirty="0">
              <a:solidFill>
                <a:srgbClr val="121328"/>
              </a:solidFill>
            </a:endParaRPr>
          </a:p>
          <a:p>
            <a:pPr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2184" dirty="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30726" name="Object 5">
            <a:extLst>
              <a:ext uri="{FF2B5EF4-FFF2-40B4-BE49-F238E27FC236}">
                <a16:creationId xmlns:a16="http://schemas.microsoft.com/office/drawing/2014/main" id="{32919422-6F0B-0C7F-D569-A5D1F5BDF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671047"/>
              </p:ext>
            </p:extLst>
          </p:nvPr>
        </p:nvGraphicFramePr>
        <p:xfrm>
          <a:off x="864926" y="2630657"/>
          <a:ext cx="3750166" cy="1410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352800" imgH="1438250" progId="Excel.Sheet.8">
                  <p:embed/>
                </p:oleObj>
              </mc:Choice>
              <mc:Fallback>
                <p:oleObj name="Worksheet" r:id="rId3" imgW="3352800" imgH="1438250" progId="Excel.Sheet.8">
                  <p:embed/>
                  <p:pic>
                    <p:nvPicPr>
                      <p:cNvPr id="30726" name="Object 5">
                        <a:extLst>
                          <a:ext uri="{FF2B5EF4-FFF2-40B4-BE49-F238E27FC236}">
                            <a16:creationId xmlns:a16="http://schemas.microsoft.com/office/drawing/2014/main" id="{32919422-6F0B-0C7F-D569-A5D1F5BDF2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926" y="2630657"/>
                        <a:ext cx="3750166" cy="1410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6">
            <a:extLst>
              <a:ext uri="{FF2B5EF4-FFF2-40B4-BE49-F238E27FC236}">
                <a16:creationId xmlns:a16="http://schemas.microsoft.com/office/drawing/2014/main" id="{358B17E5-1FE2-CB41-E26F-1405B04576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244235"/>
              </p:ext>
            </p:extLst>
          </p:nvPr>
        </p:nvGraphicFramePr>
        <p:xfrm>
          <a:off x="7080708" y="1033079"/>
          <a:ext cx="5150639" cy="140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44700" imgH="812800" progId="Equation.3">
                  <p:embed/>
                </p:oleObj>
              </mc:Choice>
              <mc:Fallback>
                <p:oleObj name="Equation" r:id="rId5" imgW="2044700" imgH="812800" progId="Equation.3">
                  <p:embed/>
                  <p:pic>
                    <p:nvPicPr>
                      <p:cNvPr id="30727" name="Object 6">
                        <a:extLst>
                          <a:ext uri="{FF2B5EF4-FFF2-40B4-BE49-F238E27FC236}">
                            <a16:creationId xmlns:a16="http://schemas.microsoft.com/office/drawing/2014/main" id="{358B17E5-1FE2-CB41-E26F-1405B0457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708" y="1033079"/>
                        <a:ext cx="5150639" cy="1404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7">
            <a:extLst>
              <a:ext uri="{FF2B5EF4-FFF2-40B4-BE49-F238E27FC236}">
                <a16:creationId xmlns:a16="http://schemas.microsoft.com/office/drawing/2014/main" id="{C84F048A-2ED6-A330-1098-560A89481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89677"/>
              </p:ext>
            </p:extLst>
          </p:nvPr>
        </p:nvGraphicFramePr>
        <p:xfrm>
          <a:off x="6628679" y="5359615"/>
          <a:ext cx="3924391" cy="1303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94100" imgH="1193800" progId="Equation.3">
                  <p:embed/>
                </p:oleObj>
              </mc:Choice>
              <mc:Fallback>
                <p:oleObj name="Equation" r:id="rId7" imgW="3594100" imgH="1193800" progId="Equation.3">
                  <p:embed/>
                  <p:pic>
                    <p:nvPicPr>
                      <p:cNvPr id="30728" name="Object 7">
                        <a:extLst>
                          <a:ext uri="{FF2B5EF4-FFF2-40B4-BE49-F238E27FC236}">
                            <a16:creationId xmlns:a16="http://schemas.microsoft.com/office/drawing/2014/main" id="{C84F048A-2ED6-A330-1098-560A89481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8679" y="5359615"/>
                        <a:ext cx="3924391" cy="1303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8">
            <a:extLst>
              <a:ext uri="{FF2B5EF4-FFF2-40B4-BE49-F238E27FC236}">
                <a16:creationId xmlns:a16="http://schemas.microsoft.com/office/drawing/2014/main" id="{D48196E7-881A-D0FD-7302-DBDAD19DD7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215841"/>
              </p:ext>
            </p:extLst>
          </p:nvPr>
        </p:nvGraphicFramePr>
        <p:xfrm>
          <a:off x="6295869" y="4111576"/>
          <a:ext cx="4664548" cy="424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52700" imgH="241300" progId="Equation.3">
                  <p:embed/>
                </p:oleObj>
              </mc:Choice>
              <mc:Fallback>
                <p:oleObj name="Equation" r:id="rId9" imgW="2552700" imgH="241300" progId="Equation.3">
                  <p:embed/>
                  <p:pic>
                    <p:nvPicPr>
                      <p:cNvPr id="30729" name="Object 8">
                        <a:extLst>
                          <a:ext uri="{FF2B5EF4-FFF2-40B4-BE49-F238E27FC236}">
                            <a16:creationId xmlns:a16="http://schemas.microsoft.com/office/drawing/2014/main" id="{D48196E7-881A-D0FD-7302-DBDAD19DD7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869" y="4111576"/>
                        <a:ext cx="4664548" cy="424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0">
            <a:extLst>
              <a:ext uri="{FF2B5EF4-FFF2-40B4-BE49-F238E27FC236}">
                <a16:creationId xmlns:a16="http://schemas.microsoft.com/office/drawing/2014/main" id="{08029DCD-AC03-58FB-BA7D-88FFA533C3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326897"/>
              </p:ext>
            </p:extLst>
          </p:nvPr>
        </p:nvGraphicFramePr>
        <p:xfrm>
          <a:off x="6046261" y="2613929"/>
          <a:ext cx="1171770" cy="72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83947" imgH="393529" progId="Equation.3">
                  <p:embed/>
                </p:oleObj>
              </mc:Choice>
              <mc:Fallback>
                <p:oleObj name="Equation" r:id="rId11" imgW="583947" imgH="393529" progId="Equation.3">
                  <p:embed/>
                  <p:pic>
                    <p:nvPicPr>
                      <p:cNvPr id="30731" name="Object 10">
                        <a:extLst>
                          <a:ext uri="{FF2B5EF4-FFF2-40B4-BE49-F238E27FC236}">
                            <a16:creationId xmlns:a16="http://schemas.microsoft.com/office/drawing/2014/main" id="{08029DCD-AC03-58FB-BA7D-88FFA533C3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261" y="2613929"/>
                        <a:ext cx="1171770" cy="726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1">
            <a:extLst>
              <a:ext uri="{FF2B5EF4-FFF2-40B4-BE49-F238E27FC236}">
                <a16:creationId xmlns:a16="http://schemas.microsoft.com/office/drawing/2014/main" id="{18291F46-0403-2235-61E2-038FC4CD34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066333"/>
              </p:ext>
            </p:extLst>
          </p:nvPr>
        </p:nvGraphicFramePr>
        <p:xfrm>
          <a:off x="510639" y="1865105"/>
          <a:ext cx="5951634" cy="572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14700" imgH="393700" progId="Equation.3">
                  <p:embed/>
                </p:oleObj>
              </mc:Choice>
              <mc:Fallback>
                <p:oleObj name="Equation" r:id="rId13" imgW="3314700" imgH="393700" progId="Equation.3">
                  <p:embed/>
                  <p:pic>
                    <p:nvPicPr>
                      <p:cNvPr id="30732" name="Object 11">
                        <a:extLst>
                          <a:ext uri="{FF2B5EF4-FFF2-40B4-BE49-F238E27FC236}">
                            <a16:creationId xmlns:a16="http://schemas.microsoft.com/office/drawing/2014/main" id="{18291F46-0403-2235-61E2-038FC4CD3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39" y="1865105"/>
                        <a:ext cx="5951634" cy="572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859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15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Bayesian Classification: Why?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9D02F-5940-96B2-CE10-FE3A055088E8}"/>
              </a:ext>
            </a:extLst>
          </p:cNvPr>
          <p:cNvSpPr txBox="1"/>
          <p:nvPr/>
        </p:nvSpPr>
        <p:spPr>
          <a:xfrm>
            <a:off x="653143" y="1318161"/>
            <a:ext cx="11625943" cy="428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9608" marR="0" lvl="0" indent="-249608" algn="l" defTabSz="998433" rtl="0" eaLnBrk="1" fontAlgn="auto" latinLnBrk="0" hangingPunct="1">
              <a:lnSpc>
                <a:spcPct val="11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 statistical classifier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: performs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probabilistic prediction, i.e.,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predicts class membership probabilities</a:t>
            </a:r>
          </a:p>
          <a:p>
            <a:pPr marL="249608" marR="0" lvl="0" indent="-249608" algn="l" defTabSz="998433" rtl="0" eaLnBrk="1" fontAlgn="auto" latinLnBrk="0" hangingPunct="1">
              <a:lnSpc>
                <a:spcPct val="11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Foundation: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Based on Bayes’ Theorem. </a:t>
            </a:r>
          </a:p>
          <a:p>
            <a:pPr marL="249608" marR="0" lvl="0" indent="-249608" algn="l" defTabSz="998433" rtl="0" eaLnBrk="1" fontAlgn="auto" latinLnBrk="0" hangingPunct="1">
              <a:lnSpc>
                <a:spcPct val="11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Performance: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A simple Bayesian classifier,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naïve Bayesian classifier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, has comparable performance with decision tree and selected neural network classifiers</a:t>
            </a:r>
          </a:p>
          <a:p>
            <a:pPr marL="249608" marR="0" lvl="0" indent="-249608" algn="l" defTabSz="998433" rtl="0" eaLnBrk="1" fontAlgn="auto" latinLnBrk="0" hangingPunct="1">
              <a:lnSpc>
                <a:spcPct val="11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Incremental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: Each training example can incrementally increase/decrease the probability that a hypothesis is correct — prior knowledge can be combined with observed data</a:t>
            </a:r>
          </a:p>
          <a:p>
            <a:pPr marL="249608" marR="0" lvl="0" indent="-249608" algn="l" defTabSz="998433" rtl="0" eaLnBrk="1" fontAlgn="auto" latinLnBrk="0" hangingPunct="1">
              <a:lnSpc>
                <a:spcPct val="11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Standard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: Even when Bayesian methods are computationally intractable, they can provide a standard of optimal decision making against which other methods can be measured</a:t>
            </a:r>
          </a:p>
        </p:txBody>
      </p:sp>
    </p:spTree>
    <p:extLst>
      <p:ext uri="{BB962C8B-B14F-4D97-AF65-F5344CB8AC3E}">
        <p14:creationId xmlns:p14="http://schemas.microsoft.com/office/powerpoint/2010/main" val="289790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16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Bayes’ Theorem: Basics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9D02F-5940-96B2-CE10-FE3A055088E8}"/>
              </a:ext>
            </a:extLst>
          </p:cNvPr>
          <p:cNvSpPr txBox="1"/>
          <p:nvPr/>
        </p:nvSpPr>
        <p:spPr>
          <a:xfrm>
            <a:off x="700644" y="982299"/>
            <a:ext cx="115784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Total probability Theorem:</a:t>
            </a:r>
          </a:p>
          <a:p>
            <a:pPr eaLnBrk="1" hangingPunct="1"/>
            <a:endParaRPr lang="en-US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endParaRPr lang="en-US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Bayes’ Theorem:</a:t>
            </a:r>
          </a:p>
          <a:p>
            <a:pPr eaLnBrk="1" hangingPunct="1"/>
            <a:endParaRPr lang="en-US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/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Let </a:t>
            </a:r>
            <a:r>
              <a:rPr lang="en-US" alt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be a data sample (“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evidence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”): class label is unknown</a:t>
            </a:r>
          </a:p>
          <a:p>
            <a:pPr lvl="1" eaLnBrk="1" hangingPunct="1"/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Let H be a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hypothesis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that X belongs to class C </a:t>
            </a:r>
          </a:p>
          <a:p>
            <a:pPr lvl="1" eaLnBrk="1" hangingPunct="1"/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Classification is to determine P(H|</a:t>
            </a:r>
            <a:r>
              <a:rPr lang="en-US" alt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), (i.e.,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posteriori probability): 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the probability that the hypothesis holds given the observed data sample </a:t>
            </a:r>
            <a:r>
              <a:rPr lang="en-US" alt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</a:p>
          <a:p>
            <a:pPr lvl="1" eaLnBrk="1" hangingPunct="1"/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P(H) (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prior probability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): the initial probability</a:t>
            </a:r>
          </a:p>
          <a:p>
            <a:pPr lvl="2" eaLnBrk="1" hangingPunct="1"/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E.g.,</a:t>
            </a:r>
            <a:r>
              <a:rPr lang="en-US" alt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 X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will buy computer, regardless of age, income, …</a:t>
            </a:r>
          </a:p>
          <a:p>
            <a:pPr lvl="1" eaLnBrk="1" hangingPunct="1"/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P(</a:t>
            </a:r>
            <a:r>
              <a:rPr lang="en-US" alt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): probability that sample data is observed</a:t>
            </a:r>
          </a:p>
          <a:p>
            <a:pPr lvl="1" eaLnBrk="1" hangingPunct="1"/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P(</a:t>
            </a:r>
            <a:r>
              <a:rPr lang="en-US" alt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|H) (likelihood): the probability of observing the sample </a:t>
            </a:r>
            <a:r>
              <a:rPr lang="en-US" alt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, given that the hypothesis holds</a:t>
            </a:r>
          </a:p>
          <a:p>
            <a:pPr lvl="2" eaLnBrk="1" hangingPunct="1"/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E.g.,</a:t>
            </a:r>
            <a:r>
              <a:rPr lang="en-US" alt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Given that</a:t>
            </a:r>
            <a:r>
              <a:rPr lang="en-US" alt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 X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will buy computer, the prob. that X is 31..40, medium income</a:t>
            </a:r>
          </a:p>
        </p:txBody>
      </p:sp>
      <p:graphicFrame>
        <p:nvGraphicFramePr>
          <p:cNvPr id="38917" name="Object 1">
            <a:extLst>
              <a:ext uri="{FF2B5EF4-FFF2-40B4-BE49-F238E27FC236}">
                <a16:creationId xmlns:a16="http://schemas.microsoft.com/office/drawing/2014/main" id="{76914B31-4904-2251-1E2E-0B58E572E0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79885"/>
              </p:ext>
            </p:extLst>
          </p:nvPr>
        </p:nvGraphicFramePr>
        <p:xfrm>
          <a:off x="4368537" y="838438"/>
          <a:ext cx="3022907" cy="837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76500" imgH="685800" progId="Equation.3">
                  <p:embed/>
                </p:oleObj>
              </mc:Choice>
              <mc:Fallback>
                <p:oleObj name="Equation" r:id="rId3" imgW="2476500" imgH="685800" progId="Equation.3">
                  <p:embed/>
                  <p:pic>
                    <p:nvPicPr>
                      <p:cNvPr id="38917" name="Object 1">
                        <a:extLst>
                          <a:ext uri="{FF2B5EF4-FFF2-40B4-BE49-F238E27FC236}">
                            <a16:creationId xmlns:a16="http://schemas.microsoft.com/office/drawing/2014/main" id="{76914B31-4904-2251-1E2E-0B58E572E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537" y="838438"/>
                        <a:ext cx="3022907" cy="837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1">
            <a:extLst>
              <a:ext uri="{FF2B5EF4-FFF2-40B4-BE49-F238E27FC236}">
                <a16:creationId xmlns:a16="http://schemas.microsoft.com/office/drawing/2014/main" id="{89A6A570-A237-A2A6-D740-704EC67FDA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898316"/>
              </p:ext>
            </p:extLst>
          </p:nvPr>
        </p:nvGraphicFramePr>
        <p:xfrm>
          <a:off x="3075423" y="2079871"/>
          <a:ext cx="6638877" cy="67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13300" imgH="558800" progId="Equation.3">
                  <p:embed/>
                </p:oleObj>
              </mc:Choice>
              <mc:Fallback>
                <p:oleObj name="Equation" r:id="rId5" imgW="4813300" imgH="558800" progId="Equation.3">
                  <p:embed/>
                  <p:pic>
                    <p:nvPicPr>
                      <p:cNvPr id="38918" name="Object 1">
                        <a:extLst>
                          <a:ext uri="{FF2B5EF4-FFF2-40B4-BE49-F238E27FC236}">
                            <a16:creationId xmlns:a16="http://schemas.microsoft.com/office/drawing/2014/main" id="{89A6A570-A237-A2A6-D740-704EC67FDA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5423" y="2079871"/>
                        <a:ext cx="6638877" cy="672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63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17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Prediction Based on Bayes’ Theorem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9D02F-5940-96B2-CE10-FE3A055088E8}"/>
              </a:ext>
            </a:extLst>
          </p:cNvPr>
          <p:cNvSpPr txBox="1"/>
          <p:nvPr/>
        </p:nvSpPr>
        <p:spPr>
          <a:xfrm>
            <a:off x="581891" y="878775"/>
            <a:ext cx="11697195" cy="4670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9608" marR="0" lvl="0" indent="-249608" algn="l" defTabSz="998433" rtl="0" eaLnBrk="1" fontAlgn="auto" latinLnBrk="0" hangingPunct="1">
              <a:lnSpc>
                <a:spcPct val="12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Given training data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, posteriori probability of a hypothesis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H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P(H|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follows the Bayes’ theorem</a:t>
            </a:r>
          </a:p>
          <a:p>
            <a:pPr marL="249608" marR="0" lvl="0" indent="-249608" algn="l" defTabSz="998433" rtl="0" eaLnBrk="1" fontAlgn="auto" latinLnBrk="0" hangingPunct="1">
              <a:lnSpc>
                <a:spcPct val="12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			</a:t>
            </a:r>
          </a:p>
          <a:p>
            <a:pPr marL="249608" marR="0" lvl="0" indent="-249608" algn="l" defTabSz="998433" rtl="0" eaLnBrk="1" fontAlgn="auto" latinLnBrk="0" hangingPunct="1">
              <a:lnSpc>
                <a:spcPct val="12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Informally, this can be viewed as </a:t>
            </a:r>
          </a:p>
          <a:p>
            <a:pPr marL="748825" marR="0" lvl="1" indent="-249608" algn="l" defTabSz="998433" rtl="0" eaLnBrk="1" fontAlgn="auto" latinLnBrk="0" hangingPunct="1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		posteriori = likelihood x prior/evidence</a:t>
            </a:r>
          </a:p>
          <a:p>
            <a:pPr marL="249608" marR="0" lvl="0" indent="-249608" algn="l" defTabSz="998433" rtl="0" eaLnBrk="1" fontAlgn="auto" latinLnBrk="0" hangingPunct="1">
              <a:lnSpc>
                <a:spcPct val="12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Predicts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belongs to 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iff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the probability P(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|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) is the highest among all the P(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|X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) for all the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classes</a:t>
            </a:r>
          </a:p>
          <a:p>
            <a:pPr marL="249608" marR="0" lvl="0" indent="-249608" algn="l" defTabSz="998433" rtl="0" eaLnBrk="1" fontAlgn="auto" latinLnBrk="0" hangingPunct="1">
              <a:lnSpc>
                <a:spcPct val="12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Practical difficulty:  It requires initial knowledge of many probabilities, involving significant computational cost</a:t>
            </a:r>
          </a:p>
        </p:txBody>
      </p:sp>
      <p:graphicFrame>
        <p:nvGraphicFramePr>
          <p:cNvPr id="40965" name="Object 4">
            <a:extLst>
              <a:ext uri="{FF2B5EF4-FFF2-40B4-BE49-F238E27FC236}">
                <a16:creationId xmlns:a16="http://schemas.microsoft.com/office/drawing/2014/main" id="{FD298336-4FBF-EEBD-7F07-35956F814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78153"/>
              </p:ext>
            </p:extLst>
          </p:nvPr>
        </p:nvGraphicFramePr>
        <p:xfrm>
          <a:off x="2521190" y="1765248"/>
          <a:ext cx="7274573" cy="736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13300" imgH="558800" progId="Equation.3">
                  <p:embed/>
                </p:oleObj>
              </mc:Choice>
              <mc:Fallback>
                <p:oleObj name="Equation" r:id="rId3" imgW="4813300" imgH="558800" progId="Equation.3">
                  <p:embed/>
                  <p:pic>
                    <p:nvPicPr>
                      <p:cNvPr id="40965" name="Object 4">
                        <a:extLst>
                          <a:ext uri="{FF2B5EF4-FFF2-40B4-BE49-F238E27FC236}">
                            <a16:creationId xmlns:a16="http://schemas.microsoft.com/office/drawing/2014/main" id="{FD298336-4FBF-EEBD-7F07-35956F814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190" y="1765248"/>
                        <a:ext cx="7274573" cy="736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31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18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Classification Is to Derive the Maximum Posteriori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9D02F-5940-96B2-CE10-FE3A055088E8}"/>
              </a:ext>
            </a:extLst>
          </p:cNvPr>
          <p:cNvSpPr txBox="1"/>
          <p:nvPr/>
        </p:nvSpPr>
        <p:spPr>
          <a:xfrm>
            <a:off x="700644" y="1116281"/>
            <a:ext cx="11578442" cy="446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Let D be a training set of tuples and their associated class labels, and each tuple is represented by an n-D attribute vector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(x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, x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, …,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Suppose there are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classes 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, 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, …, 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m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Classification is to derive the maximum posteriori, i.e., the maximal P(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|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This can be derived from Bayes’ theorem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Since P(X) is constant for all classes, only                                        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needs to be maximized</a:t>
            </a:r>
          </a:p>
        </p:txBody>
      </p:sp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EA2A1509-BA54-6F24-4219-04E957CD6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966500"/>
              </p:ext>
            </p:extLst>
          </p:nvPr>
        </p:nvGraphicFramePr>
        <p:xfrm>
          <a:off x="3435193" y="3265646"/>
          <a:ext cx="3221194" cy="833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01900" imgH="647700" progId="Equation.3">
                  <p:embed/>
                </p:oleObj>
              </mc:Choice>
              <mc:Fallback>
                <p:oleObj name="Equation" r:id="rId3" imgW="2501900" imgH="647700" progId="Equation.3">
                  <p:embed/>
                  <p:pic>
                    <p:nvPicPr>
                      <p:cNvPr id="43013" name="Object 5">
                        <a:extLst>
                          <a:ext uri="{FF2B5EF4-FFF2-40B4-BE49-F238E27FC236}">
                            <a16:creationId xmlns:a16="http://schemas.microsoft.com/office/drawing/2014/main" id="{EA2A1509-BA54-6F24-4219-04E957CD604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193" y="3265646"/>
                        <a:ext cx="3221194" cy="833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7">
            <a:extLst>
              <a:ext uri="{FF2B5EF4-FFF2-40B4-BE49-F238E27FC236}">
                <a16:creationId xmlns:a16="http://schemas.microsoft.com/office/drawing/2014/main" id="{DD7F5CEB-4F62-3951-78E6-FFE3FF7F72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875844"/>
              </p:ext>
            </p:extLst>
          </p:nvPr>
        </p:nvGraphicFramePr>
        <p:xfrm>
          <a:off x="6258296" y="4297329"/>
          <a:ext cx="3008292" cy="46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76500" imgH="381000" progId="Equation.3">
                  <p:embed/>
                </p:oleObj>
              </mc:Choice>
              <mc:Fallback>
                <p:oleObj name="Equation" r:id="rId5" imgW="2476500" imgH="381000" progId="Equation.3">
                  <p:embed/>
                  <p:pic>
                    <p:nvPicPr>
                      <p:cNvPr id="43014" name="Object 7">
                        <a:extLst>
                          <a:ext uri="{FF2B5EF4-FFF2-40B4-BE49-F238E27FC236}">
                            <a16:creationId xmlns:a16="http://schemas.microsoft.com/office/drawing/2014/main" id="{DD7F5CEB-4F62-3951-78E6-FFE3FF7F720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8296" y="4297329"/>
                        <a:ext cx="3008292" cy="46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00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19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Naïve Bayes Classifier: Training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9D02F-5940-96B2-CE10-FE3A055088E8}"/>
              </a:ext>
            </a:extLst>
          </p:cNvPr>
          <p:cNvSpPr txBox="1"/>
          <p:nvPr/>
        </p:nvSpPr>
        <p:spPr>
          <a:xfrm>
            <a:off x="7766626" y="1768373"/>
            <a:ext cx="4108862" cy="3719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Class: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Data to be classified: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X = (age &lt;=30,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Times" panose="02020603050405020304" pitchFamily="18" charset="0"/>
                <a:cs typeface="Times" panose="02020603050405020304" pitchFamily="18" charset="0"/>
              </a:rPr>
              <a:t>Credit_rating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= Fair)</a:t>
            </a:r>
          </a:p>
        </p:txBody>
      </p:sp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271D84E8-3E7E-C1D5-E36D-03527A441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375260"/>
              </p:ext>
            </p:extLst>
          </p:nvPr>
        </p:nvGraphicFramePr>
        <p:xfrm>
          <a:off x="666202" y="826587"/>
          <a:ext cx="6088795" cy="5799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24438" imgH="4457652" progId="Excel.Sheet.8">
                  <p:embed/>
                </p:oleObj>
              </mc:Choice>
              <mc:Fallback>
                <p:oleObj name="Worksheet" r:id="rId3" imgW="4324438" imgH="4457652" progId="Excel.Sheet.8">
                  <p:embed/>
                  <p:pic>
                    <p:nvPicPr>
                      <p:cNvPr id="45061" name="Object 5">
                        <a:extLst>
                          <a:ext uri="{FF2B5EF4-FFF2-40B4-BE49-F238E27FC236}">
                            <a16:creationId xmlns:a16="http://schemas.microsoft.com/office/drawing/2014/main" id="{271D84E8-3E7E-C1D5-E36D-03527A4417BA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02" y="826587"/>
                        <a:ext cx="6088795" cy="5799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42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2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25601" y="188092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b="1" dirty="0"/>
              <a:t>	</a:t>
            </a:r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Table of Contents</a:t>
            </a:r>
            <a:endParaRPr lang="en-IN" sz="3276" b="1" dirty="0">
              <a:solidFill>
                <a:srgbClr val="46B0FA"/>
              </a:solidFill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CD071-C39D-673E-BBAC-04D584FECEBF}"/>
              </a:ext>
            </a:extLst>
          </p:cNvPr>
          <p:cNvSpPr txBox="1"/>
          <p:nvPr/>
        </p:nvSpPr>
        <p:spPr>
          <a:xfrm>
            <a:off x="985652" y="1330036"/>
            <a:ext cx="90579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kern="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Classification: Basic Concepts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kern="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Decision Tree Induction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kern="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Bayes Classification 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kern="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Rule-Based Classification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kern="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505743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20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Naïve Bayes Classifier: An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9D02F-5940-96B2-CE10-FE3A055088E8}"/>
              </a:ext>
            </a:extLst>
          </p:cNvPr>
          <p:cNvSpPr txBox="1"/>
          <p:nvPr/>
        </p:nvSpPr>
        <p:spPr>
          <a:xfrm>
            <a:off x="1742713" y="746818"/>
            <a:ext cx="9823854" cy="644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P(C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):    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“yes”)  = 9/14 = 0.643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                  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“no”) = 5/14= 0.357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Compute 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X|C</a:t>
            </a:r>
            <a:r>
              <a:rPr kumimoji="0" lang="en-US" alt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) for each class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    P(age = “&lt;=30” |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“yes”)  = 2/9 = 0.222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    P(age = “&lt;= 30” |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“no”) = 3/5 = 0.6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    P(income = “medium” |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“yes”) = 4/9 = 0.444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    P(income = “medium” |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“no”) = 2/5 = 0.4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    P(student = “yes” |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“yes) = 6/9 = 0.667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    P(student = “yes” |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“no”) = 1/5 = 0.2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    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credit_rating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“fair” |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“yes”) = 6/9 = 0.667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    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credit_rating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“fair” |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“no”) = 2/5 = 0.4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X = (age &lt;= 30 , income = medium, student = yes,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credit_rating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fair)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P(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X|C</a:t>
            </a:r>
            <a:r>
              <a:rPr kumimoji="0" lang="en-US" alt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) :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X|buys_computer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“yes”) = 0.222 x 0.444 x 0.667 x 0.667 = 0.044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               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X|buys_computer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“no”) = 0.6 x 0.4 x 0.2 x 0.4 = 0.019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P(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X|C</a:t>
            </a:r>
            <a:r>
              <a:rPr kumimoji="0" lang="en-US" alt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)*P(C</a:t>
            </a:r>
            <a:r>
              <a:rPr kumimoji="0" lang="en-US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) :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X|buys_computer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“yes”) * 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“yes”) = 0.028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		           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X|buys_computer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“no”) * P(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“no”) = 0.007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Therefore,  X belongs to class (“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yes”)		</a:t>
            </a:r>
          </a:p>
        </p:txBody>
      </p:sp>
    </p:spTree>
    <p:extLst>
      <p:ext uri="{BB962C8B-B14F-4D97-AF65-F5344CB8AC3E}">
        <p14:creationId xmlns:p14="http://schemas.microsoft.com/office/powerpoint/2010/main" val="3359115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21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Naïve Bayes Classifier: Comments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9D02F-5940-96B2-CE10-FE3A055088E8}"/>
              </a:ext>
            </a:extLst>
          </p:cNvPr>
          <p:cNvSpPr txBox="1"/>
          <p:nvPr/>
        </p:nvSpPr>
        <p:spPr>
          <a:xfrm>
            <a:off x="1021278" y="1270659"/>
            <a:ext cx="10854210" cy="3673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Advantages 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Easy to implement 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Good results obtained in most of the cases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Disadvantages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Assumption: class conditional independence, therefore loss of accuracy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Practically, dependencies exist among variables </a:t>
            </a:r>
          </a:p>
          <a:p>
            <a:pPr marL="1248042" marR="0" lvl="2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E.g.,  hospitals: patients: Profile: age, family history, etc. </a:t>
            </a:r>
          </a:p>
          <a:p>
            <a:pPr marL="1747258" marR="0" lvl="3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Symptoms: fever, cough etc., Disease: lung cancer, diabetes, etc. </a:t>
            </a:r>
          </a:p>
          <a:p>
            <a:pPr marL="1248042" marR="0" lvl="2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Dependencies among these cannot be modeled by 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38724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22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Practice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9D02F-5940-96B2-CE10-FE3A055088E8}"/>
              </a:ext>
            </a:extLst>
          </p:cNvPr>
          <p:cNvSpPr txBox="1"/>
          <p:nvPr/>
        </p:nvSpPr>
        <p:spPr>
          <a:xfrm>
            <a:off x="973777" y="794315"/>
            <a:ext cx="11720945" cy="1091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Classify the tuple X= {Color=”RED”, Type= “SUV”, Origin=”Domestic”} using Naïve Bayesian classification. Training data is given in the following table where class label is STOLEN.</a:t>
            </a:r>
          </a:p>
        </p:txBody>
      </p:sp>
      <p:pic>
        <p:nvPicPr>
          <p:cNvPr id="51205" name="Picture 6" descr="Please use the Naive Bayesian Classification method to predict if the Red Imported Sports car will be stolen or not? Please verify your result using R and show your code. Example No.Color Type Origin Stolen? Red Sports Domestic Yes 2 3 4 Red Sports DomesticNo RedS Yes ports Domestic Yellow Sports Domestic No Yellow Sports Imported Yes Yellow SUV ImportedNo Yellow SUV Imported Yes Yellow SUV DomesticNo RedSUV ImportedNo RedSports ImportedYes 6 10">
            <a:extLst>
              <a:ext uri="{FF2B5EF4-FFF2-40B4-BE49-F238E27FC236}">
                <a16:creationId xmlns:a16="http://schemas.microsoft.com/office/drawing/2014/main" id="{82BAEA84-3E4F-0C4C-DB61-07BFDB3B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6" t="20267" r="9669" b="4276"/>
          <a:stretch>
            <a:fillRect/>
          </a:stretch>
        </p:blipFill>
        <p:spPr bwMode="auto">
          <a:xfrm>
            <a:off x="2432509" y="1885909"/>
            <a:ext cx="7044000" cy="388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567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23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Practice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9D02F-5940-96B2-CE10-FE3A055088E8}"/>
              </a:ext>
            </a:extLst>
          </p:cNvPr>
          <p:cNvSpPr txBox="1"/>
          <p:nvPr/>
        </p:nvSpPr>
        <p:spPr>
          <a:xfrm>
            <a:off x="973777" y="794315"/>
            <a:ext cx="10901711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Classify sample X= {rainy, hot, high, false} ”} using Naïve Bayesian classification. Training data is given in the following table </a:t>
            </a:r>
          </a:p>
        </p:txBody>
      </p:sp>
      <p:pic>
        <p:nvPicPr>
          <p:cNvPr id="57348" name="Picture 10" descr="A Tutorial to Understand Decision Tree ID3 Learning Algorithm – The Null  Pointer Exception">
            <a:extLst>
              <a:ext uri="{FF2B5EF4-FFF2-40B4-BE49-F238E27FC236}">
                <a16:creationId xmlns:a16="http://schemas.microsoft.com/office/drawing/2014/main" id="{72008397-086C-55EF-FAA7-D2E2CFA75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160" y="1650564"/>
            <a:ext cx="6656211" cy="498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758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24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Using IF-THEN Rules for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9D02F-5940-96B2-CE10-FE3A055088E8}"/>
              </a:ext>
            </a:extLst>
          </p:cNvPr>
          <p:cNvSpPr txBox="1"/>
          <p:nvPr/>
        </p:nvSpPr>
        <p:spPr>
          <a:xfrm>
            <a:off x="973777" y="794315"/>
            <a:ext cx="11507189" cy="6021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Represent the knowledge in the form of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IF-THEN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rules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R:  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age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youth AND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student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yes  THEN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= yes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Rule antecedent/precondition vs. rule consequent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Assessment of a rule: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coverage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accuracy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covers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= # of tuples covered by R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correct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= # of tuples correctly classified by R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coverage(R) =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covers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/|D|   /* D: training data set */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accuracy(R) =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correct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/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n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covers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If more than one rule are triggered, need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conflict resolution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Size ordering: assign the highest priority to the triggering rules that has the “toughest” requirement (i.e., with the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most attribute tests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Class-based ordering: decreasing order of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prevalence or misclassification cost per class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Rule-based ordering (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decision list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): rules are organized into one long priority list, according to some measure of rule quality or by experts</a:t>
            </a:r>
          </a:p>
        </p:txBody>
      </p:sp>
    </p:spTree>
    <p:extLst>
      <p:ext uri="{BB962C8B-B14F-4D97-AF65-F5344CB8AC3E}">
        <p14:creationId xmlns:p14="http://schemas.microsoft.com/office/powerpoint/2010/main" val="3662341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375" y="189384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25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Rule Extraction from a Decision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9D02F-5940-96B2-CE10-FE3A055088E8}"/>
              </a:ext>
            </a:extLst>
          </p:cNvPr>
          <p:cNvSpPr txBox="1"/>
          <p:nvPr/>
        </p:nvSpPr>
        <p:spPr>
          <a:xfrm>
            <a:off x="760021" y="794314"/>
            <a:ext cx="73975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Rules are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easier to understand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than large trees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One rule is created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for each path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from the root to a leaf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Each attribute-value pair along a path forms a conjunction: the leaf holds the class prediction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Rules are mutually exclusive and exhaustive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D3A18-2F1B-9BE3-A5A3-D34B0AEEAEC8}"/>
              </a:ext>
            </a:extLst>
          </p:cNvPr>
          <p:cNvSpPr txBox="1"/>
          <p:nvPr/>
        </p:nvSpPr>
        <p:spPr>
          <a:xfrm>
            <a:off x="1056904" y="4098622"/>
            <a:ext cx="10771067" cy="2456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Example: Rule extraction from our </a:t>
            </a:r>
            <a:r>
              <a:rPr lang="en-US" altLang="en-US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decision-tree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IF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age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= young AND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student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no		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THEN </a:t>
            </a:r>
            <a:r>
              <a:rPr lang="en-US" altLang="en-US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no</a:t>
            </a:r>
            <a:endParaRPr lang="en-US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IF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age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= young AND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student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yes		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THEN </a:t>
            </a:r>
            <a:r>
              <a:rPr lang="en-US" altLang="en-US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yes</a:t>
            </a:r>
            <a:endParaRPr lang="en-US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IF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age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= mid-age 			         	  	THEN </a:t>
            </a:r>
            <a:r>
              <a:rPr lang="en-US" altLang="en-US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yes</a:t>
            </a:r>
            <a:endParaRPr lang="en-US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IF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age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= old AND </a:t>
            </a:r>
            <a:r>
              <a:rPr lang="en-US" altLang="en-US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credit_rating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excellent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 	THEN </a:t>
            </a:r>
            <a:r>
              <a:rPr lang="en-US" altLang="en-US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=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no</a:t>
            </a:r>
            <a:endParaRPr lang="en-US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IF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age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= old AND </a:t>
            </a:r>
            <a:r>
              <a:rPr lang="en-US" altLang="en-US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credit_rating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fair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          	THEN </a:t>
            </a:r>
            <a:r>
              <a:rPr lang="en-US" altLang="en-US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r>
              <a:rPr lang="en-US" altLang="en-US" sz="2400" dirty="0">
                <a:latin typeface="Times" panose="02020603050405020304" pitchFamily="18" charset="0"/>
                <a:cs typeface="Times" panose="02020603050405020304" pitchFamily="18" charset="0"/>
              </a:rPr>
              <a:t> = </a:t>
            </a:r>
            <a:r>
              <a:rPr lang="en-US" altLang="en-US" sz="2400" i="1" dirty="0">
                <a:latin typeface="Times" panose="02020603050405020304" pitchFamily="18" charset="0"/>
                <a:cs typeface="Times" panose="02020603050405020304" pitchFamily="18" charset="0"/>
              </a:rPr>
              <a:t>yes</a:t>
            </a:r>
          </a:p>
        </p:txBody>
      </p:sp>
      <p:grpSp>
        <p:nvGrpSpPr>
          <p:cNvPr id="55299" name="Group 59">
            <a:extLst>
              <a:ext uri="{FF2B5EF4-FFF2-40B4-BE49-F238E27FC236}">
                <a16:creationId xmlns:a16="http://schemas.microsoft.com/office/drawing/2014/main" id="{4979B74C-0241-23A2-8A68-7BA0D1C28899}"/>
              </a:ext>
            </a:extLst>
          </p:cNvPr>
          <p:cNvGrpSpPr>
            <a:grpSpLocks/>
          </p:cNvGrpSpPr>
          <p:nvPr/>
        </p:nvGrpSpPr>
        <p:grpSpPr bwMode="auto">
          <a:xfrm>
            <a:off x="8157566" y="794313"/>
            <a:ext cx="4395188" cy="2949805"/>
            <a:chOff x="3509" y="144"/>
            <a:chExt cx="2080" cy="1236"/>
          </a:xfrm>
        </p:grpSpPr>
        <p:sp>
          <p:nvSpPr>
            <p:cNvPr id="55303" name="Rectangle 34">
              <a:extLst>
                <a:ext uri="{FF2B5EF4-FFF2-40B4-BE49-F238E27FC236}">
                  <a16:creationId xmlns:a16="http://schemas.microsoft.com/office/drawing/2014/main" id="{9E3A64A4-1964-D175-0D35-8436CEEE4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4"/>
              <a:ext cx="336" cy="18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00537" tIns="50269" rIns="100537" bIns="50269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29">
                  <a:latin typeface="Times New Roman" panose="02020603050405020304" pitchFamily="18" charset="0"/>
                </a:rPr>
                <a:t>age?</a:t>
              </a:r>
            </a:p>
          </p:txBody>
        </p:sp>
        <p:grpSp>
          <p:nvGrpSpPr>
            <p:cNvPr id="55304" name="Group 58">
              <a:extLst>
                <a:ext uri="{FF2B5EF4-FFF2-40B4-BE49-F238E27FC236}">
                  <a16:creationId xmlns:a16="http://schemas.microsoft.com/office/drawing/2014/main" id="{3B46C8AA-AE29-7D1A-8C5F-7259DBC2C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9" y="290"/>
              <a:ext cx="2080" cy="1090"/>
              <a:chOff x="3509" y="144"/>
              <a:chExt cx="2080" cy="1090"/>
            </a:xfrm>
          </p:grpSpPr>
          <p:sp>
            <p:nvSpPr>
              <p:cNvPr id="55305" name="Rectangle 36">
                <a:extLst>
                  <a:ext uri="{FF2B5EF4-FFF2-40B4-BE49-F238E27FC236}">
                    <a16:creationId xmlns:a16="http://schemas.microsoft.com/office/drawing/2014/main" id="{53D69CEA-BCF0-B24E-058E-A6D3C5562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2" y="528"/>
                <a:ext cx="467" cy="180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537" tIns="50269" rIns="100537" bIns="50269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29">
                    <a:latin typeface="Times New Roman" panose="02020603050405020304" pitchFamily="18" charset="0"/>
                  </a:rPr>
                  <a:t>student?</a:t>
                </a:r>
              </a:p>
            </p:txBody>
          </p:sp>
          <p:sp>
            <p:nvSpPr>
              <p:cNvPr id="55306" name="Rectangle 37">
                <a:extLst>
                  <a:ext uri="{FF2B5EF4-FFF2-40B4-BE49-F238E27FC236}">
                    <a16:creationId xmlns:a16="http://schemas.microsoft.com/office/drawing/2014/main" id="{329E92DC-7DDF-4CCA-6DD9-7949DE841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4" y="528"/>
                <a:ext cx="678" cy="18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100537" tIns="50269" rIns="100537" bIns="50269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29">
                    <a:latin typeface="Times New Roman" panose="02020603050405020304" pitchFamily="18" charset="0"/>
                  </a:rPr>
                  <a:t>credit rating?</a:t>
                </a:r>
              </a:p>
            </p:txBody>
          </p:sp>
          <p:sp>
            <p:nvSpPr>
              <p:cNvPr id="55307" name="Line 38">
                <a:extLst>
                  <a:ext uri="{FF2B5EF4-FFF2-40B4-BE49-F238E27FC236}">
                    <a16:creationId xmlns:a16="http://schemas.microsoft.com/office/drawing/2014/main" id="{8E7878F7-2083-5AB0-A0AC-6A0A6B2D6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1" y="155"/>
                <a:ext cx="317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 sz="1965"/>
              </a:p>
            </p:txBody>
          </p:sp>
          <p:sp>
            <p:nvSpPr>
              <p:cNvPr id="55308" name="Line 39">
                <a:extLst>
                  <a:ext uri="{FF2B5EF4-FFF2-40B4-BE49-F238E27FC236}">
                    <a16:creationId xmlns:a16="http://schemas.microsoft.com/office/drawing/2014/main" id="{706AD2D1-9C18-7437-BA67-09259C0ED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1" y="169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 sz="1965"/>
              </a:p>
            </p:txBody>
          </p:sp>
          <p:sp>
            <p:nvSpPr>
              <p:cNvPr id="55309" name="Line 40">
                <a:extLst>
                  <a:ext uri="{FF2B5EF4-FFF2-40B4-BE49-F238E27FC236}">
                    <a16:creationId xmlns:a16="http://schemas.microsoft.com/office/drawing/2014/main" id="{BB9CC057-A489-1143-99A5-530C58D27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6" y="144"/>
                <a:ext cx="53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 sz="1965"/>
              </a:p>
            </p:txBody>
          </p:sp>
          <p:sp>
            <p:nvSpPr>
              <p:cNvPr id="55310" name="Rectangle 41">
                <a:extLst>
                  <a:ext uri="{FF2B5EF4-FFF2-40B4-BE49-F238E27FC236}">
                    <a16:creationId xmlns:a16="http://schemas.microsoft.com/office/drawing/2014/main" id="{3ED09C1B-BF71-0C08-E5DC-49FD8C727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0" y="288"/>
                <a:ext cx="307" cy="16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100537" tIns="50269" rIns="100537" bIns="50269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10" b="1">
                    <a:latin typeface="Times New Roman" panose="02020603050405020304" pitchFamily="18" charset="0"/>
                  </a:rPr>
                  <a:t>&lt;=30</a:t>
                </a:r>
                <a:endParaRPr lang="en-US" altLang="en-US" sz="131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11" name="Rectangle 42">
                <a:extLst>
                  <a:ext uri="{FF2B5EF4-FFF2-40B4-BE49-F238E27FC236}">
                    <a16:creationId xmlns:a16="http://schemas.microsoft.com/office/drawing/2014/main" id="{EB06B171-FAD1-A311-7424-5F46372B4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325"/>
                <a:ext cx="255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537" tIns="50269" rIns="100537" bIns="50269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10" b="1">
                    <a:latin typeface="Times New Roman" panose="02020603050405020304" pitchFamily="18" charset="0"/>
                  </a:rPr>
                  <a:t>&gt;40</a:t>
                </a:r>
                <a:endParaRPr lang="en-US" altLang="en-US" sz="131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12" name="Line 43">
                <a:extLst>
                  <a:ext uri="{FF2B5EF4-FFF2-40B4-BE49-F238E27FC236}">
                    <a16:creationId xmlns:a16="http://schemas.microsoft.com/office/drawing/2014/main" id="{F3D6EF4F-B833-EC2E-BBD2-B53C64EDC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 sz="1965"/>
              </a:p>
            </p:txBody>
          </p:sp>
          <p:sp>
            <p:nvSpPr>
              <p:cNvPr id="55313" name="Line 44">
                <a:extLst>
                  <a:ext uri="{FF2B5EF4-FFF2-40B4-BE49-F238E27FC236}">
                    <a16:creationId xmlns:a16="http://schemas.microsoft.com/office/drawing/2014/main" id="{6A180E7E-782A-E10E-E2D9-63C2EECD1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 sz="1965"/>
              </a:p>
            </p:txBody>
          </p:sp>
          <p:sp>
            <p:nvSpPr>
              <p:cNvPr id="55314" name="Line 45">
                <a:extLst>
                  <a:ext uri="{FF2B5EF4-FFF2-40B4-BE49-F238E27FC236}">
                    <a16:creationId xmlns:a16="http://schemas.microsoft.com/office/drawing/2014/main" id="{7984C029-554A-1359-60C0-986B60FE7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 sz="1965"/>
              </a:p>
            </p:txBody>
          </p:sp>
          <p:sp>
            <p:nvSpPr>
              <p:cNvPr id="55315" name="Line 46">
                <a:extLst>
                  <a:ext uri="{FF2B5EF4-FFF2-40B4-BE49-F238E27FC236}">
                    <a16:creationId xmlns:a16="http://schemas.microsoft.com/office/drawing/2014/main" id="{345CBA98-4361-97E8-5C89-81FDFC93D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 sz="1965"/>
              </a:p>
            </p:txBody>
          </p:sp>
          <p:sp>
            <p:nvSpPr>
              <p:cNvPr id="55316" name="Line 47">
                <a:extLst>
                  <a:ext uri="{FF2B5EF4-FFF2-40B4-BE49-F238E27FC236}">
                    <a16:creationId xmlns:a16="http://schemas.microsoft.com/office/drawing/2014/main" id="{8C04AD5B-A2D2-07FA-DFE5-9B6ECA2F8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 sz="1965"/>
              </a:p>
            </p:txBody>
          </p:sp>
          <p:sp>
            <p:nvSpPr>
              <p:cNvPr id="55317" name="Rectangle 48">
                <a:extLst>
                  <a:ext uri="{FF2B5EF4-FFF2-40B4-BE49-F238E27FC236}">
                    <a16:creationId xmlns:a16="http://schemas.microsoft.com/office/drawing/2014/main" id="{C6CC4D9E-F370-1E78-F34B-466EE5894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1054"/>
                <a:ext cx="218" cy="18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537" tIns="50269" rIns="100537" bIns="50269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29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55318" name="Rectangle 49">
                <a:extLst>
                  <a:ext uri="{FF2B5EF4-FFF2-40B4-BE49-F238E27FC236}">
                    <a16:creationId xmlns:a16="http://schemas.microsoft.com/office/drawing/2014/main" id="{BC53CF97-BD57-1125-E356-E1210AAA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5" y="1054"/>
                <a:ext cx="254" cy="18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537" tIns="50269" rIns="100537" bIns="50269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29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55319" name="Rectangle 50">
                <a:extLst>
                  <a:ext uri="{FF2B5EF4-FFF2-40B4-BE49-F238E27FC236}">
                    <a16:creationId xmlns:a16="http://schemas.microsoft.com/office/drawing/2014/main" id="{CA822840-B735-C59E-A3BA-574EED936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5" y="1030"/>
                <a:ext cx="254" cy="18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537" tIns="50269" rIns="100537" bIns="50269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29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55320" name="Rectangle 51">
                <a:extLst>
                  <a:ext uri="{FF2B5EF4-FFF2-40B4-BE49-F238E27FC236}">
                    <a16:creationId xmlns:a16="http://schemas.microsoft.com/office/drawing/2014/main" id="{48F42B78-C823-589D-3822-BEBFDE468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595"/>
                <a:ext cx="254" cy="180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537" tIns="50269" rIns="100537" bIns="50269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29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55321" name="Rectangle 52">
                <a:extLst>
                  <a:ext uri="{FF2B5EF4-FFF2-40B4-BE49-F238E27FC236}">
                    <a16:creationId xmlns:a16="http://schemas.microsoft.com/office/drawing/2014/main" id="{BE2BE135-59FD-D2A9-AC44-8A536B4CF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10" b="1">
                    <a:latin typeface="Times New Roman" panose="02020603050405020304" pitchFamily="18" charset="0"/>
                  </a:rPr>
                  <a:t>31..40</a:t>
                </a:r>
                <a:endParaRPr lang="en-US" altLang="en-US" sz="131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22" name="Rectangle 53">
                <a:extLst>
                  <a:ext uri="{FF2B5EF4-FFF2-40B4-BE49-F238E27FC236}">
                    <a16:creationId xmlns:a16="http://schemas.microsoft.com/office/drawing/2014/main" id="{F6EA6726-994A-EF7E-5564-3C705AB9C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456844">
                <a:off x="4728" y="1036"/>
                <a:ext cx="218" cy="18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537" tIns="50269" rIns="100537" bIns="50269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529"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55323" name="Rectangle 54">
                <a:extLst>
                  <a:ext uri="{FF2B5EF4-FFF2-40B4-BE49-F238E27FC236}">
                    <a16:creationId xmlns:a16="http://schemas.microsoft.com/office/drawing/2014/main" id="{302E7CF4-BB2B-5795-5980-B83E17695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815"/>
                <a:ext cx="239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537" tIns="50269" rIns="100537" bIns="50269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10" dirty="0">
                    <a:latin typeface="Times New Roman" panose="02020603050405020304" pitchFamily="18" charset="0"/>
                  </a:rPr>
                  <a:t>fair</a:t>
                </a:r>
              </a:p>
            </p:txBody>
          </p:sp>
          <p:sp>
            <p:nvSpPr>
              <p:cNvPr id="55324" name="Rectangle 55">
                <a:extLst>
                  <a:ext uri="{FF2B5EF4-FFF2-40B4-BE49-F238E27FC236}">
                    <a16:creationId xmlns:a16="http://schemas.microsoft.com/office/drawing/2014/main" id="{78FD8165-01C2-BEEB-B762-E0DD708E6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815"/>
                <a:ext cx="443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537" tIns="50269" rIns="100537" bIns="50269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10">
                    <a:latin typeface="Times New Roman" panose="02020603050405020304" pitchFamily="18" charset="0"/>
                  </a:rPr>
                  <a:t>excellent</a:t>
                </a:r>
              </a:p>
            </p:txBody>
          </p:sp>
          <p:sp>
            <p:nvSpPr>
              <p:cNvPr id="55325" name="Rectangle 56">
                <a:extLst>
                  <a:ext uri="{FF2B5EF4-FFF2-40B4-BE49-F238E27FC236}">
                    <a16:creationId xmlns:a16="http://schemas.microsoft.com/office/drawing/2014/main" id="{5AED318E-BA34-32E0-51F0-15075A3C0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5" y="839"/>
                <a:ext cx="234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0537" tIns="50269" rIns="100537" bIns="50269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10"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55326" name="Rectangle 57">
                <a:extLst>
                  <a:ext uri="{FF2B5EF4-FFF2-40B4-BE49-F238E27FC236}">
                    <a16:creationId xmlns:a16="http://schemas.microsoft.com/office/drawing/2014/main" id="{893F1047-F970-E2D6-E90A-A3451A6FE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" y="839"/>
                <a:ext cx="218" cy="1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00537" tIns="50269" rIns="100537" bIns="50269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310">
                    <a:latin typeface="Times New Roman" panose="02020603050405020304" pitchFamily="18" charset="0"/>
                  </a:rPr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7642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275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26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65149"/>
            <a:ext cx="10544085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E6FA3-3CA7-6B5E-7F3E-EEE6BD5E4930}"/>
              </a:ext>
            </a:extLst>
          </p:cNvPr>
          <p:cNvSpPr txBox="1"/>
          <p:nvPr/>
        </p:nvSpPr>
        <p:spPr>
          <a:xfrm>
            <a:off x="914400" y="1425039"/>
            <a:ext cx="11293434" cy="3507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9608" marR="0" lvl="0" indent="-249608" algn="just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73239"/>
                </a:solidFill>
                <a:effectLst/>
                <a:highlight>
                  <a:srgbClr val="FFFFFF"/>
                </a:highlight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Logistic regression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73239"/>
                </a:solidFill>
                <a:effectLst/>
                <a:highlight>
                  <a:srgbClr val="FFFFFF"/>
                </a:highlight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 is a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73239"/>
                </a:solidFill>
                <a:effectLst/>
                <a:highlight>
                  <a:srgbClr val="FFFFFF"/>
                </a:highlight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supervised machine learning algorithm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73239"/>
                </a:solidFill>
                <a:effectLst/>
                <a:highlight>
                  <a:srgbClr val="FFFFFF"/>
                </a:highlight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used for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73239"/>
                </a:solidFill>
                <a:effectLst/>
                <a:highlight>
                  <a:srgbClr val="FFFFFF"/>
                </a:highlight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classification tasks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73239"/>
                </a:solidFill>
                <a:effectLst/>
                <a:highlight>
                  <a:srgbClr val="FFFFFF"/>
                </a:highlight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 where the goal is to predict the probability that an instance belongs to a given class or not.</a:t>
            </a:r>
          </a:p>
          <a:p>
            <a:pPr marL="249608" marR="0" lvl="0" indent="-249608" algn="just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73239"/>
                </a:solidFill>
                <a:effectLst/>
                <a:highlight>
                  <a:srgbClr val="FFFFFF"/>
                </a:highlight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Logistic regression predicts the output of a categorical dependent variable. Therefore, the outcome must be a categorical or discrete value.</a:t>
            </a:r>
          </a:p>
          <a:p>
            <a:pPr marL="249608" marR="0" lvl="0" indent="-249608" algn="just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73239"/>
                </a:solidFill>
                <a:effectLst/>
                <a:highlight>
                  <a:srgbClr val="FFFFFF"/>
                </a:highlight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It can be either Yes or No, 0 or 1, true or False, etc. but instead of giving the exact value as 0 and 1, it gives the probabilistic values which lie between 0 and 1.</a:t>
            </a:r>
          </a:p>
          <a:p>
            <a:pPr marL="249608" marR="0" lvl="0" indent="-249608" algn="just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73239"/>
                </a:solidFill>
                <a:effectLst/>
                <a:highlight>
                  <a:srgbClr val="FFFFFF"/>
                </a:highlight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In Logistic regression, instead of fitting a regression line, we fit an “S” shaped logistic function, which predicts two maximum values (0 or 1).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18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275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27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44714"/>
            <a:ext cx="10696485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Logistic Regression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C4DD17C-84B0-6C2C-075D-F657E56C8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3794" r="53733" b="1284"/>
          <a:stretch/>
        </p:blipFill>
        <p:spPr bwMode="auto">
          <a:xfrm>
            <a:off x="1104406" y="794315"/>
            <a:ext cx="4257522" cy="582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D2CC2-55D3-9EE7-FE7A-CED402379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5" t="9286" r="2935" b="19708"/>
          <a:stretch/>
        </p:blipFill>
        <p:spPr bwMode="auto">
          <a:xfrm>
            <a:off x="7391444" y="1852434"/>
            <a:ext cx="4129451" cy="332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966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275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28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54178"/>
            <a:ext cx="10645685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Logistic Regression</a:t>
            </a:r>
          </a:p>
        </p:txBody>
      </p:sp>
      <p:pic>
        <p:nvPicPr>
          <p:cNvPr id="63493" name="Picture 8">
            <a:extLst>
              <a:ext uri="{FF2B5EF4-FFF2-40B4-BE49-F238E27FC236}">
                <a16:creationId xmlns:a16="http://schemas.microsoft.com/office/drawing/2014/main" id="{5F305E97-F750-68DB-485F-86D8531BFF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01" b="12164"/>
          <a:stretch/>
        </p:blipFill>
        <p:spPr bwMode="auto">
          <a:xfrm>
            <a:off x="1663665" y="1180106"/>
            <a:ext cx="8884317" cy="512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716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275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29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3706"/>
            <a:ext cx="10683785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Logistic Regression</a:t>
            </a:r>
          </a:p>
        </p:txBody>
      </p:sp>
      <p:pic>
        <p:nvPicPr>
          <p:cNvPr id="62469" name="Picture 7">
            <a:extLst>
              <a:ext uri="{FF2B5EF4-FFF2-40B4-BE49-F238E27FC236}">
                <a16:creationId xmlns:a16="http://schemas.microsoft.com/office/drawing/2014/main" id="{01D1DC24-43D0-6128-15D7-49EC750544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44" b="4234"/>
          <a:stretch/>
        </p:blipFill>
        <p:spPr bwMode="auto">
          <a:xfrm>
            <a:off x="1699854" y="970424"/>
            <a:ext cx="8916686" cy="5647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62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3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6" y="155101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Learning  &amp; Course Outcomes</a:t>
            </a:r>
            <a:r>
              <a:rPr lang="en-US" b="1" dirty="0"/>
              <a:t>	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25601" y="1653044"/>
            <a:ext cx="11943797" cy="1578147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just"/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LO1: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To understand the fundamental principles and objectives of classification. </a:t>
            </a:r>
          </a:p>
          <a:p>
            <a:pPr algn="just"/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LO2: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To apply decision tree induction, Bayes methods, rule-based systems, SVMs, random forests, and logistic regression for classification tasks.</a:t>
            </a:r>
          </a:p>
          <a:p>
            <a:pPr algn="just"/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LO3: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nalyze the decision-making processes of different classifiers.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25601" y="4922328"/>
            <a:ext cx="11943797" cy="47015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just"/>
            <a:r>
              <a:rPr lang="en-US" sz="2400" b="1" i="1" dirty="0">
                <a:latin typeface="Arial"/>
                <a:cs typeface="Arial"/>
              </a:rPr>
              <a:t>CO2: </a:t>
            </a:r>
            <a:r>
              <a:rPr lang="en-US" sz="2400" i="1" dirty="0">
                <a:latin typeface="Arial"/>
                <a:cs typeface="Arial"/>
              </a:rPr>
              <a:t>Understand the basics of Machine Learning and its types. </a:t>
            </a:r>
          </a:p>
        </p:txBody>
      </p:sp>
    </p:spTree>
    <p:extLst>
      <p:ext uri="{BB962C8B-B14F-4D97-AF65-F5344CB8AC3E}">
        <p14:creationId xmlns:p14="http://schemas.microsoft.com/office/powerpoint/2010/main" val="699484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275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30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204976"/>
            <a:ext cx="10683785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Logistic Regression</a:t>
            </a:r>
          </a:p>
        </p:txBody>
      </p:sp>
      <p:pic>
        <p:nvPicPr>
          <p:cNvPr id="64517" name="Picture 5">
            <a:extLst>
              <a:ext uri="{FF2B5EF4-FFF2-40B4-BE49-F238E27FC236}">
                <a16:creationId xmlns:a16="http://schemas.microsoft.com/office/drawing/2014/main" id="{9BE38E6E-B523-DAD2-844A-BE0F7B6F4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02" b="20727"/>
          <a:stretch/>
        </p:blipFill>
        <p:spPr bwMode="auto">
          <a:xfrm>
            <a:off x="1664229" y="1248040"/>
            <a:ext cx="10104218" cy="445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58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275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31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5578"/>
            <a:ext cx="10671085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Sigmoid Function</a:t>
            </a:r>
          </a:p>
        </p:txBody>
      </p:sp>
      <p:pic>
        <p:nvPicPr>
          <p:cNvPr id="65541" name="Picture 5">
            <a:extLst>
              <a:ext uri="{FF2B5EF4-FFF2-40B4-BE49-F238E27FC236}">
                <a16:creationId xmlns:a16="http://schemas.microsoft.com/office/drawing/2014/main" id="{8E2987B8-DE5D-C1F9-F868-64855972B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50" b="8148"/>
          <a:stretch/>
        </p:blipFill>
        <p:spPr bwMode="auto">
          <a:xfrm>
            <a:off x="2103616" y="974165"/>
            <a:ext cx="8881059" cy="515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6C4EEE-8CD0-CD10-854D-2249E69421A9}"/>
              </a:ext>
            </a:extLst>
          </p:cNvPr>
          <p:cNvSpPr txBox="1"/>
          <p:nvPr/>
        </p:nvSpPr>
        <p:spPr>
          <a:xfrm>
            <a:off x="10527662" y="5398200"/>
            <a:ext cx="914400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686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275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32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5928"/>
            <a:ext cx="10632985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Sigmoid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C4EEE-8CD0-CD10-854D-2249E69421A9}"/>
              </a:ext>
            </a:extLst>
          </p:cNvPr>
          <p:cNvSpPr txBox="1"/>
          <p:nvPr/>
        </p:nvSpPr>
        <p:spPr>
          <a:xfrm>
            <a:off x="10527662" y="5398200"/>
            <a:ext cx="914400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6565" name="Picture 6">
            <a:extLst>
              <a:ext uri="{FF2B5EF4-FFF2-40B4-BE49-F238E27FC236}">
                <a16:creationId xmlns:a16="http://schemas.microsoft.com/office/drawing/2014/main" id="{5A82DD5D-B06E-A2A4-6E5C-AABFA6E0B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83" b="14010"/>
          <a:stretch/>
        </p:blipFill>
        <p:spPr bwMode="auto">
          <a:xfrm>
            <a:off x="1693343" y="1194564"/>
            <a:ext cx="9926088" cy="482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F9053E-D13E-0275-32E2-1E707D4CAC0C}"/>
              </a:ext>
            </a:extLst>
          </p:cNvPr>
          <p:cNvSpPr txBox="1"/>
          <p:nvPr/>
        </p:nvSpPr>
        <p:spPr>
          <a:xfrm>
            <a:off x="10136840" y="5379274"/>
            <a:ext cx="1654815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784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275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33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0658385" cy="61902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Sigmoid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C4EEE-8CD0-CD10-854D-2249E69421A9}"/>
              </a:ext>
            </a:extLst>
          </p:cNvPr>
          <p:cNvSpPr txBox="1"/>
          <p:nvPr/>
        </p:nvSpPr>
        <p:spPr>
          <a:xfrm>
            <a:off x="10527662" y="5398200"/>
            <a:ext cx="914400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9053E-D13E-0275-32E2-1E707D4CAC0C}"/>
              </a:ext>
            </a:extLst>
          </p:cNvPr>
          <p:cNvSpPr txBox="1"/>
          <p:nvPr/>
        </p:nvSpPr>
        <p:spPr>
          <a:xfrm>
            <a:off x="10136840" y="5379274"/>
            <a:ext cx="1654815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C8B0CEC-EAD0-538F-2745-2C2907102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1" b="18612"/>
          <a:stretch/>
        </p:blipFill>
        <p:spPr bwMode="auto">
          <a:xfrm>
            <a:off x="2067992" y="1265605"/>
            <a:ext cx="9237318" cy="4570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046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275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34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44715"/>
            <a:ext cx="10658385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Sigmoid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C4EEE-8CD0-CD10-854D-2249E69421A9}"/>
              </a:ext>
            </a:extLst>
          </p:cNvPr>
          <p:cNvSpPr txBox="1"/>
          <p:nvPr/>
        </p:nvSpPr>
        <p:spPr>
          <a:xfrm>
            <a:off x="10527662" y="5398200"/>
            <a:ext cx="914400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9053E-D13E-0275-32E2-1E707D4CAC0C}"/>
              </a:ext>
            </a:extLst>
          </p:cNvPr>
          <p:cNvSpPr txBox="1"/>
          <p:nvPr/>
        </p:nvSpPr>
        <p:spPr>
          <a:xfrm>
            <a:off x="10136840" y="5379274"/>
            <a:ext cx="1654815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31D1D1AE-FEDD-0B81-91D1-F90B7336D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6" t="27047" r="9147" b="27181"/>
          <a:stretch/>
        </p:blipFill>
        <p:spPr bwMode="auto">
          <a:xfrm>
            <a:off x="2720800" y="1770614"/>
            <a:ext cx="8813478" cy="296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240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3275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35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5"/>
            <a:ext cx="10607585" cy="604930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Sigmoid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C4EEE-8CD0-CD10-854D-2249E69421A9}"/>
              </a:ext>
            </a:extLst>
          </p:cNvPr>
          <p:cNvSpPr txBox="1"/>
          <p:nvPr/>
        </p:nvSpPr>
        <p:spPr>
          <a:xfrm>
            <a:off x="10527662" y="5398200"/>
            <a:ext cx="914400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9053E-D13E-0275-32E2-1E707D4CAC0C}"/>
              </a:ext>
            </a:extLst>
          </p:cNvPr>
          <p:cNvSpPr txBox="1"/>
          <p:nvPr/>
        </p:nvSpPr>
        <p:spPr>
          <a:xfrm>
            <a:off x="10136840" y="5379274"/>
            <a:ext cx="1654815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8178D-336F-70DA-72CB-3B3E1988A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9" t="12244" r="14945" b="19035"/>
          <a:stretch/>
        </p:blipFill>
        <p:spPr bwMode="auto">
          <a:xfrm>
            <a:off x="3328094" y="794314"/>
            <a:ext cx="7846587" cy="454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159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36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725601" y="188092"/>
            <a:ext cx="11363480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b="1" dirty="0"/>
              <a:t>	</a:t>
            </a:r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Summary</a:t>
            </a:r>
            <a:endParaRPr lang="en-IN" sz="3276" b="1" dirty="0">
              <a:solidFill>
                <a:srgbClr val="46B0FA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CE721-B351-FF35-97E8-A66CE20BD359}"/>
              </a:ext>
            </a:extLst>
          </p:cNvPr>
          <p:cNvSpPr txBox="1"/>
          <p:nvPr/>
        </p:nvSpPr>
        <p:spPr>
          <a:xfrm>
            <a:off x="725601" y="793023"/>
            <a:ext cx="1136348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Definition</a:t>
            </a:r>
            <a:r>
              <a:rPr lang="en-IN" sz="24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: Classification is a supervised learning technique used to predict the categorical label of new observations based on past observations.</a:t>
            </a:r>
            <a:endParaRPr lang="en-IN" sz="2400" kern="100" dirty="0">
              <a:latin typeface="Times" panose="02020603050405020304" pitchFamily="18" charset="0"/>
              <a:ea typeface="Times New Roman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Key Algorithms</a:t>
            </a:r>
            <a:r>
              <a:rPr lang="en-IN" sz="24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:</a:t>
            </a:r>
            <a:endParaRPr lang="en-IN" sz="24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Logistic Regression</a:t>
            </a:r>
            <a:r>
              <a:rPr lang="en-IN" sz="24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: Models the probability of a binary outcome.</a:t>
            </a:r>
            <a:endParaRPr lang="en-IN" sz="24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Decision Trees</a:t>
            </a:r>
            <a:r>
              <a:rPr lang="en-IN" sz="24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: Splits data into branches to reach a classification decision.</a:t>
            </a:r>
            <a:endParaRPr lang="en-IN" sz="24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Support Vector Machines (SVM)</a:t>
            </a:r>
            <a:r>
              <a:rPr lang="en-IN" sz="24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: Finds the optimal hyperplane to separate classes.</a:t>
            </a:r>
            <a:endParaRPr lang="en-IN" sz="24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Naive Bayes</a:t>
            </a:r>
            <a:r>
              <a:rPr lang="en-IN" sz="24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: Applies Bayes’ theorem with the assumption of independence between predictors.</a:t>
            </a:r>
            <a:endParaRPr lang="en-IN" sz="2400" kern="100" dirty="0">
              <a:latin typeface="Times" panose="02020603050405020304" pitchFamily="18" charset="0"/>
              <a:ea typeface="Times New Roman" panose="02020603050405020304" pitchFamily="18" charset="0"/>
              <a:cs typeface="Times" panose="02020603050405020304" pitchFamily="18" charset="0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K-Nearest </a:t>
            </a:r>
            <a:r>
              <a:rPr lang="en-IN" sz="2400" b="1" kern="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Neighbors</a:t>
            </a:r>
            <a:r>
              <a:rPr lang="en-IN" sz="24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(KNN)</a:t>
            </a:r>
            <a:r>
              <a:rPr lang="en-IN" sz="24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: Classifies based on the majority label of the nearest </a:t>
            </a:r>
            <a:r>
              <a:rPr lang="en-IN" sz="2400" kern="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neighbors</a:t>
            </a:r>
            <a:r>
              <a:rPr lang="en-IN" sz="24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.</a:t>
            </a:r>
            <a:endParaRPr lang="en-IN" sz="24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·</a:t>
            </a:r>
            <a:r>
              <a:rPr lang="en-IN" sz="24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Applications</a:t>
            </a:r>
            <a:r>
              <a:rPr lang="en-IN" sz="24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:</a:t>
            </a:r>
            <a:endParaRPr lang="en-IN" sz="24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Spam Detection</a:t>
            </a:r>
            <a:r>
              <a:rPr lang="en-IN" sz="24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: Classifying emails as spam or not spam.</a:t>
            </a:r>
            <a:endParaRPr lang="en-IN" sz="24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Medical Diagnosis</a:t>
            </a:r>
            <a:r>
              <a:rPr lang="en-IN" sz="24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: Predicting the presence of a disease.</a:t>
            </a:r>
            <a:endParaRPr lang="en-IN" sz="24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Sentiment Analysis</a:t>
            </a:r>
            <a:r>
              <a:rPr lang="en-IN" sz="24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: Determining the sentiment of a text (e.g., positive or negative).</a:t>
            </a:r>
            <a:endParaRPr lang="en-IN" sz="24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24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Image Recognition</a:t>
            </a:r>
            <a:r>
              <a:rPr lang="en-IN" sz="24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: Classifying objects within images.</a:t>
            </a:r>
            <a:endParaRPr lang="en-IN" sz="24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24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78982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37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7804" y="167613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b="1" dirty="0"/>
              <a:t>	</a:t>
            </a:r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Reference Material</a:t>
            </a:r>
            <a:endParaRPr lang="en-IN" sz="3276" b="1" dirty="0">
              <a:solidFill>
                <a:srgbClr val="46B0FA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A58A0-FCCA-F011-ADA3-D43CA35F1B8C}"/>
              </a:ext>
            </a:extLst>
          </p:cNvPr>
          <p:cNvSpPr txBox="1"/>
          <p:nvPr/>
        </p:nvSpPr>
        <p:spPr>
          <a:xfrm>
            <a:off x="961901" y="1140031"/>
            <a:ext cx="11471564" cy="57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4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Machine Learning for Dummies, By John Paul Mueller and Luca </a:t>
            </a:r>
            <a:r>
              <a:rPr lang="en-IN" sz="2400" dirty="0" err="1">
                <a:effectLst/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Massaron</a:t>
            </a:r>
            <a:r>
              <a:rPr lang="en-IN" sz="24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, For Dummies, 2016.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4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</a:rPr>
              <a:t>NPTEL Lecture: </a:t>
            </a:r>
            <a:r>
              <a:rPr lang="en-IN" sz="2400" dirty="0">
                <a:effectLst/>
                <a:latin typeface="Times" panose="02020603050405020304" pitchFamily="18" charset="0"/>
                <a:ea typeface="Calibri" panose="020F0502020204030204" pitchFamily="34" charset="0"/>
                <a:cs typeface="Times" panose="02020603050405020304" pitchFamily="18" charset="0"/>
                <a:hlinkClick r:id="rId3"/>
              </a:rPr>
              <a:t>https://www.youtube.com/watch?v=32M5v9jJtJ0&amp;t=2s</a:t>
            </a:r>
            <a:endParaRPr lang="en-IN" sz="2400" dirty="0">
              <a:effectLst/>
              <a:latin typeface="Times" panose="02020603050405020304" pitchFamily="18" charset="0"/>
              <a:ea typeface="Calibri" panose="020F0502020204030204" pitchFamily="34" charset="0"/>
              <a:cs typeface="Times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en-IN" sz="2400" dirty="0">
              <a:effectLst/>
              <a:latin typeface="Times" panose="02020603050405020304" pitchFamily="18" charset="0"/>
              <a:ea typeface="Calibri" panose="020F0502020204030204" pitchFamily="34" charset="0"/>
              <a:cs typeface="Times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en-IN" sz="2400" dirty="0">
              <a:latin typeface="Times" panose="02020603050405020304" pitchFamily="18" charset="0"/>
              <a:ea typeface="Calibri" panose="020F0502020204030204" pitchFamily="34" charset="0"/>
              <a:cs typeface="Times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en-IN" sz="2400" dirty="0">
              <a:effectLst/>
              <a:latin typeface="Times" panose="02020603050405020304" pitchFamily="18" charset="0"/>
              <a:ea typeface="Calibri" panose="020F0502020204030204" pitchFamily="34" charset="0"/>
              <a:cs typeface="Times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en-IN" sz="2400" dirty="0">
              <a:latin typeface="Times" panose="02020603050405020304" pitchFamily="18" charset="0"/>
              <a:ea typeface="Calibri" panose="020F0502020204030204" pitchFamily="34" charset="0"/>
              <a:cs typeface="Times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en-IN" sz="2400" dirty="0">
              <a:effectLst/>
              <a:latin typeface="Times" panose="02020603050405020304" pitchFamily="18" charset="0"/>
              <a:ea typeface="Calibri" panose="020F0502020204030204" pitchFamily="34" charset="0"/>
              <a:cs typeface="Times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endParaRPr lang="en-IN" sz="2400" dirty="0">
              <a:effectLst/>
              <a:latin typeface="Times" panose="02020603050405020304" pitchFamily="18" charset="0"/>
              <a:ea typeface="Calibri" panose="020F0502020204030204" pitchFamily="34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97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78982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38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7804" y="167613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b="1" dirty="0"/>
              <a:t>	</a:t>
            </a:r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MCQ’s</a:t>
            </a:r>
            <a:endParaRPr lang="en-IN" sz="3276" b="1" dirty="0">
              <a:solidFill>
                <a:srgbClr val="46B0FA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87E8-D118-6034-B123-1515CCB9E03C}"/>
              </a:ext>
            </a:extLst>
          </p:cNvPr>
          <p:cNvSpPr txBox="1"/>
          <p:nvPr/>
        </p:nvSpPr>
        <p:spPr>
          <a:xfrm>
            <a:off x="1244600" y="1041400"/>
            <a:ext cx="11521374" cy="598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What is the primary goal of classification in machine learning?</a:t>
            </a: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</a:t>
            </a:r>
            <a:endParaRPr lang="en-IN" sz="20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a) Predicting continuous outcomes</a:t>
            </a:r>
            <a:b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b) Grouping similar data points</a:t>
            </a:r>
            <a:b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c) Predicting categorical outcomes</a:t>
            </a:r>
            <a:b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d) Reducing the number of features</a:t>
            </a:r>
            <a:endParaRPr lang="en-IN" sz="20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2.  Which of the following algorithms is commonly used for classification?</a:t>
            </a: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</a:t>
            </a:r>
            <a:endParaRPr lang="en-IN" sz="20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a) Linear Regression</a:t>
            </a:r>
            <a:b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b) K-Means Clustering</a:t>
            </a:r>
            <a:b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c) Decision Trees</a:t>
            </a:r>
            <a:b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d) Principal Component Analysis</a:t>
            </a:r>
            <a:endParaRPr lang="en-IN" sz="20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3.  Which of the following is an example of a binary classification problem?</a:t>
            </a: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</a:t>
            </a:r>
            <a:endParaRPr lang="en-IN" sz="20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a) Predicting the price of a house</a:t>
            </a:r>
            <a:b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b) Classifying emails as spam or not spam</a:t>
            </a:r>
            <a:b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c) Predicting the temperature for tomorrow</a:t>
            </a:r>
            <a:b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d) Grouping customers into segments</a:t>
            </a:r>
            <a:endParaRPr lang="en-IN" sz="20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endParaRPr lang="en-IN" sz="22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26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78982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39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7804" y="167613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b="1" dirty="0"/>
              <a:t>	</a:t>
            </a:r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MCQ’s</a:t>
            </a:r>
            <a:endParaRPr lang="en-IN" sz="3276" b="1" dirty="0">
              <a:solidFill>
                <a:srgbClr val="46B0FA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87E8-D118-6034-B123-1515CCB9E03C}"/>
              </a:ext>
            </a:extLst>
          </p:cNvPr>
          <p:cNvSpPr txBox="1"/>
          <p:nvPr/>
        </p:nvSpPr>
        <p:spPr>
          <a:xfrm>
            <a:off x="1080655" y="1140032"/>
            <a:ext cx="12153138" cy="5021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4. Which algorithm is known for using a probabilistic approach to classification?</a:t>
            </a:r>
            <a:endParaRPr lang="en-IN" sz="20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a) Decision Tree</a:t>
            </a:r>
            <a:b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b) Support Vector Machine</a:t>
            </a:r>
            <a:b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c) K-Nearest </a:t>
            </a:r>
            <a:r>
              <a:rPr lang="en-IN" sz="2000" kern="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Neighbors</a:t>
            </a:r>
            <a:b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kern="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d) Naive Bayes</a:t>
            </a:r>
            <a:endParaRPr lang="en-IN" sz="2000" kern="100" dirty="0">
              <a:effectLst/>
              <a:latin typeface="Times" panose="02020603050405020304" pitchFamily="18" charset="0"/>
              <a:ea typeface="Aptos" panose="020B0004020202020204" pitchFamily="34" charset="0"/>
              <a:cs typeface="Times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r>
              <a:rPr lang="en-IN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5. Which machine learning technique is specifically used for predicting categorical outcomes?</a:t>
            </a:r>
            <a: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457200"/>
            <a: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a) Linear Regression</a:t>
            </a:r>
            <a:b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b) Logistic Regression</a:t>
            </a:r>
            <a:b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c) Decision Trees</a:t>
            </a:r>
            <a:b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d) Principal Component Analysis</a:t>
            </a:r>
          </a:p>
          <a:p>
            <a:pPr lvl="0">
              <a:tabLst>
                <a:tab pos="457200" algn="l"/>
              </a:tabLst>
            </a:pPr>
            <a:r>
              <a:rPr lang="en-IN" sz="20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6. In logistic regression, how are probabilities estimated for classification?</a:t>
            </a:r>
            <a: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457200"/>
            <a: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a) Using a linear equation</a:t>
            </a:r>
            <a:b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b) Using a decision tree</a:t>
            </a:r>
            <a:b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c) Using a step function</a:t>
            </a:r>
            <a:b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</a:br>
            <a:r>
              <a:rPr lang="en-IN" sz="20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d) Using a 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54971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4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6" y="155101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Supervised vs. Unsupervised Learning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571222" y="1061602"/>
            <a:ext cx="11943797" cy="4291518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marL="249608" marR="0" lvl="0" indent="-249608" algn="l" defTabSz="998433" rtl="0" eaLnBrk="1" fontAlgn="auto" latinLnBrk="0" hangingPunct="1">
              <a:lnSpc>
                <a:spcPct val="13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Supervised learning (regression and classification)</a:t>
            </a:r>
          </a:p>
          <a:p>
            <a:pPr marL="748825" marR="0" lvl="1" indent="-249608" algn="l" defTabSz="998433" rtl="0" eaLnBrk="1" fontAlgn="auto" latinLnBrk="0" hangingPunct="1">
              <a:lnSpc>
                <a:spcPct val="13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Supervision: The training data (observations, measurements, etc.) are accompanied by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labels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indicating the class of the observations</a:t>
            </a:r>
          </a:p>
          <a:p>
            <a:pPr marL="748825" marR="0" lvl="1" indent="-249608" algn="l" defTabSz="998433" rtl="0" eaLnBrk="1" fontAlgn="auto" latinLnBrk="0" hangingPunct="1">
              <a:lnSpc>
                <a:spcPct val="13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New data is classified based on the training set</a:t>
            </a:r>
          </a:p>
          <a:p>
            <a:pPr marL="249608" marR="0" lvl="0" indent="-249608" algn="l" defTabSz="998433" rtl="0" eaLnBrk="1" fontAlgn="auto" latinLnBrk="0" hangingPunct="1">
              <a:lnSpc>
                <a:spcPct val="13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Unsupervised learning (clustering)</a:t>
            </a:r>
          </a:p>
          <a:p>
            <a:pPr marL="748825" marR="0" lvl="1" indent="-249608" algn="l" defTabSz="998433" rtl="0" eaLnBrk="1" fontAlgn="auto" latinLnBrk="0" hangingPunct="1">
              <a:lnSpc>
                <a:spcPct val="13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The class labels of training data is unknown</a:t>
            </a:r>
          </a:p>
          <a:p>
            <a:pPr marL="748825" marR="0" lvl="1" indent="-249608" algn="l" defTabSz="998433" rtl="0" eaLnBrk="1" fontAlgn="auto" latinLnBrk="0" hangingPunct="1">
              <a:lnSpc>
                <a:spcPct val="13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Given a set of measurements, observations, etc. with the aim of establishing the existence of classes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3995161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78982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40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7804" y="167613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b="1" dirty="0"/>
              <a:t>	</a:t>
            </a:r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MCQ’s Answers</a:t>
            </a:r>
            <a:endParaRPr lang="en-IN" sz="3276" b="1" dirty="0">
              <a:solidFill>
                <a:srgbClr val="46B0FA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87E8-D118-6034-B123-1515CCB9E03C}"/>
              </a:ext>
            </a:extLst>
          </p:cNvPr>
          <p:cNvSpPr txBox="1"/>
          <p:nvPr/>
        </p:nvSpPr>
        <p:spPr>
          <a:xfrm>
            <a:off x="1080655" y="1140032"/>
            <a:ext cx="116853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Answers</a:t>
            </a:r>
          </a:p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1.	c) Predicting categorical outcomes</a:t>
            </a:r>
          </a:p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2.	c) Decision Trees</a:t>
            </a:r>
          </a:p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3.	b) Classifying emails as spam or not spam</a:t>
            </a:r>
          </a:p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4.	d) Naive Bayes</a:t>
            </a:r>
          </a:p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5.	b) Logistic Regression</a:t>
            </a:r>
          </a:p>
          <a:p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6.	d) Using a 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436629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78982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41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857804" y="167613"/>
            <a:ext cx="10454766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b="1" dirty="0"/>
              <a:t>	</a:t>
            </a:r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What’s Next</a:t>
            </a:r>
            <a:endParaRPr lang="en-IN" sz="3276" b="1" dirty="0">
              <a:solidFill>
                <a:srgbClr val="46B0FA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C87E8-D118-6034-B123-1515CCB9E03C}"/>
              </a:ext>
            </a:extLst>
          </p:cNvPr>
          <p:cNvSpPr txBox="1"/>
          <p:nvPr/>
        </p:nvSpPr>
        <p:spPr>
          <a:xfrm>
            <a:off x="1080655" y="1140032"/>
            <a:ext cx="11685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Unsupervised Learning: Clustering</a:t>
            </a:r>
          </a:p>
        </p:txBody>
      </p:sp>
    </p:spTree>
    <p:extLst>
      <p:ext uri="{BB962C8B-B14F-4D97-AF65-F5344CB8AC3E}">
        <p14:creationId xmlns:p14="http://schemas.microsoft.com/office/powerpoint/2010/main" val="1354835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198" y="0"/>
            <a:ext cx="13312400" cy="748683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42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2069644" y="3932467"/>
            <a:ext cx="9173486" cy="13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62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862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94" y="1867133"/>
            <a:ext cx="4592786" cy="197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5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Prediction Problems: Classification vs. Numeric Prediction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571222" y="963273"/>
            <a:ext cx="11943797" cy="4488174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Classification  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predicts categorical class labels (discrete or nominal)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classifies data (constructs a model) based on the training set and the values (class labels) in a classifying attribute and uses it in classifying new data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Numeric Prediction  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models continuous-valued functions, i.e., predicts unknown or missing values 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Typical applications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0000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Credit/loan approval: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0000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Medical diagnosis: if a tumor is cancerous or benign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0000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Fraud detection: if a transaction is fraudulent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>
                <a:srgbClr val="0000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Web page categorization: which category it is</a:t>
            </a:r>
          </a:p>
        </p:txBody>
      </p:sp>
    </p:spTree>
    <p:extLst>
      <p:ext uri="{BB962C8B-B14F-4D97-AF65-F5344CB8AC3E}">
        <p14:creationId xmlns:p14="http://schemas.microsoft.com/office/powerpoint/2010/main" val="254104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Classification—A Two-Step Process 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558140" y="958488"/>
            <a:ext cx="11956879" cy="521709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Model construction: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describing a set of predetermined classes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Each tuple/sample is assumed to belong to a predefined class, as determined by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class label attribute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The set of tuples used for model construction is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training set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The model is represented as classification rules, decision trees, or mathematical formulae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Model usage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for classifying future or unknown objects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Estimate accuracy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of the model</a:t>
            </a:r>
          </a:p>
          <a:p>
            <a:pPr marL="1248042" marR="0" lvl="2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The known label of test sample is compared with the classified result from the model</a:t>
            </a:r>
          </a:p>
          <a:p>
            <a:pPr marL="1248042" marR="0" lvl="2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Accuracy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rate is the percentage of test set samples that are correctly classified by the model</a:t>
            </a:r>
          </a:p>
          <a:p>
            <a:pPr marL="1248042" marR="0" lvl="2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Test set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 is independent of training set (otherwise overfitting) </a:t>
            </a:r>
          </a:p>
          <a:p>
            <a:pPr marL="748825" marR="0" lvl="1" indent="-249608" algn="l" defTabSz="998433" rtl="0" eaLnBrk="1" fontAlgn="auto" latinLnBrk="0" hangingPunct="1">
              <a:lnSpc>
                <a:spcPct val="90000"/>
              </a:lnSpc>
              <a:spcBef>
                <a:spcPts val="546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If the accuracy is acceptable, use the model to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classify new data</a:t>
            </a:r>
          </a:p>
          <a:p>
            <a:pPr marL="249608" marR="0" lvl="0" indent="-249608" algn="l" defTabSz="998433" rtl="0" eaLnBrk="1" fontAlgn="auto" latinLnBrk="0" hangingPunct="1">
              <a:lnSpc>
                <a:spcPct val="90000"/>
              </a:lnSpc>
              <a:spcBef>
                <a:spcPts val="10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Note: If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the test set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is used to select models, it is called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validation (test) set</a:t>
            </a:r>
          </a:p>
        </p:txBody>
      </p:sp>
    </p:spTree>
    <p:extLst>
      <p:ext uri="{BB962C8B-B14F-4D97-AF65-F5344CB8AC3E}">
        <p14:creationId xmlns:p14="http://schemas.microsoft.com/office/powerpoint/2010/main" val="208153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7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Process (1): Model Construction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A4E272A-00F9-0C6B-E5DC-065BCE0CB89C}"/>
              </a:ext>
            </a:extLst>
          </p:cNvPr>
          <p:cNvGrpSpPr>
            <a:grpSpLocks/>
          </p:cNvGrpSpPr>
          <p:nvPr/>
        </p:nvGrpSpPr>
        <p:grpSpPr bwMode="auto">
          <a:xfrm>
            <a:off x="3033143" y="1317156"/>
            <a:ext cx="1854725" cy="1644986"/>
            <a:chOff x="1283" y="1118"/>
            <a:chExt cx="1070" cy="9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71CBD-E26B-A7B7-2BBC-A99A17D3D59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72A40C-081A-F4C9-4FB3-7EFB189A3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396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537" tIns="50269" rIns="100537" bIns="50269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Training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0" name="Object 0">
            <a:extLst>
              <a:ext uri="{FF2B5EF4-FFF2-40B4-BE49-F238E27FC236}">
                <a16:creationId xmlns:a16="http://schemas.microsoft.com/office/drawing/2014/main" id="{E81D78E7-C98D-0AFA-3BA4-22C5E95ED6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756569"/>
              </p:ext>
            </p:extLst>
          </p:nvPr>
        </p:nvGraphicFramePr>
        <p:xfrm>
          <a:off x="1124681" y="3556694"/>
          <a:ext cx="5936856" cy="2724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37188" imgH="2495550" progId="Excel.Sheet.8">
                  <p:embed/>
                </p:oleObj>
              </mc:Choice>
              <mc:Fallback>
                <p:oleObj name="Worksheet" r:id="rId4" imgW="5437188" imgH="2495550" progId="Excel.Sheet.8">
                  <p:embed/>
                  <p:pic>
                    <p:nvPicPr>
                      <p:cNvPr id="16389" name="Object 0">
                        <a:extLst>
                          <a:ext uri="{FF2B5EF4-FFF2-40B4-BE49-F238E27FC236}">
                            <a16:creationId xmlns:a16="http://schemas.microsoft.com/office/drawing/2014/main" id="{390C02E5-B111-3712-6A17-E9D12C3FC34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681" y="3556694"/>
                        <a:ext cx="5936856" cy="2724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7">
            <a:extLst>
              <a:ext uri="{FF2B5EF4-FFF2-40B4-BE49-F238E27FC236}">
                <a16:creationId xmlns:a16="http://schemas.microsoft.com/office/drawing/2014/main" id="{E14EF2FB-CCFE-F284-F1ED-9D16BA3006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749" y="2776669"/>
            <a:ext cx="1795790" cy="764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965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235816BE-EE1B-2D3E-78BA-4985EF405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601" y="2776669"/>
            <a:ext cx="2211803" cy="764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965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1A4D103-AFAE-355D-04CB-09171EFE7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1946" y="1152557"/>
            <a:ext cx="2051299" cy="908151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537" tIns="50269" rIns="100537" bIns="50269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21">
                <a:latin typeface="Times New Roman" panose="02020603050405020304" pitchFamily="18" charset="0"/>
              </a:rPr>
              <a:t>Classification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21"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14" name="AutoShape 10">
            <a:extLst>
              <a:ext uri="{FF2B5EF4-FFF2-40B4-BE49-F238E27FC236}">
                <a16:creationId xmlns:a16="http://schemas.microsoft.com/office/drawing/2014/main" id="{D77E0AFE-3CBE-4C4C-3117-15C4E1810737}"/>
              </a:ext>
            </a:extLst>
          </p:cNvPr>
          <p:cNvSpPr>
            <a:spLocks noChangeArrowheads="1"/>
          </p:cNvSpPr>
          <p:nvPr/>
        </p:nvSpPr>
        <p:spPr bwMode="auto">
          <a:xfrm rot="20460000">
            <a:off x="5433885" y="1644768"/>
            <a:ext cx="1809657" cy="528683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65">
              <a:latin typeface="Tahoma" panose="020B060403050404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3288C36-B2A4-17E0-38D6-DE2C9C099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211" y="5178633"/>
            <a:ext cx="3276700" cy="1311466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0537" tIns="50269" rIns="100537" bIns="50269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21">
                <a:latin typeface="Times New Roman" panose="02020603050405020304" pitchFamily="18" charset="0"/>
              </a:rPr>
              <a:t>IF rank = ‘professor’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21">
                <a:latin typeface="Times New Roman" panose="02020603050405020304" pitchFamily="18" charset="0"/>
              </a:rPr>
              <a:t>OR years &gt;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21">
                <a:latin typeface="Times New Roman" panose="02020603050405020304" pitchFamily="18" charset="0"/>
              </a:rPr>
              <a:t>THEN tenured = ‘yes’ </a:t>
            </a: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9B161F2E-8DBF-ED56-25C1-C247BE723F6C}"/>
              </a:ext>
            </a:extLst>
          </p:cNvPr>
          <p:cNvGrpSpPr>
            <a:grpSpLocks/>
          </p:cNvGrpSpPr>
          <p:nvPr/>
        </p:nvGrpSpPr>
        <p:grpSpPr bwMode="auto">
          <a:xfrm>
            <a:off x="7883163" y="2891073"/>
            <a:ext cx="2062732" cy="1644986"/>
            <a:chOff x="4081" y="2026"/>
            <a:chExt cx="1190" cy="949"/>
          </a:xfrm>
        </p:grpSpPr>
        <p:pic>
          <p:nvPicPr>
            <p:cNvPr id="17" name="Picture 13">
              <a:extLst>
                <a:ext uri="{FF2B5EF4-FFF2-40B4-BE49-F238E27FC236}">
                  <a16:creationId xmlns:a16="http://schemas.microsoft.com/office/drawing/2014/main" id="{D3DE5D47-FD0F-3E8F-9C95-7FF19C92E9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84757BFB-4009-DC21-C4FD-D21BEDBEF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304"/>
              <a:ext cx="861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537" tIns="50269" rIns="100537" bIns="50269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Classifier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9" name="Line 15">
            <a:extLst>
              <a:ext uri="{FF2B5EF4-FFF2-40B4-BE49-F238E27FC236}">
                <a16:creationId xmlns:a16="http://schemas.microsoft.com/office/drawing/2014/main" id="{0E5D7A7A-2952-5083-61D5-A18C1BCC70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2478" y="4425123"/>
            <a:ext cx="580686" cy="780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965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3D8C26ED-E571-74B6-33EE-31C3044E8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7628" y="4340186"/>
            <a:ext cx="630953" cy="86322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965"/>
          </a:p>
        </p:txBody>
      </p:sp>
      <p:sp>
        <p:nvSpPr>
          <p:cNvPr id="21" name="AutoShape 17">
            <a:extLst>
              <a:ext uri="{FF2B5EF4-FFF2-40B4-BE49-F238E27FC236}">
                <a16:creationId xmlns:a16="http://schemas.microsoft.com/office/drawing/2014/main" id="{305396E4-7AF3-7A86-25F9-C62B40308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452" y="2192519"/>
            <a:ext cx="596286" cy="646553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65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4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8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Process (2): Using the Model in Prediction 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pSp>
        <p:nvGrpSpPr>
          <p:cNvPr id="18436" name="Group 3">
            <a:extLst>
              <a:ext uri="{FF2B5EF4-FFF2-40B4-BE49-F238E27FC236}">
                <a16:creationId xmlns:a16="http://schemas.microsoft.com/office/drawing/2014/main" id="{032D9EB7-66D2-8CAD-3C14-3D6949715310}"/>
              </a:ext>
            </a:extLst>
          </p:cNvPr>
          <p:cNvGrpSpPr>
            <a:grpSpLocks/>
          </p:cNvGrpSpPr>
          <p:nvPr/>
        </p:nvGrpSpPr>
        <p:grpSpPr bwMode="auto">
          <a:xfrm>
            <a:off x="5776189" y="982299"/>
            <a:ext cx="2062732" cy="1644985"/>
            <a:chOff x="2800" y="989"/>
            <a:chExt cx="1190" cy="949"/>
          </a:xfrm>
        </p:grpSpPr>
        <p:pic>
          <p:nvPicPr>
            <p:cNvPr id="18454" name="Picture 4">
              <a:extLst>
                <a:ext uri="{FF2B5EF4-FFF2-40B4-BE49-F238E27FC236}">
                  <a16:creationId xmlns:a16="http://schemas.microsoft.com/office/drawing/2014/main" id="{39713F1F-80F5-34A4-3B20-1C0B8766571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5" name="Rectangle 5">
              <a:extLst>
                <a:ext uri="{FF2B5EF4-FFF2-40B4-BE49-F238E27FC236}">
                  <a16:creationId xmlns:a16="http://schemas.microsoft.com/office/drawing/2014/main" id="{E27BBC19-5E02-F233-96E4-97CCA8512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1383"/>
              <a:ext cx="8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537" tIns="50269" rIns="100537" bIns="50269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Classifier</a:t>
              </a:r>
            </a:p>
          </p:txBody>
        </p:sp>
      </p:grpSp>
      <p:grpSp>
        <p:nvGrpSpPr>
          <p:cNvPr id="18437" name="Group 6">
            <a:extLst>
              <a:ext uri="{FF2B5EF4-FFF2-40B4-BE49-F238E27FC236}">
                <a16:creationId xmlns:a16="http://schemas.microsoft.com/office/drawing/2014/main" id="{44B8BDF6-8B97-A7C0-FDE6-0AC83F04AD4C}"/>
              </a:ext>
            </a:extLst>
          </p:cNvPr>
          <p:cNvGrpSpPr>
            <a:grpSpLocks/>
          </p:cNvGrpSpPr>
          <p:nvPr/>
        </p:nvGrpSpPr>
        <p:grpSpPr bwMode="auto">
          <a:xfrm>
            <a:off x="3278377" y="2254606"/>
            <a:ext cx="1854725" cy="1644985"/>
            <a:chOff x="1359" y="1723"/>
            <a:chExt cx="1070" cy="949"/>
          </a:xfrm>
        </p:grpSpPr>
        <p:pic>
          <p:nvPicPr>
            <p:cNvPr id="18452" name="Picture 7">
              <a:extLst>
                <a:ext uri="{FF2B5EF4-FFF2-40B4-BE49-F238E27FC236}">
                  <a16:creationId xmlns:a16="http://schemas.microsoft.com/office/drawing/2014/main" id="{BCEE8A45-AFF1-148A-D61D-0783C744967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3" name="Rectangle 8">
              <a:extLst>
                <a:ext uri="{FF2B5EF4-FFF2-40B4-BE49-F238E27FC236}">
                  <a16:creationId xmlns:a16="http://schemas.microsoft.com/office/drawing/2014/main" id="{426C298F-C4AE-B47C-7D28-7144F1054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2001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0537" tIns="50269" rIns="100537" bIns="50269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Testing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Data</a:t>
              </a:r>
            </a:p>
          </p:txBody>
        </p:sp>
      </p:grpSp>
      <p:graphicFrame>
        <p:nvGraphicFramePr>
          <p:cNvPr id="18438" name="Object 1024">
            <a:extLst>
              <a:ext uri="{FF2B5EF4-FFF2-40B4-BE49-F238E27FC236}">
                <a16:creationId xmlns:a16="http://schemas.microsoft.com/office/drawing/2014/main" id="{9438D282-BCF9-5EAC-7D7B-AC3A9A817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863539"/>
              </p:ext>
            </p:extLst>
          </p:nvPr>
        </p:nvGraphicFramePr>
        <p:xfrm>
          <a:off x="1421917" y="4509743"/>
          <a:ext cx="5938588" cy="1927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438775" imgH="1765300" progId="Excel.Sheet.8">
                  <p:embed/>
                </p:oleObj>
              </mc:Choice>
              <mc:Fallback>
                <p:oleObj name="Worksheet" r:id="rId5" imgW="5438775" imgH="1765300" progId="Excel.Sheet.8">
                  <p:embed/>
                  <p:pic>
                    <p:nvPicPr>
                      <p:cNvPr id="18438" name="Object 1024">
                        <a:extLst>
                          <a:ext uri="{FF2B5EF4-FFF2-40B4-BE49-F238E27FC236}">
                            <a16:creationId xmlns:a16="http://schemas.microsoft.com/office/drawing/2014/main" id="{9438D282-BCF9-5EAC-7D7B-AC3A9A8178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917" y="4509743"/>
                        <a:ext cx="5938588" cy="1927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Line 10">
            <a:extLst>
              <a:ext uri="{FF2B5EF4-FFF2-40B4-BE49-F238E27FC236}">
                <a16:creationId xmlns:a16="http://schemas.microsoft.com/office/drawing/2014/main" id="{19E5FD80-F6A8-33E2-6C72-89BB83B2F8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8983" y="3714119"/>
            <a:ext cx="1795790" cy="7644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965"/>
          </a:p>
        </p:txBody>
      </p:sp>
      <p:sp>
        <p:nvSpPr>
          <p:cNvPr id="18440" name="Line 11">
            <a:extLst>
              <a:ext uri="{FF2B5EF4-FFF2-40B4-BE49-F238E27FC236}">
                <a16:creationId xmlns:a16="http://schemas.microsoft.com/office/drawing/2014/main" id="{2200D22C-1967-377C-7759-CCD0FD6A4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4835" y="3714119"/>
            <a:ext cx="2211803" cy="76442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965"/>
          </a:p>
        </p:txBody>
      </p:sp>
      <p:sp>
        <p:nvSpPr>
          <p:cNvPr id="18441" name="AutoShape 12">
            <a:extLst>
              <a:ext uri="{FF2B5EF4-FFF2-40B4-BE49-F238E27FC236}">
                <a16:creationId xmlns:a16="http://schemas.microsoft.com/office/drawing/2014/main" id="{E47A4616-DB55-561B-7E38-D1D4D7A11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904" y="4728151"/>
            <a:ext cx="596286" cy="646554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65">
              <a:latin typeface="Tahoma" panose="020B0604030504040204" pitchFamily="34" charset="0"/>
            </a:endParaRPr>
          </a:p>
        </p:txBody>
      </p:sp>
      <p:sp>
        <p:nvSpPr>
          <p:cNvPr id="18442" name="Freeform 13">
            <a:extLst>
              <a:ext uri="{FF2B5EF4-FFF2-40B4-BE49-F238E27FC236}">
                <a16:creationId xmlns:a16="http://schemas.microsoft.com/office/drawing/2014/main" id="{E28ABECB-E5BE-C518-CB36-6A6F67A8A6D5}"/>
              </a:ext>
            </a:extLst>
          </p:cNvPr>
          <p:cNvSpPr>
            <a:spLocks/>
          </p:cNvSpPr>
          <p:nvPr/>
        </p:nvSpPr>
        <p:spPr bwMode="auto">
          <a:xfrm>
            <a:off x="8045194" y="1640986"/>
            <a:ext cx="1027899" cy="837226"/>
          </a:xfrm>
          <a:custGeom>
            <a:avLst/>
            <a:gdLst>
              <a:gd name="T0" fmla="*/ 0 w 593"/>
              <a:gd name="T1" fmla="*/ 2147483646 h 483"/>
              <a:gd name="T2" fmla="*/ 2147483646 w 593"/>
              <a:gd name="T3" fmla="*/ 0 h 483"/>
              <a:gd name="T4" fmla="*/ 2147483646 w 593"/>
              <a:gd name="T5" fmla="*/ 2147483646 h 483"/>
              <a:gd name="T6" fmla="*/ 2147483646 w 593"/>
              <a:gd name="T7" fmla="*/ 2147483646 h 483"/>
              <a:gd name="T8" fmla="*/ 2147483646 w 593"/>
              <a:gd name="T9" fmla="*/ 2147483646 h 483"/>
              <a:gd name="T10" fmla="*/ 2147483646 w 593"/>
              <a:gd name="T11" fmla="*/ 2147483646 h 483"/>
              <a:gd name="T12" fmla="*/ 2147483646 w 593"/>
              <a:gd name="T13" fmla="*/ 2147483646 h 483"/>
              <a:gd name="T14" fmla="*/ 2147483646 w 593"/>
              <a:gd name="T15" fmla="*/ 2147483646 h 483"/>
              <a:gd name="T16" fmla="*/ 2147483646 w 593"/>
              <a:gd name="T17" fmla="*/ 2147483646 h 483"/>
              <a:gd name="T18" fmla="*/ 2147483646 w 593"/>
              <a:gd name="T19" fmla="*/ 2147483646 h 483"/>
              <a:gd name="T20" fmla="*/ 0 w 593"/>
              <a:gd name="T21" fmla="*/ 2147483646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 sz="1965"/>
          </a:p>
        </p:txBody>
      </p:sp>
      <p:grpSp>
        <p:nvGrpSpPr>
          <p:cNvPr id="18443" name="Group 14">
            <a:extLst>
              <a:ext uri="{FF2B5EF4-FFF2-40B4-BE49-F238E27FC236}">
                <a16:creationId xmlns:a16="http://schemas.microsoft.com/office/drawing/2014/main" id="{B203336E-E955-6D31-C898-CA0B1FF1F98F}"/>
              </a:ext>
            </a:extLst>
          </p:cNvPr>
          <p:cNvGrpSpPr>
            <a:grpSpLocks/>
          </p:cNvGrpSpPr>
          <p:nvPr/>
        </p:nvGrpSpPr>
        <p:grpSpPr bwMode="auto">
          <a:xfrm>
            <a:off x="8180398" y="2748621"/>
            <a:ext cx="1944862" cy="890962"/>
            <a:chOff x="4187" y="2008"/>
            <a:chExt cx="1122" cy="514"/>
          </a:xfrm>
        </p:grpSpPr>
        <p:pic>
          <p:nvPicPr>
            <p:cNvPr id="18450" name="Picture 15">
              <a:extLst>
                <a:ext uri="{FF2B5EF4-FFF2-40B4-BE49-F238E27FC236}">
                  <a16:creationId xmlns:a16="http://schemas.microsoft.com/office/drawing/2014/main" id="{09442B65-33A6-69EF-1C75-28514B70333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1" name="Rectangle 16">
              <a:extLst>
                <a:ext uri="{FF2B5EF4-FFF2-40B4-BE49-F238E27FC236}">
                  <a16:creationId xmlns:a16="http://schemas.microsoft.com/office/drawing/2014/main" id="{96CB9000-D688-87B7-B313-A795BE803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2150"/>
              <a:ext cx="11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537" tIns="50269" rIns="100537" bIns="50269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621">
                  <a:latin typeface="Times New Roman" panose="02020603050405020304" pitchFamily="18" charset="0"/>
                </a:rPr>
                <a:t>Unseen Data</a:t>
              </a:r>
            </a:p>
          </p:txBody>
        </p:sp>
      </p:grpSp>
      <p:sp>
        <p:nvSpPr>
          <p:cNvPr id="18444" name="Rectangle 17">
            <a:extLst>
              <a:ext uri="{FF2B5EF4-FFF2-40B4-BE49-F238E27FC236}">
                <a16:creationId xmlns:a16="http://schemas.microsoft.com/office/drawing/2014/main" id="{9F32998B-494C-A69E-A00C-1CE9E258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942" y="3922126"/>
            <a:ext cx="2687372" cy="504835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537" tIns="50269" rIns="100537" bIns="50269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621">
                <a:latin typeface="Times New Roman" panose="02020603050405020304" pitchFamily="18" charset="0"/>
              </a:rPr>
              <a:t>(Jeff, Professor, 4)</a:t>
            </a:r>
          </a:p>
        </p:txBody>
      </p:sp>
      <p:sp>
        <p:nvSpPr>
          <p:cNvPr id="18445" name="Line 18">
            <a:extLst>
              <a:ext uri="{FF2B5EF4-FFF2-40B4-BE49-F238E27FC236}">
                <a16:creationId xmlns:a16="http://schemas.microsoft.com/office/drawing/2014/main" id="{420D4D11-9912-2877-630E-7A95B14541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6915" y="3530380"/>
            <a:ext cx="514816" cy="42988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965"/>
          </a:p>
        </p:txBody>
      </p:sp>
      <p:sp>
        <p:nvSpPr>
          <p:cNvPr id="18446" name="Line 19">
            <a:extLst>
              <a:ext uri="{FF2B5EF4-FFF2-40B4-BE49-F238E27FC236}">
                <a16:creationId xmlns:a16="http://schemas.microsoft.com/office/drawing/2014/main" id="{1CE8AFFA-7BBF-189C-1101-766A467A0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7793" y="3530380"/>
            <a:ext cx="396946" cy="38134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sz="1965"/>
          </a:p>
        </p:txBody>
      </p:sp>
      <p:sp>
        <p:nvSpPr>
          <p:cNvPr id="18447" name="Freeform 20">
            <a:extLst>
              <a:ext uri="{FF2B5EF4-FFF2-40B4-BE49-F238E27FC236}">
                <a16:creationId xmlns:a16="http://schemas.microsoft.com/office/drawing/2014/main" id="{1789BB7E-ABF8-6BBA-8AE6-DFE26E96F8FF}"/>
              </a:ext>
            </a:extLst>
          </p:cNvPr>
          <p:cNvSpPr>
            <a:spLocks/>
          </p:cNvSpPr>
          <p:nvPr/>
        </p:nvSpPr>
        <p:spPr bwMode="auto">
          <a:xfrm>
            <a:off x="4592284" y="1486715"/>
            <a:ext cx="984565" cy="648287"/>
          </a:xfrm>
          <a:custGeom>
            <a:avLst/>
            <a:gdLst>
              <a:gd name="T0" fmla="*/ 2147483646 w 568"/>
              <a:gd name="T1" fmla="*/ 2147483646 h 374"/>
              <a:gd name="T2" fmla="*/ 2147483646 w 568"/>
              <a:gd name="T3" fmla="*/ 2147483646 h 374"/>
              <a:gd name="T4" fmla="*/ 2147483646 w 568"/>
              <a:gd name="T5" fmla="*/ 2147483646 h 374"/>
              <a:gd name="T6" fmla="*/ 2147483646 w 568"/>
              <a:gd name="T7" fmla="*/ 2147483646 h 374"/>
              <a:gd name="T8" fmla="*/ 2147483646 w 568"/>
              <a:gd name="T9" fmla="*/ 2147483646 h 374"/>
              <a:gd name="T10" fmla="*/ 0 w 568"/>
              <a:gd name="T11" fmla="*/ 2147483646 h 374"/>
              <a:gd name="T12" fmla="*/ 2147483646 w 568"/>
              <a:gd name="T13" fmla="*/ 2147483646 h 374"/>
              <a:gd name="T14" fmla="*/ 2147483646 w 568"/>
              <a:gd name="T15" fmla="*/ 2147483646 h 374"/>
              <a:gd name="T16" fmla="*/ 2147483646 w 568"/>
              <a:gd name="T17" fmla="*/ 2147483646 h 374"/>
              <a:gd name="T18" fmla="*/ 2147483646 w 568"/>
              <a:gd name="T19" fmla="*/ 0 h 374"/>
              <a:gd name="T20" fmla="*/ 2147483646 w 568"/>
              <a:gd name="T21" fmla="*/ 2147483646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 sz="1965"/>
          </a:p>
        </p:txBody>
      </p:sp>
      <p:pic>
        <p:nvPicPr>
          <p:cNvPr id="18448" name="Picture 21">
            <a:extLst>
              <a:ext uri="{FF2B5EF4-FFF2-40B4-BE49-F238E27FC236}">
                <a16:creationId xmlns:a16="http://schemas.microsoft.com/office/drawing/2014/main" id="{50EF3345-8956-3E8D-00C8-DBC8DF8BCD66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169" y="5534176"/>
            <a:ext cx="786958" cy="68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Rectangle 22">
            <a:extLst>
              <a:ext uri="{FF2B5EF4-FFF2-40B4-BE49-F238E27FC236}">
                <a16:creationId xmlns:a16="http://schemas.microsoft.com/office/drawing/2014/main" id="{76B24EFC-047B-405F-0314-51FEA5894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128" y="4683083"/>
            <a:ext cx="1655230" cy="57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537" tIns="50269" rIns="100537" bIns="50269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57">
                <a:latin typeface="Times New Roman" panose="02020603050405020304" pitchFamily="18" charset="0"/>
              </a:rPr>
              <a:t>Tenured?</a:t>
            </a:r>
          </a:p>
        </p:txBody>
      </p:sp>
    </p:spTree>
    <p:extLst>
      <p:ext uri="{BB962C8B-B14F-4D97-AF65-F5344CB8AC3E}">
        <p14:creationId xmlns:p14="http://schemas.microsoft.com/office/powerpoint/2010/main" val="271224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321B2F7-1A5B-7939-7DA5-5CC2963C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400"/>
            <a:ext cx="13312400" cy="748683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156446" y="7288899"/>
            <a:ext cx="2995295" cy="398679"/>
          </a:xfrm>
        </p:spPr>
        <p:txBody>
          <a:bodyPr/>
          <a:lstStyle/>
          <a:p>
            <a:fld id="{1B2A20A6-2C11-4CB1-9193-A0D80FC8463A}" type="slidenum">
              <a:rPr lang="en-IN" smtClean="0"/>
              <a:t>9</a:t>
            </a:fld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54504" y="1543689"/>
            <a:ext cx="6656211" cy="5155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1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470115" y="189384"/>
            <a:ext cx="11842659" cy="604931"/>
          </a:xfrm>
          <a:prstGeom prst="rect">
            <a:avLst/>
          </a:prstGeom>
          <a:noFill/>
        </p:spPr>
        <p:txBody>
          <a:bodyPr wrap="square" lIns="99843" tIns="49922" rIns="99843" bIns="49922" rtlCol="0" anchor="ctr">
            <a:spAutoFit/>
          </a:bodyPr>
          <a:lstStyle/>
          <a:p>
            <a:pPr algn="ctr"/>
            <a:r>
              <a:rPr lang="en-US" sz="3276" b="1" dirty="0">
                <a:solidFill>
                  <a:srgbClr val="46B0FA"/>
                </a:solidFill>
                <a:latin typeface="Arial"/>
                <a:cs typeface="Arial"/>
              </a:rPr>
              <a:t>Decision Tree Induction: An Example</a:t>
            </a:r>
            <a:endParaRPr lang="en-IN" sz="3000" b="1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9D02F-5940-96B2-CE10-FE3A055088E8}"/>
              </a:ext>
            </a:extLst>
          </p:cNvPr>
          <p:cNvSpPr txBox="1"/>
          <p:nvPr/>
        </p:nvSpPr>
        <p:spPr>
          <a:xfrm>
            <a:off x="452819" y="794316"/>
            <a:ext cx="95313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Training data set: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Buys_computer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rPr>
              <a:t>The data set follows an example of Quinlan’s ID3 (Playing Tennis)</a:t>
            </a:r>
          </a:p>
        </p:txBody>
      </p:sp>
      <p:graphicFrame>
        <p:nvGraphicFramePr>
          <p:cNvPr id="20485" name="Object 1024">
            <a:extLst>
              <a:ext uri="{FF2B5EF4-FFF2-40B4-BE49-F238E27FC236}">
                <a16:creationId xmlns:a16="http://schemas.microsoft.com/office/drawing/2014/main" id="{A82F1239-4A0D-5106-EDCC-9D182D9F5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559388"/>
              </p:ext>
            </p:extLst>
          </p:nvPr>
        </p:nvGraphicFramePr>
        <p:xfrm>
          <a:off x="2802577" y="1587231"/>
          <a:ext cx="7707086" cy="5106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772150" imgH="4457700" progId="Excel.Sheet.8">
                  <p:embed/>
                </p:oleObj>
              </mc:Choice>
              <mc:Fallback>
                <p:oleObj name="Worksheet" r:id="rId3" imgW="5772150" imgH="4457700" progId="Excel.Sheet.8">
                  <p:embed/>
                  <p:pic>
                    <p:nvPicPr>
                      <p:cNvPr id="20485" name="Object 1024">
                        <a:extLst>
                          <a:ext uri="{FF2B5EF4-FFF2-40B4-BE49-F238E27FC236}">
                            <a16:creationId xmlns:a16="http://schemas.microsoft.com/office/drawing/2014/main" id="{A82F1239-4A0D-5106-EDCC-9D182D9F553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577" y="1587231"/>
                        <a:ext cx="7707086" cy="5106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94140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E7C8CADF-39FB-4347-932C-2593CB915021}" vid="{028628A9-9240-48A5-AF7E-3C412E5CA9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8353</TotalTime>
  <Words>2835</Words>
  <Application>Microsoft Macintosh PowerPoint</Application>
  <PresentationFormat>Custom</PresentationFormat>
  <Paragraphs>381</Paragraphs>
  <Slides>42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Calibri</vt:lpstr>
      <vt:lpstr>Calibri Light</vt:lpstr>
      <vt:lpstr>Marlett</vt:lpstr>
      <vt:lpstr>Tahoma</vt:lpstr>
      <vt:lpstr>Times</vt:lpstr>
      <vt:lpstr>Times New Roman</vt:lpstr>
      <vt:lpstr>Wingdings</vt:lpstr>
      <vt:lpstr>Wingdings 2</vt:lpstr>
      <vt:lpstr>Theme3</vt:lpstr>
      <vt:lpstr>Worksheet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Sukeshi Parnami</dc:creator>
  <cp:lastModifiedBy>Chandra Mani Sharma</cp:lastModifiedBy>
  <cp:revision>288</cp:revision>
  <dcterms:created xsi:type="dcterms:W3CDTF">2023-06-27T05:32:28Z</dcterms:created>
  <dcterms:modified xsi:type="dcterms:W3CDTF">2024-11-07T10:17:32Z</dcterms:modified>
</cp:coreProperties>
</file>