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sldIdLst>
    <p:sldId id="346" r:id="rId2"/>
    <p:sldId id="349" r:id="rId3"/>
    <p:sldId id="347" r:id="rId4"/>
    <p:sldId id="464" r:id="rId5"/>
    <p:sldId id="470" r:id="rId6"/>
    <p:sldId id="465" r:id="rId7"/>
    <p:sldId id="471" r:id="rId8"/>
    <p:sldId id="466" r:id="rId9"/>
    <p:sldId id="472" r:id="rId10"/>
    <p:sldId id="473" r:id="rId11"/>
    <p:sldId id="467" r:id="rId12"/>
    <p:sldId id="468" r:id="rId13"/>
    <p:sldId id="469" r:id="rId14"/>
    <p:sldId id="479" r:id="rId15"/>
    <p:sldId id="474" r:id="rId16"/>
    <p:sldId id="476" r:id="rId17"/>
    <p:sldId id="475" r:id="rId18"/>
    <p:sldId id="478" r:id="rId19"/>
    <p:sldId id="350" r:id="rId20"/>
    <p:sldId id="367" r:id="rId21"/>
    <p:sldId id="337" r:id="rId22"/>
  </p:sldIdLst>
  <p:sldSz cx="13312775" cy="74882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5859" autoAdjust="0"/>
  </p:normalViewPr>
  <p:slideViewPr>
    <p:cSldViewPr snapToGrid="0">
      <p:cViewPr varScale="1">
        <p:scale>
          <a:sx n="95" d="100"/>
          <a:sy n="95" d="100"/>
        </p:scale>
        <p:origin x="1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34CF1-96C6-4DA7-9DEC-B5B90AB04AA0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B9421-C2D4-4483-A10B-21FF083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8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B9421-C2D4-4483-A10B-21FF083889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67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B9421-C2D4-4483-A10B-21FF083889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51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D64E-478A-1C7A-E30B-2928419E3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097" y="1225506"/>
            <a:ext cx="9984581" cy="2607016"/>
          </a:xfrm>
        </p:spPr>
        <p:txBody>
          <a:bodyPr anchor="b"/>
          <a:lstStyle>
            <a:lvl1pPr algn="ctr">
              <a:defRPr sz="655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49085-9578-DC52-6A22-B041AE6D4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4097" y="3933059"/>
            <a:ext cx="9984581" cy="1807924"/>
          </a:xfrm>
        </p:spPr>
        <p:txBody>
          <a:bodyPr/>
          <a:lstStyle>
            <a:lvl1pPr marL="0" indent="0" algn="ctr">
              <a:buNone/>
              <a:defRPr sz="2621"/>
            </a:lvl1pPr>
            <a:lvl2pPr marL="499217" indent="0" algn="ctr">
              <a:buNone/>
              <a:defRPr sz="2184"/>
            </a:lvl2pPr>
            <a:lvl3pPr marL="998433" indent="0" algn="ctr">
              <a:buNone/>
              <a:defRPr sz="1965"/>
            </a:lvl3pPr>
            <a:lvl4pPr marL="1497650" indent="0" algn="ctr">
              <a:buNone/>
              <a:defRPr sz="1747"/>
            </a:lvl4pPr>
            <a:lvl5pPr marL="1996867" indent="0" algn="ctr">
              <a:buNone/>
              <a:defRPr sz="1747"/>
            </a:lvl5pPr>
            <a:lvl6pPr marL="2496083" indent="0" algn="ctr">
              <a:buNone/>
              <a:defRPr sz="1747"/>
            </a:lvl6pPr>
            <a:lvl7pPr marL="2995300" indent="0" algn="ctr">
              <a:buNone/>
              <a:defRPr sz="1747"/>
            </a:lvl7pPr>
            <a:lvl8pPr marL="3494517" indent="0" algn="ctr">
              <a:buNone/>
              <a:defRPr sz="1747"/>
            </a:lvl8pPr>
            <a:lvl9pPr marL="3993733" indent="0" algn="ctr">
              <a:buNone/>
              <a:defRPr sz="1747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8943E-D792-CEA4-78B9-88DCDDB0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10FA-CE35-4D5A-A47A-EC25C35078B2}" type="datetime1">
              <a:rPr lang="en-IN" smtClean="0"/>
              <a:t>28/08/24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0C63-00AD-ED85-E3CC-AF52459C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B301-9B48-3827-40FB-135BAA3E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34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ED4A-B517-8786-80C5-66A5D60E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582A0-8C90-D236-344C-A748B1710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268AA-C00C-8080-CFC2-C133EEB9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B603-D42B-44FD-BE12-19A36654F80B}" type="datetime1">
              <a:rPr lang="en-IN" smtClean="0"/>
              <a:t>28/08/24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4E1B-00AD-AFD3-8CEC-C77422E7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DD3F4-68F1-B077-EE39-F361EB35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0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932FD-435B-D467-5585-DF9F12E8C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26955" y="398679"/>
            <a:ext cx="2870567" cy="6345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E6659-9E0E-BDC1-C915-D84CC0929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5253" y="398679"/>
            <a:ext cx="8445292" cy="63459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2E90C-31C7-EA19-55C5-1B99079E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0FA7-EA50-4A8F-A659-8A15740E542B}" type="datetime1">
              <a:rPr lang="en-IN" smtClean="0"/>
              <a:t>28/08/24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5EEB-A01A-F13E-60F1-C05B5D60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E890-36DE-584F-0818-6AC88D26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96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3F19-B29D-AEBA-1E67-63B526DB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8A09-5661-E84C-EA5A-BA7A0790D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CD4C5-4F23-150D-0244-46A2469D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4CB9-266C-48A5-BC47-6E91B45369EA}" type="datetime1">
              <a:rPr lang="en-IN" smtClean="0"/>
              <a:t>28/08/24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B48FF-FC69-C154-54AE-A7BC2D5E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33FAA-014B-8F86-DF44-FBFEE780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5D23-87D4-D2E6-B822-4059C133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320" y="1866861"/>
            <a:ext cx="11482268" cy="3114898"/>
          </a:xfrm>
        </p:spPr>
        <p:txBody>
          <a:bodyPr anchor="b"/>
          <a:lstStyle>
            <a:lvl1pPr>
              <a:defRPr sz="655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8A1B-3924-ABF0-4F27-2F19FF5DE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320" y="5011227"/>
            <a:ext cx="11482268" cy="1638052"/>
          </a:xfrm>
        </p:spPr>
        <p:txBody>
          <a:bodyPr/>
          <a:lstStyle>
            <a:lvl1pPr marL="0" indent="0">
              <a:buNone/>
              <a:defRPr sz="2621">
                <a:solidFill>
                  <a:schemeClr val="tx1">
                    <a:tint val="75000"/>
                  </a:schemeClr>
                </a:solidFill>
              </a:defRPr>
            </a:lvl1pPr>
            <a:lvl2pPr marL="499217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2pPr>
            <a:lvl3pPr marL="998433" indent="0">
              <a:buNone/>
              <a:defRPr sz="1965">
                <a:solidFill>
                  <a:schemeClr val="tx1">
                    <a:tint val="75000"/>
                  </a:schemeClr>
                </a:solidFill>
              </a:defRPr>
            </a:lvl3pPr>
            <a:lvl4pPr marL="1497650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4pPr>
            <a:lvl5pPr marL="1996867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5pPr>
            <a:lvl6pPr marL="2496083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6pPr>
            <a:lvl7pPr marL="2995300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7pPr>
            <a:lvl8pPr marL="3494517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8pPr>
            <a:lvl9pPr marL="3993733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0101-8C12-368F-BCFD-D298AE95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FDF4-EF7A-4564-9465-9D98C589AD25}" type="datetime1">
              <a:rPr lang="en-IN" smtClean="0"/>
              <a:t>28/08/24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AA9EC-F0BF-9282-71FB-0F1C0553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64145-27E3-A673-EF49-6B65D2FF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85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7B97-55A1-573E-DE88-196F2F0E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8F98-6744-B58D-9226-B5436AC9A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5253" y="1993397"/>
            <a:ext cx="5657929" cy="4751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1AC41-88D4-9364-9F45-55F6EF05E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9593" y="1993397"/>
            <a:ext cx="5657929" cy="4751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75089-67E1-B4A7-55DD-CCB9180F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86C-E134-4771-BA43-07E1ACC61987}" type="datetime1">
              <a:rPr lang="en-IN" smtClean="0"/>
              <a:t>28/08/24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79873-233E-5E7B-6E92-9D12231E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CA6F-BAD1-6C94-A30B-01959B08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11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6B48-1BBD-2956-8F34-4B0ADA59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87" y="398680"/>
            <a:ext cx="11482268" cy="14473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B1C43-87E8-08EF-5D72-BB06D1176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89" y="1835659"/>
            <a:ext cx="5631927" cy="899628"/>
          </a:xfrm>
        </p:spPr>
        <p:txBody>
          <a:bodyPr anchor="b"/>
          <a:lstStyle>
            <a:lvl1pPr marL="0" indent="0">
              <a:buNone/>
              <a:defRPr sz="2621" b="1"/>
            </a:lvl1pPr>
            <a:lvl2pPr marL="499217" indent="0">
              <a:buNone/>
              <a:defRPr sz="2184" b="1"/>
            </a:lvl2pPr>
            <a:lvl3pPr marL="998433" indent="0">
              <a:buNone/>
              <a:defRPr sz="1965" b="1"/>
            </a:lvl3pPr>
            <a:lvl4pPr marL="1497650" indent="0">
              <a:buNone/>
              <a:defRPr sz="1747" b="1"/>
            </a:lvl4pPr>
            <a:lvl5pPr marL="1996867" indent="0">
              <a:buNone/>
              <a:defRPr sz="1747" b="1"/>
            </a:lvl5pPr>
            <a:lvl6pPr marL="2496083" indent="0">
              <a:buNone/>
              <a:defRPr sz="1747" b="1"/>
            </a:lvl6pPr>
            <a:lvl7pPr marL="2995300" indent="0">
              <a:buNone/>
              <a:defRPr sz="1747" b="1"/>
            </a:lvl7pPr>
            <a:lvl8pPr marL="3494517" indent="0">
              <a:buNone/>
              <a:defRPr sz="1747" b="1"/>
            </a:lvl8pPr>
            <a:lvl9pPr marL="3993733" indent="0">
              <a:buNone/>
              <a:defRPr sz="1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DE98D-4E61-300A-2C4D-B91DAEB3B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6989" y="2735288"/>
            <a:ext cx="5631927" cy="4023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D277E-05C0-DBB0-3C88-A01C07166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9593" y="1835659"/>
            <a:ext cx="5659663" cy="899628"/>
          </a:xfrm>
        </p:spPr>
        <p:txBody>
          <a:bodyPr anchor="b"/>
          <a:lstStyle>
            <a:lvl1pPr marL="0" indent="0">
              <a:buNone/>
              <a:defRPr sz="2621" b="1"/>
            </a:lvl1pPr>
            <a:lvl2pPr marL="499217" indent="0">
              <a:buNone/>
              <a:defRPr sz="2184" b="1"/>
            </a:lvl2pPr>
            <a:lvl3pPr marL="998433" indent="0">
              <a:buNone/>
              <a:defRPr sz="1965" b="1"/>
            </a:lvl3pPr>
            <a:lvl4pPr marL="1497650" indent="0">
              <a:buNone/>
              <a:defRPr sz="1747" b="1"/>
            </a:lvl4pPr>
            <a:lvl5pPr marL="1996867" indent="0">
              <a:buNone/>
              <a:defRPr sz="1747" b="1"/>
            </a:lvl5pPr>
            <a:lvl6pPr marL="2496083" indent="0">
              <a:buNone/>
              <a:defRPr sz="1747" b="1"/>
            </a:lvl6pPr>
            <a:lvl7pPr marL="2995300" indent="0">
              <a:buNone/>
              <a:defRPr sz="1747" b="1"/>
            </a:lvl7pPr>
            <a:lvl8pPr marL="3494517" indent="0">
              <a:buNone/>
              <a:defRPr sz="1747" b="1"/>
            </a:lvl8pPr>
            <a:lvl9pPr marL="3993733" indent="0">
              <a:buNone/>
              <a:defRPr sz="1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E8685-13DE-B05A-B935-F22B2CA0D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39593" y="2735288"/>
            <a:ext cx="5659663" cy="4023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CF8E0-D36E-17C5-0797-196719A2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BC0-D5B8-4882-B814-FC9A488010AD}" type="datetime1">
              <a:rPr lang="en-IN" smtClean="0"/>
              <a:t>28/08/24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3E82F-7963-91F0-238F-8851C172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ADFA8-E7F8-D8AF-9F55-4069BE29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00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4A05-D1FF-26B0-BE1C-8C91E1FA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067BD-C455-001A-4FD1-66B7DC9F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AD81-EEA0-4A94-9180-E93EF1E5F3F8}" type="datetime1">
              <a:rPr lang="en-IN" smtClean="0"/>
              <a:t>28/08/24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E7B67-0D01-E1C8-B892-1677F627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DECB4-4488-7682-2118-69D12F5B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4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71566-498C-19C4-723D-9D6B4251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A05A-5012-439E-B4AB-A3BEF737441B}" type="datetime1">
              <a:rPr lang="en-IN" smtClean="0"/>
              <a:t>28/08/24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B0847-313D-0CBE-86DB-9263A1B2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60DC6-9602-3B57-D1A3-18CC0B9B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04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FD0B-56AD-25ED-246E-D1A29E88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89" y="499216"/>
            <a:ext cx="4293716" cy="1747256"/>
          </a:xfrm>
        </p:spPr>
        <p:txBody>
          <a:bodyPr anchor="b"/>
          <a:lstStyle>
            <a:lvl1pPr>
              <a:defRPr sz="349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3214-9ED8-B45F-48C6-3A06C4B0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9664" y="1078168"/>
            <a:ext cx="6739592" cy="5321502"/>
          </a:xfrm>
        </p:spPr>
        <p:txBody>
          <a:bodyPr/>
          <a:lstStyle>
            <a:lvl1pPr>
              <a:defRPr sz="3494"/>
            </a:lvl1pPr>
            <a:lvl2pPr>
              <a:defRPr sz="3057"/>
            </a:lvl2pPr>
            <a:lvl3pPr>
              <a:defRPr sz="2621"/>
            </a:lvl3pPr>
            <a:lvl4pPr>
              <a:defRPr sz="2184"/>
            </a:lvl4pPr>
            <a:lvl5pPr>
              <a:defRPr sz="2184"/>
            </a:lvl5pPr>
            <a:lvl6pPr>
              <a:defRPr sz="2184"/>
            </a:lvl6pPr>
            <a:lvl7pPr>
              <a:defRPr sz="2184"/>
            </a:lvl7pPr>
            <a:lvl8pPr>
              <a:defRPr sz="2184"/>
            </a:lvl8pPr>
            <a:lvl9pPr>
              <a:defRPr sz="21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0913D-2257-27AA-4DCF-02B23CABC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6989" y="2246471"/>
            <a:ext cx="4293716" cy="4161866"/>
          </a:xfrm>
        </p:spPr>
        <p:txBody>
          <a:bodyPr/>
          <a:lstStyle>
            <a:lvl1pPr marL="0" indent="0">
              <a:buNone/>
              <a:defRPr sz="1747"/>
            </a:lvl1pPr>
            <a:lvl2pPr marL="499217" indent="0">
              <a:buNone/>
              <a:defRPr sz="1529"/>
            </a:lvl2pPr>
            <a:lvl3pPr marL="998433" indent="0">
              <a:buNone/>
              <a:defRPr sz="1310"/>
            </a:lvl3pPr>
            <a:lvl4pPr marL="1497650" indent="0">
              <a:buNone/>
              <a:defRPr sz="1092"/>
            </a:lvl4pPr>
            <a:lvl5pPr marL="1996867" indent="0">
              <a:buNone/>
              <a:defRPr sz="1092"/>
            </a:lvl5pPr>
            <a:lvl6pPr marL="2496083" indent="0">
              <a:buNone/>
              <a:defRPr sz="1092"/>
            </a:lvl6pPr>
            <a:lvl7pPr marL="2995300" indent="0">
              <a:buNone/>
              <a:defRPr sz="1092"/>
            </a:lvl7pPr>
            <a:lvl8pPr marL="3494517" indent="0">
              <a:buNone/>
              <a:defRPr sz="1092"/>
            </a:lvl8pPr>
            <a:lvl9pPr marL="3993733" indent="0">
              <a:buNone/>
              <a:defRPr sz="10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E4EDF-E637-6236-85EF-D96196F0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ACD7-4F78-4E65-821A-B4EB50D10649}" type="datetime1">
              <a:rPr lang="en-IN" smtClean="0"/>
              <a:t>28/08/24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548BC-22C9-CE57-F9C8-AAE20BA1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328A1-D786-B5D2-2B77-833A42E3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11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AD8D-207B-7044-B614-D565AACA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89" y="499216"/>
            <a:ext cx="4293716" cy="1747256"/>
          </a:xfrm>
        </p:spPr>
        <p:txBody>
          <a:bodyPr anchor="b"/>
          <a:lstStyle>
            <a:lvl1pPr>
              <a:defRPr sz="349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24A54-D399-3DD3-ECFF-5656D3FA3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59664" y="1078168"/>
            <a:ext cx="6739592" cy="5321502"/>
          </a:xfrm>
        </p:spPr>
        <p:txBody>
          <a:bodyPr/>
          <a:lstStyle>
            <a:lvl1pPr marL="0" indent="0">
              <a:buNone/>
              <a:defRPr sz="3494"/>
            </a:lvl1pPr>
            <a:lvl2pPr marL="499217" indent="0">
              <a:buNone/>
              <a:defRPr sz="3057"/>
            </a:lvl2pPr>
            <a:lvl3pPr marL="998433" indent="0">
              <a:buNone/>
              <a:defRPr sz="2621"/>
            </a:lvl3pPr>
            <a:lvl4pPr marL="1497650" indent="0">
              <a:buNone/>
              <a:defRPr sz="2184"/>
            </a:lvl4pPr>
            <a:lvl5pPr marL="1996867" indent="0">
              <a:buNone/>
              <a:defRPr sz="2184"/>
            </a:lvl5pPr>
            <a:lvl6pPr marL="2496083" indent="0">
              <a:buNone/>
              <a:defRPr sz="2184"/>
            </a:lvl6pPr>
            <a:lvl7pPr marL="2995300" indent="0">
              <a:buNone/>
              <a:defRPr sz="2184"/>
            </a:lvl7pPr>
            <a:lvl8pPr marL="3494517" indent="0">
              <a:buNone/>
              <a:defRPr sz="2184"/>
            </a:lvl8pPr>
            <a:lvl9pPr marL="3993733" indent="0">
              <a:buNone/>
              <a:defRPr sz="2184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4BE89-765C-1EBB-248E-0C58155FF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6989" y="2246471"/>
            <a:ext cx="4293716" cy="4161866"/>
          </a:xfrm>
        </p:spPr>
        <p:txBody>
          <a:bodyPr/>
          <a:lstStyle>
            <a:lvl1pPr marL="0" indent="0">
              <a:buNone/>
              <a:defRPr sz="1747"/>
            </a:lvl1pPr>
            <a:lvl2pPr marL="499217" indent="0">
              <a:buNone/>
              <a:defRPr sz="1529"/>
            </a:lvl2pPr>
            <a:lvl3pPr marL="998433" indent="0">
              <a:buNone/>
              <a:defRPr sz="1310"/>
            </a:lvl3pPr>
            <a:lvl4pPr marL="1497650" indent="0">
              <a:buNone/>
              <a:defRPr sz="1092"/>
            </a:lvl4pPr>
            <a:lvl5pPr marL="1996867" indent="0">
              <a:buNone/>
              <a:defRPr sz="1092"/>
            </a:lvl5pPr>
            <a:lvl6pPr marL="2496083" indent="0">
              <a:buNone/>
              <a:defRPr sz="1092"/>
            </a:lvl6pPr>
            <a:lvl7pPr marL="2995300" indent="0">
              <a:buNone/>
              <a:defRPr sz="1092"/>
            </a:lvl7pPr>
            <a:lvl8pPr marL="3494517" indent="0">
              <a:buNone/>
              <a:defRPr sz="1092"/>
            </a:lvl8pPr>
            <a:lvl9pPr marL="3993733" indent="0">
              <a:buNone/>
              <a:defRPr sz="10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19E5E-BF83-F6B5-680C-7FCCB4DA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E48-AC37-438E-98F0-E49735A44EE3}" type="datetime1">
              <a:rPr lang="en-IN" smtClean="0"/>
              <a:t>28/08/24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74F30-2B6A-AEB4-16EC-BC00EEF7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A0FDD-6F6A-1009-D67F-AA37D167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6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F0FB9-85D7-314A-7868-990DB91E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254" y="398680"/>
            <a:ext cx="11482268" cy="1447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0D864-B93B-152B-017C-DFE292FA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254" y="1993397"/>
            <a:ext cx="11482268" cy="475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A768-9F60-DCE0-1C96-342980486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5253" y="6940489"/>
            <a:ext cx="2995374" cy="398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C9DC-A68E-4366-9C3A-FAB296F0FB0C}" type="datetime1">
              <a:rPr lang="en-IN" smtClean="0"/>
              <a:t>28/08/24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4445C-DE3E-EB82-E099-43AC47788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09857" y="6940489"/>
            <a:ext cx="4493062" cy="398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53CB-5C7C-0046-5155-6ACB34DE9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02148" y="6940489"/>
            <a:ext cx="2995374" cy="398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61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98433" rtl="0" eaLnBrk="1" latinLnBrk="0" hangingPunct="1">
        <a:lnSpc>
          <a:spcPct val="90000"/>
        </a:lnSpc>
        <a:spcBef>
          <a:spcPct val="0"/>
        </a:spcBef>
        <a:buNone/>
        <a:defRPr sz="48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608" indent="-249608" algn="l" defTabSz="998433" rtl="0" eaLnBrk="1" latinLnBrk="0" hangingPunct="1">
        <a:lnSpc>
          <a:spcPct val="90000"/>
        </a:lnSpc>
        <a:spcBef>
          <a:spcPts val="1092"/>
        </a:spcBef>
        <a:buFont typeface="Arial" panose="020B0604020202020204" pitchFamily="34" charset="0"/>
        <a:buChar char="•"/>
        <a:defRPr sz="3057" kern="1200">
          <a:solidFill>
            <a:schemeClr val="tx1"/>
          </a:solidFill>
          <a:latin typeface="+mn-lt"/>
          <a:ea typeface="+mn-ea"/>
          <a:cs typeface="+mn-cs"/>
        </a:defRPr>
      </a:lvl1pPr>
      <a:lvl2pPr marL="748825" indent="-249608" algn="l" defTabSz="99843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621" kern="1200">
          <a:solidFill>
            <a:schemeClr val="tx1"/>
          </a:solidFill>
          <a:latin typeface="+mn-lt"/>
          <a:ea typeface="+mn-ea"/>
          <a:cs typeface="+mn-cs"/>
        </a:defRPr>
      </a:lvl2pPr>
      <a:lvl3pPr marL="1248042" indent="-249608" algn="l" defTabSz="99843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3pPr>
      <a:lvl4pPr marL="1747258" indent="-249608" algn="l" defTabSz="99843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4pPr>
      <a:lvl5pPr marL="2246475" indent="-249608" algn="l" defTabSz="99843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5pPr>
      <a:lvl6pPr marL="2745692" indent="-249608" algn="l" defTabSz="99843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6pPr>
      <a:lvl7pPr marL="3244908" indent="-249608" algn="l" defTabSz="99843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7pPr>
      <a:lvl8pPr marL="3744125" indent="-249608" algn="l" defTabSz="99843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8pPr>
      <a:lvl9pPr marL="4243342" indent="-249608" algn="l" defTabSz="99843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1pPr>
      <a:lvl2pPr marL="499217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2pPr>
      <a:lvl3pPr marL="998433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3pPr>
      <a:lvl4pPr marL="1497650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4pPr>
      <a:lvl5pPr marL="1996867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5pPr>
      <a:lvl6pPr marL="2496083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6pPr>
      <a:lvl7pPr marL="2995300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7pPr>
      <a:lvl8pPr marL="3494517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8pPr>
      <a:lvl9pPr marL="3993733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datasciencewizards/what-is-semi-supervised-learning-a-guide-for-beginners-a7452a597b8c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294409" y="1402258"/>
            <a:ext cx="10359683" cy="3178585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5000" b="1" dirty="0">
                <a:solidFill>
                  <a:srgbClr val="46B0FA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Unit 4</a:t>
            </a:r>
            <a:r>
              <a:rPr lang="en-IN" sz="5000" b="1" dirty="0">
                <a:solidFill>
                  <a:srgbClr val="46B0FA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: Semi-Supervised</a:t>
            </a:r>
            <a:r>
              <a:rPr lang="en-US" sz="5000" b="1" dirty="0">
                <a:solidFill>
                  <a:srgbClr val="46B0FA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Learning </a:t>
            </a:r>
          </a:p>
          <a:p>
            <a:pPr algn="ctr"/>
            <a:endParaRPr lang="en-US" sz="5000" b="1" dirty="0">
              <a:solidFill>
                <a:srgbClr val="46B0FA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en-US" sz="5000" b="1" dirty="0">
                <a:solidFill>
                  <a:srgbClr val="46B0FA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Lecture 6</a:t>
            </a:r>
          </a:p>
          <a:p>
            <a:pPr algn="ctr"/>
            <a:r>
              <a:rPr lang="en-US" sz="5000" b="1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endParaRPr lang="en-IN" sz="5000" b="1" dirty="0">
              <a:solidFill>
                <a:srgbClr val="C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05886" y="4817359"/>
            <a:ext cx="6654800" cy="13294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School of Computer Science</a:t>
            </a:r>
            <a:br>
              <a:rPr lang="en-US" sz="2300" dirty="0">
                <a:latin typeface="Times New Roman"/>
                <a:cs typeface="Times New Roman"/>
              </a:rPr>
            </a:br>
            <a:r>
              <a:rPr lang="en-US" sz="2300" dirty="0">
                <a:latin typeface="Times New Roman"/>
                <a:cs typeface="Times New Roman"/>
              </a:rPr>
              <a:t>UPES, Dehradun</a:t>
            </a:r>
          </a:p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10081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375" y="20074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10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59641" y="739418"/>
            <a:ext cx="4132612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Co-Training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6DE758-01D1-955B-9414-399FA6858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794" y="0"/>
            <a:ext cx="6438900" cy="65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87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11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-130628" y="1135774"/>
            <a:ext cx="13110358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Case Study: Semi-Supervised Image Recognition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20603" y="2818302"/>
            <a:ext cx="11943797" cy="1947478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Problem Statement: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Discuss a real or hypothetical scenario such as identifying diseases from medical images where only a few images are labeled.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Solution Overview: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Describe how semi-supervised learning can use both labeled and unlabeled images to improve diagnostic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Results: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Present hypothetical results showing improvements in accuracy or efficiency.</a:t>
            </a:r>
          </a:p>
        </p:txBody>
      </p:sp>
    </p:spTree>
    <p:extLst>
      <p:ext uri="{BB962C8B-B14F-4D97-AF65-F5344CB8AC3E}">
        <p14:creationId xmlns:p14="http://schemas.microsoft.com/office/powerpoint/2010/main" val="182103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12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-130628" y="1135773"/>
            <a:ext cx="13110358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Challenges in Semi-Supervised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20603" y="2448970"/>
            <a:ext cx="11943797" cy="2686142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Data Quality: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The presence of noisy or irrelevant unlabeled data can mislead the learning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Assumptions: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Many semi-supervised techniques rely on assumptions like data clustering or manifold structures which might not hold true for all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Noise Incorporation: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The risk of propagating errors through the model as it learns from its own predictions on unlabeled data.</a:t>
            </a:r>
          </a:p>
          <a:p>
            <a:pPr algn="l"/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13514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13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-130628" y="1135773"/>
            <a:ext cx="13110358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Futures in Semi-Supervised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55023" y="2735081"/>
            <a:ext cx="11909377" cy="1578147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Trends and Predictions: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Highlight the increasing integration of deep learning techniques with semi-supervised learning, expanding its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Visual: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 futuristic graphic or diagram showing potential areas of growth and technological development.</a:t>
            </a:r>
          </a:p>
        </p:txBody>
      </p:sp>
    </p:spTree>
    <p:extLst>
      <p:ext uri="{BB962C8B-B14F-4D97-AF65-F5344CB8AC3E}">
        <p14:creationId xmlns:p14="http://schemas.microsoft.com/office/powerpoint/2010/main" val="652897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78982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2A20A6-2C11-4CB1-9193-A0D80FC8463A}" type="slidenum">
              <a:rPr kumimoji="0" lang="en-IN" sz="131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31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1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57804" y="167613"/>
            <a:ext cx="10454766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3276" b="1" i="0" u="none" strike="noStrike" kern="1200" cap="none" spc="0" normalizeH="0" baseline="0" noProof="0" dirty="0">
                <a:ln>
                  <a:noFill/>
                </a:ln>
                <a:solidFill>
                  <a:srgbClr val="46B0F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Reference Material</a:t>
            </a:r>
            <a:endParaRPr kumimoji="0" lang="en-IN" sz="3276" b="1" i="0" u="none" strike="noStrike" kern="1200" cap="none" spc="0" normalizeH="0" baseline="0" noProof="0" dirty="0">
              <a:ln>
                <a:noFill/>
              </a:ln>
              <a:solidFill>
                <a:srgbClr val="46B0FA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C87E8-D118-6034-B123-1515CCB9E03C}"/>
              </a:ext>
            </a:extLst>
          </p:cNvPr>
          <p:cNvSpPr txBox="1"/>
          <p:nvPr/>
        </p:nvSpPr>
        <p:spPr>
          <a:xfrm>
            <a:off x="1080655" y="1140032"/>
            <a:ext cx="116853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Silberschatz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A., Galvin, P. B., &amp; Gagne, G. (2006). 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Operating system principles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 John Wiley &amp; Sons.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4"/>
              </a:rPr>
              <a:t>https://medium.com/@datasciencewizards/what-is-semi-supervised-learning-a-guide-for-beginners-a7452a597b8c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highlight>
                <a:srgbClr val="FFFFFF"/>
              </a:highligh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highlight>
                <a:srgbClr val="FFFFFF"/>
              </a:highligh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698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15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02417" y="264623"/>
            <a:ext cx="13110358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MCQs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90649" y="1125604"/>
            <a:ext cx="12148457" cy="533302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1. What is the primary goal of semi-supervised learning?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A. To only use labeled data for training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B. To improve learning performance using both labeled and unlabeled data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C. To cluster data into groups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D. To maximize the margin between data points</a:t>
            </a:r>
          </a:p>
          <a:p>
            <a:pPr algn="l"/>
            <a:endParaRPr lang="en-US" sz="200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2. Which of the following is a common assumption in semi-supervised learning?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A. The data is uniformly distributed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B. The labeled and unlabeled data share the same underlying distribution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C. The labeled data is more relevant than the unlabeled data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D. The data is linearly separable</a:t>
            </a:r>
          </a:p>
          <a:p>
            <a:pPr algn="l"/>
            <a:endParaRPr lang="en-US" sz="200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3. What is the primary difference between supervised and semi-supervised learning?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A. Supervised learning uses only unlabeled data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B. Semi-supervised learning uses both labeled and unlabeled data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C. Supervised learning uses reinforcement signals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D. Semi-supervised learning uses clustering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49963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161034" y="208357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16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0" y="401183"/>
            <a:ext cx="13110358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MCQs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957609" y="1004161"/>
            <a:ext cx="11850000" cy="6133240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</a:rPr>
              <a:t>4</a:t>
            </a:r>
            <a:r>
              <a:rPr lang="en-US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. </a:t>
            </a: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Which of the following statements best describes 'co-training' in semi-supervised learning?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A. It uses multiple models to label unlabeled data iteratively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B. It trains a single model with labeled data only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C. It involves training two models on the same labeled data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D. It is a method used to balance the training dataset</a:t>
            </a:r>
          </a:p>
          <a:p>
            <a:endParaRPr lang="en-US" sz="20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5. Which algorithm is commonly used in semi-supervised learning to leverage both labeled and unlabeled data?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A. K-means clustering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B. Self-training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C. Principal Component Analysis (PCA)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D. Support Vector Machines (SVM)</a:t>
            </a:r>
          </a:p>
          <a:p>
            <a:endParaRPr lang="en-US" sz="20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6. In semi-supervised learning, what is 'self-training'?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 A. A method where the model iteratively labels the unlabeled data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B. A clustering algorithm that groups similar data points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C. A method for scaling features before training</a:t>
            </a:r>
          </a:p>
          <a:p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</a:rPr>
              <a:t>D. A type of neural network architecture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endParaRPr lang="en-US" sz="24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214424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17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-130628" y="1135773"/>
            <a:ext cx="13110358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MCQs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011048" y="1801484"/>
            <a:ext cx="11743122" cy="4101914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7. What is a key benefit of using semi-supervised learning compared to purely supervised learning?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A. It requires no labeled data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B. It can achieve better performance with less labeled data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C. It is faster to train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D. It guarantees higher accuracy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8. Which of the following techniques is often used in semi-supervised learning to improve generalization?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A. Data augmentation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B. Label smoothing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C. Pseudo-labeling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D. Gradient clipping</a:t>
            </a:r>
          </a:p>
          <a:p>
            <a:pPr algn="l"/>
            <a:endParaRPr lang="en-US" sz="200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06734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161034" y="20074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18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-130628" y="744507"/>
            <a:ext cx="13110358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MCQs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011048" y="2096041"/>
            <a:ext cx="11743122" cy="3794138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9. What is the main challenge in semi-supervised learning?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A. Handling large amounts of labeled data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B. Ensuring the model does not overfit the labeled data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C. Effectively utilizing the information in the unlabeled data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D. Reducing computational complexity</a:t>
            </a:r>
          </a:p>
          <a:p>
            <a:pPr algn="l"/>
            <a:endParaRPr lang="en-US" sz="200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10. Which of the following is a commonly used semi-supervised learning approach in natural language processing (NLP)?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A. Word2Vec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B. Transformer models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C. Bootstrapping</a:t>
            </a:r>
          </a:p>
          <a:p>
            <a:pPr algn="l"/>
            <a:r>
              <a:rPr lang="en-US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D. LSTM networks</a:t>
            </a:r>
          </a:p>
        </p:txBody>
      </p:sp>
    </p:spTree>
    <p:extLst>
      <p:ext uri="{BB962C8B-B14F-4D97-AF65-F5344CB8AC3E}">
        <p14:creationId xmlns:p14="http://schemas.microsoft.com/office/powerpoint/2010/main" val="2503251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78982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19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57804" y="167613"/>
            <a:ext cx="10454766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b="1" dirty="0"/>
              <a:t>	</a:t>
            </a:r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MCQ Answer</a:t>
            </a:r>
            <a:endParaRPr lang="en-IN" sz="3276" b="1" dirty="0">
              <a:solidFill>
                <a:srgbClr val="46B0FA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6D25D-65C8-7E4E-B456-6AC25DCF511F}"/>
              </a:ext>
            </a:extLst>
          </p:cNvPr>
          <p:cNvSpPr txBox="1"/>
          <p:nvPr/>
        </p:nvSpPr>
        <p:spPr>
          <a:xfrm>
            <a:off x="1246909" y="1674422"/>
            <a:ext cx="88797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1</a:t>
            </a:r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B. To improve learning performance using both labeled and unlabeled data</a:t>
            </a:r>
          </a:p>
          <a:p>
            <a:pPr algn="l"/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2: B. The labeled and unlabeled data share the same underlying distribution</a:t>
            </a:r>
          </a:p>
          <a:p>
            <a:pPr algn="l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 3 </a:t>
            </a:r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:B. Semi-supervised learning uses both labeled and unlabeled data</a:t>
            </a:r>
          </a:p>
          <a:p>
            <a:pPr algn="l"/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4:A. It uses multiple models to label unlabeled data iteratively</a:t>
            </a:r>
          </a:p>
          <a:p>
            <a:pPr algn="l"/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5:B. Self-training</a:t>
            </a:r>
          </a:p>
          <a:p>
            <a:pPr algn="l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6</a:t>
            </a:r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A. A method where the model iteratively labels the unlabeled data</a:t>
            </a:r>
          </a:p>
          <a:p>
            <a:pPr algn="l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7</a:t>
            </a:r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: B. It can achieve better performance with less labeled data.</a:t>
            </a:r>
          </a:p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8:</a:t>
            </a:r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C. Pseudo-labeling</a:t>
            </a:r>
          </a:p>
          <a:p>
            <a:pPr algn="l"/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9: C. Effectively utilizing the information in the unlabeled data.</a:t>
            </a:r>
          </a:p>
          <a:p>
            <a:pPr algn="l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10:</a:t>
            </a:r>
            <a:r>
              <a:rPr lang="en-US" sz="180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C. Bootstrapping</a:t>
            </a:r>
            <a:endParaRPr lang="en-US" sz="18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endParaRPr lang="en-US" sz="18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endParaRPr lang="en-US" sz="18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35124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2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725601" y="188092"/>
            <a:ext cx="10454766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b="1" dirty="0"/>
              <a:t>	</a:t>
            </a:r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Table of Contents</a:t>
            </a:r>
            <a:endParaRPr lang="en-IN" sz="3276" b="1" dirty="0">
              <a:solidFill>
                <a:srgbClr val="46B0FA"/>
              </a:solidFill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CD071-C39D-673E-BBAC-04D584FECEBF}"/>
              </a:ext>
            </a:extLst>
          </p:cNvPr>
          <p:cNvSpPr txBox="1"/>
          <p:nvPr/>
        </p:nvSpPr>
        <p:spPr>
          <a:xfrm>
            <a:off x="985652" y="1330036"/>
            <a:ext cx="9057903" cy="291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62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What is Semi-Supervised Learning?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62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Why Semi-Supervised Learning?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62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Techniques in Semi-Supervised Learning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2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Case Study: Semi-Supervised Image Recognition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62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Challenges in Semi-Supervised Learning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62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Future of Semi-Supervised Learning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620" dirty="0"/>
          </a:p>
        </p:txBody>
      </p:sp>
    </p:spTree>
    <p:extLst>
      <p:ext uri="{BB962C8B-B14F-4D97-AF65-F5344CB8AC3E}">
        <p14:creationId xmlns:p14="http://schemas.microsoft.com/office/powerpoint/2010/main" val="3505743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78982" y="13275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2A20A6-2C11-4CB1-9193-A0D80FC8463A}" type="slidenum">
              <a:rPr kumimoji="0" lang="en-IN" sz="131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sz="131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1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57804" y="167613"/>
            <a:ext cx="10454766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3276" b="1" i="0" u="none" strike="noStrike" kern="1200" cap="none" spc="0" normalizeH="0" baseline="0" noProof="0" dirty="0">
                <a:ln>
                  <a:noFill/>
                </a:ln>
                <a:solidFill>
                  <a:srgbClr val="46B0F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What’s Next</a:t>
            </a:r>
            <a:endParaRPr kumimoji="0" lang="en-IN" sz="3276" b="1" i="0" u="none" strike="noStrike" kern="1200" cap="none" spc="0" normalizeH="0" baseline="0" noProof="0" dirty="0">
              <a:ln>
                <a:noFill/>
              </a:ln>
              <a:solidFill>
                <a:srgbClr val="46B0FA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C87E8-D118-6034-B123-1515CCB9E03C}"/>
              </a:ext>
            </a:extLst>
          </p:cNvPr>
          <p:cNvSpPr txBox="1"/>
          <p:nvPr/>
        </p:nvSpPr>
        <p:spPr>
          <a:xfrm>
            <a:off x="1080655" y="1140032"/>
            <a:ext cx="116853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sz="2800" kern="0" dirty="0">
                <a:effectLst/>
                <a:ea typeface="Calibri" panose="020F0502020204030204" pitchFamily="34" charset="0"/>
              </a:rPr>
              <a:t>Applications of AI and Machine learning</a:t>
            </a:r>
            <a:endParaRPr kumimoji="0" lang="en-IN" sz="3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835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198" y="0"/>
            <a:ext cx="13312400" cy="748683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21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D82EA-6098-704F-AD4D-D13A499C492D}"/>
              </a:ext>
            </a:extLst>
          </p:cNvPr>
          <p:cNvSpPr txBox="1"/>
          <p:nvPr/>
        </p:nvSpPr>
        <p:spPr>
          <a:xfrm>
            <a:off x="2069644" y="3932467"/>
            <a:ext cx="9173486" cy="13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62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862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B91EF5-66BF-4A12-80C1-98869846E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94" y="1867133"/>
            <a:ext cx="4592786" cy="197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2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3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6" y="592509"/>
            <a:ext cx="10454766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Learning  &amp; Course Outcomes</a:t>
            </a:r>
            <a:r>
              <a:rPr lang="en-US" b="1" dirty="0"/>
              <a:t>	</a:t>
            </a:r>
            <a:endParaRPr lang="en-IN" sz="30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725601" y="1543689"/>
            <a:ext cx="11943797" cy="2686142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just"/>
            <a:r>
              <a:rPr lang="en-US" sz="2400" b="1" i="1" dirty="0">
                <a:latin typeface="Arial"/>
                <a:cs typeface="Arial"/>
              </a:rPr>
              <a:t>LO1: </a:t>
            </a:r>
            <a:r>
              <a:rPr lang="en-US" sz="2400" i="1" dirty="0">
                <a:latin typeface="Arial"/>
                <a:cs typeface="Arial"/>
              </a:rPr>
              <a:t>Understand the definition of Semi-supervised learning and its significance</a:t>
            </a:r>
            <a:r>
              <a:rPr lang="en-US" sz="2400" b="1" i="1" dirty="0">
                <a:latin typeface="Arial"/>
                <a:cs typeface="Arial"/>
              </a:rPr>
              <a:t> </a:t>
            </a:r>
          </a:p>
          <a:p>
            <a:pPr algn="just"/>
            <a:r>
              <a:rPr lang="en-US" sz="2400" b="1" i="1" dirty="0">
                <a:latin typeface="Arial"/>
                <a:cs typeface="Arial"/>
              </a:rPr>
              <a:t>LO2: </a:t>
            </a:r>
            <a:r>
              <a:rPr lang="en-US" sz="2400" i="1" dirty="0">
                <a:latin typeface="Arial"/>
                <a:cs typeface="Arial"/>
              </a:rPr>
              <a:t>Learn about the techniques used in semi-supervised learning.</a:t>
            </a:r>
          </a:p>
          <a:p>
            <a:pPr algn="just"/>
            <a:r>
              <a:rPr lang="en-US" sz="2400" b="1" i="1" dirty="0">
                <a:latin typeface="Arial"/>
                <a:cs typeface="Arial"/>
              </a:rPr>
              <a:t>LO3: </a:t>
            </a:r>
            <a:r>
              <a:rPr lang="en-US" sz="2400" i="1" dirty="0">
                <a:latin typeface="Arial"/>
                <a:cs typeface="Arial"/>
              </a:rPr>
              <a:t>Examine specific case studies. Understand practical applications of implementing semi-supervised learning.</a:t>
            </a:r>
          </a:p>
          <a:p>
            <a:pPr algn="just"/>
            <a:r>
              <a:rPr lang="en-US" sz="2400" b="1" i="1" dirty="0">
                <a:latin typeface="Arial"/>
                <a:cs typeface="Arial"/>
              </a:rPr>
              <a:t>LO4: </a:t>
            </a:r>
            <a:r>
              <a:rPr lang="en-US" sz="2400" i="1" dirty="0">
                <a:latin typeface="Arial"/>
                <a:cs typeface="Arial"/>
              </a:rPr>
              <a:t>Identify the challenges faced in semi-supervised learning and </a:t>
            </a:r>
            <a:r>
              <a:rPr lang="en-US" sz="2400" i="1" dirty="0" err="1">
                <a:latin typeface="Arial"/>
                <a:cs typeface="Arial"/>
              </a:rPr>
              <a:t>explorethe</a:t>
            </a:r>
            <a:r>
              <a:rPr lang="en-US" sz="2400" i="1" dirty="0">
                <a:latin typeface="Arial"/>
                <a:cs typeface="Arial"/>
              </a:rPr>
              <a:t> future trends</a:t>
            </a:r>
          </a:p>
          <a:p>
            <a:pPr algn="just"/>
            <a:endParaRPr lang="en-US" sz="2400" i="1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725601" y="4922328"/>
            <a:ext cx="11943797" cy="47015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just"/>
            <a:r>
              <a:rPr lang="en-US" sz="2400" b="1" i="1" dirty="0">
                <a:latin typeface="Arial"/>
                <a:cs typeface="Arial"/>
              </a:rPr>
              <a:t>CO2: </a:t>
            </a:r>
            <a:r>
              <a:rPr lang="en-US" sz="2400" i="1" dirty="0">
                <a:latin typeface="Arial"/>
                <a:cs typeface="Arial"/>
              </a:rPr>
              <a:t>Understand the basics of Machine Learning and its types. </a:t>
            </a:r>
          </a:p>
        </p:txBody>
      </p:sp>
    </p:spTree>
    <p:extLst>
      <p:ext uri="{BB962C8B-B14F-4D97-AF65-F5344CB8AC3E}">
        <p14:creationId xmlns:p14="http://schemas.microsoft.com/office/powerpoint/2010/main" val="69948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4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6" y="225501"/>
            <a:ext cx="10454766" cy="1613156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endParaRPr lang="en-US" sz="3276" b="1" dirty="0">
              <a:solidFill>
                <a:srgbClr val="46B0FA"/>
              </a:solidFill>
              <a:latin typeface="Arial"/>
              <a:cs typeface="Arial"/>
            </a:endParaRPr>
          </a:p>
          <a:p>
            <a:pPr algn="ctr"/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What is Semi-Supervised Learning?</a:t>
            </a:r>
          </a:p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 </a:t>
            </a:r>
            <a:endParaRPr lang="en-IN" sz="30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910710" y="2406538"/>
            <a:ext cx="11943797" cy="1578147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Definition: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Semi-supervised learning involves techniques that use a small amount of labeled data and a large amount of unlabeled data. This method is useful when labeling data is expensive or impractical.</a:t>
            </a:r>
          </a:p>
          <a:p>
            <a:pPr algn="just"/>
            <a:endParaRPr lang="en-US" sz="2400" i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137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5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6" y="-349012"/>
            <a:ext cx="10454766" cy="1613156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endParaRPr lang="en-US" sz="3276" b="1" dirty="0">
              <a:solidFill>
                <a:srgbClr val="46B0FA"/>
              </a:solidFill>
              <a:latin typeface="Arial"/>
              <a:cs typeface="Arial"/>
            </a:endParaRPr>
          </a:p>
          <a:p>
            <a:pPr algn="ctr"/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What is Semi-Supervised Learning?</a:t>
            </a:r>
          </a:p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 </a:t>
            </a:r>
            <a:endParaRPr lang="en-IN" sz="30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E0DDF-B557-FECC-55C7-C34069EBD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893" y="1037074"/>
            <a:ext cx="1001217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2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6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199327" y="242221"/>
            <a:ext cx="10454766" cy="1613156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Difference between supervised, unsupervised and semi-supervised </a:t>
            </a:r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Learning</a:t>
            </a:r>
          </a:p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 </a:t>
            </a:r>
            <a:endParaRPr lang="en-IN" sz="30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23313-DF8A-D7EA-B28A-8BEB63FFA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317" y="1468290"/>
            <a:ext cx="8906551" cy="48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2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7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28817" y="-341292"/>
            <a:ext cx="10454766" cy="1613156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endParaRPr lang="en-US" sz="3276" b="1" dirty="0">
              <a:solidFill>
                <a:srgbClr val="46B0FA"/>
              </a:solidFill>
              <a:latin typeface="Arial"/>
              <a:cs typeface="Arial"/>
            </a:endParaRPr>
          </a:p>
          <a:p>
            <a:pPr algn="ctr"/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Why is Semi-Supervised Learning?</a:t>
            </a:r>
          </a:p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 </a:t>
            </a:r>
            <a:endParaRPr lang="en-IN" sz="30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910710" y="1543689"/>
            <a:ext cx="11943797" cy="3794138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Graphs/Stats: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Provide statistics or case studies showing the improvement in learning accuracy or efficiency when using semi-supervised methods compared to fully supervised methods in data-scarce environments.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Real-life Examples:</a:t>
            </a:r>
            <a:endParaRPr lang="en-US" sz="24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Speech Analysis: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Semi-supervised learning helps improve voice recognition systems when only limited labeled voice data is available.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Image Recognition: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Useful in medical imaging where labeled examples are scarce and costly to obtain.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Web Content Classification: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Helps in categorizing web pages or news articles with minimal human intervention.</a:t>
            </a:r>
          </a:p>
        </p:txBody>
      </p:sp>
    </p:spTree>
    <p:extLst>
      <p:ext uri="{BB962C8B-B14F-4D97-AF65-F5344CB8AC3E}">
        <p14:creationId xmlns:p14="http://schemas.microsoft.com/office/powerpoint/2010/main" val="131041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8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-130628" y="883718"/>
            <a:ext cx="13110358" cy="1109044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Techniques in Semi-Supervised Learning</a:t>
            </a:r>
          </a:p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 </a:t>
            </a:r>
            <a:endParaRPr lang="en-IN" sz="30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20603" y="2079638"/>
            <a:ext cx="11943797" cy="3424806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Self-training: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A simple approach where a model is initially trained with a small set of labeled data, then uses its predictions to label the unlabeled data, and retrains itself with these new labels.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Co-training: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Where two models are simultaneously trained on separate views of the data, helping each other improve by exchanging labels for unlabeled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Graph-based methods: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These use the relationships between labeled and unlabeled points to propagate labels through the graph.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Generative models: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Estimate the distribution of each class in the input space, then use these distributions to infer labels for unlabeled data.</a:t>
            </a:r>
          </a:p>
        </p:txBody>
      </p:sp>
    </p:spTree>
    <p:extLst>
      <p:ext uri="{BB962C8B-B14F-4D97-AF65-F5344CB8AC3E}">
        <p14:creationId xmlns:p14="http://schemas.microsoft.com/office/powerpoint/2010/main" val="387401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9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59641" y="739418"/>
            <a:ext cx="4132612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IN" sz="3276" b="1" dirty="0">
                <a:solidFill>
                  <a:srgbClr val="46B0FA"/>
                </a:solidFill>
                <a:latin typeface="Arial"/>
                <a:cs typeface="Arial"/>
              </a:rPr>
              <a:t>Self-Training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50FF0B-501F-9BBB-7C0E-541721B7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906" y="130629"/>
            <a:ext cx="6142227" cy="62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41634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E7C8CADF-39FB-4347-932C-2593CB915021}" vid="{028628A9-9240-48A5-AF7E-3C412E5CA9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9490</TotalTime>
  <Words>1220</Words>
  <Application>Microsoft Macintosh PowerPoint</Application>
  <PresentationFormat>Custom</PresentationFormat>
  <Paragraphs>176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Times</vt:lpstr>
      <vt:lpstr>Times New Roman</vt:lpstr>
      <vt:lpstr>ui-sans-serif</vt:lpstr>
      <vt:lpstr>Theme3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Sukeshi Parnami</dc:creator>
  <cp:lastModifiedBy>Chandra Mani Sharma</cp:lastModifiedBy>
  <cp:revision>283</cp:revision>
  <dcterms:created xsi:type="dcterms:W3CDTF">2023-06-27T05:32:28Z</dcterms:created>
  <dcterms:modified xsi:type="dcterms:W3CDTF">2024-08-28T09:36:46Z</dcterms:modified>
</cp:coreProperties>
</file>