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9"/>
  </p:notesMasterIdLst>
  <p:sldIdLst>
    <p:sldId id="346" r:id="rId2"/>
    <p:sldId id="349" r:id="rId3"/>
    <p:sldId id="347" r:id="rId4"/>
    <p:sldId id="1548" r:id="rId5"/>
    <p:sldId id="1549" r:id="rId6"/>
    <p:sldId id="1550" r:id="rId7"/>
    <p:sldId id="1551" r:id="rId8"/>
    <p:sldId id="1552" r:id="rId9"/>
    <p:sldId id="1553" r:id="rId10"/>
    <p:sldId id="1554" r:id="rId11"/>
    <p:sldId id="1555" r:id="rId12"/>
    <p:sldId id="1557" r:id="rId13"/>
    <p:sldId id="1558" r:id="rId14"/>
    <p:sldId id="1559" r:id="rId15"/>
    <p:sldId id="1560" r:id="rId16"/>
    <p:sldId id="1561" r:id="rId17"/>
    <p:sldId id="1562" r:id="rId18"/>
    <p:sldId id="1563" r:id="rId19"/>
    <p:sldId id="1564" r:id="rId20"/>
    <p:sldId id="1571" r:id="rId21"/>
    <p:sldId id="1565" r:id="rId22"/>
    <p:sldId id="1566" r:id="rId23"/>
    <p:sldId id="1567" r:id="rId24"/>
    <p:sldId id="1568" r:id="rId25"/>
    <p:sldId id="1570" r:id="rId26"/>
    <p:sldId id="1569" r:id="rId27"/>
    <p:sldId id="337" r:id="rId28"/>
  </p:sldIdLst>
  <p:sldSz cx="13312775" cy="74882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6" autoAdjust="0"/>
    <p:restoredTop sz="95859" autoAdjust="0"/>
  </p:normalViewPr>
  <p:slideViewPr>
    <p:cSldViewPr snapToGrid="0">
      <p:cViewPr varScale="1">
        <p:scale>
          <a:sx n="95" d="100"/>
          <a:sy n="95" d="100"/>
        </p:scale>
        <p:origin x="10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34CF1-96C6-4DA7-9DEC-B5B90AB04AA0}" type="datetimeFigureOut">
              <a:rPr lang="en-US" smtClean="0"/>
              <a:t>8/28/24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B9421-C2D4-4483-A10B-21FF0838890E}" type="slidenum">
              <a:rPr lang="en-US" smtClean="0"/>
              <a:t>‹#›</a:t>
            </a:fld>
            <a:endParaRPr lang="en-US"/>
          </a:p>
        </p:txBody>
      </p:sp>
    </p:spTree>
    <p:extLst>
      <p:ext uri="{BB962C8B-B14F-4D97-AF65-F5344CB8AC3E}">
        <p14:creationId xmlns:p14="http://schemas.microsoft.com/office/powerpoint/2010/main" val="217918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D64E-478A-1C7A-E30B-2928419E360C}"/>
              </a:ext>
            </a:extLst>
          </p:cNvPr>
          <p:cNvSpPr>
            <a:spLocks noGrp="1"/>
          </p:cNvSpPr>
          <p:nvPr>
            <p:ph type="ctrTitle"/>
          </p:nvPr>
        </p:nvSpPr>
        <p:spPr>
          <a:xfrm>
            <a:off x="1664097" y="1225506"/>
            <a:ext cx="9984581" cy="2607016"/>
          </a:xfrm>
        </p:spPr>
        <p:txBody>
          <a:bodyPr anchor="b"/>
          <a:lstStyle>
            <a:lvl1pPr algn="ctr">
              <a:defRPr sz="6551"/>
            </a:lvl1pPr>
          </a:lstStyle>
          <a:p>
            <a:r>
              <a:rPr lang="en-US"/>
              <a:t>Click to edit Master title style</a:t>
            </a:r>
            <a:endParaRPr lang="en-IN"/>
          </a:p>
        </p:txBody>
      </p:sp>
      <p:sp>
        <p:nvSpPr>
          <p:cNvPr id="3" name="Subtitle 2">
            <a:extLst>
              <a:ext uri="{FF2B5EF4-FFF2-40B4-BE49-F238E27FC236}">
                <a16:creationId xmlns:a16="http://schemas.microsoft.com/office/drawing/2014/main" id="{6FA49085-9578-DC52-6A22-B041AE6D4061}"/>
              </a:ext>
            </a:extLst>
          </p:cNvPr>
          <p:cNvSpPr>
            <a:spLocks noGrp="1"/>
          </p:cNvSpPr>
          <p:nvPr>
            <p:ph type="subTitle" idx="1"/>
          </p:nvPr>
        </p:nvSpPr>
        <p:spPr>
          <a:xfrm>
            <a:off x="1664097" y="3933059"/>
            <a:ext cx="9984581" cy="1807924"/>
          </a:xfrm>
        </p:spPr>
        <p:txBody>
          <a:bodyPr/>
          <a:lstStyle>
            <a:lvl1pPr marL="0" indent="0" algn="ctr">
              <a:buNone/>
              <a:defRPr sz="2621"/>
            </a:lvl1pPr>
            <a:lvl2pPr marL="499217" indent="0" algn="ctr">
              <a:buNone/>
              <a:defRPr sz="2184"/>
            </a:lvl2pPr>
            <a:lvl3pPr marL="998433" indent="0" algn="ctr">
              <a:buNone/>
              <a:defRPr sz="1965"/>
            </a:lvl3pPr>
            <a:lvl4pPr marL="1497650" indent="0" algn="ctr">
              <a:buNone/>
              <a:defRPr sz="1747"/>
            </a:lvl4pPr>
            <a:lvl5pPr marL="1996867" indent="0" algn="ctr">
              <a:buNone/>
              <a:defRPr sz="1747"/>
            </a:lvl5pPr>
            <a:lvl6pPr marL="2496083" indent="0" algn="ctr">
              <a:buNone/>
              <a:defRPr sz="1747"/>
            </a:lvl6pPr>
            <a:lvl7pPr marL="2995300" indent="0" algn="ctr">
              <a:buNone/>
              <a:defRPr sz="1747"/>
            </a:lvl7pPr>
            <a:lvl8pPr marL="3494517" indent="0" algn="ctr">
              <a:buNone/>
              <a:defRPr sz="1747"/>
            </a:lvl8pPr>
            <a:lvl9pPr marL="3993733" indent="0" algn="ctr">
              <a:buNone/>
              <a:defRPr sz="1747"/>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8943E-D792-CEA4-78B9-88DCDDB094E3}"/>
              </a:ext>
            </a:extLst>
          </p:cNvPr>
          <p:cNvSpPr>
            <a:spLocks noGrp="1"/>
          </p:cNvSpPr>
          <p:nvPr>
            <p:ph type="dt" sz="half" idx="10"/>
          </p:nvPr>
        </p:nvSpPr>
        <p:spPr/>
        <p:txBody>
          <a:bodyPr/>
          <a:lstStyle/>
          <a:p>
            <a:fld id="{737410FA-CE35-4D5A-A47A-EC25C35078B2}" type="datetime1">
              <a:rPr lang="en-IN" smtClean="0"/>
              <a:t>28/08/24</a:t>
            </a:fld>
            <a:endParaRPr lang="en-IN"/>
          </a:p>
        </p:txBody>
      </p:sp>
      <p:sp>
        <p:nvSpPr>
          <p:cNvPr id="5" name="Footer Placeholder 4">
            <a:extLst>
              <a:ext uri="{FF2B5EF4-FFF2-40B4-BE49-F238E27FC236}">
                <a16:creationId xmlns:a16="http://schemas.microsoft.com/office/drawing/2014/main" id="{E5610C63-00AD-ED85-E3CC-AF52459CE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6B301-9B48-3827-40FB-135BAA3EFAF7}"/>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39234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ED4A-B517-8786-80C5-66A5D60E3A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D582A0-8C90-D236-344C-A748B1710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268AA-C00C-8080-CFC2-C133EEB97432}"/>
              </a:ext>
            </a:extLst>
          </p:cNvPr>
          <p:cNvSpPr>
            <a:spLocks noGrp="1"/>
          </p:cNvSpPr>
          <p:nvPr>
            <p:ph type="dt" sz="half" idx="10"/>
          </p:nvPr>
        </p:nvSpPr>
        <p:spPr/>
        <p:txBody>
          <a:bodyPr/>
          <a:lstStyle/>
          <a:p>
            <a:fld id="{5FBEB603-D42B-44FD-BE12-19A36654F80B}" type="datetime1">
              <a:rPr lang="en-IN" smtClean="0"/>
              <a:t>28/08/24</a:t>
            </a:fld>
            <a:endParaRPr lang="en-IN"/>
          </a:p>
        </p:txBody>
      </p:sp>
      <p:sp>
        <p:nvSpPr>
          <p:cNvPr id="5" name="Footer Placeholder 4">
            <a:extLst>
              <a:ext uri="{FF2B5EF4-FFF2-40B4-BE49-F238E27FC236}">
                <a16:creationId xmlns:a16="http://schemas.microsoft.com/office/drawing/2014/main" id="{532F4E1B-00AD-AFD3-8CEC-C77422E7E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DD3F4-68F1-B077-EE39-F361EB35E7D2}"/>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310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932FD-435B-D467-5585-DF9F12E8C6C0}"/>
              </a:ext>
            </a:extLst>
          </p:cNvPr>
          <p:cNvSpPr>
            <a:spLocks noGrp="1"/>
          </p:cNvSpPr>
          <p:nvPr>
            <p:ph type="title" orient="vert"/>
          </p:nvPr>
        </p:nvSpPr>
        <p:spPr>
          <a:xfrm>
            <a:off x="9526955" y="398679"/>
            <a:ext cx="2870567" cy="634593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E6659-9E0E-BDC1-C915-D84CC0929D57}"/>
              </a:ext>
            </a:extLst>
          </p:cNvPr>
          <p:cNvSpPr>
            <a:spLocks noGrp="1"/>
          </p:cNvSpPr>
          <p:nvPr>
            <p:ph type="body" orient="vert" idx="1"/>
          </p:nvPr>
        </p:nvSpPr>
        <p:spPr>
          <a:xfrm>
            <a:off x="915253" y="398679"/>
            <a:ext cx="8445292" cy="63459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2E90C-31C7-EA19-55C5-1B99079ECB8B}"/>
              </a:ext>
            </a:extLst>
          </p:cNvPr>
          <p:cNvSpPr>
            <a:spLocks noGrp="1"/>
          </p:cNvSpPr>
          <p:nvPr>
            <p:ph type="dt" sz="half" idx="10"/>
          </p:nvPr>
        </p:nvSpPr>
        <p:spPr/>
        <p:txBody>
          <a:bodyPr/>
          <a:lstStyle/>
          <a:p>
            <a:fld id="{6E9E0FA7-EA50-4A8F-A659-8A15740E542B}" type="datetime1">
              <a:rPr lang="en-IN" smtClean="0"/>
              <a:t>28/08/24</a:t>
            </a:fld>
            <a:endParaRPr lang="en-IN"/>
          </a:p>
        </p:txBody>
      </p:sp>
      <p:sp>
        <p:nvSpPr>
          <p:cNvPr id="5" name="Footer Placeholder 4">
            <a:extLst>
              <a:ext uri="{FF2B5EF4-FFF2-40B4-BE49-F238E27FC236}">
                <a16:creationId xmlns:a16="http://schemas.microsoft.com/office/drawing/2014/main" id="{E8A15EEB-A01A-F13E-60F1-C05B5D600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6E890-36DE-584F-0818-6AC88D26C9F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3696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3F19-B29D-AEBA-1E67-63B526DB24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3A8A09-5661-E84C-EA5A-BA7A0790D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CD4C5-4F23-150D-0244-46A2469D79E8}"/>
              </a:ext>
            </a:extLst>
          </p:cNvPr>
          <p:cNvSpPr>
            <a:spLocks noGrp="1"/>
          </p:cNvSpPr>
          <p:nvPr>
            <p:ph type="dt" sz="half" idx="10"/>
          </p:nvPr>
        </p:nvSpPr>
        <p:spPr/>
        <p:txBody>
          <a:bodyPr/>
          <a:lstStyle/>
          <a:p>
            <a:fld id="{B8314CB9-266C-48A5-BC47-6E91B45369EA}" type="datetime1">
              <a:rPr lang="en-IN" smtClean="0"/>
              <a:t>28/08/24</a:t>
            </a:fld>
            <a:endParaRPr lang="en-IN"/>
          </a:p>
        </p:txBody>
      </p:sp>
      <p:sp>
        <p:nvSpPr>
          <p:cNvPr id="5" name="Footer Placeholder 4">
            <a:extLst>
              <a:ext uri="{FF2B5EF4-FFF2-40B4-BE49-F238E27FC236}">
                <a16:creationId xmlns:a16="http://schemas.microsoft.com/office/drawing/2014/main" id="{385B48FF-FC69-C154-54AE-A7BC2D5E7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33FAA-014B-8F86-DF44-FBFEE780AA00}"/>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7965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5D23-87D4-D2E6-B822-4059C1337B12}"/>
              </a:ext>
            </a:extLst>
          </p:cNvPr>
          <p:cNvSpPr>
            <a:spLocks noGrp="1"/>
          </p:cNvSpPr>
          <p:nvPr>
            <p:ph type="title"/>
          </p:nvPr>
        </p:nvSpPr>
        <p:spPr>
          <a:xfrm>
            <a:off x="908320" y="1866861"/>
            <a:ext cx="11482268" cy="3114898"/>
          </a:xfrm>
        </p:spPr>
        <p:txBody>
          <a:bodyPr anchor="b"/>
          <a:lstStyle>
            <a:lvl1pPr>
              <a:defRPr sz="6551"/>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4B8A1B-3924-ABF0-4F27-2F19FF5DE2FB}"/>
              </a:ext>
            </a:extLst>
          </p:cNvPr>
          <p:cNvSpPr>
            <a:spLocks noGrp="1"/>
          </p:cNvSpPr>
          <p:nvPr>
            <p:ph type="body" idx="1"/>
          </p:nvPr>
        </p:nvSpPr>
        <p:spPr>
          <a:xfrm>
            <a:off x="908320" y="5011227"/>
            <a:ext cx="11482268" cy="1638052"/>
          </a:xfrm>
        </p:spPr>
        <p:txBody>
          <a:bodyPr/>
          <a:lstStyle>
            <a:lvl1pPr marL="0" indent="0">
              <a:buNone/>
              <a:defRPr sz="2621">
                <a:solidFill>
                  <a:schemeClr val="tx1">
                    <a:tint val="75000"/>
                  </a:schemeClr>
                </a:solidFill>
              </a:defRPr>
            </a:lvl1pPr>
            <a:lvl2pPr marL="499217" indent="0">
              <a:buNone/>
              <a:defRPr sz="2184">
                <a:solidFill>
                  <a:schemeClr val="tx1">
                    <a:tint val="75000"/>
                  </a:schemeClr>
                </a:solidFill>
              </a:defRPr>
            </a:lvl2pPr>
            <a:lvl3pPr marL="998433" indent="0">
              <a:buNone/>
              <a:defRPr sz="1965">
                <a:solidFill>
                  <a:schemeClr val="tx1">
                    <a:tint val="75000"/>
                  </a:schemeClr>
                </a:solidFill>
              </a:defRPr>
            </a:lvl3pPr>
            <a:lvl4pPr marL="1497650" indent="0">
              <a:buNone/>
              <a:defRPr sz="1747">
                <a:solidFill>
                  <a:schemeClr val="tx1">
                    <a:tint val="75000"/>
                  </a:schemeClr>
                </a:solidFill>
              </a:defRPr>
            </a:lvl4pPr>
            <a:lvl5pPr marL="1996867" indent="0">
              <a:buNone/>
              <a:defRPr sz="1747">
                <a:solidFill>
                  <a:schemeClr val="tx1">
                    <a:tint val="75000"/>
                  </a:schemeClr>
                </a:solidFill>
              </a:defRPr>
            </a:lvl5pPr>
            <a:lvl6pPr marL="2496083" indent="0">
              <a:buNone/>
              <a:defRPr sz="1747">
                <a:solidFill>
                  <a:schemeClr val="tx1">
                    <a:tint val="75000"/>
                  </a:schemeClr>
                </a:solidFill>
              </a:defRPr>
            </a:lvl6pPr>
            <a:lvl7pPr marL="2995300" indent="0">
              <a:buNone/>
              <a:defRPr sz="1747">
                <a:solidFill>
                  <a:schemeClr val="tx1">
                    <a:tint val="75000"/>
                  </a:schemeClr>
                </a:solidFill>
              </a:defRPr>
            </a:lvl7pPr>
            <a:lvl8pPr marL="3494517" indent="0">
              <a:buNone/>
              <a:defRPr sz="1747">
                <a:solidFill>
                  <a:schemeClr val="tx1">
                    <a:tint val="75000"/>
                  </a:schemeClr>
                </a:solidFill>
              </a:defRPr>
            </a:lvl8pPr>
            <a:lvl9pPr marL="3993733" indent="0">
              <a:buNone/>
              <a:defRPr sz="174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20101-8C12-368F-BCFD-D298AE953AA5}"/>
              </a:ext>
            </a:extLst>
          </p:cNvPr>
          <p:cNvSpPr>
            <a:spLocks noGrp="1"/>
          </p:cNvSpPr>
          <p:nvPr>
            <p:ph type="dt" sz="half" idx="10"/>
          </p:nvPr>
        </p:nvSpPr>
        <p:spPr/>
        <p:txBody>
          <a:bodyPr/>
          <a:lstStyle/>
          <a:p>
            <a:fld id="{846AFDF4-EF7A-4564-9465-9D98C589AD25}" type="datetime1">
              <a:rPr lang="en-IN" smtClean="0"/>
              <a:t>28/08/24</a:t>
            </a:fld>
            <a:endParaRPr lang="en-IN"/>
          </a:p>
        </p:txBody>
      </p:sp>
      <p:sp>
        <p:nvSpPr>
          <p:cNvPr id="5" name="Footer Placeholder 4">
            <a:extLst>
              <a:ext uri="{FF2B5EF4-FFF2-40B4-BE49-F238E27FC236}">
                <a16:creationId xmlns:a16="http://schemas.microsoft.com/office/drawing/2014/main" id="{74CAA9EC-F0BF-9282-71FB-0F1C0553D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64145-27E3-A673-EF49-6B65D2FFD9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43485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7B97-55A1-573E-DE88-196F2F0E0C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38F98-6744-B58D-9226-B5436AC9AAFD}"/>
              </a:ext>
            </a:extLst>
          </p:cNvPr>
          <p:cNvSpPr>
            <a:spLocks noGrp="1"/>
          </p:cNvSpPr>
          <p:nvPr>
            <p:ph sz="half" idx="1"/>
          </p:nvPr>
        </p:nvSpPr>
        <p:spPr>
          <a:xfrm>
            <a:off x="91525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91AC41-88D4-9364-9F45-55F6EF05EB2E}"/>
              </a:ext>
            </a:extLst>
          </p:cNvPr>
          <p:cNvSpPr>
            <a:spLocks noGrp="1"/>
          </p:cNvSpPr>
          <p:nvPr>
            <p:ph sz="half" idx="2"/>
          </p:nvPr>
        </p:nvSpPr>
        <p:spPr>
          <a:xfrm>
            <a:off x="673959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C75089-67E1-B4A7-55DD-CCB9180F58A8}"/>
              </a:ext>
            </a:extLst>
          </p:cNvPr>
          <p:cNvSpPr>
            <a:spLocks noGrp="1"/>
          </p:cNvSpPr>
          <p:nvPr>
            <p:ph type="dt" sz="half" idx="10"/>
          </p:nvPr>
        </p:nvSpPr>
        <p:spPr/>
        <p:txBody>
          <a:bodyPr/>
          <a:lstStyle/>
          <a:p>
            <a:fld id="{4BD0B86C-E134-4771-BA43-07E1ACC61987}" type="datetime1">
              <a:rPr lang="en-IN" smtClean="0"/>
              <a:t>28/08/24</a:t>
            </a:fld>
            <a:endParaRPr lang="en-IN"/>
          </a:p>
        </p:txBody>
      </p:sp>
      <p:sp>
        <p:nvSpPr>
          <p:cNvPr id="6" name="Footer Placeholder 5">
            <a:extLst>
              <a:ext uri="{FF2B5EF4-FFF2-40B4-BE49-F238E27FC236}">
                <a16:creationId xmlns:a16="http://schemas.microsoft.com/office/drawing/2014/main" id="{D8879873-233E-5E7B-6E92-9D12231EC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8CCA6F-BAD1-6C94-A30B-01959B08FB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13811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6B48-1BBD-2956-8F34-4B0ADA599724}"/>
              </a:ext>
            </a:extLst>
          </p:cNvPr>
          <p:cNvSpPr>
            <a:spLocks noGrp="1"/>
          </p:cNvSpPr>
          <p:nvPr>
            <p:ph type="title"/>
          </p:nvPr>
        </p:nvSpPr>
        <p:spPr>
          <a:xfrm>
            <a:off x="916987" y="398680"/>
            <a:ext cx="11482268" cy="144738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1B1C43-87E8-08EF-5D72-BB06D1176B90}"/>
              </a:ext>
            </a:extLst>
          </p:cNvPr>
          <p:cNvSpPr>
            <a:spLocks noGrp="1"/>
          </p:cNvSpPr>
          <p:nvPr>
            <p:ph type="body" idx="1"/>
          </p:nvPr>
        </p:nvSpPr>
        <p:spPr>
          <a:xfrm>
            <a:off x="916989" y="1835659"/>
            <a:ext cx="5631927"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4" name="Content Placeholder 3">
            <a:extLst>
              <a:ext uri="{FF2B5EF4-FFF2-40B4-BE49-F238E27FC236}">
                <a16:creationId xmlns:a16="http://schemas.microsoft.com/office/drawing/2014/main" id="{F02DE98D-4E61-300A-2C4D-B91DAEB3BBD5}"/>
              </a:ext>
            </a:extLst>
          </p:cNvPr>
          <p:cNvSpPr>
            <a:spLocks noGrp="1"/>
          </p:cNvSpPr>
          <p:nvPr>
            <p:ph sz="half" idx="2"/>
          </p:nvPr>
        </p:nvSpPr>
        <p:spPr>
          <a:xfrm>
            <a:off x="916989" y="2735288"/>
            <a:ext cx="5631927"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5D277E-05C0-DBB0-3C88-A01C07166D39}"/>
              </a:ext>
            </a:extLst>
          </p:cNvPr>
          <p:cNvSpPr>
            <a:spLocks noGrp="1"/>
          </p:cNvSpPr>
          <p:nvPr>
            <p:ph type="body" sz="quarter" idx="3"/>
          </p:nvPr>
        </p:nvSpPr>
        <p:spPr>
          <a:xfrm>
            <a:off x="6739593" y="1835659"/>
            <a:ext cx="5659663"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6" name="Content Placeholder 5">
            <a:extLst>
              <a:ext uri="{FF2B5EF4-FFF2-40B4-BE49-F238E27FC236}">
                <a16:creationId xmlns:a16="http://schemas.microsoft.com/office/drawing/2014/main" id="{8CAE8685-13DE-B05A-B935-F22B2CA0D1E4}"/>
              </a:ext>
            </a:extLst>
          </p:cNvPr>
          <p:cNvSpPr>
            <a:spLocks noGrp="1"/>
          </p:cNvSpPr>
          <p:nvPr>
            <p:ph sz="quarter" idx="4"/>
          </p:nvPr>
        </p:nvSpPr>
        <p:spPr>
          <a:xfrm>
            <a:off x="6739593" y="2735288"/>
            <a:ext cx="5659663"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1CF8E0-D36E-17C5-0797-196719A23D2E}"/>
              </a:ext>
            </a:extLst>
          </p:cNvPr>
          <p:cNvSpPr>
            <a:spLocks noGrp="1"/>
          </p:cNvSpPr>
          <p:nvPr>
            <p:ph type="dt" sz="half" idx="10"/>
          </p:nvPr>
        </p:nvSpPr>
        <p:spPr/>
        <p:txBody>
          <a:bodyPr/>
          <a:lstStyle/>
          <a:p>
            <a:fld id="{28B6DBC0-D5B8-4882-B814-FC9A488010AD}" type="datetime1">
              <a:rPr lang="en-IN" smtClean="0"/>
              <a:t>28/08/24</a:t>
            </a:fld>
            <a:endParaRPr lang="en-IN"/>
          </a:p>
        </p:txBody>
      </p:sp>
      <p:sp>
        <p:nvSpPr>
          <p:cNvPr id="8" name="Footer Placeholder 7">
            <a:extLst>
              <a:ext uri="{FF2B5EF4-FFF2-40B4-BE49-F238E27FC236}">
                <a16:creationId xmlns:a16="http://schemas.microsoft.com/office/drawing/2014/main" id="{3383E82F-7963-91F0-238F-8851C17243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EADFA8-E7F8-D8AF-9F55-4069BE295D3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91300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4A05-D1FF-26B0-BE1C-8C91E1FA26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F067BD-C455-001A-4FD1-66B7DC9F3F26}"/>
              </a:ext>
            </a:extLst>
          </p:cNvPr>
          <p:cNvSpPr>
            <a:spLocks noGrp="1"/>
          </p:cNvSpPr>
          <p:nvPr>
            <p:ph type="dt" sz="half" idx="10"/>
          </p:nvPr>
        </p:nvSpPr>
        <p:spPr/>
        <p:txBody>
          <a:bodyPr/>
          <a:lstStyle/>
          <a:p>
            <a:fld id="{C270AD81-EEA0-4A94-9180-E93EF1E5F3F8}" type="datetime1">
              <a:rPr lang="en-IN" smtClean="0"/>
              <a:t>28/08/24</a:t>
            </a:fld>
            <a:endParaRPr lang="en-IN"/>
          </a:p>
        </p:txBody>
      </p:sp>
      <p:sp>
        <p:nvSpPr>
          <p:cNvPr id="4" name="Footer Placeholder 3">
            <a:extLst>
              <a:ext uri="{FF2B5EF4-FFF2-40B4-BE49-F238E27FC236}">
                <a16:creationId xmlns:a16="http://schemas.microsoft.com/office/drawing/2014/main" id="{C65E7B67-0D01-E1C8-B892-1677F627AE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DDECB4-4488-7682-2118-69D12F5B514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8644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71566-498C-19C4-723D-9D6B4251CC3C}"/>
              </a:ext>
            </a:extLst>
          </p:cNvPr>
          <p:cNvSpPr>
            <a:spLocks noGrp="1"/>
          </p:cNvSpPr>
          <p:nvPr>
            <p:ph type="dt" sz="half" idx="10"/>
          </p:nvPr>
        </p:nvSpPr>
        <p:spPr/>
        <p:txBody>
          <a:bodyPr/>
          <a:lstStyle/>
          <a:p>
            <a:fld id="{C687A05A-5012-439E-B4AB-A3BEF737441B}" type="datetime1">
              <a:rPr lang="en-IN" smtClean="0"/>
              <a:t>28/08/24</a:t>
            </a:fld>
            <a:endParaRPr lang="en-IN"/>
          </a:p>
        </p:txBody>
      </p:sp>
      <p:sp>
        <p:nvSpPr>
          <p:cNvPr id="3" name="Footer Placeholder 2">
            <a:extLst>
              <a:ext uri="{FF2B5EF4-FFF2-40B4-BE49-F238E27FC236}">
                <a16:creationId xmlns:a16="http://schemas.microsoft.com/office/drawing/2014/main" id="{7E8B0847-313D-0CBE-86DB-9263A1B25B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F60DC6-9602-3B57-D1A3-18CC0B9BEEBB}"/>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76304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FD0B-56AD-25ED-246E-D1A29E88FB85}"/>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B33214-9ED8-B45F-48C6-3A06C4B056F8}"/>
              </a:ext>
            </a:extLst>
          </p:cNvPr>
          <p:cNvSpPr>
            <a:spLocks noGrp="1"/>
          </p:cNvSpPr>
          <p:nvPr>
            <p:ph idx="1"/>
          </p:nvPr>
        </p:nvSpPr>
        <p:spPr>
          <a:xfrm>
            <a:off x="5659664" y="1078168"/>
            <a:ext cx="6739592" cy="5321502"/>
          </a:xfrm>
        </p:spPr>
        <p:txBody>
          <a:bodyPr/>
          <a:lstStyle>
            <a:lvl1pPr>
              <a:defRPr sz="3494"/>
            </a:lvl1pPr>
            <a:lvl2pPr>
              <a:defRPr sz="3057"/>
            </a:lvl2pPr>
            <a:lvl3pPr>
              <a:defRPr sz="2621"/>
            </a:lvl3pPr>
            <a:lvl4pPr>
              <a:defRPr sz="2184"/>
            </a:lvl4pPr>
            <a:lvl5pPr>
              <a:defRPr sz="2184"/>
            </a:lvl5pPr>
            <a:lvl6pPr>
              <a:defRPr sz="2184"/>
            </a:lvl6pPr>
            <a:lvl7pPr>
              <a:defRPr sz="2184"/>
            </a:lvl7pPr>
            <a:lvl8pPr>
              <a:defRPr sz="2184"/>
            </a:lvl8pPr>
            <a:lvl9pPr>
              <a:defRPr sz="21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E0913D-2257-27AA-4DCF-02B23CABC34D}"/>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B1E4EDF-E637-6236-85EF-D96196F080C4}"/>
              </a:ext>
            </a:extLst>
          </p:cNvPr>
          <p:cNvSpPr>
            <a:spLocks noGrp="1"/>
          </p:cNvSpPr>
          <p:nvPr>
            <p:ph type="dt" sz="half" idx="10"/>
          </p:nvPr>
        </p:nvSpPr>
        <p:spPr/>
        <p:txBody>
          <a:bodyPr/>
          <a:lstStyle/>
          <a:p>
            <a:fld id="{0CFBACD7-4F78-4E65-821A-B4EB50D10649}" type="datetime1">
              <a:rPr lang="en-IN" smtClean="0"/>
              <a:t>28/08/24</a:t>
            </a:fld>
            <a:endParaRPr lang="en-IN"/>
          </a:p>
        </p:txBody>
      </p:sp>
      <p:sp>
        <p:nvSpPr>
          <p:cNvPr id="6" name="Footer Placeholder 5">
            <a:extLst>
              <a:ext uri="{FF2B5EF4-FFF2-40B4-BE49-F238E27FC236}">
                <a16:creationId xmlns:a16="http://schemas.microsoft.com/office/drawing/2014/main" id="{654548BC-22C9-CE57-F9C8-AAE20BA11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C328A1-D786-B5D2-2B77-833A42E3B484}"/>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07211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AD8D-207B-7044-B614-D565AACA4016}"/>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24A54-D399-3DD3-ECFF-5656D3FA371B}"/>
              </a:ext>
            </a:extLst>
          </p:cNvPr>
          <p:cNvSpPr>
            <a:spLocks noGrp="1"/>
          </p:cNvSpPr>
          <p:nvPr>
            <p:ph type="pic" idx="1"/>
          </p:nvPr>
        </p:nvSpPr>
        <p:spPr>
          <a:xfrm>
            <a:off x="5659664" y="1078168"/>
            <a:ext cx="6739592" cy="5321502"/>
          </a:xfrm>
        </p:spPr>
        <p:txBody>
          <a:bodyPr/>
          <a:lstStyle>
            <a:lvl1pPr marL="0" indent="0">
              <a:buNone/>
              <a:defRPr sz="3494"/>
            </a:lvl1pPr>
            <a:lvl2pPr marL="499217" indent="0">
              <a:buNone/>
              <a:defRPr sz="3057"/>
            </a:lvl2pPr>
            <a:lvl3pPr marL="998433" indent="0">
              <a:buNone/>
              <a:defRPr sz="2621"/>
            </a:lvl3pPr>
            <a:lvl4pPr marL="1497650" indent="0">
              <a:buNone/>
              <a:defRPr sz="2184"/>
            </a:lvl4pPr>
            <a:lvl5pPr marL="1996867" indent="0">
              <a:buNone/>
              <a:defRPr sz="2184"/>
            </a:lvl5pPr>
            <a:lvl6pPr marL="2496083" indent="0">
              <a:buNone/>
              <a:defRPr sz="2184"/>
            </a:lvl6pPr>
            <a:lvl7pPr marL="2995300" indent="0">
              <a:buNone/>
              <a:defRPr sz="2184"/>
            </a:lvl7pPr>
            <a:lvl8pPr marL="3494517" indent="0">
              <a:buNone/>
              <a:defRPr sz="2184"/>
            </a:lvl8pPr>
            <a:lvl9pPr marL="3993733" indent="0">
              <a:buNone/>
              <a:defRPr sz="2184"/>
            </a:lvl9pPr>
          </a:lstStyle>
          <a:p>
            <a:r>
              <a:rPr lang="en-US"/>
              <a:t>Click icon to add picture</a:t>
            </a:r>
            <a:endParaRPr lang="en-IN"/>
          </a:p>
        </p:txBody>
      </p:sp>
      <p:sp>
        <p:nvSpPr>
          <p:cNvPr id="4" name="Text Placeholder 3">
            <a:extLst>
              <a:ext uri="{FF2B5EF4-FFF2-40B4-BE49-F238E27FC236}">
                <a16:creationId xmlns:a16="http://schemas.microsoft.com/office/drawing/2014/main" id="{2E34BE89-765C-1EBB-248E-0C58155FFA75}"/>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C219E5E-BF83-F6B5-680C-7FCCB4DA2DB3}"/>
              </a:ext>
            </a:extLst>
          </p:cNvPr>
          <p:cNvSpPr>
            <a:spLocks noGrp="1"/>
          </p:cNvSpPr>
          <p:nvPr>
            <p:ph type="dt" sz="half" idx="10"/>
          </p:nvPr>
        </p:nvSpPr>
        <p:spPr/>
        <p:txBody>
          <a:bodyPr/>
          <a:lstStyle/>
          <a:p>
            <a:fld id="{9E602E48-AC37-438E-98F0-E49735A44EE3}" type="datetime1">
              <a:rPr lang="en-IN" smtClean="0"/>
              <a:t>28/08/24</a:t>
            </a:fld>
            <a:endParaRPr lang="en-IN"/>
          </a:p>
        </p:txBody>
      </p:sp>
      <p:sp>
        <p:nvSpPr>
          <p:cNvPr id="6" name="Footer Placeholder 5">
            <a:extLst>
              <a:ext uri="{FF2B5EF4-FFF2-40B4-BE49-F238E27FC236}">
                <a16:creationId xmlns:a16="http://schemas.microsoft.com/office/drawing/2014/main" id="{F7C74F30-2B6A-AEB4-16EC-BC00EEF762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A0FDD-6F6A-1009-D67F-AA37D1679E6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74568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F0FB9-85D7-314A-7868-990DB91E6959}"/>
              </a:ext>
            </a:extLst>
          </p:cNvPr>
          <p:cNvSpPr>
            <a:spLocks noGrp="1"/>
          </p:cNvSpPr>
          <p:nvPr>
            <p:ph type="title"/>
          </p:nvPr>
        </p:nvSpPr>
        <p:spPr>
          <a:xfrm>
            <a:off x="915254" y="398680"/>
            <a:ext cx="11482268" cy="144738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C0D864-B93B-152B-017C-DFE292FA3E5C}"/>
              </a:ext>
            </a:extLst>
          </p:cNvPr>
          <p:cNvSpPr>
            <a:spLocks noGrp="1"/>
          </p:cNvSpPr>
          <p:nvPr>
            <p:ph type="body" idx="1"/>
          </p:nvPr>
        </p:nvSpPr>
        <p:spPr>
          <a:xfrm>
            <a:off x="915254" y="1993397"/>
            <a:ext cx="11482268" cy="47512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4A768-9F60-DCE0-1C96-342980486622}"/>
              </a:ext>
            </a:extLst>
          </p:cNvPr>
          <p:cNvSpPr>
            <a:spLocks noGrp="1"/>
          </p:cNvSpPr>
          <p:nvPr>
            <p:ph type="dt" sz="half" idx="2"/>
          </p:nvPr>
        </p:nvSpPr>
        <p:spPr>
          <a:xfrm>
            <a:off x="915253" y="6940489"/>
            <a:ext cx="2995374" cy="398679"/>
          </a:xfrm>
          <a:prstGeom prst="rect">
            <a:avLst/>
          </a:prstGeom>
        </p:spPr>
        <p:txBody>
          <a:bodyPr vert="horz" lIns="91440" tIns="45720" rIns="91440" bIns="45720" rtlCol="0" anchor="ctr"/>
          <a:lstStyle>
            <a:lvl1pPr algn="l">
              <a:defRPr sz="1310">
                <a:solidFill>
                  <a:schemeClr val="tx1">
                    <a:tint val="75000"/>
                  </a:schemeClr>
                </a:solidFill>
              </a:defRPr>
            </a:lvl1pPr>
          </a:lstStyle>
          <a:p>
            <a:fld id="{C794C9DC-A68E-4366-9C3A-FAB296F0FB0C}" type="datetime1">
              <a:rPr lang="en-IN" smtClean="0"/>
              <a:t>28/08/24</a:t>
            </a:fld>
            <a:endParaRPr lang="en-IN"/>
          </a:p>
        </p:txBody>
      </p:sp>
      <p:sp>
        <p:nvSpPr>
          <p:cNvPr id="5" name="Footer Placeholder 4">
            <a:extLst>
              <a:ext uri="{FF2B5EF4-FFF2-40B4-BE49-F238E27FC236}">
                <a16:creationId xmlns:a16="http://schemas.microsoft.com/office/drawing/2014/main" id="{BC34445C-DE3E-EB82-E099-43AC4778891A}"/>
              </a:ext>
            </a:extLst>
          </p:cNvPr>
          <p:cNvSpPr>
            <a:spLocks noGrp="1"/>
          </p:cNvSpPr>
          <p:nvPr>
            <p:ph type="ftr" sz="quarter" idx="3"/>
          </p:nvPr>
        </p:nvSpPr>
        <p:spPr>
          <a:xfrm>
            <a:off x="4409857" y="6940489"/>
            <a:ext cx="4493062" cy="398679"/>
          </a:xfrm>
          <a:prstGeom prst="rect">
            <a:avLst/>
          </a:prstGeom>
        </p:spPr>
        <p:txBody>
          <a:bodyPr vert="horz" lIns="91440" tIns="45720" rIns="91440" bIns="45720" rtlCol="0" anchor="ctr"/>
          <a:lstStyle>
            <a:lvl1pPr algn="ctr">
              <a:defRPr sz="131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E453CB-5C7C-0046-5155-6ACB34DE9686}"/>
              </a:ext>
            </a:extLst>
          </p:cNvPr>
          <p:cNvSpPr>
            <a:spLocks noGrp="1"/>
          </p:cNvSpPr>
          <p:nvPr>
            <p:ph type="sldNum" sz="quarter" idx="4"/>
          </p:nvPr>
        </p:nvSpPr>
        <p:spPr>
          <a:xfrm>
            <a:off x="9402148" y="6940489"/>
            <a:ext cx="2995374" cy="398679"/>
          </a:xfrm>
          <a:prstGeom prst="rect">
            <a:avLst/>
          </a:prstGeom>
        </p:spPr>
        <p:txBody>
          <a:bodyPr vert="horz" lIns="91440" tIns="45720" rIns="91440" bIns="45720" rtlCol="0" anchor="ctr"/>
          <a:lstStyle>
            <a:lvl1pPr algn="r">
              <a:defRPr sz="1310">
                <a:solidFill>
                  <a:schemeClr val="tx1">
                    <a:tint val="75000"/>
                  </a:schemeClr>
                </a:solidFill>
              </a:defRPr>
            </a:lvl1pPr>
          </a:lstStyle>
          <a:p>
            <a:fld id="{1B2A20A6-2C11-4CB1-9193-A0D80FC8463A}" type="slidenum">
              <a:rPr lang="en-IN" smtClean="0"/>
              <a:t>‹#›</a:t>
            </a:fld>
            <a:endParaRPr lang="en-IN"/>
          </a:p>
        </p:txBody>
      </p:sp>
    </p:spTree>
    <p:extLst>
      <p:ext uri="{BB962C8B-B14F-4D97-AF65-F5344CB8AC3E}">
        <p14:creationId xmlns:p14="http://schemas.microsoft.com/office/powerpoint/2010/main" val="34996198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98433" rtl="0" eaLnBrk="1" latinLnBrk="0" hangingPunct="1">
        <a:lnSpc>
          <a:spcPct val="90000"/>
        </a:lnSpc>
        <a:spcBef>
          <a:spcPct val="0"/>
        </a:spcBef>
        <a:buNone/>
        <a:defRPr sz="4804" kern="1200">
          <a:solidFill>
            <a:schemeClr val="tx1"/>
          </a:solidFill>
          <a:latin typeface="+mj-lt"/>
          <a:ea typeface="+mj-ea"/>
          <a:cs typeface="+mj-cs"/>
        </a:defRPr>
      </a:lvl1pPr>
    </p:titleStyle>
    <p:body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p:bodyStyle>
    <p:otherStyle>
      <a:defPPr>
        <a:defRPr lang="en-US"/>
      </a:defPPr>
      <a:lvl1pPr marL="0" algn="l" defTabSz="998433" rtl="0" eaLnBrk="1" latinLnBrk="0" hangingPunct="1">
        <a:defRPr sz="1965" kern="1200">
          <a:solidFill>
            <a:schemeClr val="tx1"/>
          </a:solidFill>
          <a:latin typeface="+mn-lt"/>
          <a:ea typeface="+mn-ea"/>
          <a:cs typeface="+mn-cs"/>
        </a:defRPr>
      </a:lvl1pPr>
      <a:lvl2pPr marL="499217" algn="l" defTabSz="998433" rtl="0" eaLnBrk="1" latinLnBrk="0" hangingPunct="1">
        <a:defRPr sz="1965" kern="1200">
          <a:solidFill>
            <a:schemeClr val="tx1"/>
          </a:solidFill>
          <a:latin typeface="+mn-lt"/>
          <a:ea typeface="+mn-ea"/>
          <a:cs typeface="+mn-cs"/>
        </a:defRPr>
      </a:lvl2pPr>
      <a:lvl3pPr marL="998433" algn="l" defTabSz="998433" rtl="0" eaLnBrk="1" latinLnBrk="0" hangingPunct="1">
        <a:defRPr sz="1965" kern="1200">
          <a:solidFill>
            <a:schemeClr val="tx1"/>
          </a:solidFill>
          <a:latin typeface="+mn-lt"/>
          <a:ea typeface="+mn-ea"/>
          <a:cs typeface="+mn-cs"/>
        </a:defRPr>
      </a:lvl3pPr>
      <a:lvl4pPr marL="1497650" algn="l" defTabSz="998433" rtl="0" eaLnBrk="1" latinLnBrk="0" hangingPunct="1">
        <a:defRPr sz="1965" kern="1200">
          <a:solidFill>
            <a:schemeClr val="tx1"/>
          </a:solidFill>
          <a:latin typeface="+mn-lt"/>
          <a:ea typeface="+mn-ea"/>
          <a:cs typeface="+mn-cs"/>
        </a:defRPr>
      </a:lvl4pPr>
      <a:lvl5pPr marL="1996867" algn="l" defTabSz="998433" rtl="0" eaLnBrk="1" latinLnBrk="0" hangingPunct="1">
        <a:defRPr sz="1965" kern="1200">
          <a:solidFill>
            <a:schemeClr val="tx1"/>
          </a:solidFill>
          <a:latin typeface="+mn-lt"/>
          <a:ea typeface="+mn-ea"/>
          <a:cs typeface="+mn-cs"/>
        </a:defRPr>
      </a:lvl5pPr>
      <a:lvl6pPr marL="2496083" algn="l" defTabSz="998433" rtl="0" eaLnBrk="1" latinLnBrk="0" hangingPunct="1">
        <a:defRPr sz="1965" kern="1200">
          <a:solidFill>
            <a:schemeClr val="tx1"/>
          </a:solidFill>
          <a:latin typeface="+mn-lt"/>
          <a:ea typeface="+mn-ea"/>
          <a:cs typeface="+mn-cs"/>
        </a:defRPr>
      </a:lvl6pPr>
      <a:lvl7pPr marL="2995300" algn="l" defTabSz="998433" rtl="0" eaLnBrk="1" latinLnBrk="0" hangingPunct="1">
        <a:defRPr sz="1965" kern="1200">
          <a:solidFill>
            <a:schemeClr val="tx1"/>
          </a:solidFill>
          <a:latin typeface="+mn-lt"/>
          <a:ea typeface="+mn-ea"/>
          <a:cs typeface="+mn-cs"/>
        </a:defRPr>
      </a:lvl7pPr>
      <a:lvl8pPr marL="3494517" algn="l" defTabSz="998433" rtl="0" eaLnBrk="1" latinLnBrk="0" hangingPunct="1">
        <a:defRPr sz="1965" kern="1200">
          <a:solidFill>
            <a:schemeClr val="tx1"/>
          </a:solidFill>
          <a:latin typeface="+mn-lt"/>
          <a:ea typeface="+mn-ea"/>
          <a:cs typeface="+mn-cs"/>
        </a:defRPr>
      </a:lvl8pPr>
      <a:lvl9pPr marL="3993733" algn="l" defTabSz="998433" rtl="0" eaLnBrk="1" latinLnBrk="0" hangingPunct="1">
        <a:defRPr sz="19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scikit-learn.org/stable/modules/cross_validation.html" TargetMode="External"/><Relationship Id="rId7" Type="http://schemas.openxmlformats.org/officeDocument/2006/relationships/hyperlink" Target="https://imbalanced-learn.org/stable/under_sampling.html"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scikit-learn.org/stable/modules/model_evaluation.html" TargetMode="External"/><Relationship Id="rId5" Type="http://schemas.openxmlformats.org/officeDocument/2006/relationships/hyperlink" Target="https://scikit-learn.org/stable/modules/preprocessing.html" TargetMode="External"/><Relationship Id="rId4" Type="http://schemas.openxmlformats.org/officeDocument/2006/relationships/hyperlink" Target="https://scikit-learn.org/stable/supervised_learning.htm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94409" y="1275769"/>
            <a:ext cx="10359683" cy="4286580"/>
          </a:xfrm>
          <a:prstGeom prst="rect">
            <a:avLst/>
          </a:prstGeom>
          <a:noFill/>
        </p:spPr>
        <p:txBody>
          <a:bodyPr wrap="square" lIns="99843" tIns="49922" rIns="99843" bIns="49922" rtlCol="0" anchor="ctr">
            <a:spAutoFit/>
          </a:bodyPr>
          <a:lstStyle/>
          <a:p>
            <a:pPr algn="ctr"/>
            <a:r>
              <a:rPr lang="en-US" sz="5400" b="1" dirty="0">
                <a:solidFill>
                  <a:srgbClr val="FF0000"/>
                </a:solidFill>
                <a:latin typeface="Times" panose="02020603050405020304" pitchFamily="18" charset="0"/>
                <a:cs typeface="Times" panose="02020603050405020304" pitchFamily="18" charset="0"/>
              </a:rPr>
              <a:t>Unit 5 </a:t>
            </a:r>
            <a:r>
              <a:rPr lang="en-IN" sz="5400" b="1" dirty="0">
                <a:solidFill>
                  <a:srgbClr val="FF0000"/>
                </a:solidFill>
                <a:latin typeface="Times" panose="02020603050405020304" pitchFamily="18" charset="0"/>
                <a:cs typeface="Times" panose="02020603050405020304" pitchFamily="18" charset="0"/>
              </a:rPr>
              <a:t>: </a:t>
            </a:r>
            <a:r>
              <a:rPr lang="en-US" sz="5400" b="1" dirty="0">
                <a:solidFill>
                  <a:srgbClr val="FF0000"/>
                </a:solidFill>
                <a:latin typeface="Times" panose="02020603050405020304" pitchFamily="18" charset="0"/>
                <a:cs typeface="Times" panose="02020603050405020304" pitchFamily="18" charset="0"/>
              </a:rPr>
              <a:t>Applications of AI and machine learning</a:t>
            </a:r>
            <a:r>
              <a:rPr lang="en-US" sz="5000" b="1" dirty="0">
                <a:solidFill>
                  <a:srgbClr val="46B0FA"/>
                </a:solidFill>
                <a:latin typeface="Times" panose="02020603050405020304" pitchFamily="18" charset="0"/>
                <a:cs typeface="Times" panose="02020603050405020304" pitchFamily="18" charset="0"/>
              </a:rPr>
              <a:t>	</a:t>
            </a:r>
          </a:p>
          <a:p>
            <a:pPr algn="ctr"/>
            <a:r>
              <a:rPr lang="en-US" sz="3200" b="1" dirty="0">
                <a:solidFill>
                  <a:srgbClr val="46B0FA"/>
                </a:solidFill>
                <a:latin typeface="Times" panose="02020603050405020304" pitchFamily="18" charset="0"/>
                <a:cs typeface="Times" panose="02020603050405020304" pitchFamily="18" charset="0"/>
              </a:rPr>
              <a:t>Lecture 4: Retail and Supply Chain</a:t>
            </a:r>
          </a:p>
          <a:p>
            <a:pPr algn="ctr"/>
            <a:endParaRPr lang="en-US" sz="3200" b="1" dirty="0">
              <a:solidFill>
                <a:srgbClr val="46B0FA"/>
              </a:solidFill>
              <a:latin typeface="Times" panose="02020603050405020304" pitchFamily="18" charset="0"/>
              <a:cs typeface="Times" panose="02020603050405020304" pitchFamily="18" charset="0"/>
            </a:endParaRPr>
          </a:p>
          <a:p>
            <a:pPr algn="ctr"/>
            <a:endParaRPr lang="en-US" sz="5000" dirty="0">
              <a:solidFill>
                <a:srgbClr val="46B0FA"/>
              </a:solidFill>
              <a:latin typeface="Times" panose="02020603050405020304" pitchFamily="18" charset="0"/>
              <a:cs typeface="Times" panose="02020603050405020304" pitchFamily="18" charset="0"/>
            </a:endParaRPr>
          </a:p>
          <a:p>
            <a:pPr algn="ctr"/>
            <a:r>
              <a:rPr lang="en-US" sz="5000" b="1" dirty="0">
                <a:latin typeface="Times" panose="02020603050405020304" pitchFamily="18" charset="0"/>
                <a:cs typeface="Times" panose="02020603050405020304" pitchFamily="18" charset="0"/>
              </a:rPr>
              <a:t>	</a:t>
            </a:r>
            <a:endParaRPr lang="en-IN" sz="5000" b="1" dirty="0">
              <a:solidFill>
                <a:srgbClr val="C00000"/>
              </a:solidFill>
              <a:latin typeface="Times" panose="02020603050405020304" pitchFamily="18" charset="0"/>
              <a:cs typeface="Times" panose="02020603050405020304" pitchFamily="18" charset="0"/>
            </a:endParaRPr>
          </a:p>
        </p:txBody>
      </p:sp>
      <p:sp>
        <p:nvSpPr>
          <p:cNvPr id="2" name="Rectangle 1"/>
          <p:cNvSpPr/>
          <p:nvPr/>
        </p:nvSpPr>
        <p:spPr>
          <a:xfrm>
            <a:off x="3029637" y="5077397"/>
            <a:ext cx="6654800" cy="1329467"/>
          </a:xfrm>
          <a:prstGeom prst="rect">
            <a:avLst/>
          </a:prstGeom>
        </p:spPr>
        <p:txBody>
          <a:bodyPr>
            <a:spAutoFit/>
          </a:bodyPr>
          <a:lstStyle/>
          <a:p>
            <a:pPr algn="ctr">
              <a:lnSpc>
                <a:spcPct val="120000"/>
              </a:lnSpc>
            </a:pPr>
            <a:r>
              <a:rPr lang="en-US" sz="2300" dirty="0">
                <a:latin typeface="Times New Roman"/>
                <a:cs typeface="Times New Roman"/>
              </a:rPr>
              <a:t>School of Computer Science</a:t>
            </a:r>
            <a:br>
              <a:rPr lang="en-US" sz="2300" dirty="0">
                <a:latin typeface="Times New Roman"/>
                <a:cs typeface="Times New Roman"/>
              </a:rPr>
            </a:br>
            <a:r>
              <a:rPr lang="en-US" sz="2300" dirty="0">
                <a:latin typeface="Times New Roman"/>
                <a:cs typeface="Times New Roman"/>
              </a:rPr>
              <a:t>UPES, Dehradun</a:t>
            </a:r>
          </a:p>
          <a:p>
            <a:pPr algn="ctr">
              <a:lnSpc>
                <a:spcPct val="120000"/>
              </a:lnSpc>
            </a:pPr>
            <a:r>
              <a:rPr lang="en-US" sz="2300" dirty="0">
                <a:latin typeface="Times New Roman"/>
                <a:cs typeface="Times New Roman"/>
              </a:rPr>
              <a:t>India</a:t>
            </a:r>
          </a:p>
        </p:txBody>
      </p:sp>
    </p:spTree>
    <p:extLst>
      <p:ext uri="{BB962C8B-B14F-4D97-AF65-F5344CB8AC3E}">
        <p14:creationId xmlns:p14="http://schemas.microsoft.com/office/powerpoint/2010/main" val="10081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815387" y="371457"/>
            <a:ext cx="11681625" cy="593262"/>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Retail and Supply chain</a:t>
            </a:r>
          </a:p>
        </p:txBody>
      </p:sp>
      <p:sp>
        <p:nvSpPr>
          <p:cNvPr id="2" name="Content Placeholder 4">
            <a:extLst>
              <a:ext uri="{FF2B5EF4-FFF2-40B4-BE49-F238E27FC236}">
                <a16:creationId xmlns:a16="http://schemas.microsoft.com/office/drawing/2014/main" id="{AAE72A92-E8B6-520B-D5C6-04DD48C0F4C9}"/>
              </a:ext>
            </a:extLst>
          </p:cNvPr>
          <p:cNvSpPr txBox="1">
            <a:spLocks/>
          </p:cNvSpPr>
          <p:nvPr/>
        </p:nvSpPr>
        <p:spPr>
          <a:xfrm>
            <a:off x="762000" y="1752601"/>
            <a:ext cx="109728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137160" lvl="1" indent="0">
              <a:spcBef>
                <a:spcPts val="1200"/>
              </a:spcBef>
              <a:buSzPct val="100000"/>
              <a:buFont typeface="Arial" panose="020B0604020202020204" pitchFamily="34" charset="0"/>
              <a:buNone/>
            </a:pPr>
            <a:r>
              <a:rPr lang="en-US" sz="2400" i="1" dirty="0">
                <a:latin typeface="Times" panose="02020603050405020304" pitchFamily="18" charset="0"/>
                <a:cs typeface="Times" panose="02020603050405020304" pitchFamily="18" charset="0"/>
              </a:rPr>
              <a:t># Recommendation function</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def </a:t>
            </a:r>
            <a:r>
              <a:rPr lang="en-US" sz="2000" dirty="0" err="1">
                <a:latin typeface="Times" panose="02020603050405020304" pitchFamily="18" charset="0"/>
                <a:cs typeface="Times" panose="02020603050405020304" pitchFamily="18" charset="0"/>
              </a:rPr>
              <a:t>recommend_products</a:t>
            </a:r>
            <a:r>
              <a:rPr lang="en-US" sz="2000" dirty="0">
                <a:latin typeface="Times" panose="02020603050405020304" pitchFamily="18" charset="0"/>
                <a:cs typeface="Times" panose="02020603050405020304" pitchFamily="18" charset="0"/>
              </a:rPr>
              <a:t>(</a:t>
            </a:r>
            <a:r>
              <a:rPr lang="en-US" sz="2000" dirty="0" err="1">
                <a:latin typeface="Times" panose="02020603050405020304" pitchFamily="18" charset="0"/>
                <a:cs typeface="Times" panose="02020603050405020304" pitchFamily="18" charset="0"/>
              </a:rPr>
              <a:t>user_id</a:t>
            </a:r>
            <a:r>
              <a:rPr lang="en-US" sz="2000" dirty="0">
                <a:latin typeface="Times" panose="02020603050405020304" pitchFamily="18" charset="0"/>
                <a:cs typeface="Times" panose="02020603050405020304" pitchFamily="18" charset="0"/>
              </a:rPr>
              <a:t>, </a:t>
            </a:r>
            <a:r>
              <a:rPr lang="en-US" sz="2000" dirty="0" err="1">
                <a:latin typeface="Times" panose="02020603050405020304" pitchFamily="18" charset="0"/>
                <a:cs typeface="Times" panose="02020603050405020304" pitchFamily="18" charset="0"/>
              </a:rPr>
              <a:t>num_recommendations</a:t>
            </a:r>
            <a:r>
              <a:rPr lang="en-US" sz="2000" dirty="0">
                <a:latin typeface="Times" panose="02020603050405020304" pitchFamily="18" charset="0"/>
                <a:cs typeface="Times" panose="02020603050405020304" pitchFamily="18" charset="0"/>
              </a:rPr>
              <a:t>): </a:t>
            </a:r>
          </a:p>
          <a:p>
            <a:pPr marL="137160" lvl="1" indent="0">
              <a:spcBef>
                <a:spcPts val="1200"/>
              </a:spcBef>
              <a:buSzPct val="100000"/>
              <a:buFont typeface="Arial" panose="020B0604020202020204" pitchFamily="34" charset="0"/>
              <a:buNone/>
            </a:pPr>
            <a:r>
              <a:rPr lang="en-US" sz="2000" dirty="0" err="1">
                <a:latin typeface="Times" panose="02020603050405020304" pitchFamily="18" charset="0"/>
                <a:cs typeface="Times" panose="02020603050405020304" pitchFamily="18" charset="0"/>
              </a:rPr>
              <a:t>similar_users</a:t>
            </a:r>
            <a:r>
              <a:rPr lang="en-US" sz="2000" dirty="0">
                <a:latin typeface="Times" panose="02020603050405020304" pitchFamily="18" charset="0"/>
                <a:cs typeface="Times" panose="02020603050405020304" pitchFamily="18" charset="0"/>
              </a:rPr>
              <a:t> =     </a:t>
            </a:r>
            <a:r>
              <a:rPr lang="en-US" sz="2000" dirty="0" err="1">
                <a:latin typeface="Times" panose="02020603050405020304" pitchFamily="18" charset="0"/>
                <a:cs typeface="Times" panose="02020603050405020304" pitchFamily="18" charset="0"/>
              </a:rPr>
              <a:t>user_similarity_df</a:t>
            </a:r>
            <a:r>
              <a:rPr lang="en-US" sz="2000" dirty="0">
                <a:latin typeface="Times" panose="02020603050405020304" pitchFamily="18" charset="0"/>
                <a:cs typeface="Times" panose="02020603050405020304" pitchFamily="18" charset="0"/>
              </a:rPr>
              <a:t>[</a:t>
            </a:r>
            <a:r>
              <a:rPr lang="en-US" sz="2000" dirty="0" err="1">
                <a:latin typeface="Times" panose="02020603050405020304" pitchFamily="18" charset="0"/>
                <a:cs typeface="Times" panose="02020603050405020304" pitchFamily="18" charset="0"/>
              </a:rPr>
              <a:t>user_id</a:t>
            </a:r>
            <a:r>
              <a:rPr lang="en-US" sz="2000" dirty="0">
                <a:latin typeface="Times" panose="02020603050405020304" pitchFamily="18" charset="0"/>
                <a:cs typeface="Times" panose="02020603050405020304" pitchFamily="18" charset="0"/>
              </a:rPr>
              <a:t>].</a:t>
            </a:r>
            <a:r>
              <a:rPr lang="en-US" sz="2000" dirty="0" err="1">
                <a:latin typeface="Times" panose="02020603050405020304" pitchFamily="18" charset="0"/>
                <a:cs typeface="Times" panose="02020603050405020304" pitchFamily="18" charset="0"/>
              </a:rPr>
              <a:t>sort_values</a:t>
            </a:r>
            <a:r>
              <a:rPr lang="en-US" sz="2000" dirty="0">
                <a:latin typeface="Times" panose="02020603050405020304" pitchFamily="18" charset="0"/>
                <a:cs typeface="Times" panose="02020603050405020304" pitchFamily="18" charset="0"/>
              </a:rPr>
              <a:t>(ascending=False).index[1:num_recommendations+1]</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recommendations = []</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    for </a:t>
            </a:r>
            <a:r>
              <a:rPr lang="en-US" sz="2000" dirty="0" err="1">
                <a:latin typeface="Times" panose="02020603050405020304" pitchFamily="18" charset="0"/>
                <a:cs typeface="Times" panose="02020603050405020304" pitchFamily="18" charset="0"/>
              </a:rPr>
              <a:t>similar_user</a:t>
            </a:r>
            <a:r>
              <a:rPr lang="en-US" sz="2000" dirty="0">
                <a:latin typeface="Times" panose="02020603050405020304" pitchFamily="18" charset="0"/>
                <a:cs typeface="Times" panose="02020603050405020304" pitchFamily="18" charset="0"/>
              </a:rPr>
              <a:t> in </a:t>
            </a:r>
            <a:r>
              <a:rPr lang="en-US" sz="2000" dirty="0" err="1">
                <a:latin typeface="Times" panose="02020603050405020304" pitchFamily="18" charset="0"/>
                <a:cs typeface="Times" panose="02020603050405020304" pitchFamily="18" charset="0"/>
              </a:rPr>
              <a:t>similar_users</a:t>
            </a:r>
            <a:r>
              <a:rPr lang="en-US" sz="2000" dirty="0">
                <a:latin typeface="Times" panose="02020603050405020304" pitchFamily="18" charset="0"/>
                <a:cs typeface="Times" panose="02020603050405020304" pitchFamily="18" charset="0"/>
              </a:rPr>
              <a:t>:</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        </a:t>
            </a:r>
            <a:r>
              <a:rPr lang="en-US" sz="2000" dirty="0" err="1">
                <a:latin typeface="Times" panose="02020603050405020304" pitchFamily="18" charset="0"/>
                <a:cs typeface="Times" panose="02020603050405020304" pitchFamily="18" charset="0"/>
              </a:rPr>
              <a:t>products_bought</a:t>
            </a:r>
            <a:r>
              <a:rPr lang="en-US" sz="2000" dirty="0">
                <a:latin typeface="Times" panose="02020603050405020304" pitchFamily="18" charset="0"/>
                <a:cs typeface="Times" panose="02020603050405020304" pitchFamily="18" charset="0"/>
              </a:rPr>
              <a:t> = </a:t>
            </a:r>
            <a:r>
              <a:rPr lang="en-US" sz="2000" dirty="0" err="1">
                <a:latin typeface="Times" panose="02020603050405020304" pitchFamily="18" charset="0"/>
                <a:cs typeface="Times" panose="02020603050405020304" pitchFamily="18" charset="0"/>
              </a:rPr>
              <a:t>user_product_matrix.loc</a:t>
            </a:r>
            <a:r>
              <a:rPr lang="en-US" sz="2000" dirty="0">
                <a:latin typeface="Times" panose="02020603050405020304" pitchFamily="18" charset="0"/>
                <a:cs typeface="Times" panose="02020603050405020304" pitchFamily="18" charset="0"/>
              </a:rPr>
              <a:t>[</a:t>
            </a:r>
            <a:r>
              <a:rPr lang="en-US" sz="2000" dirty="0" err="1">
                <a:latin typeface="Times" panose="02020603050405020304" pitchFamily="18" charset="0"/>
                <a:cs typeface="Times" panose="02020603050405020304" pitchFamily="18" charset="0"/>
              </a:rPr>
              <a:t>similar_user</a:t>
            </a:r>
            <a:r>
              <a:rPr lang="en-US" sz="2000" dirty="0">
                <a:latin typeface="Times" panose="02020603050405020304" pitchFamily="18" charset="0"/>
                <a:cs typeface="Times" panose="02020603050405020304" pitchFamily="18" charset="0"/>
              </a:rPr>
              <a:t>].</a:t>
            </a:r>
            <a:r>
              <a:rPr lang="en-US" sz="2000" dirty="0" err="1">
                <a:latin typeface="Times" panose="02020603050405020304" pitchFamily="18" charset="0"/>
                <a:cs typeface="Times" panose="02020603050405020304" pitchFamily="18" charset="0"/>
              </a:rPr>
              <a:t>dropna</a:t>
            </a:r>
            <a:r>
              <a:rPr lang="en-US" sz="2000" dirty="0">
                <a:latin typeface="Times" panose="02020603050405020304" pitchFamily="18" charset="0"/>
                <a:cs typeface="Times" panose="02020603050405020304" pitchFamily="18" charset="0"/>
              </a:rPr>
              <a:t>().index</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        </a:t>
            </a:r>
            <a:r>
              <a:rPr lang="en-US" sz="2000" dirty="0" err="1">
                <a:latin typeface="Times" panose="02020603050405020304" pitchFamily="18" charset="0"/>
                <a:cs typeface="Times" panose="02020603050405020304" pitchFamily="18" charset="0"/>
              </a:rPr>
              <a:t>recommendations.extend</a:t>
            </a:r>
            <a:r>
              <a:rPr lang="en-US" sz="2000" dirty="0">
                <a:latin typeface="Times" panose="02020603050405020304" pitchFamily="18" charset="0"/>
                <a:cs typeface="Times" panose="02020603050405020304" pitchFamily="18" charset="0"/>
              </a:rPr>
              <a:t>(</a:t>
            </a:r>
            <a:r>
              <a:rPr lang="en-US" sz="2000" dirty="0" err="1">
                <a:latin typeface="Times" panose="02020603050405020304" pitchFamily="18" charset="0"/>
                <a:cs typeface="Times" panose="02020603050405020304" pitchFamily="18" charset="0"/>
              </a:rPr>
              <a:t>products_bought</a:t>
            </a:r>
            <a:r>
              <a:rPr lang="en-US" sz="2000" dirty="0">
                <a:latin typeface="Times" panose="02020603050405020304" pitchFamily="18" charset="0"/>
                <a:cs typeface="Times" panose="02020603050405020304" pitchFamily="18" charset="0"/>
              </a:rPr>
              <a:t>)</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    return list(set(recommendations))</a:t>
            </a:r>
          </a:p>
          <a:p>
            <a:pPr marL="137160" lvl="1" indent="0">
              <a:spcBef>
                <a:spcPts val="1200"/>
              </a:spcBef>
              <a:buSzPct val="100000"/>
              <a:buFont typeface="Arial" panose="020B0604020202020204" pitchFamily="34" charset="0"/>
              <a:buNone/>
            </a:pPr>
            <a:endParaRPr lang="en-US" sz="2000"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endParaRPr lang="en-US" sz="20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34339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Retail and Supply chain</a:t>
            </a:r>
          </a:p>
        </p:txBody>
      </p:sp>
      <p:sp>
        <p:nvSpPr>
          <p:cNvPr id="2" name="Content Placeholder 4">
            <a:extLst>
              <a:ext uri="{FF2B5EF4-FFF2-40B4-BE49-F238E27FC236}">
                <a16:creationId xmlns:a16="http://schemas.microsoft.com/office/drawing/2014/main" id="{22E5AE05-C946-3B25-015C-F9946A2340AC}"/>
              </a:ext>
            </a:extLst>
          </p:cNvPr>
          <p:cNvSpPr txBox="1">
            <a:spLocks/>
          </p:cNvSpPr>
          <p:nvPr/>
        </p:nvSpPr>
        <p:spPr>
          <a:xfrm>
            <a:off x="762000" y="1752601"/>
            <a:ext cx="109728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r>
              <a:rPr lang="en-US" sz="2400" i="1" dirty="0">
                <a:latin typeface="Times" panose="02020603050405020304" pitchFamily="18" charset="0"/>
                <a:cs typeface="Times" panose="02020603050405020304" pitchFamily="18" charset="0"/>
              </a:rPr>
              <a:t># Example usage</a:t>
            </a:r>
          </a:p>
          <a:p>
            <a:pPr marL="137160" lvl="1" indent="0">
              <a:spcBef>
                <a:spcPts val="1200"/>
              </a:spcBef>
              <a:buSzPct val="100000"/>
              <a:buFont typeface="Arial" panose="020B0604020202020204" pitchFamily="34" charset="0"/>
              <a:buNone/>
            </a:pPr>
            <a:r>
              <a:rPr lang="en-US" sz="2400" dirty="0" err="1">
                <a:latin typeface="Times" panose="02020603050405020304" pitchFamily="18" charset="0"/>
                <a:cs typeface="Times" panose="02020603050405020304" pitchFamily="18" charset="0"/>
              </a:rPr>
              <a:t>user_id</a:t>
            </a:r>
            <a:r>
              <a:rPr lang="en-US" sz="2400" dirty="0">
                <a:latin typeface="Times" panose="02020603050405020304" pitchFamily="18" charset="0"/>
                <a:cs typeface="Times" panose="02020603050405020304" pitchFamily="18" charset="0"/>
              </a:rPr>
              <a:t> = 1</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recommendations = </a:t>
            </a:r>
            <a:r>
              <a:rPr lang="en-US" sz="2400" dirty="0" err="1">
                <a:latin typeface="Times" panose="02020603050405020304" pitchFamily="18" charset="0"/>
                <a:cs typeface="Times" panose="02020603050405020304" pitchFamily="18" charset="0"/>
              </a:rPr>
              <a:t>recommend_products</a:t>
            </a:r>
            <a:r>
              <a:rPr lang="en-US" sz="2400" dirty="0">
                <a:latin typeface="Times" panose="02020603050405020304" pitchFamily="18" charset="0"/>
                <a:cs typeface="Times" panose="02020603050405020304" pitchFamily="18" charset="0"/>
              </a:rPr>
              <a:t>(</a:t>
            </a:r>
            <a:r>
              <a:rPr lang="en-US" sz="2400" dirty="0" err="1">
                <a:latin typeface="Times" panose="02020603050405020304" pitchFamily="18" charset="0"/>
                <a:cs typeface="Times" panose="02020603050405020304" pitchFamily="18" charset="0"/>
              </a:rPr>
              <a:t>user_id</a:t>
            </a:r>
            <a:r>
              <a:rPr lang="en-US" sz="2400" dirty="0">
                <a:latin typeface="Times" panose="02020603050405020304" pitchFamily="18" charset="0"/>
                <a:cs typeface="Times" panose="02020603050405020304" pitchFamily="18" charset="0"/>
              </a:rPr>
              <a:t>, 5)</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print(</a:t>
            </a:r>
            <a:r>
              <a:rPr lang="en-US" sz="2400" dirty="0" err="1">
                <a:latin typeface="Times" panose="02020603050405020304" pitchFamily="18" charset="0"/>
                <a:cs typeface="Times" panose="02020603050405020304" pitchFamily="18" charset="0"/>
              </a:rPr>
              <a:t>f'Recommended</a:t>
            </a:r>
            <a:r>
              <a:rPr lang="en-US" sz="2400" dirty="0">
                <a:latin typeface="Times" panose="02020603050405020304" pitchFamily="18" charset="0"/>
                <a:cs typeface="Times" panose="02020603050405020304" pitchFamily="18" charset="0"/>
              </a:rPr>
              <a:t> products for user {</a:t>
            </a:r>
            <a:r>
              <a:rPr lang="en-US" sz="2400" dirty="0" err="1">
                <a:latin typeface="Times" panose="02020603050405020304" pitchFamily="18" charset="0"/>
                <a:cs typeface="Times" panose="02020603050405020304" pitchFamily="18" charset="0"/>
              </a:rPr>
              <a:t>user_id</a:t>
            </a:r>
            <a:r>
              <a:rPr lang="en-US" sz="2400" dirty="0">
                <a:latin typeface="Times" panose="02020603050405020304" pitchFamily="18" charset="0"/>
                <a:cs typeface="Times" panose="02020603050405020304" pitchFamily="18" charset="0"/>
              </a:rPr>
              <a:t>}: {recommendations}')</a:t>
            </a: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567489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AI Applications in Logistics</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E0D087EE-1991-A0A3-A15C-514C8990B590}"/>
              </a:ext>
            </a:extLst>
          </p:cNvPr>
          <p:cNvSpPr txBox="1">
            <a:spLocks/>
          </p:cNvSpPr>
          <p:nvPr/>
        </p:nvSpPr>
        <p:spPr>
          <a:xfrm>
            <a:off x="762000" y="1752601"/>
            <a:ext cx="109728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137160" lvl="1" indent="0">
              <a:spcBef>
                <a:spcPts val="1200"/>
              </a:spcBef>
              <a:buSzPct val="100000"/>
              <a:buFont typeface="Arial" panose="020B0604020202020204" pitchFamily="34" charset="0"/>
              <a:buNone/>
            </a:pPr>
            <a:endParaRPr lang="en-US" sz="2400" b="1"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r>
              <a:rPr lang="en-US" sz="2400" b="1" dirty="0">
                <a:latin typeface="Times" panose="02020603050405020304" pitchFamily="18" charset="0"/>
                <a:cs typeface="Times" panose="02020603050405020304" pitchFamily="18" charset="0"/>
              </a:rPr>
              <a:t>Supply Chain Optimization: </a:t>
            </a:r>
            <a:r>
              <a:rPr lang="en-US" sz="2400" dirty="0">
                <a:latin typeface="Times" panose="02020603050405020304" pitchFamily="18" charset="0"/>
                <a:cs typeface="Times" panose="02020603050405020304" pitchFamily="18" charset="0"/>
              </a:rPr>
              <a:t>AI-driven tools for enhancing supply chain efficiency Reducing costs and improving coordination</a:t>
            </a:r>
          </a:p>
          <a:p>
            <a:pPr marL="137160" lvl="1" indent="0">
              <a:spcBef>
                <a:spcPts val="1200"/>
              </a:spcBef>
              <a:buSzPct val="100000"/>
              <a:buFont typeface="Arial" panose="020B0604020202020204" pitchFamily="34" charset="0"/>
              <a:buNone/>
            </a:pPr>
            <a:r>
              <a:rPr lang="en-US" sz="2400" b="1" dirty="0">
                <a:latin typeface="Times" panose="02020603050405020304" pitchFamily="18" charset="0"/>
                <a:cs typeface="Times" panose="02020603050405020304" pitchFamily="18" charset="0"/>
              </a:rPr>
              <a:t>Inventory Management: </a:t>
            </a:r>
            <a:r>
              <a:rPr lang="en-US" sz="2400" dirty="0">
                <a:latin typeface="Times" panose="02020603050405020304" pitchFamily="18" charset="0"/>
                <a:cs typeface="Times" panose="02020603050405020304" pitchFamily="18" charset="0"/>
              </a:rPr>
              <a:t>Real-time tracking and optimization of inventory levels Minimizing stockouts and excess inventory</a:t>
            </a:r>
          </a:p>
          <a:p>
            <a:pPr marL="137160" lvl="1" indent="0">
              <a:spcBef>
                <a:spcPts val="1200"/>
              </a:spcBef>
              <a:buSzPct val="100000"/>
              <a:buFont typeface="Arial" panose="020B0604020202020204" pitchFamily="34" charset="0"/>
              <a:buNone/>
            </a:pPr>
            <a:r>
              <a:rPr lang="en-US" sz="2400" b="1" dirty="0">
                <a:latin typeface="Times" panose="02020603050405020304" pitchFamily="18" charset="0"/>
                <a:cs typeface="Times" panose="02020603050405020304" pitchFamily="18" charset="0"/>
              </a:rPr>
              <a:t>Demand Forecasting: </a:t>
            </a:r>
            <a:r>
              <a:rPr lang="en-US" sz="2400" dirty="0">
                <a:latin typeface="Times" panose="02020603050405020304" pitchFamily="18" charset="0"/>
                <a:cs typeface="Times" panose="02020603050405020304" pitchFamily="18" charset="0"/>
              </a:rPr>
              <a:t>Using AI to predict future demand Improving planning and reducing waste</a:t>
            </a:r>
          </a:p>
          <a:p>
            <a:pPr marL="137160" lvl="1" indent="0">
              <a:spcBef>
                <a:spcPts val="1200"/>
              </a:spcBef>
              <a:buSzPct val="100000"/>
              <a:buFont typeface="Arial" panose="020B0604020202020204" pitchFamily="34" charset="0"/>
              <a:buNone/>
            </a:pPr>
            <a:r>
              <a:rPr lang="en-US" sz="2400" b="1" dirty="0">
                <a:latin typeface="Times" panose="02020603050405020304" pitchFamily="18" charset="0"/>
                <a:cs typeface="Times" panose="02020603050405020304" pitchFamily="18" charset="0"/>
              </a:rPr>
              <a:t>Warehouse Automation: </a:t>
            </a:r>
            <a:r>
              <a:rPr lang="en-US" sz="2400" dirty="0">
                <a:latin typeface="Times" panose="02020603050405020304" pitchFamily="18" charset="0"/>
                <a:cs typeface="Times" panose="02020603050405020304" pitchFamily="18" charset="0"/>
              </a:rPr>
              <a:t>AI-powered robots and systems for warehouse operations Enhancing speed and accuracy</a:t>
            </a: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140477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AI Applications in Logistics</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F02CE2FE-26AC-E490-F507-32A8721569F5}"/>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137160" lvl="1" indent="0">
              <a:spcBef>
                <a:spcPts val="1200"/>
              </a:spcBef>
              <a:buSzPct val="100000"/>
              <a:buFont typeface="Arial" panose="020B0604020202020204" pitchFamily="34" charset="0"/>
              <a:buNone/>
            </a:pPr>
            <a:r>
              <a:rPr lang="en-US" sz="2400" b="1" dirty="0">
                <a:latin typeface="Times" panose="02020603050405020304" pitchFamily="18" charset="0"/>
                <a:cs typeface="Times" panose="02020603050405020304" pitchFamily="18" charset="0"/>
              </a:rPr>
              <a:t>Traffic Prediction Model</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=&gt; Use of historical traffic data and weather conditions</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=&gt; LSTM (Long Short-Term Memory)</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import </a:t>
            </a:r>
            <a:r>
              <a:rPr lang="en-US" sz="2400" dirty="0" err="1">
                <a:latin typeface="Times" panose="02020603050405020304" pitchFamily="18" charset="0"/>
                <a:cs typeface="Times" panose="02020603050405020304" pitchFamily="18" charset="0"/>
              </a:rPr>
              <a:t>numpy</a:t>
            </a:r>
            <a:r>
              <a:rPr lang="en-US" sz="2400" dirty="0">
                <a:latin typeface="Times" panose="02020603050405020304" pitchFamily="18" charset="0"/>
                <a:cs typeface="Times" panose="02020603050405020304" pitchFamily="18" charset="0"/>
              </a:rPr>
              <a:t> as np</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import pandas as pd</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from </a:t>
            </a:r>
            <a:r>
              <a:rPr lang="en-US" sz="2400" dirty="0" err="1">
                <a:latin typeface="Times" panose="02020603050405020304" pitchFamily="18" charset="0"/>
                <a:cs typeface="Times" panose="02020603050405020304" pitchFamily="18" charset="0"/>
              </a:rPr>
              <a:t>keras.models</a:t>
            </a:r>
            <a:r>
              <a:rPr lang="en-US" sz="2400" dirty="0">
                <a:latin typeface="Times" panose="02020603050405020304" pitchFamily="18" charset="0"/>
                <a:cs typeface="Times" panose="02020603050405020304" pitchFamily="18" charset="0"/>
              </a:rPr>
              <a:t> import Sequential</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from </a:t>
            </a:r>
            <a:r>
              <a:rPr lang="en-US" sz="2400" dirty="0" err="1">
                <a:latin typeface="Times" panose="02020603050405020304" pitchFamily="18" charset="0"/>
                <a:cs typeface="Times" panose="02020603050405020304" pitchFamily="18" charset="0"/>
              </a:rPr>
              <a:t>keras.layers</a:t>
            </a:r>
            <a:r>
              <a:rPr lang="en-US" sz="2400" dirty="0">
                <a:latin typeface="Times" panose="02020603050405020304" pitchFamily="18" charset="0"/>
                <a:cs typeface="Times" panose="02020603050405020304" pitchFamily="18" charset="0"/>
              </a:rPr>
              <a:t> import LSTM, Dense</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Load and preprocess data</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data = </a:t>
            </a:r>
            <a:r>
              <a:rPr lang="en-US" sz="2400" dirty="0" err="1">
                <a:latin typeface="Times" panose="02020603050405020304" pitchFamily="18" charset="0"/>
                <a:cs typeface="Times" panose="02020603050405020304" pitchFamily="18" charset="0"/>
              </a:rPr>
              <a:t>pd.read_csv</a:t>
            </a:r>
            <a:r>
              <a:rPr lang="en-US" sz="2400" dirty="0">
                <a:latin typeface="Times" panose="02020603050405020304" pitchFamily="18" charset="0"/>
                <a:cs typeface="Times" panose="02020603050405020304" pitchFamily="18" charset="0"/>
              </a:rPr>
              <a:t>('traffic_data.csv')</a:t>
            </a: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778267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AI Applications in Logistics</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A16327D6-2CD6-78C2-79D1-72AF33FDC4BD}"/>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137160" lvl="1" indent="0">
              <a:spcBef>
                <a:spcPts val="1200"/>
              </a:spcBef>
              <a:buSzPct val="100000"/>
              <a:buFont typeface="Arial" panose="020B0604020202020204" pitchFamily="34" charset="0"/>
              <a:buNone/>
            </a:pPr>
            <a:r>
              <a:rPr lang="en-US" sz="2400" b="1" dirty="0">
                <a:latin typeface="Times" panose="02020603050405020304" pitchFamily="18" charset="0"/>
                <a:cs typeface="Times" panose="02020603050405020304" pitchFamily="18" charset="0"/>
              </a:rPr>
              <a:t>Traffic Prediction Model</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data['time'] = </a:t>
            </a:r>
            <a:r>
              <a:rPr lang="en-US" sz="2000" dirty="0" err="1">
                <a:latin typeface="Times" panose="02020603050405020304" pitchFamily="18" charset="0"/>
                <a:cs typeface="Times" panose="02020603050405020304" pitchFamily="18" charset="0"/>
              </a:rPr>
              <a:t>pd.to_datetime</a:t>
            </a:r>
            <a:r>
              <a:rPr lang="en-US" sz="2000" dirty="0">
                <a:latin typeface="Times" panose="02020603050405020304" pitchFamily="18" charset="0"/>
                <a:cs typeface="Times" panose="02020603050405020304" pitchFamily="18" charset="0"/>
              </a:rPr>
              <a:t>(data['time'])</a:t>
            </a:r>
          </a:p>
          <a:p>
            <a:pPr marL="137160" lvl="1" indent="0">
              <a:spcBef>
                <a:spcPts val="1200"/>
              </a:spcBef>
              <a:buSzPct val="100000"/>
              <a:buFont typeface="Arial" panose="020B0604020202020204" pitchFamily="34" charset="0"/>
              <a:buNone/>
            </a:pPr>
            <a:r>
              <a:rPr lang="en-US" sz="2000" dirty="0" err="1">
                <a:latin typeface="Times" panose="02020603050405020304" pitchFamily="18" charset="0"/>
                <a:cs typeface="Times" panose="02020603050405020304" pitchFamily="18" charset="0"/>
              </a:rPr>
              <a:t>data.set_index</a:t>
            </a:r>
            <a:r>
              <a:rPr lang="en-US" sz="2000" dirty="0">
                <a:latin typeface="Times" panose="02020603050405020304" pitchFamily="18" charset="0"/>
                <a:cs typeface="Times" panose="02020603050405020304" pitchFamily="18" charset="0"/>
              </a:rPr>
              <a:t>('time', </a:t>
            </a:r>
            <a:r>
              <a:rPr lang="en-US" sz="2000" dirty="0" err="1">
                <a:latin typeface="Times" panose="02020603050405020304" pitchFamily="18" charset="0"/>
                <a:cs typeface="Times" panose="02020603050405020304" pitchFamily="18" charset="0"/>
              </a:rPr>
              <a:t>inplace</a:t>
            </a:r>
            <a:r>
              <a:rPr lang="en-US" sz="2000" dirty="0">
                <a:latin typeface="Times" panose="02020603050405020304" pitchFamily="18" charset="0"/>
                <a:cs typeface="Times" panose="02020603050405020304" pitchFamily="18" charset="0"/>
              </a:rPr>
              <a:t>=True)</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data = </a:t>
            </a:r>
            <a:r>
              <a:rPr lang="en-US" sz="2000" dirty="0" err="1">
                <a:latin typeface="Times" panose="02020603050405020304" pitchFamily="18" charset="0"/>
                <a:cs typeface="Times" panose="02020603050405020304" pitchFamily="18" charset="0"/>
              </a:rPr>
              <a:t>data.resample</a:t>
            </a:r>
            <a:r>
              <a:rPr lang="en-US" sz="2000" dirty="0">
                <a:latin typeface="Times" panose="02020603050405020304" pitchFamily="18" charset="0"/>
                <a:cs typeface="Times" panose="02020603050405020304" pitchFamily="18" charset="0"/>
              </a:rPr>
              <a:t>('H').mean().</a:t>
            </a:r>
            <a:r>
              <a:rPr lang="en-US" sz="2000" dirty="0" err="1">
                <a:latin typeface="Times" panose="02020603050405020304" pitchFamily="18" charset="0"/>
                <a:cs typeface="Times" panose="02020603050405020304" pitchFamily="18" charset="0"/>
              </a:rPr>
              <a:t>fillna</a:t>
            </a:r>
            <a:r>
              <a:rPr lang="en-US" sz="2000" dirty="0">
                <a:latin typeface="Times" panose="02020603050405020304" pitchFamily="18" charset="0"/>
                <a:cs typeface="Times" panose="02020603050405020304" pitchFamily="18" charset="0"/>
              </a:rPr>
              <a:t>(method='</a:t>
            </a:r>
            <a:r>
              <a:rPr lang="en-US" sz="2000" dirty="0" err="1">
                <a:latin typeface="Times" panose="02020603050405020304" pitchFamily="18" charset="0"/>
                <a:cs typeface="Times" panose="02020603050405020304" pitchFamily="18" charset="0"/>
              </a:rPr>
              <a:t>ffill</a:t>
            </a:r>
            <a:r>
              <a:rPr lang="en-US" sz="2000" dirty="0">
                <a:latin typeface="Times" panose="02020603050405020304" pitchFamily="18" charset="0"/>
                <a:cs typeface="Times" panose="02020603050405020304" pitchFamily="18" charset="0"/>
              </a:rPr>
              <a:t>')</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 Prepare training data</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def </a:t>
            </a:r>
            <a:r>
              <a:rPr lang="en-US" sz="2000" dirty="0" err="1">
                <a:latin typeface="Times" panose="02020603050405020304" pitchFamily="18" charset="0"/>
                <a:cs typeface="Times" panose="02020603050405020304" pitchFamily="18" charset="0"/>
              </a:rPr>
              <a:t>create_dataset</a:t>
            </a:r>
            <a:r>
              <a:rPr lang="en-US" sz="2000" dirty="0">
                <a:latin typeface="Times" panose="02020603050405020304" pitchFamily="18" charset="0"/>
                <a:cs typeface="Times" panose="02020603050405020304" pitchFamily="18" charset="0"/>
              </a:rPr>
              <a:t>(data, </a:t>
            </a:r>
            <a:r>
              <a:rPr lang="en-US" sz="2000" dirty="0" err="1">
                <a:latin typeface="Times" panose="02020603050405020304" pitchFamily="18" charset="0"/>
                <a:cs typeface="Times" panose="02020603050405020304" pitchFamily="18" charset="0"/>
              </a:rPr>
              <a:t>time_steps</a:t>
            </a:r>
            <a:r>
              <a:rPr lang="en-US" sz="2000" dirty="0">
                <a:latin typeface="Times" panose="02020603050405020304" pitchFamily="18" charset="0"/>
                <a:cs typeface="Times" panose="02020603050405020304" pitchFamily="18" charset="0"/>
              </a:rPr>
              <a:t>=1):</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    X, y = [], []</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    for </a:t>
            </a:r>
            <a:r>
              <a:rPr lang="en-US" sz="2000" dirty="0" err="1">
                <a:latin typeface="Times" panose="02020603050405020304" pitchFamily="18" charset="0"/>
                <a:cs typeface="Times" panose="02020603050405020304" pitchFamily="18" charset="0"/>
              </a:rPr>
              <a:t>i</a:t>
            </a:r>
            <a:r>
              <a:rPr lang="en-US" sz="2000" dirty="0">
                <a:latin typeface="Times" panose="02020603050405020304" pitchFamily="18" charset="0"/>
                <a:cs typeface="Times" panose="02020603050405020304" pitchFamily="18" charset="0"/>
              </a:rPr>
              <a:t> in range(</a:t>
            </a:r>
            <a:r>
              <a:rPr lang="en-US" sz="2000" dirty="0" err="1">
                <a:latin typeface="Times" panose="02020603050405020304" pitchFamily="18" charset="0"/>
                <a:cs typeface="Times" panose="02020603050405020304" pitchFamily="18" charset="0"/>
              </a:rPr>
              <a:t>len</a:t>
            </a:r>
            <a:r>
              <a:rPr lang="en-US" sz="2000" dirty="0">
                <a:latin typeface="Times" panose="02020603050405020304" pitchFamily="18" charset="0"/>
                <a:cs typeface="Times" panose="02020603050405020304" pitchFamily="18" charset="0"/>
              </a:rPr>
              <a:t>(data) - </a:t>
            </a:r>
            <a:r>
              <a:rPr lang="en-US" sz="2000" dirty="0" err="1">
                <a:latin typeface="Times" panose="02020603050405020304" pitchFamily="18" charset="0"/>
                <a:cs typeface="Times" panose="02020603050405020304" pitchFamily="18" charset="0"/>
              </a:rPr>
              <a:t>time_steps</a:t>
            </a:r>
            <a:r>
              <a:rPr lang="en-US" sz="2000" dirty="0">
                <a:latin typeface="Times" panose="02020603050405020304" pitchFamily="18" charset="0"/>
                <a:cs typeface="Times" panose="02020603050405020304" pitchFamily="18" charset="0"/>
              </a:rPr>
              <a:t> - 1):</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        </a:t>
            </a:r>
            <a:r>
              <a:rPr lang="en-US" sz="2000" dirty="0" err="1">
                <a:latin typeface="Times" panose="02020603050405020304" pitchFamily="18" charset="0"/>
                <a:cs typeface="Times" panose="02020603050405020304" pitchFamily="18" charset="0"/>
              </a:rPr>
              <a:t>X.append</a:t>
            </a:r>
            <a:r>
              <a:rPr lang="en-US" sz="2000" dirty="0">
                <a:latin typeface="Times" panose="02020603050405020304" pitchFamily="18" charset="0"/>
                <a:cs typeface="Times" panose="02020603050405020304" pitchFamily="18" charset="0"/>
              </a:rPr>
              <a:t>(data[</a:t>
            </a:r>
            <a:r>
              <a:rPr lang="en-US" sz="2000" dirty="0" err="1">
                <a:latin typeface="Times" panose="02020603050405020304" pitchFamily="18" charset="0"/>
                <a:cs typeface="Times" panose="02020603050405020304" pitchFamily="18" charset="0"/>
              </a:rPr>
              <a:t>i</a:t>
            </a:r>
            <a:r>
              <a:rPr lang="en-US" sz="2000" dirty="0">
                <a:latin typeface="Times" panose="02020603050405020304" pitchFamily="18" charset="0"/>
                <a:cs typeface="Times" panose="02020603050405020304" pitchFamily="18" charset="0"/>
              </a:rPr>
              <a:t>:(</a:t>
            </a:r>
            <a:r>
              <a:rPr lang="en-US" sz="2000" dirty="0" err="1">
                <a:latin typeface="Times" panose="02020603050405020304" pitchFamily="18" charset="0"/>
                <a:cs typeface="Times" panose="02020603050405020304" pitchFamily="18" charset="0"/>
              </a:rPr>
              <a:t>i</a:t>
            </a:r>
            <a:r>
              <a:rPr lang="en-US" sz="2000" dirty="0">
                <a:latin typeface="Times" panose="02020603050405020304" pitchFamily="18" charset="0"/>
                <a:cs typeface="Times" panose="02020603050405020304" pitchFamily="18" charset="0"/>
              </a:rPr>
              <a:t> + </a:t>
            </a:r>
            <a:r>
              <a:rPr lang="en-US" sz="2000" dirty="0" err="1">
                <a:latin typeface="Times" panose="02020603050405020304" pitchFamily="18" charset="0"/>
                <a:cs typeface="Times" panose="02020603050405020304" pitchFamily="18" charset="0"/>
              </a:rPr>
              <a:t>time_steps</a:t>
            </a:r>
            <a:r>
              <a:rPr lang="en-US" sz="2000" dirty="0">
                <a:latin typeface="Times" panose="02020603050405020304" pitchFamily="18" charset="0"/>
                <a:cs typeface="Times" panose="02020603050405020304" pitchFamily="18" charset="0"/>
              </a:rPr>
              <a:t>), 0])</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        </a:t>
            </a:r>
            <a:r>
              <a:rPr lang="en-US" sz="2000" dirty="0" err="1">
                <a:latin typeface="Times" panose="02020603050405020304" pitchFamily="18" charset="0"/>
                <a:cs typeface="Times" panose="02020603050405020304" pitchFamily="18" charset="0"/>
              </a:rPr>
              <a:t>y.append</a:t>
            </a:r>
            <a:r>
              <a:rPr lang="en-US" sz="2000" dirty="0">
                <a:latin typeface="Times" panose="02020603050405020304" pitchFamily="18" charset="0"/>
                <a:cs typeface="Times" panose="02020603050405020304" pitchFamily="18" charset="0"/>
              </a:rPr>
              <a:t>(data[</a:t>
            </a:r>
            <a:r>
              <a:rPr lang="en-US" sz="2000" dirty="0" err="1">
                <a:latin typeface="Times" panose="02020603050405020304" pitchFamily="18" charset="0"/>
                <a:cs typeface="Times" panose="02020603050405020304" pitchFamily="18" charset="0"/>
              </a:rPr>
              <a:t>i</a:t>
            </a:r>
            <a:r>
              <a:rPr lang="en-US" sz="2000" dirty="0">
                <a:latin typeface="Times" panose="02020603050405020304" pitchFamily="18" charset="0"/>
                <a:cs typeface="Times" panose="02020603050405020304" pitchFamily="18" charset="0"/>
              </a:rPr>
              <a:t> + </a:t>
            </a:r>
            <a:r>
              <a:rPr lang="en-US" sz="2000" dirty="0" err="1">
                <a:latin typeface="Times" panose="02020603050405020304" pitchFamily="18" charset="0"/>
                <a:cs typeface="Times" panose="02020603050405020304" pitchFamily="18" charset="0"/>
              </a:rPr>
              <a:t>time_steps</a:t>
            </a:r>
            <a:r>
              <a:rPr lang="en-US" sz="2000" dirty="0">
                <a:latin typeface="Times" panose="02020603050405020304" pitchFamily="18" charset="0"/>
                <a:cs typeface="Times" panose="02020603050405020304" pitchFamily="18" charset="0"/>
              </a:rPr>
              <a:t>, 0])</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    return </a:t>
            </a:r>
            <a:r>
              <a:rPr lang="en-US" sz="2000" dirty="0" err="1">
                <a:latin typeface="Times" panose="02020603050405020304" pitchFamily="18" charset="0"/>
                <a:cs typeface="Times" panose="02020603050405020304" pitchFamily="18" charset="0"/>
              </a:rPr>
              <a:t>np.array</a:t>
            </a:r>
            <a:r>
              <a:rPr lang="en-US" sz="2000" dirty="0">
                <a:latin typeface="Times" panose="02020603050405020304" pitchFamily="18" charset="0"/>
                <a:cs typeface="Times" panose="02020603050405020304" pitchFamily="18" charset="0"/>
              </a:rPr>
              <a:t>(X), </a:t>
            </a:r>
            <a:r>
              <a:rPr lang="en-US" sz="2000" dirty="0" err="1">
                <a:latin typeface="Times" panose="02020603050405020304" pitchFamily="18" charset="0"/>
                <a:cs typeface="Times" panose="02020603050405020304" pitchFamily="18" charset="0"/>
              </a:rPr>
              <a:t>np.array</a:t>
            </a:r>
            <a:r>
              <a:rPr lang="en-US" sz="2000" dirty="0">
                <a:latin typeface="Times" panose="02020603050405020304" pitchFamily="18" charset="0"/>
                <a:cs typeface="Times" panose="02020603050405020304" pitchFamily="18" charset="0"/>
              </a:rPr>
              <a:t>(y)</a:t>
            </a:r>
          </a:p>
          <a:p>
            <a:pPr marL="137160" lvl="1" indent="0">
              <a:spcBef>
                <a:spcPts val="1200"/>
              </a:spcBef>
              <a:buSzPct val="100000"/>
              <a:buFont typeface="Arial" panose="020B0604020202020204" pitchFamily="34" charset="0"/>
              <a:buNone/>
            </a:pPr>
            <a:endParaRPr lang="en-US" sz="20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147363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AI Applications in Logistics</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64D4FA6F-D6A0-7F35-D3FB-7FFD35E74F56}"/>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137160" lvl="1" indent="0">
              <a:spcBef>
                <a:spcPts val="1200"/>
              </a:spcBef>
              <a:buSzPct val="100000"/>
              <a:buFont typeface="Arial" panose="020B0604020202020204" pitchFamily="34" charset="0"/>
              <a:buNone/>
            </a:pPr>
            <a:r>
              <a:rPr lang="en-US" sz="2000" dirty="0" err="1">
                <a:latin typeface="Times" panose="02020603050405020304" pitchFamily="18" charset="0"/>
                <a:cs typeface="Times" panose="02020603050405020304" pitchFamily="18" charset="0"/>
              </a:rPr>
              <a:t>time_steps</a:t>
            </a:r>
            <a:r>
              <a:rPr lang="en-US" sz="2000" dirty="0">
                <a:latin typeface="Times" panose="02020603050405020304" pitchFamily="18" charset="0"/>
                <a:cs typeface="Times" panose="02020603050405020304" pitchFamily="18" charset="0"/>
              </a:rPr>
              <a:t> = 24</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X, y = </a:t>
            </a:r>
            <a:r>
              <a:rPr lang="en-US" sz="2000" dirty="0" err="1">
                <a:latin typeface="Times" panose="02020603050405020304" pitchFamily="18" charset="0"/>
                <a:cs typeface="Times" panose="02020603050405020304" pitchFamily="18" charset="0"/>
              </a:rPr>
              <a:t>create_dataset</a:t>
            </a:r>
            <a:r>
              <a:rPr lang="en-US" sz="2000" dirty="0">
                <a:latin typeface="Times" panose="02020603050405020304" pitchFamily="18" charset="0"/>
                <a:cs typeface="Times" panose="02020603050405020304" pitchFamily="18" charset="0"/>
              </a:rPr>
              <a:t>(</a:t>
            </a:r>
            <a:r>
              <a:rPr lang="en-US" sz="2000" dirty="0" err="1">
                <a:latin typeface="Times" panose="02020603050405020304" pitchFamily="18" charset="0"/>
                <a:cs typeface="Times" panose="02020603050405020304" pitchFamily="18" charset="0"/>
              </a:rPr>
              <a:t>data.values</a:t>
            </a:r>
            <a:r>
              <a:rPr lang="en-US" sz="2000" dirty="0">
                <a:latin typeface="Times" panose="02020603050405020304" pitchFamily="18" charset="0"/>
                <a:cs typeface="Times" panose="02020603050405020304" pitchFamily="18" charset="0"/>
              </a:rPr>
              <a:t>, </a:t>
            </a:r>
            <a:r>
              <a:rPr lang="en-US" sz="2000" dirty="0" err="1">
                <a:latin typeface="Times" panose="02020603050405020304" pitchFamily="18" charset="0"/>
                <a:cs typeface="Times" panose="02020603050405020304" pitchFamily="18" charset="0"/>
              </a:rPr>
              <a:t>time_steps</a:t>
            </a:r>
            <a:r>
              <a:rPr lang="en-US" sz="2000" dirty="0">
                <a:latin typeface="Times" panose="02020603050405020304" pitchFamily="18" charset="0"/>
                <a:cs typeface="Times" panose="02020603050405020304" pitchFamily="18" charset="0"/>
              </a:rPr>
              <a:t>)</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X = </a:t>
            </a:r>
            <a:r>
              <a:rPr lang="en-US" sz="2000" dirty="0" err="1">
                <a:latin typeface="Times" panose="02020603050405020304" pitchFamily="18" charset="0"/>
                <a:cs typeface="Times" panose="02020603050405020304" pitchFamily="18" charset="0"/>
              </a:rPr>
              <a:t>X.reshape</a:t>
            </a:r>
            <a:r>
              <a:rPr lang="en-US" sz="2000" dirty="0">
                <a:latin typeface="Times" panose="02020603050405020304" pitchFamily="18" charset="0"/>
                <a:cs typeface="Times" panose="02020603050405020304" pitchFamily="18" charset="0"/>
              </a:rPr>
              <a:t>(</a:t>
            </a:r>
            <a:r>
              <a:rPr lang="en-US" sz="2000" dirty="0" err="1">
                <a:latin typeface="Times" panose="02020603050405020304" pitchFamily="18" charset="0"/>
                <a:cs typeface="Times" panose="02020603050405020304" pitchFamily="18" charset="0"/>
              </a:rPr>
              <a:t>X.shape</a:t>
            </a:r>
            <a:r>
              <a:rPr lang="en-US" sz="2000" dirty="0">
                <a:latin typeface="Times" panose="02020603050405020304" pitchFamily="18" charset="0"/>
                <a:cs typeface="Times" panose="02020603050405020304" pitchFamily="18" charset="0"/>
              </a:rPr>
              <a:t>[0], </a:t>
            </a:r>
            <a:r>
              <a:rPr lang="en-US" sz="2000" dirty="0" err="1">
                <a:latin typeface="Times" panose="02020603050405020304" pitchFamily="18" charset="0"/>
                <a:cs typeface="Times" panose="02020603050405020304" pitchFamily="18" charset="0"/>
              </a:rPr>
              <a:t>X.shape</a:t>
            </a:r>
            <a:r>
              <a:rPr lang="en-US" sz="2000" dirty="0">
                <a:latin typeface="Times" panose="02020603050405020304" pitchFamily="18" charset="0"/>
                <a:cs typeface="Times" panose="02020603050405020304" pitchFamily="18" charset="0"/>
              </a:rPr>
              <a:t>[1], 1)</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 Build LSTM model</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model = Sequential()</a:t>
            </a:r>
          </a:p>
          <a:p>
            <a:pPr marL="137160" lvl="1" indent="0">
              <a:spcBef>
                <a:spcPts val="1200"/>
              </a:spcBef>
              <a:buSzPct val="100000"/>
              <a:buFont typeface="Arial" panose="020B0604020202020204" pitchFamily="34" charset="0"/>
              <a:buNone/>
            </a:pPr>
            <a:r>
              <a:rPr lang="en-US" sz="2000" dirty="0" err="1">
                <a:latin typeface="Times" panose="02020603050405020304" pitchFamily="18" charset="0"/>
                <a:cs typeface="Times" panose="02020603050405020304" pitchFamily="18" charset="0"/>
              </a:rPr>
              <a:t>model.add</a:t>
            </a:r>
            <a:r>
              <a:rPr lang="en-US" sz="2000" dirty="0">
                <a:latin typeface="Times" panose="02020603050405020304" pitchFamily="18" charset="0"/>
                <a:cs typeface="Times" panose="02020603050405020304" pitchFamily="18" charset="0"/>
              </a:rPr>
              <a:t>(LSTM(50, </a:t>
            </a:r>
            <a:r>
              <a:rPr lang="en-US" sz="2000" dirty="0" err="1">
                <a:latin typeface="Times" panose="02020603050405020304" pitchFamily="18" charset="0"/>
                <a:cs typeface="Times" panose="02020603050405020304" pitchFamily="18" charset="0"/>
              </a:rPr>
              <a:t>return_sequences</a:t>
            </a:r>
            <a:r>
              <a:rPr lang="en-US" sz="2000" dirty="0">
                <a:latin typeface="Times" panose="02020603050405020304" pitchFamily="18" charset="0"/>
                <a:cs typeface="Times" panose="02020603050405020304" pitchFamily="18" charset="0"/>
              </a:rPr>
              <a:t>=True, </a:t>
            </a:r>
            <a:r>
              <a:rPr lang="en-US" sz="2000" dirty="0" err="1">
                <a:latin typeface="Times" panose="02020603050405020304" pitchFamily="18" charset="0"/>
                <a:cs typeface="Times" panose="02020603050405020304" pitchFamily="18" charset="0"/>
              </a:rPr>
              <a:t>input_shape</a:t>
            </a:r>
            <a:r>
              <a:rPr lang="en-US" sz="2000" dirty="0">
                <a:latin typeface="Times" panose="02020603050405020304" pitchFamily="18" charset="0"/>
                <a:cs typeface="Times" panose="02020603050405020304" pitchFamily="18" charset="0"/>
              </a:rPr>
              <a:t>=(</a:t>
            </a:r>
            <a:r>
              <a:rPr lang="en-US" sz="2000" dirty="0" err="1">
                <a:latin typeface="Times" panose="02020603050405020304" pitchFamily="18" charset="0"/>
                <a:cs typeface="Times" panose="02020603050405020304" pitchFamily="18" charset="0"/>
              </a:rPr>
              <a:t>time_steps</a:t>
            </a:r>
            <a:r>
              <a:rPr lang="en-US" sz="2000" dirty="0">
                <a:latin typeface="Times" panose="02020603050405020304" pitchFamily="18" charset="0"/>
                <a:cs typeface="Times" panose="02020603050405020304" pitchFamily="18" charset="0"/>
              </a:rPr>
              <a:t>, 1)))</a:t>
            </a:r>
          </a:p>
          <a:p>
            <a:pPr marL="137160" lvl="1" indent="0">
              <a:spcBef>
                <a:spcPts val="1200"/>
              </a:spcBef>
              <a:buSzPct val="100000"/>
              <a:buFont typeface="Arial" panose="020B0604020202020204" pitchFamily="34" charset="0"/>
              <a:buNone/>
            </a:pPr>
            <a:r>
              <a:rPr lang="en-US" sz="2000" dirty="0" err="1">
                <a:latin typeface="Times" panose="02020603050405020304" pitchFamily="18" charset="0"/>
                <a:cs typeface="Times" panose="02020603050405020304" pitchFamily="18" charset="0"/>
              </a:rPr>
              <a:t>model.add</a:t>
            </a:r>
            <a:r>
              <a:rPr lang="en-US" sz="2000" dirty="0">
                <a:latin typeface="Times" panose="02020603050405020304" pitchFamily="18" charset="0"/>
                <a:cs typeface="Times" panose="02020603050405020304" pitchFamily="18" charset="0"/>
              </a:rPr>
              <a:t>(LSTM(50))</a:t>
            </a:r>
          </a:p>
          <a:p>
            <a:pPr marL="137160" lvl="1" indent="0">
              <a:spcBef>
                <a:spcPts val="1200"/>
              </a:spcBef>
              <a:buSzPct val="100000"/>
              <a:buFont typeface="Arial" panose="020B0604020202020204" pitchFamily="34" charset="0"/>
              <a:buNone/>
            </a:pPr>
            <a:r>
              <a:rPr lang="en-US" sz="2000" dirty="0" err="1">
                <a:latin typeface="Times" panose="02020603050405020304" pitchFamily="18" charset="0"/>
                <a:cs typeface="Times" panose="02020603050405020304" pitchFamily="18" charset="0"/>
              </a:rPr>
              <a:t>model.add</a:t>
            </a:r>
            <a:r>
              <a:rPr lang="en-US" sz="2000" dirty="0">
                <a:latin typeface="Times" panose="02020603050405020304" pitchFamily="18" charset="0"/>
                <a:cs typeface="Times" panose="02020603050405020304" pitchFamily="18" charset="0"/>
              </a:rPr>
              <a:t>(Dense(1))</a:t>
            </a:r>
          </a:p>
          <a:p>
            <a:pPr marL="137160" lvl="1" indent="0">
              <a:spcBef>
                <a:spcPts val="1200"/>
              </a:spcBef>
              <a:buSzPct val="100000"/>
              <a:buFont typeface="Arial" panose="020B0604020202020204" pitchFamily="34" charset="0"/>
              <a:buNone/>
            </a:pPr>
            <a:r>
              <a:rPr lang="en-US" sz="2000" dirty="0" err="1">
                <a:latin typeface="Times" panose="02020603050405020304" pitchFamily="18" charset="0"/>
                <a:cs typeface="Times" panose="02020603050405020304" pitchFamily="18" charset="0"/>
              </a:rPr>
              <a:t>model.compile</a:t>
            </a:r>
            <a:r>
              <a:rPr lang="en-US" sz="2000" dirty="0">
                <a:latin typeface="Times" panose="02020603050405020304" pitchFamily="18" charset="0"/>
                <a:cs typeface="Times" panose="02020603050405020304" pitchFamily="18" charset="0"/>
              </a:rPr>
              <a:t>(optimizer='</a:t>
            </a:r>
            <a:r>
              <a:rPr lang="en-US" sz="2000" dirty="0" err="1">
                <a:latin typeface="Times" panose="02020603050405020304" pitchFamily="18" charset="0"/>
                <a:cs typeface="Times" panose="02020603050405020304" pitchFamily="18" charset="0"/>
              </a:rPr>
              <a:t>adam</a:t>
            </a:r>
            <a:r>
              <a:rPr lang="en-US" sz="2000" dirty="0">
                <a:latin typeface="Times" panose="02020603050405020304" pitchFamily="18" charset="0"/>
                <a:cs typeface="Times" panose="02020603050405020304" pitchFamily="18" charset="0"/>
              </a:rPr>
              <a:t>', loss='</a:t>
            </a:r>
            <a:r>
              <a:rPr lang="en-US" sz="2000" dirty="0" err="1">
                <a:latin typeface="Times" panose="02020603050405020304" pitchFamily="18" charset="0"/>
                <a:cs typeface="Times" panose="02020603050405020304" pitchFamily="18" charset="0"/>
              </a:rPr>
              <a:t>mse</a:t>
            </a:r>
            <a:r>
              <a:rPr lang="en-US" sz="2000" dirty="0">
                <a:latin typeface="Times" panose="02020603050405020304" pitchFamily="18" charset="0"/>
                <a:cs typeface="Times" panose="02020603050405020304" pitchFamily="18" charset="0"/>
              </a:rPr>
              <a:t>')</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 Train the model</a:t>
            </a:r>
          </a:p>
          <a:p>
            <a:pPr marL="137160" lvl="1" indent="0">
              <a:spcBef>
                <a:spcPts val="1200"/>
              </a:spcBef>
              <a:buSzPct val="100000"/>
              <a:buFont typeface="Arial" panose="020B0604020202020204" pitchFamily="34" charset="0"/>
              <a:buNone/>
            </a:pPr>
            <a:r>
              <a:rPr lang="en-US" sz="2000" dirty="0" err="1">
                <a:latin typeface="Times" panose="02020603050405020304" pitchFamily="18" charset="0"/>
                <a:cs typeface="Times" panose="02020603050405020304" pitchFamily="18" charset="0"/>
              </a:rPr>
              <a:t>model.fit</a:t>
            </a:r>
            <a:r>
              <a:rPr lang="en-US" sz="2000" dirty="0">
                <a:latin typeface="Times" panose="02020603050405020304" pitchFamily="18" charset="0"/>
                <a:cs typeface="Times" panose="02020603050405020304" pitchFamily="18" charset="0"/>
              </a:rPr>
              <a:t>(X, y, epochs=50, </a:t>
            </a:r>
            <a:r>
              <a:rPr lang="en-US" sz="2000" dirty="0" err="1">
                <a:latin typeface="Times" panose="02020603050405020304" pitchFamily="18" charset="0"/>
                <a:cs typeface="Times" panose="02020603050405020304" pitchFamily="18" charset="0"/>
              </a:rPr>
              <a:t>batch_size</a:t>
            </a:r>
            <a:r>
              <a:rPr lang="en-US" sz="2000" dirty="0">
                <a:latin typeface="Times" panose="02020603050405020304" pitchFamily="18" charset="0"/>
                <a:cs typeface="Times" panose="02020603050405020304" pitchFamily="18" charset="0"/>
              </a:rPr>
              <a:t>=32, verbose=1)</a:t>
            </a:r>
          </a:p>
          <a:p>
            <a:pPr marL="137160" lvl="1" indent="0">
              <a:spcBef>
                <a:spcPts val="1200"/>
              </a:spcBef>
              <a:buSzPct val="100000"/>
              <a:buFont typeface="Arial" panose="020B0604020202020204" pitchFamily="34" charset="0"/>
              <a:buNone/>
            </a:pPr>
            <a:endParaRPr lang="en-US" sz="20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517610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AI Applications in Logistics</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9D226745-81E9-D5B0-4548-DA0E55FAA3C1}"/>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137160" lvl="1" indent="0">
              <a:spcBef>
                <a:spcPts val="1200"/>
              </a:spcBef>
              <a:buSzPct val="100000"/>
              <a:buFont typeface="Arial" panose="020B0604020202020204" pitchFamily="34" charset="0"/>
              <a:buNone/>
            </a:pPr>
            <a:r>
              <a:rPr lang="en-US" sz="2400" b="1" dirty="0">
                <a:latin typeface="Times" panose="02020603050405020304" pitchFamily="18" charset="0"/>
                <a:cs typeface="Times" panose="02020603050405020304" pitchFamily="18" charset="0"/>
              </a:rPr>
              <a:t>Route Optimization Algorithm</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=&gt; Importance of optimizing routes for logistics and transportation</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=&gt; Use of AI and heuristics to find optimal routes Example: Dijkstra's algorithm for shortest path</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import </a:t>
            </a:r>
            <a:r>
              <a:rPr lang="en-US" sz="2400" dirty="0" err="1">
                <a:latin typeface="Times" panose="02020603050405020304" pitchFamily="18" charset="0"/>
                <a:cs typeface="Times" panose="02020603050405020304" pitchFamily="18" charset="0"/>
              </a:rPr>
              <a:t>heapq</a:t>
            </a:r>
            <a:endParaRPr lang="en-US" sz="2400"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def </a:t>
            </a:r>
            <a:r>
              <a:rPr lang="en-US" sz="2400" dirty="0" err="1">
                <a:latin typeface="Times" panose="02020603050405020304" pitchFamily="18" charset="0"/>
                <a:cs typeface="Times" panose="02020603050405020304" pitchFamily="18" charset="0"/>
              </a:rPr>
              <a:t>dijkstra</a:t>
            </a:r>
            <a:r>
              <a:rPr lang="en-US" sz="2400" dirty="0">
                <a:latin typeface="Times" panose="02020603050405020304" pitchFamily="18" charset="0"/>
                <a:cs typeface="Times" panose="02020603050405020304" pitchFamily="18" charset="0"/>
              </a:rPr>
              <a:t>(graph, start):</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queue = [(0, start)]</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distances = {node: float('inf') for node in graph}</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distances[start] = 0</a:t>
            </a: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855932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AI Applications in Logistics</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A29ACA35-21D1-E02F-6ACE-F985D399D534}"/>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while queue:</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a:t>
            </a:r>
            <a:r>
              <a:rPr lang="en-US" sz="2400" dirty="0" err="1">
                <a:latin typeface="Times" panose="02020603050405020304" pitchFamily="18" charset="0"/>
                <a:cs typeface="Times" panose="02020603050405020304" pitchFamily="18" charset="0"/>
              </a:rPr>
              <a:t>current_distance</a:t>
            </a:r>
            <a:r>
              <a:rPr lang="en-US" sz="2400" dirty="0">
                <a:latin typeface="Times" panose="02020603050405020304" pitchFamily="18" charset="0"/>
                <a:cs typeface="Times" panose="02020603050405020304" pitchFamily="18" charset="0"/>
              </a:rPr>
              <a:t>, </a:t>
            </a:r>
            <a:r>
              <a:rPr lang="en-US" sz="2400" dirty="0" err="1">
                <a:latin typeface="Times" panose="02020603050405020304" pitchFamily="18" charset="0"/>
                <a:cs typeface="Times" panose="02020603050405020304" pitchFamily="18" charset="0"/>
              </a:rPr>
              <a:t>current_node</a:t>
            </a:r>
            <a:r>
              <a:rPr lang="en-US" sz="2400" dirty="0">
                <a:latin typeface="Times" panose="02020603050405020304" pitchFamily="18" charset="0"/>
                <a:cs typeface="Times" panose="02020603050405020304" pitchFamily="18" charset="0"/>
              </a:rPr>
              <a:t> = </a:t>
            </a:r>
            <a:r>
              <a:rPr lang="en-US" sz="2400" dirty="0" err="1">
                <a:latin typeface="Times" panose="02020603050405020304" pitchFamily="18" charset="0"/>
                <a:cs typeface="Times" panose="02020603050405020304" pitchFamily="18" charset="0"/>
              </a:rPr>
              <a:t>heapq.heappop</a:t>
            </a:r>
            <a:r>
              <a:rPr lang="en-US" sz="2400" dirty="0">
                <a:latin typeface="Times" panose="02020603050405020304" pitchFamily="18" charset="0"/>
                <a:cs typeface="Times" panose="02020603050405020304" pitchFamily="18" charset="0"/>
              </a:rPr>
              <a:t>(queue)</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if </a:t>
            </a:r>
            <a:r>
              <a:rPr lang="en-US" sz="2400" dirty="0" err="1">
                <a:latin typeface="Times" panose="02020603050405020304" pitchFamily="18" charset="0"/>
                <a:cs typeface="Times" panose="02020603050405020304" pitchFamily="18" charset="0"/>
              </a:rPr>
              <a:t>current_distance</a:t>
            </a:r>
            <a:r>
              <a:rPr lang="en-US" sz="2400" dirty="0">
                <a:latin typeface="Times" panose="02020603050405020304" pitchFamily="18" charset="0"/>
                <a:cs typeface="Times" panose="02020603050405020304" pitchFamily="18" charset="0"/>
              </a:rPr>
              <a:t> &gt; distances[</a:t>
            </a:r>
            <a:r>
              <a:rPr lang="en-US" sz="2400" dirty="0" err="1">
                <a:latin typeface="Times" panose="02020603050405020304" pitchFamily="18" charset="0"/>
                <a:cs typeface="Times" panose="02020603050405020304" pitchFamily="18" charset="0"/>
              </a:rPr>
              <a:t>current_node</a:t>
            </a:r>
            <a:r>
              <a:rPr lang="en-US" sz="2400" dirty="0">
                <a:latin typeface="Times" panose="02020603050405020304" pitchFamily="18" charset="0"/>
                <a:cs typeface="Times" panose="02020603050405020304" pitchFamily="18" charset="0"/>
              </a:rPr>
              <a:t>]:</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continue</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for neighbor, weight in graph[</a:t>
            </a:r>
            <a:r>
              <a:rPr lang="en-US" sz="2400" dirty="0" err="1">
                <a:latin typeface="Times" panose="02020603050405020304" pitchFamily="18" charset="0"/>
                <a:cs typeface="Times" panose="02020603050405020304" pitchFamily="18" charset="0"/>
              </a:rPr>
              <a:t>current_node</a:t>
            </a:r>
            <a:r>
              <a:rPr lang="en-US" sz="2400" dirty="0">
                <a:latin typeface="Times" panose="02020603050405020304" pitchFamily="18" charset="0"/>
                <a:cs typeface="Times" panose="02020603050405020304" pitchFamily="18" charset="0"/>
              </a:rPr>
              <a:t>].items():</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distance = </a:t>
            </a:r>
            <a:r>
              <a:rPr lang="en-US" sz="2400" dirty="0" err="1">
                <a:latin typeface="Times" panose="02020603050405020304" pitchFamily="18" charset="0"/>
                <a:cs typeface="Times" panose="02020603050405020304" pitchFamily="18" charset="0"/>
              </a:rPr>
              <a:t>current_distance</a:t>
            </a:r>
            <a:r>
              <a:rPr lang="en-US" sz="2400" dirty="0">
                <a:latin typeface="Times" panose="02020603050405020304" pitchFamily="18" charset="0"/>
                <a:cs typeface="Times" panose="02020603050405020304" pitchFamily="18" charset="0"/>
              </a:rPr>
              <a:t> + weight</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if distance &lt; distances[neighbor]:</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distances[neighbor] = distance</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a:t>
            </a:r>
            <a:r>
              <a:rPr lang="en-US" sz="2400" dirty="0" err="1">
                <a:latin typeface="Times" panose="02020603050405020304" pitchFamily="18" charset="0"/>
                <a:cs typeface="Times" panose="02020603050405020304" pitchFamily="18" charset="0"/>
              </a:rPr>
              <a:t>heapq.heappush</a:t>
            </a:r>
            <a:r>
              <a:rPr lang="en-US" sz="2400" dirty="0">
                <a:latin typeface="Times" panose="02020603050405020304" pitchFamily="18" charset="0"/>
                <a:cs typeface="Times" panose="02020603050405020304" pitchFamily="18" charset="0"/>
              </a:rPr>
              <a:t>(queue, (distance, neighbor))</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return distances</a:t>
            </a:r>
          </a:p>
        </p:txBody>
      </p:sp>
    </p:spTree>
    <p:extLst>
      <p:ext uri="{BB962C8B-B14F-4D97-AF65-F5344CB8AC3E}">
        <p14:creationId xmlns:p14="http://schemas.microsoft.com/office/powerpoint/2010/main" val="4292775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AI Applications in Logistics</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39D5C098-A5A4-9C57-C3B3-257D0477A5F6}"/>
              </a:ext>
            </a:extLst>
          </p:cNvPr>
          <p:cNvSpPr txBox="1">
            <a:spLocks/>
          </p:cNvSpPr>
          <p:nvPr/>
        </p:nvSpPr>
        <p:spPr>
          <a:xfrm>
            <a:off x="762000" y="1752601"/>
            <a:ext cx="109728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Example graph</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graph = {</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'A': {'B': 1, 'C': 4},</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'B': {'A': 1, 'C': 2, 'D': 5},</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'C': {'A': 4, 'B': 2, 'D': 1},</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'D': {'B': 5, 'C': 1}</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a:t>
            </a:r>
          </a:p>
          <a:p>
            <a:pPr marL="137160" lvl="1" indent="0">
              <a:spcBef>
                <a:spcPts val="1200"/>
              </a:spcBef>
              <a:buSzPct val="100000"/>
              <a:buFont typeface="Arial" panose="020B0604020202020204" pitchFamily="34" charset="0"/>
              <a:buNone/>
            </a:pPr>
            <a:r>
              <a:rPr lang="en-US" sz="2400" dirty="0" err="1">
                <a:latin typeface="Times" panose="02020603050405020304" pitchFamily="18" charset="0"/>
                <a:cs typeface="Times" panose="02020603050405020304" pitchFamily="18" charset="0"/>
              </a:rPr>
              <a:t>start_node</a:t>
            </a:r>
            <a:r>
              <a:rPr lang="en-US" sz="2400" dirty="0">
                <a:latin typeface="Times" panose="02020603050405020304" pitchFamily="18" charset="0"/>
                <a:cs typeface="Times" panose="02020603050405020304" pitchFamily="18" charset="0"/>
              </a:rPr>
              <a:t> = 'A'</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print(</a:t>
            </a:r>
            <a:r>
              <a:rPr lang="en-US" sz="2400" dirty="0" err="1">
                <a:latin typeface="Times" panose="02020603050405020304" pitchFamily="18" charset="0"/>
                <a:cs typeface="Times" panose="02020603050405020304" pitchFamily="18" charset="0"/>
              </a:rPr>
              <a:t>dijkstra</a:t>
            </a:r>
            <a:r>
              <a:rPr lang="en-US" sz="2400" dirty="0">
                <a:latin typeface="Times" panose="02020603050405020304" pitchFamily="18" charset="0"/>
                <a:cs typeface="Times" panose="02020603050405020304" pitchFamily="18" charset="0"/>
              </a:rPr>
              <a:t>(graph, </a:t>
            </a:r>
            <a:r>
              <a:rPr lang="en-US" sz="2400" dirty="0" err="1">
                <a:latin typeface="Times" panose="02020603050405020304" pitchFamily="18" charset="0"/>
                <a:cs typeface="Times" panose="02020603050405020304" pitchFamily="18" charset="0"/>
              </a:rPr>
              <a:t>start_node</a:t>
            </a:r>
            <a:r>
              <a:rPr lang="en-US" sz="2400" dirty="0">
                <a:latin typeface="Times" panose="02020603050405020304" pitchFamily="18" charset="0"/>
                <a:cs typeface="Times" panose="02020603050405020304" pitchFamily="18" charset="0"/>
              </a:rPr>
              <a:t>))</a:t>
            </a: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53663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Summary</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72CA81A-A0D5-AE05-832F-4A5BD8F884D4}"/>
              </a:ext>
            </a:extLst>
          </p:cNvPr>
          <p:cNvSpPr txBox="1">
            <a:spLocks/>
          </p:cNvSpPr>
          <p:nvPr/>
        </p:nvSpPr>
        <p:spPr>
          <a:xfrm>
            <a:off x="762000" y="1752601"/>
            <a:ext cx="109728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457200" lvl="1" indent="0" algn="just">
              <a:buFont typeface="Arial" panose="020B0604020202020204" pitchFamily="34" charset="0"/>
              <a:buNone/>
            </a:pPr>
            <a:r>
              <a:rPr lang="en-US" sz="2400" dirty="0">
                <a:latin typeface="Times" panose="02020603050405020304" pitchFamily="18" charset="0"/>
                <a:cs typeface="Times" panose="02020603050405020304" pitchFamily="18" charset="0"/>
              </a:rPr>
              <a:t>The presentation focuses on the applications of AI and machine learning (ML) in the retail and supply chain sectors. It explores various aspects such as the significance of AI in these domains, specific applications, case studies, and technical implementations. AI and ML are transforming transportation and logistics by enhancing efficiency, reducing costs, and improving safety. Key applications include traffic prediction, route optimization, supply chain optimization, and warehouse automation.</a:t>
            </a:r>
          </a:p>
          <a:p>
            <a:pPr marL="137160" lvl="1" indent="0" algn="just">
              <a:spcBef>
                <a:spcPts val="1200"/>
              </a:spcBef>
              <a:buSzPct val="100000"/>
              <a:buFont typeface="Arial" panose="020B0604020202020204" pitchFamily="34" charset="0"/>
              <a:buNone/>
            </a:pPr>
            <a:endParaRPr lang="en-US" sz="2400" dirty="0">
              <a:solidFill>
                <a:srgbClr val="61616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047181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a:t>
            </a:fld>
            <a:endParaRPr lang="en-IN" dirty="0"/>
          </a:p>
        </p:txBody>
      </p:sp>
      <p:sp>
        <p:nvSpPr>
          <p:cNvPr id="3" name="Rectangle 2"/>
          <p:cNvSpPr/>
          <p:nvPr/>
        </p:nvSpPr>
        <p:spPr>
          <a:xfrm>
            <a:off x="3554504" y="1543689"/>
            <a:ext cx="6656211" cy="515590"/>
          </a:xfrm>
          <a:prstGeom prst="rect">
            <a:avLst/>
          </a:prstGeom>
        </p:spPr>
        <p:txBody>
          <a:bodyPr wrap="square">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61717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Table of Contents</a:t>
            </a:r>
            <a:endParaRPr lang="en-IN" sz="3276" b="1" dirty="0">
              <a:solidFill>
                <a:srgbClr val="46B0FA"/>
              </a:solidFill>
              <a:latin typeface="Arial"/>
              <a:cs typeface="Arial"/>
            </a:endParaRPr>
          </a:p>
        </p:txBody>
      </p:sp>
      <p:sp>
        <p:nvSpPr>
          <p:cNvPr id="9" name="TextBox 8">
            <a:extLst>
              <a:ext uri="{FF2B5EF4-FFF2-40B4-BE49-F238E27FC236}">
                <a16:creationId xmlns:a16="http://schemas.microsoft.com/office/drawing/2014/main" id="{D9FCD071-C39D-673E-BBAC-04D584FECEBF}"/>
              </a:ext>
            </a:extLst>
          </p:cNvPr>
          <p:cNvSpPr txBox="1"/>
          <p:nvPr/>
        </p:nvSpPr>
        <p:spPr>
          <a:xfrm>
            <a:off x="985652" y="1330036"/>
            <a:ext cx="9057903" cy="4524315"/>
          </a:xfrm>
          <a:prstGeom prst="rect">
            <a:avLst/>
          </a:prstGeom>
          <a:noFill/>
        </p:spPr>
        <p:txBody>
          <a:bodyPr wrap="square">
            <a:spAutoFit/>
          </a:bodyPr>
          <a:lstStyle/>
          <a:p>
            <a:r>
              <a:rPr lang="en-IN" sz="2400" b="1" kern="0" dirty="0">
                <a:effectLst/>
                <a:latin typeface="Arial" panose="020B0604020202020204" pitchFamily="34" charset="0"/>
                <a:ea typeface="Calibri" panose="020F0502020204030204" pitchFamily="34" charset="0"/>
              </a:rPr>
              <a:t>Classification</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Importance of AI in retail and supply chain</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AI applications in retail</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AI applications in supply chain </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Retail case studies</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Traffic prediction model</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Route optimization algorithm</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Summary</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MCQ’s</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References</a:t>
            </a:r>
          </a:p>
          <a:p>
            <a:pPr marL="914400" lvl="1" indent="-457200">
              <a:buFont typeface="+mj-lt"/>
              <a:buAutoNum type="arabicPeriod"/>
            </a:pPr>
            <a:endParaRPr lang="en-IN" sz="2400" kern="0" dirty="0">
              <a:latin typeface="Arial" panose="020B0604020202020204" pitchFamily="34" charset="0"/>
              <a:ea typeface="Calibri" panose="020F0502020204030204" pitchFamily="34" charset="0"/>
            </a:endParaRPr>
          </a:p>
          <a:p>
            <a:pPr marL="1371600" lvl="2" indent="-457200">
              <a:buFont typeface="+mj-lt"/>
              <a:buAutoNum type="arabicPeriod"/>
            </a:pPr>
            <a:endParaRPr lang="en-IN" sz="2400" kern="0" dirty="0">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505743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Future Trends</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72CA81A-A0D5-AE05-832F-4A5BD8F884D4}"/>
              </a:ext>
            </a:extLst>
          </p:cNvPr>
          <p:cNvSpPr txBox="1">
            <a:spLocks/>
          </p:cNvSpPr>
          <p:nvPr/>
        </p:nvSpPr>
        <p:spPr>
          <a:xfrm>
            <a:off x="762000" y="1752601"/>
            <a:ext cx="109728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457200" lvl="1" indent="0" algn="just">
              <a:buFont typeface="Arial" panose="020B0604020202020204" pitchFamily="34" charset="0"/>
              <a:buNone/>
            </a:pPr>
            <a:r>
              <a:rPr lang="en-US" sz="2400">
                <a:latin typeface="Times" panose="02020603050405020304" pitchFamily="18" charset="0"/>
                <a:cs typeface="Times" panose="02020603050405020304" pitchFamily="18" charset="0"/>
              </a:rPr>
              <a:t>Future </a:t>
            </a:r>
            <a:r>
              <a:rPr lang="en-US" sz="2400" dirty="0">
                <a:latin typeface="Times" panose="02020603050405020304" pitchFamily="18" charset="0"/>
                <a:cs typeface="Times" panose="02020603050405020304" pitchFamily="18" charset="0"/>
              </a:rPr>
              <a:t>trends include further integration of AI with IoT, advanced autonomous vehicles, and real-time supply chain visibility. Challenges include data privacy concerns, the need for robust infrastructure, and addressing ethical considerations.</a:t>
            </a:r>
          </a:p>
          <a:p>
            <a:pPr marL="137160" lvl="1" indent="0" algn="just">
              <a:spcBef>
                <a:spcPts val="1200"/>
              </a:spcBef>
              <a:buSzPct val="100000"/>
              <a:buFont typeface="Arial" panose="020B0604020202020204" pitchFamily="34" charset="0"/>
              <a:buNone/>
            </a:pPr>
            <a:endParaRPr lang="en-US" sz="2400" dirty="0">
              <a:solidFill>
                <a:srgbClr val="61616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694686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MCQ’s</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72CA81A-A0D5-AE05-832F-4A5BD8F884D4}"/>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457200" indent="-457200">
              <a:buAutoNum type="arabicPeriod"/>
            </a:pPr>
            <a:r>
              <a:rPr lang="en-US" sz="2000" b="1" dirty="0">
                <a:latin typeface="Times" panose="02020603050405020304" pitchFamily="18" charset="0"/>
                <a:cs typeface="Times" panose="02020603050405020304" pitchFamily="18" charset="0"/>
              </a:rPr>
              <a:t>What is one of the primary uses of machine learning in retail?</a:t>
            </a:r>
            <a:r>
              <a:rPr lang="en-US" sz="2000" dirty="0">
                <a:latin typeface="Times" panose="02020603050405020304" pitchFamily="18" charset="0"/>
                <a:cs typeface="Times" panose="02020603050405020304" pitchFamily="18" charset="0"/>
              </a:rPr>
              <a:t> </a:t>
            </a:r>
          </a:p>
          <a:p>
            <a:pPr marL="0" indent="0">
              <a:buNone/>
            </a:pPr>
            <a:r>
              <a:rPr lang="en-US" sz="2000" dirty="0">
                <a:latin typeface="Times" panose="02020603050405020304" pitchFamily="18" charset="0"/>
                <a:cs typeface="Times" panose="02020603050405020304" pitchFamily="18" charset="0"/>
              </a:rPr>
              <a:t>A. Enhancing physical store layouts</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B. Predicting customer purchasing behavior</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C. Managing employee schedules</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D. Designing product packaging</a:t>
            </a:r>
          </a:p>
          <a:p>
            <a:pPr marL="0" indent="0">
              <a:buNone/>
            </a:pPr>
            <a:endParaRPr lang="en-US" sz="2000" b="1" dirty="0">
              <a:latin typeface="Times" panose="02020603050405020304" pitchFamily="18" charset="0"/>
              <a:cs typeface="Times" panose="02020603050405020304" pitchFamily="18" charset="0"/>
            </a:endParaRPr>
          </a:p>
          <a:p>
            <a:pPr marL="0" indent="0">
              <a:buNone/>
            </a:pPr>
            <a:r>
              <a:rPr lang="en-US" sz="2000" b="1" dirty="0">
                <a:latin typeface="Times" panose="02020603050405020304" pitchFamily="18" charset="0"/>
                <a:cs typeface="Times" panose="02020603050405020304" pitchFamily="18" charset="0"/>
              </a:rPr>
              <a:t>2. Which AI technique is commonly used in retail to recommend products to customers?</a:t>
            </a:r>
            <a:r>
              <a:rPr lang="en-US" sz="2000" dirty="0">
                <a:latin typeface="Times" panose="02020603050405020304" pitchFamily="18" charset="0"/>
                <a:cs typeface="Times" panose="02020603050405020304" pitchFamily="18" charset="0"/>
              </a:rPr>
              <a:t> </a:t>
            </a:r>
          </a:p>
          <a:p>
            <a:pPr marL="0" indent="0">
              <a:buNone/>
            </a:pPr>
            <a:r>
              <a:rPr lang="en-US" sz="2000" dirty="0">
                <a:latin typeface="Times" panose="02020603050405020304" pitchFamily="18" charset="0"/>
                <a:cs typeface="Times" panose="02020603050405020304" pitchFamily="18" charset="0"/>
              </a:rPr>
              <a:t>A. Decision Trees</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B. K-Means Clustering</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C. Collaborative Filtering</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D. Linear Regression</a:t>
            </a:r>
          </a:p>
          <a:p>
            <a:pPr marL="0" indent="0">
              <a:buNone/>
            </a:pPr>
            <a:endParaRPr lang="en-US" sz="2000" dirty="0">
              <a:latin typeface="Times" panose="02020603050405020304" pitchFamily="18" charset="0"/>
              <a:cs typeface="Times" panose="02020603050405020304" pitchFamily="18" charset="0"/>
            </a:endParaRPr>
          </a:p>
          <a:p>
            <a:pPr marL="137160" lvl="1" indent="0" algn="just">
              <a:spcBef>
                <a:spcPts val="1200"/>
              </a:spcBef>
              <a:buSzPct val="100000"/>
              <a:buFont typeface="Arial" panose="020B0604020202020204" pitchFamily="34" charset="0"/>
              <a:buNone/>
            </a:pPr>
            <a:endParaRPr lang="en-US" sz="2000" dirty="0">
              <a:solidFill>
                <a:srgbClr val="61616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563814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MCQ’s</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72CA81A-A0D5-AE05-832F-4A5BD8F884D4}"/>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buNone/>
            </a:pPr>
            <a:r>
              <a:rPr lang="en-US" sz="2000" b="1" dirty="0">
                <a:latin typeface="Times" panose="02020603050405020304" pitchFamily="18" charset="0"/>
                <a:cs typeface="Times" panose="02020603050405020304" pitchFamily="18" charset="0"/>
              </a:rPr>
              <a:t>3. How can machine learning improve inventory management in retail?</a:t>
            </a:r>
            <a:r>
              <a:rPr lang="en-US" sz="2000" dirty="0">
                <a:latin typeface="Times" panose="02020603050405020304" pitchFamily="18" charset="0"/>
                <a:cs typeface="Times" panose="02020603050405020304" pitchFamily="18" charset="0"/>
              </a:rPr>
              <a:t> </a:t>
            </a:r>
          </a:p>
          <a:p>
            <a:pPr marL="0" indent="0">
              <a:buNone/>
            </a:pPr>
            <a:r>
              <a:rPr lang="en-US" sz="2000" dirty="0">
                <a:latin typeface="Times" panose="02020603050405020304" pitchFamily="18" charset="0"/>
                <a:cs typeface="Times" panose="02020603050405020304" pitchFamily="18" charset="0"/>
              </a:rPr>
              <a:t>A. By automating checkout processes</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B. By predicting stock levels based on historical sales data</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C. By enhancing customer service interactions</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D. By creating promotional content</a:t>
            </a:r>
          </a:p>
          <a:p>
            <a:pPr marL="0" indent="0">
              <a:buNone/>
            </a:pPr>
            <a:endParaRPr lang="en-US" sz="2000" b="1" dirty="0">
              <a:latin typeface="Times" panose="02020603050405020304" pitchFamily="18" charset="0"/>
              <a:cs typeface="Times" panose="02020603050405020304" pitchFamily="18" charset="0"/>
            </a:endParaRPr>
          </a:p>
          <a:p>
            <a:pPr marL="0" indent="0">
              <a:buNone/>
            </a:pPr>
            <a:r>
              <a:rPr lang="en-US" sz="2000" b="1" dirty="0">
                <a:latin typeface="Times" panose="02020603050405020304" pitchFamily="18" charset="0"/>
                <a:cs typeface="Times" panose="02020603050405020304" pitchFamily="18" charset="0"/>
              </a:rPr>
              <a:t>4. Which application of AI in retail focuses on personalizing the shopping experience for customers?</a:t>
            </a:r>
            <a:r>
              <a:rPr lang="en-US" sz="2000" dirty="0">
                <a:latin typeface="Times" panose="02020603050405020304" pitchFamily="18" charset="0"/>
                <a:cs typeface="Times" panose="02020603050405020304" pitchFamily="18" charset="0"/>
              </a:rPr>
              <a:t> A. Automated checkout systems</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B. Dynamic pricing models</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C. Customer segmentation</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D. Fraud detection systems</a:t>
            </a:r>
          </a:p>
          <a:p>
            <a:pPr marL="0" indent="0">
              <a:buNone/>
            </a:pPr>
            <a:endParaRPr lang="en-US" sz="2000" dirty="0">
              <a:latin typeface="Times" panose="02020603050405020304" pitchFamily="18" charset="0"/>
              <a:cs typeface="Times" panose="02020603050405020304" pitchFamily="18" charset="0"/>
            </a:endParaRPr>
          </a:p>
          <a:p>
            <a:pPr marL="0" indent="0">
              <a:buNone/>
            </a:pPr>
            <a:endParaRPr lang="en-US" sz="2000" dirty="0">
              <a:latin typeface="Times" panose="02020603050405020304" pitchFamily="18" charset="0"/>
              <a:cs typeface="Times" panose="02020603050405020304" pitchFamily="18" charset="0"/>
            </a:endParaRPr>
          </a:p>
          <a:p>
            <a:pPr marL="137160" lvl="1" indent="0" algn="just">
              <a:spcBef>
                <a:spcPts val="1200"/>
              </a:spcBef>
              <a:buSzPct val="100000"/>
              <a:buFont typeface="Arial" panose="020B0604020202020204" pitchFamily="34" charset="0"/>
              <a:buNone/>
            </a:pPr>
            <a:endParaRPr lang="en-US" sz="2000" dirty="0">
              <a:solidFill>
                <a:srgbClr val="61616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786218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MCQ’s</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72CA81A-A0D5-AE05-832F-4A5BD8F884D4}"/>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buNone/>
            </a:pPr>
            <a:r>
              <a:rPr lang="en-US" sz="2000" b="1" dirty="0">
                <a:latin typeface="Times" panose="02020603050405020304" pitchFamily="18" charset="0"/>
                <a:cs typeface="Times" panose="02020603050405020304" pitchFamily="18" charset="0"/>
              </a:rPr>
              <a:t>5. What is a significant benefit of using AI for dynamic pricing in retail?</a:t>
            </a:r>
            <a:r>
              <a:rPr lang="en-US" sz="2000" dirty="0">
                <a:latin typeface="Times" panose="02020603050405020304" pitchFamily="18" charset="0"/>
                <a:cs typeface="Times" panose="02020603050405020304" pitchFamily="18" charset="0"/>
              </a:rPr>
              <a:t> </a:t>
            </a:r>
          </a:p>
          <a:p>
            <a:pPr marL="0" indent="0">
              <a:buNone/>
            </a:pPr>
            <a:r>
              <a:rPr lang="en-US" sz="2000" dirty="0">
                <a:latin typeface="Times" panose="02020603050405020304" pitchFamily="18" charset="0"/>
                <a:cs typeface="Times" panose="02020603050405020304" pitchFamily="18" charset="0"/>
              </a:rPr>
              <a:t>A. It ensures all products are sold at the same price</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B. It helps retailers respond to market demand in real-time</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C. It simplifies the return process for customers</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D. It standardizes prices across different locations</a:t>
            </a:r>
          </a:p>
          <a:p>
            <a:pPr marL="0" indent="0">
              <a:buNone/>
            </a:pPr>
            <a:endParaRPr lang="en-US" sz="2000" b="1" dirty="0">
              <a:latin typeface="Times" panose="02020603050405020304" pitchFamily="18" charset="0"/>
              <a:cs typeface="Times" panose="02020603050405020304" pitchFamily="18" charset="0"/>
            </a:endParaRPr>
          </a:p>
          <a:p>
            <a:pPr marL="0" indent="0">
              <a:buNone/>
            </a:pPr>
            <a:r>
              <a:rPr lang="en-US" sz="2000" b="1" dirty="0">
                <a:latin typeface="Times" panose="02020603050405020304" pitchFamily="18" charset="0"/>
                <a:cs typeface="Times" panose="02020603050405020304" pitchFamily="18" charset="0"/>
              </a:rPr>
              <a:t>6. What is the primary advantage of using LSTM networks over traditional RNNs (Recurrent Neural Networks)?</a:t>
            </a:r>
            <a:r>
              <a:rPr lang="en-US" sz="2000" dirty="0">
                <a:latin typeface="Times" panose="02020603050405020304" pitchFamily="18" charset="0"/>
                <a:cs typeface="Times" panose="02020603050405020304" pitchFamily="18" charset="0"/>
              </a:rPr>
              <a:t> </a:t>
            </a:r>
          </a:p>
          <a:p>
            <a:pPr marL="0" indent="0">
              <a:buNone/>
            </a:pPr>
            <a:r>
              <a:rPr lang="en-US" sz="2000" dirty="0">
                <a:latin typeface="Times" panose="02020603050405020304" pitchFamily="18" charset="0"/>
                <a:cs typeface="Times" panose="02020603050405020304" pitchFamily="18" charset="0"/>
              </a:rPr>
              <a:t>A. LSTMs are easier to implement</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B. LSTMs can handle long-term dependencies better</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C. LSTMs require less computational power</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D. LSTMs always provide higher accuracy</a:t>
            </a:r>
          </a:p>
          <a:p>
            <a:pPr marL="0" indent="0">
              <a:buNone/>
            </a:pPr>
            <a:endParaRPr lang="en-US" sz="2000" dirty="0">
              <a:latin typeface="Times" panose="02020603050405020304" pitchFamily="18" charset="0"/>
              <a:cs typeface="Times" panose="02020603050405020304" pitchFamily="18" charset="0"/>
            </a:endParaRPr>
          </a:p>
          <a:p>
            <a:pPr marL="0" indent="0">
              <a:buNone/>
            </a:pPr>
            <a:endParaRPr lang="en-US" sz="2000" dirty="0">
              <a:latin typeface="Times" panose="02020603050405020304" pitchFamily="18" charset="0"/>
              <a:cs typeface="Times" panose="02020603050405020304" pitchFamily="18" charset="0"/>
            </a:endParaRPr>
          </a:p>
          <a:p>
            <a:pPr marL="137160" lvl="1" indent="0" algn="just">
              <a:spcBef>
                <a:spcPts val="1200"/>
              </a:spcBef>
              <a:buSzPct val="100000"/>
              <a:buFont typeface="Arial" panose="020B0604020202020204" pitchFamily="34" charset="0"/>
              <a:buNone/>
            </a:pPr>
            <a:endParaRPr lang="en-US" sz="2000" dirty="0">
              <a:solidFill>
                <a:srgbClr val="61616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664791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MCQ’s</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72CA81A-A0D5-AE05-832F-4A5BD8F884D4}"/>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buNone/>
            </a:pPr>
            <a:r>
              <a:rPr lang="en-US" sz="2000" b="1" dirty="0">
                <a:latin typeface="Times" panose="02020603050405020304" pitchFamily="18" charset="0"/>
                <a:cs typeface="Times" panose="02020603050405020304" pitchFamily="18" charset="0"/>
              </a:rPr>
              <a:t>7. Which component of an LSTM network is responsible for deciding what information should be kept or discarded from the cell state?</a:t>
            </a:r>
            <a:r>
              <a:rPr lang="en-US" sz="2000" dirty="0">
                <a:latin typeface="Times" panose="02020603050405020304" pitchFamily="18" charset="0"/>
                <a:cs typeface="Times" panose="02020603050405020304" pitchFamily="18" charset="0"/>
              </a:rPr>
              <a:t> </a:t>
            </a:r>
          </a:p>
          <a:p>
            <a:pPr marL="0" indent="0">
              <a:buNone/>
            </a:pPr>
            <a:r>
              <a:rPr lang="en-US" sz="2000" dirty="0">
                <a:latin typeface="Times" panose="02020603050405020304" pitchFamily="18" charset="0"/>
                <a:cs typeface="Times" panose="02020603050405020304" pitchFamily="18" charset="0"/>
              </a:rPr>
              <a:t>A. Input gate</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B. Output gate</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C. Forget gate</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D. Activation function</a:t>
            </a:r>
          </a:p>
          <a:p>
            <a:pPr marL="0" indent="0">
              <a:buNone/>
            </a:pPr>
            <a:endParaRPr lang="en-US" sz="2000" dirty="0">
              <a:latin typeface="Times" panose="02020603050405020304" pitchFamily="18" charset="0"/>
              <a:cs typeface="Times" panose="02020603050405020304" pitchFamily="18" charset="0"/>
            </a:endParaRPr>
          </a:p>
          <a:p>
            <a:pPr marL="0" indent="0">
              <a:buNone/>
            </a:pPr>
            <a:endParaRPr lang="en-US" sz="2000" dirty="0">
              <a:latin typeface="Times" panose="02020603050405020304" pitchFamily="18" charset="0"/>
              <a:cs typeface="Times" panose="02020603050405020304" pitchFamily="18" charset="0"/>
            </a:endParaRPr>
          </a:p>
          <a:p>
            <a:pPr marL="137160" lvl="1" indent="0" algn="just">
              <a:spcBef>
                <a:spcPts val="1200"/>
              </a:spcBef>
              <a:buSzPct val="100000"/>
              <a:buFont typeface="Arial" panose="020B0604020202020204" pitchFamily="34" charset="0"/>
              <a:buNone/>
            </a:pPr>
            <a:endParaRPr lang="en-US" sz="2000" dirty="0">
              <a:solidFill>
                <a:srgbClr val="61616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624799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MCQ’s</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72CA81A-A0D5-AE05-832F-4A5BD8F884D4}"/>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buNone/>
            </a:pPr>
            <a:r>
              <a:rPr lang="en-US" sz="2000" b="1" dirty="0">
                <a:latin typeface="Times" panose="02020603050405020304" pitchFamily="18" charset="0"/>
                <a:cs typeface="Times" panose="02020603050405020304" pitchFamily="18" charset="0"/>
              </a:rPr>
              <a:t>1. Answer:</a:t>
            </a:r>
            <a:r>
              <a:rPr lang="en-US" sz="2000" dirty="0">
                <a:latin typeface="Times" panose="02020603050405020304" pitchFamily="18" charset="0"/>
                <a:cs typeface="Times" panose="02020603050405020304" pitchFamily="18" charset="0"/>
              </a:rPr>
              <a:t> B. Predicting customer purchasing behavior</a:t>
            </a:r>
            <a:endParaRPr lang="en-US" sz="2000" b="1" dirty="0">
              <a:latin typeface="Times" panose="02020603050405020304" pitchFamily="18" charset="0"/>
              <a:cs typeface="Times" panose="02020603050405020304" pitchFamily="18" charset="0"/>
            </a:endParaRPr>
          </a:p>
          <a:p>
            <a:pPr marL="0" indent="0">
              <a:buNone/>
            </a:pPr>
            <a:r>
              <a:rPr lang="en-US" sz="2000" b="1" dirty="0">
                <a:latin typeface="Times" panose="02020603050405020304" pitchFamily="18" charset="0"/>
                <a:cs typeface="Times" panose="02020603050405020304" pitchFamily="18" charset="0"/>
              </a:rPr>
              <a:t>2. Answer:</a:t>
            </a:r>
            <a:r>
              <a:rPr lang="en-US" sz="2000" dirty="0">
                <a:latin typeface="Times" panose="02020603050405020304" pitchFamily="18" charset="0"/>
                <a:cs typeface="Times" panose="02020603050405020304" pitchFamily="18" charset="0"/>
              </a:rPr>
              <a:t> C. Collaborative Filtering</a:t>
            </a:r>
            <a:endParaRPr lang="en-US" sz="2000" b="1" dirty="0">
              <a:latin typeface="Times" panose="02020603050405020304" pitchFamily="18" charset="0"/>
              <a:cs typeface="Times" panose="02020603050405020304" pitchFamily="18" charset="0"/>
            </a:endParaRPr>
          </a:p>
          <a:p>
            <a:pPr marL="0" indent="0">
              <a:buNone/>
            </a:pPr>
            <a:r>
              <a:rPr lang="en-US" sz="2000" b="1" dirty="0">
                <a:latin typeface="Times" panose="02020603050405020304" pitchFamily="18" charset="0"/>
                <a:cs typeface="Times" panose="02020603050405020304" pitchFamily="18" charset="0"/>
              </a:rPr>
              <a:t>3. Answer:</a:t>
            </a:r>
            <a:r>
              <a:rPr lang="en-US" sz="2000" dirty="0">
                <a:latin typeface="Times" panose="02020603050405020304" pitchFamily="18" charset="0"/>
                <a:cs typeface="Times" panose="02020603050405020304" pitchFamily="18" charset="0"/>
              </a:rPr>
              <a:t> B. By predicting stock levels based on historical sales data</a:t>
            </a:r>
            <a:endParaRPr lang="en-US" sz="2000" b="1" dirty="0">
              <a:latin typeface="Times" panose="02020603050405020304" pitchFamily="18" charset="0"/>
              <a:cs typeface="Times" panose="02020603050405020304" pitchFamily="18" charset="0"/>
            </a:endParaRPr>
          </a:p>
          <a:p>
            <a:pPr marL="0" indent="0">
              <a:buNone/>
            </a:pPr>
            <a:r>
              <a:rPr lang="en-US" sz="2000" b="1" dirty="0">
                <a:latin typeface="Times" panose="02020603050405020304" pitchFamily="18" charset="0"/>
                <a:cs typeface="Times" panose="02020603050405020304" pitchFamily="18" charset="0"/>
              </a:rPr>
              <a:t>4. Answer:</a:t>
            </a:r>
            <a:r>
              <a:rPr lang="en-US" sz="2000" dirty="0">
                <a:latin typeface="Times" panose="02020603050405020304" pitchFamily="18" charset="0"/>
                <a:cs typeface="Times" panose="02020603050405020304" pitchFamily="18" charset="0"/>
              </a:rPr>
              <a:t> C. Customer segmentation</a:t>
            </a:r>
            <a:endParaRPr lang="en-US" sz="2000" b="1" dirty="0">
              <a:latin typeface="Times" panose="02020603050405020304" pitchFamily="18" charset="0"/>
              <a:cs typeface="Times" panose="02020603050405020304" pitchFamily="18" charset="0"/>
            </a:endParaRPr>
          </a:p>
          <a:p>
            <a:pPr marL="0" indent="0">
              <a:buNone/>
            </a:pPr>
            <a:r>
              <a:rPr lang="en-US" sz="2000" b="1" dirty="0">
                <a:latin typeface="Times" panose="02020603050405020304" pitchFamily="18" charset="0"/>
                <a:cs typeface="Times" panose="02020603050405020304" pitchFamily="18" charset="0"/>
              </a:rPr>
              <a:t>5. Answer:</a:t>
            </a:r>
            <a:r>
              <a:rPr lang="en-US" sz="2000" dirty="0">
                <a:latin typeface="Times" panose="02020603050405020304" pitchFamily="18" charset="0"/>
                <a:cs typeface="Times" panose="02020603050405020304" pitchFamily="18" charset="0"/>
              </a:rPr>
              <a:t> B. It helps retailers respond to market demand in real-time</a:t>
            </a:r>
            <a:endParaRPr lang="en-US" sz="2000" b="1" dirty="0">
              <a:latin typeface="Times" panose="02020603050405020304" pitchFamily="18" charset="0"/>
              <a:cs typeface="Times" panose="02020603050405020304" pitchFamily="18" charset="0"/>
            </a:endParaRPr>
          </a:p>
          <a:p>
            <a:pPr marL="0" indent="0">
              <a:buNone/>
            </a:pPr>
            <a:r>
              <a:rPr lang="en-US" sz="2000" b="1" dirty="0">
                <a:latin typeface="Times" panose="02020603050405020304" pitchFamily="18" charset="0"/>
                <a:cs typeface="Times" panose="02020603050405020304" pitchFamily="18" charset="0"/>
              </a:rPr>
              <a:t>6. Answer:</a:t>
            </a:r>
            <a:r>
              <a:rPr lang="en-US" sz="2000" dirty="0">
                <a:latin typeface="Times" panose="02020603050405020304" pitchFamily="18" charset="0"/>
                <a:cs typeface="Times" panose="02020603050405020304" pitchFamily="18" charset="0"/>
              </a:rPr>
              <a:t> B. LSTMs can handle long-term dependencies better</a:t>
            </a:r>
            <a:endParaRPr lang="en-US" sz="2000" b="1" dirty="0">
              <a:latin typeface="Times" panose="02020603050405020304" pitchFamily="18" charset="0"/>
              <a:cs typeface="Times" panose="02020603050405020304" pitchFamily="18" charset="0"/>
            </a:endParaRPr>
          </a:p>
          <a:p>
            <a:pPr marL="0" indent="0">
              <a:buNone/>
            </a:pPr>
            <a:r>
              <a:rPr lang="en-US" sz="2000" b="1" dirty="0">
                <a:latin typeface="Times" panose="02020603050405020304" pitchFamily="18" charset="0"/>
                <a:cs typeface="Times" panose="02020603050405020304" pitchFamily="18" charset="0"/>
              </a:rPr>
              <a:t>7. Answer:</a:t>
            </a:r>
            <a:r>
              <a:rPr lang="en-US" sz="2000" dirty="0">
                <a:latin typeface="Times" panose="02020603050405020304" pitchFamily="18" charset="0"/>
                <a:cs typeface="Times" panose="02020603050405020304" pitchFamily="18" charset="0"/>
              </a:rPr>
              <a:t> C. Forget gate</a:t>
            </a:r>
          </a:p>
          <a:p>
            <a:pPr marL="0" indent="0">
              <a:buNone/>
            </a:pPr>
            <a:endParaRPr lang="en-US" sz="2000" dirty="0">
              <a:latin typeface="Times" panose="02020603050405020304" pitchFamily="18" charset="0"/>
              <a:cs typeface="Times" panose="02020603050405020304" pitchFamily="18" charset="0"/>
            </a:endParaRPr>
          </a:p>
          <a:p>
            <a:pPr marL="0" indent="0">
              <a:buNone/>
            </a:pPr>
            <a:endParaRPr lang="en-US" sz="2000" dirty="0">
              <a:latin typeface="Times" panose="02020603050405020304" pitchFamily="18" charset="0"/>
              <a:cs typeface="Times" panose="02020603050405020304" pitchFamily="18" charset="0"/>
            </a:endParaRPr>
          </a:p>
          <a:p>
            <a:pPr marL="137160" lvl="1" indent="0" algn="just">
              <a:spcBef>
                <a:spcPts val="1200"/>
              </a:spcBef>
              <a:buSzPct val="100000"/>
              <a:buFont typeface="Arial" panose="020B0604020202020204" pitchFamily="34" charset="0"/>
              <a:buNone/>
            </a:pPr>
            <a:endParaRPr lang="en-US" sz="2000" dirty="0">
              <a:solidFill>
                <a:srgbClr val="61616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760627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References</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72CA81A-A0D5-AE05-832F-4A5BD8F884D4}"/>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228600" indent="-228600">
              <a:buAutoNum type="arabicPeriod"/>
            </a:pPr>
            <a:r>
              <a:rPr lang="en-US" sz="2400" dirty="0">
                <a:hlinkClick r:id="rId3"/>
              </a:rPr>
              <a:t> https://scikit-learn.org/stable/modules/cross_validation.html</a:t>
            </a:r>
            <a:r>
              <a:rPr lang="en-US" sz="2400" dirty="0"/>
              <a:t>  </a:t>
            </a:r>
            <a:endParaRPr lang="en-US" sz="2400" b="1" dirty="0">
              <a:latin typeface="Times" panose="02020603050405020304" pitchFamily="18" charset="0"/>
              <a:cs typeface="Times" panose="02020603050405020304" pitchFamily="18" charset="0"/>
            </a:endParaRPr>
          </a:p>
          <a:p>
            <a:pPr marL="457200" indent="-457200">
              <a:buAutoNum type="arabicPeriod"/>
            </a:pPr>
            <a:r>
              <a:rPr lang="en-US" sz="2400" dirty="0">
                <a:hlinkClick r:id="rId4"/>
              </a:rPr>
              <a:t>https://scikit-learn.org/stable/supervised_learning.html</a:t>
            </a:r>
            <a:endParaRPr lang="en-US" sz="2400" b="1" dirty="0">
              <a:latin typeface="Times" panose="02020603050405020304" pitchFamily="18" charset="0"/>
              <a:cs typeface="Times" panose="02020603050405020304" pitchFamily="18" charset="0"/>
            </a:endParaRPr>
          </a:p>
          <a:p>
            <a:pPr marL="457200" indent="-457200">
              <a:buAutoNum type="arabicPeriod"/>
            </a:pPr>
            <a:r>
              <a:rPr lang="en-US" sz="2400" dirty="0">
                <a:hlinkClick r:id="rId5"/>
              </a:rPr>
              <a:t>https://scikit-learn.org/stable/modules/preprocessing.html</a:t>
            </a:r>
            <a:endParaRPr lang="en-US" sz="2400" dirty="0"/>
          </a:p>
          <a:p>
            <a:pPr marL="457200" indent="-457200">
              <a:buAutoNum type="arabicPeriod"/>
            </a:pPr>
            <a:r>
              <a:rPr lang="en-US" sz="2400" dirty="0">
                <a:hlinkClick r:id="rId6"/>
              </a:rPr>
              <a:t>https://scikit-learn.org/stable/modules/model_evaluation.html</a:t>
            </a:r>
            <a:endParaRPr lang="en-US" sz="2400" dirty="0"/>
          </a:p>
          <a:p>
            <a:pPr marL="457200" indent="-457200">
              <a:buAutoNum type="arabicPeriod"/>
            </a:pPr>
            <a:r>
              <a:rPr lang="en-US" sz="2400" dirty="0">
                <a:hlinkClick r:id="rId7"/>
              </a:rPr>
              <a:t>https://imbalanced-learn.org/stable/under_sampling.html</a:t>
            </a:r>
            <a:endParaRPr lang="en-US" sz="2400" dirty="0"/>
          </a:p>
          <a:p>
            <a:pPr marL="457200" indent="-457200">
              <a:buAutoNum type="arabicPeriod"/>
            </a:pPr>
            <a:r>
              <a:rPr lang="en-US" sz="2400" dirty="0"/>
              <a:t>"Pattern Recognition and Machine Learning" by Christopher M. Bishop</a:t>
            </a:r>
          </a:p>
          <a:p>
            <a:pPr marL="457200" indent="-457200">
              <a:buAutoNum type="arabicPeriod"/>
            </a:pPr>
            <a:r>
              <a:rPr lang="en-US" sz="2400" dirty="0"/>
              <a:t>"An Introduction to Statistical Learning: With Applications in R" by Gareth James, Daniela Witten, Trevor Hastie, and Robert </a:t>
            </a:r>
            <a:r>
              <a:rPr lang="en-US" sz="2400" dirty="0" err="1"/>
              <a:t>Tibshirani</a:t>
            </a:r>
            <a:endParaRPr lang="en-US" sz="2400" dirty="0"/>
          </a:p>
          <a:p>
            <a:pPr marL="457200" indent="-457200">
              <a:buAutoNum type="arabicPeriod"/>
            </a:pPr>
            <a:r>
              <a:rPr lang="en-US" sz="2400" dirty="0"/>
              <a:t>"Feature Engineering for Machine Learning: Principles and Techniques for Data Scientists" by Alice Zheng and Amanda </a:t>
            </a:r>
            <a:r>
              <a:rPr lang="en-US" sz="2400" dirty="0" err="1"/>
              <a:t>Casari</a:t>
            </a:r>
            <a:endParaRPr lang="en-US" sz="2400" b="1" dirty="0">
              <a:latin typeface="Times" panose="02020603050405020304" pitchFamily="18" charset="0"/>
              <a:cs typeface="Times" panose="02020603050405020304" pitchFamily="18" charset="0"/>
            </a:endParaRPr>
          </a:p>
          <a:p>
            <a:pPr marL="0" indent="0">
              <a:buNone/>
            </a:pPr>
            <a:endParaRPr lang="en-US" sz="2400" dirty="0">
              <a:latin typeface="Times" panose="02020603050405020304" pitchFamily="18" charset="0"/>
              <a:cs typeface="Times" panose="02020603050405020304" pitchFamily="18" charset="0"/>
            </a:endParaRPr>
          </a:p>
          <a:p>
            <a:pPr marL="0" indent="0">
              <a:buNone/>
            </a:pPr>
            <a:endParaRPr lang="en-US" sz="2400" dirty="0">
              <a:latin typeface="Times" panose="02020603050405020304" pitchFamily="18" charset="0"/>
              <a:cs typeface="Times" panose="02020603050405020304" pitchFamily="18" charset="0"/>
            </a:endParaRPr>
          </a:p>
          <a:p>
            <a:pPr marL="0" indent="0">
              <a:buNone/>
            </a:pPr>
            <a:endParaRPr lang="en-US" sz="2400" dirty="0">
              <a:latin typeface="Times" panose="02020603050405020304" pitchFamily="18" charset="0"/>
              <a:cs typeface="Times" panose="02020603050405020304" pitchFamily="18" charset="0"/>
            </a:endParaRPr>
          </a:p>
          <a:p>
            <a:pPr marL="137160" lvl="1" indent="0" algn="just">
              <a:spcBef>
                <a:spcPts val="1200"/>
              </a:spcBef>
              <a:buSzPct val="100000"/>
              <a:buFont typeface="Arial" panose="020B0604020202020204" pitchFamily="34" charset="0"/>
              <a:buNone/>
            </a:pPr>
            <a:endParaRPr lang="en-US" sz="2400" dirty="0">
              <a:solidFill>
                <a:srgbClr val="61616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536563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98" y="0"/>
            <a:ext cx="13312400" cy="7486838"/>
          </a:xfrm>
          <a:prstGeom prst="rect">
            <a:avLst/>
          </a:prstGeom>
        </p:spPr>
      </p:pic>
      <p:sp>
        <p:nvSpPr>
          <p:cNvPr id="2" name="Slide Number Placeholder 1"/>
          <p:cNvSpPr>
            <a:spLocks noGrp="1"/>
          </p:cNvSpPr>
          <p:nvPr>
            <p:ph type="sldNum" sz="quarter" idx="12"/>
          </p:nvPr>
        </p:nvSpPr>
        <p:spPr/>
        <p:txBody>
          <a:bodyPr/>
          <a:lstStyle/>
          <a:p>
            <a:fld id="{1B2A20A6-2C11-4CB1-9193-A0D80FC8463A}" type="slidenum">
              <a:rPr lang="en-IN" smtClean="0"/>
              <a:t>27</a:t>
            </a:fld>
            <a:endParaRPr lang="en-IN"/>
          </a:p>
        </p:txBody>
      </p:sp>
      <p:sp>
        <p:nvSpPr>
          <p:cNvPr id="6" name="TextBox 5">
            <a:extLst>
              <a:ext uri="{FF2B5EF4-FFF2-40B4-BE49-F238E27FC236}">
                <a16:creationId xmlns:a16="http://schemas.microsoft.com/office/drawing/2014/main" id="{C39D82EA-6098-704F-AD4D-D13A499C492D}"/>
              </a:ext>
            </a:extLst>
          </p:cNvPr>
          <p:cNvSpPr txBox="1"/>
          <p:nvPr/>
        </p:nvSpPr>
        <p:spPr>
          <a:xfrm>
            <a:off x="2069644" y="3932467"/>
            <a:ext cx="9173486" cy="1302216"/>
          </a:xfrm>
          <a:prstGeom prst="rect">
            <a:avLst/>
          </a:prstGeom>
          <a:noFill/>
        </p:spPr>
        <p:txBody>
          <a:bodyPr wrap="square" rtlCol="0">
            <a:spAutoFit/>
          </a:bodyPr>
          <a:lstStyle/>
          <a:p>
            <a:pPr algn="ctr"/>
            <a:r>
              <a:rPr lang="en-US" sz="7862" b="1" dirty="0">
                <a:solidFill>
                  <a:srgbClr val="46B0FA"/>
                </a:solidFill>
                <a:latin typeface="Arial" panose="020B0604020202020204" pitchFamily="34" charset="0"/>
                <a:cs typeface="Arial" panose="020B0604020202020204" pitchFamily="34" charset="0"/>
              </a:rPr>
              <a:t>Thank You</a:t>
            </a:r>
            <a:endParaRPr lang="en-IN" sz="7862" b="1" dirty="0">
              <a:solidFill>
                <a:srgbClr val="46B0FA"/>
              </a:solidFill>
              <a:latin typeface="Arial" panose="020B0604020202020204" pitchFamily="34" charset="0"/>
              <a:cs typeface="Arial" panose="020B0604020202020204" pitchFamily="34" charset="0"/>
            </a:endParaRPr>
          </a:p>
        </p:txBody>
      </p:sp>
      <p:pic>
        <p:nvPicPr>
          <p:cNvPr id="7" name="Picture 6"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3"/>
          <a:stretch>
            <a:fillRect/>
          </a:stretch>
        </p:blipFill>
        <p:spPr>
          <a:xfrm>
            <a:off x="4359994" y="1867133"/>
            <a:ext cx="4592786" cy="1972901"/>
          </a:xfrm>
          <a:prstGeom prst="rect">
            <a:avLst/>
          </a:prstGeom>
        </p:spPr>
      </p:pic>
    </p:spTree>
    <p:extLst>
      <p:ext uri="{BB962C8B-B14F-4D97-AF65-F5344CB8AC3E}">
        <p14:creationId xmlns:p14="http://schemas.microsoft.com/office/powerpoint/2010/main" val="3474021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Learning  &amp; Course Outcomes</a:t>
            </a:r>
            <a:r>
              <a:rPr lang="en-US" b="1" dirty="0"/>
              <a:t>	</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25601" y="1837710"/>
            <a:ext cx="11943797" cy="1208815"/>
          </a:xfrm>
          <a:prstGeom prst="rect">
            <a:avLst/>
          </a:prstGeom>
          <a:noFill/>
        </p:spPr>
        <p:txBody>
          <a:bodyPr wrap="square" lIns="99843" tIns="49922" rIns="99843" bIns="49922" rtlCol="0" anchor="ctr">
            <a:spAutoFit/>
          </a:bodyPr>
          <a:lstStyle/>
          <a:p>
            <a:pPr algn="just"/>
            <a:r>
              <a:rPr lang="en-US" sz="2400" b="1" i="1" dirty="0">
                <a:latin typeface="Arial"/>
                <a:cs typeface="Arial"/>
              </a:rPr>
              <a:t>LO1: </a:t>
            </a:r>
            <a:r>
              <a:rPr lang="en-US" sz="2400" i="1" dirty="0">
                <a:latin typeface="Arial"/>
                <a:cs typeface="Arial"/>
              </a:rPr>
              <a:t>Explore AI applications in retail and supply chains. </a:t>
            </a:r>
          </a:p>
          <a:p>
            <a:pPr algn="just"/>
            <a:r>
              <a:rPr lang="en-US" sz="2400" b="1" i="1" dirty="0">
                <a:latin typeface="Arial"/>
                <a:cs typeface="Arial"/>
              </a:rPr>
              <a:t>LO2: </a:t>
            </a:r>
            <a:r>
              <a:rPr lang="en-US" sz="2400" i="1" dirty="0">
                <a:latin typeface="Arial"/>
                <a:cs typeface="Arial"/>
              </a:rPr>
              <a:t>Design traffic prediction model.</a:t>
            </a:r>
          </a:p>
          <a:p>
            <a:pPr algn="just"/>
            <a:r>
              <a:rPr lang="en-US" sz="2400" b="1" i="1" dirty="0">
                <a:latin typeface="Arial"/>
                <a:cs typeface="Arial"/>
              </a:rPr>
              <a:t>LO3: </a:t>
            </a:r>
            <a:r>
              <a:rPr lang="en-US" sz="2400" i="1" dirty="0">
                <a:latin typeface="Arial"/>
                <a:cs typeface="Arial"/>
              </a:rPr>
              <a:t>To evaluate route, optimize algorithm.</a:t>
            </a:r>
          </a:p>
        </p:txBody>
      </p:sp>
      <p:sp>
        <p:nvSpPr>
          <p:cNvPr id="11" name="TextBox 10">
            <a:extLst>
              <a:ext uri="{FF2B5EF4-FFF2-40B4-BE49-F238E27FC236}">
                <a16:creationId xmlns:a16="http://schemas.microsoft.com/office/drawing/2014/main" id="{B2EC635B-D8A3-4A72-8304-20FFBA5D21A3}"/>
              </a:ext>
            </a:extLst>
          </p:cNvPr>
          <p:cNvSpPr txBox="1"/>
          <p:nvPr/>
        </p:nvSpPr>
        <p:spPr>
          <a:xfrm>
            <a:off x="725601" y="4370152"/>
            <a:ext cx="11943797" cy="839483"/>
          </a:xfrm>
          <a:prstGeom prst="rect">
            <a:avLst/>
          </a:prstGeom>
          <a:noFill/>
        </p:spPr>
        <p:txBody>
          <a:bodyPr wrap="square" lIns="99843" tIns="49922" rIns="99843" bIns="49922" rtlCol="0" anchor="ctr">
            <a:spAutoFit/>
          </a:bodyPr>
          <a:lstStyle/>
          <a:p>
            <a:pPr algn="just"/>
            <a:r>
              <a:rPr lang="en-US" sz="2400" b="1" i="1" dirty="0">
                <a:latin typeface="Arial"/>
                <a:cs typeface="Arial"/>
              </a:rPr>
              <a:t>CO2: </a:t>
            </a:r>
            <a:r>
              <a:rPr lang="en-US" sz="2400" i="1" dirty="0">
                <a:latin typeface="Arial"/>
                <a:cs typeface="Arial"/>
              </a:rPr>
              <a:t>Explore the data analysis and preparation techniques, the logic of AI algorithms for solving practical problems. </a:t>
            </a:r>
          </a:p>
        </p:txBody>
      </p:sp>
    </p:spTree>
    <p:extLst>
      <p:ext uri="{BB962C8B-B14F-4D97-AF65-F5344CB8AC3E}">
        <p14:creationId xmlns:p14="http://schemas.microsoft.com/office/powerpoint/2010/main" val="69948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Retail and Supply chain</a:t>
            </a:r>
          </a:p>
        </p:txBody>
      </p:sp>
      <p:sp>
        <p:nvSpPr>
          <p:cNvPr id="2" name="Content Placeholder 4">
            <a:extLst>
              <a:ext uri="{FF2B5EF4-FFF2-40B4-BE49-F238E27FC236}">
                <a16:creationId xmlns:a16="http://schemas.microsoft.com/office/drawing/2014/main" id="{7BB2D7B9-3CA9-07EB-66DA-7D0184490392}"/>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137160" indent="0">
              <a:spcBef>
                <a:spcPts val="0"/>
              </a:spcBef>
              <a:spcAft>
                <a:spcPts val="800"/>
              </a:spcAft>
              <a:buSzPct val="100000"/>
              <a:buNone/>
            </a:pPr>
            <a:r>
              <a:rPr lang="en-US" sz="2400" b="1" dirty="0">
                <a:latin typeface="Times" panose="02020603050405020304" pitchFamily="18" charset="0"/>
                <a:cs typeface="Times" panose="02020603050405020304" pitchFamily="18" charset="0"/>
              </a:rPr>
              <a:t>Overview of AI and ML:</a:t>
            </a:r>
            <a:r>
              <a:rPr lang="en-US" sz="2400" dirty="0">
                <a:latin typeface="Times" panose="02020603050405020304" pitchFamily="18" charset="0"/>
                <a:cs typeface="Times" panose="02020603050405020304" pitchFamily="18" charset="0"/>
              </a:rPr>
              <a:t> </a:t>
            </a:r>
          </a:p>
          <a:p>
            <a:pPr marL="137160" indent="0">
              <a:spcBef>
                <a:spcPts val="0"/>
              </a:spcBef>
              <a:spcAft>
                <a:spcPts val="800"/>
              </a:spcAft>
              <a:buSzPct val="100000"/>
              <a:buNone/>
            </a:pPr>
            <a:endParaRPr lang="en-US" sz="2400" dirty="0">
              <a:latin typeface="Times" panose="02020603050405020304" pitchFamily="18" charset="0"/>
              <a:cs typeface="Times" panose="02020603050405020304" pitchFamily="18" charset="0"/>
            </a:endParaRPr>
          </a:p>
          <a:p>
            <a:pPr marL="137160" indent="0">
              <a:spcBef>
                <a:spcPts val="0"/>
              </a:spcBef>
              <a:spcAft>
                <a:spcPts val="800"/>
              </a:spcAft>
              <a:buSzPct val="100000"/>
              <a:buNone/>
            </a:pPr>
            <a:r>
              <a:rPr lang="en-US" sz="2400" dirty="0">
                <a:latin typeface="Times" panose="02020603050405020304" pitchFamily="18" charset="0"/>
                <a:cs typeface="Times" panose="02020603050405020304" pitchFamily="18" charset="0"/>
              </a:rPr>
              <a:t>AI: Simulation of human intelligence by machines </a:t>
            </a:r>
          </a:p>
          <a:p>
            <a:pPr marL="137160" indent="0">
              <a:spcBef>
                <a:spcPts val="0"/>
              </a:spcBef>
              <a:spcAft>
                <a:spcPts val="800"/>
              </a:spcAft>
              <a:buSzPct val="100000"/>
              <a:buNone/>
            </a:pPr>
            <a:r>
              <a:rPr lang="en-US" sz="2400" dirty="0">
                <a:latin typeface="Times" panose="02020603050405020304" pitchFamily="18" charset="0"/>
                <a:cs typeface="Times" panose="02020603050405020304" pitchFamily="18" charset="0"/>
              </a:rPr>
              <a:t>ML: Subset of AI focusing on data-driven learning</a:t>
            </a:r>
          </a:p>
          <a:p>
            <a:pPr marL="137160" lvl="1" indent="0">
              <a:spcBef>
                <a:spcPts val="1200"/>
              </a:spcBef>
              <a:buSzPct val="100000"/>
              <a:buNone/>
            </a:pPr>
            <a:endParaRPr lang="en-US" sz="2400" b="1" dirty="0">
              <a:latin typeface="Times" panose="02020603050405020304" pitchFamily="18" charset="0"/>
              <a:cs typeface="Times" panose="02020603050405020304" pitchFamily="18" charset="0"/>
            </a:endParaRPr>
          </a:p>
          <a:p>
            <a:pPr marL="137160" lvl="1" indent="0">
              <a:spcBef>
                <a:spcPts val="1200"/>
              </a:spcBef>
              <a:buSzPct val="100000"/>
              <a:buNone/>
            </a:pPr>
            <a:endParaRPr lang="en-US" sz="2400" b="1" dirty="0">
              <a:latin typeface="Times" panose="02020603050405020304" pitchFamily="18" charset="0"/>
              <a:cs typeface="Times" panose="02020603050405020304" pitchFamily="18" charset="0"/>
            </a:endParaRPr>
          </a:p>
          <a:p>
            <a:pPr marL="137160" lvl="1" indent="0">
              <a:spcBef>
                <a:spcPts val="1200"/>
              </a:spcBef>
              <a:buSzPct val="100000"/>
              <a:buNone/>
            </a:pPr>
            <a:r>
              <a:rPr lang="en-US" sz="2400" b="1" dirty="0">
                <a:latin typeface="Times" panose="02020603050405020304" pitchFamily="18" charset="0"/>
                <a:cs typeface="Times" panose="02020603050405020304" pitchFamily="18" charset="0"/>
              </a:rPr>
              <a:t>Importance in Retail and Supply Chain:</a:t>
            </a:r>
            <a:r>
              <a:rPr lang="en-US" sz="2400" dirty="0">
                <a:latin typeface="Times" panose="02020603050405020304" pitchFamily="18" charset="0"/>
                <a:cs typeface="Times" panose="02020603050405020304" pitchFamily="18" charset="0"/>
              </a:rPr>
              <a:t> </a:t>
            </a:r>
          </a:p>
          <a:p>
            <a:pPr marL="137160" lvl="1" indent="0">
              <a:spcBef>
                <a:spcPts val="1200"/>
              </a:spcBef>
              <a:buSzPct val="100000"/>
              <a:buNone/>
            </a:pPr>
            <a:r>
              <a:rPr lang="en-US" sz="2400" dirty="0">
                <a:latin typeface="Times" panose="02020603050405020304" pitchFamily="18" charset="0"/>
                <a:cs typeface="Times" panose="02020603050405020304" pitchFamily="18" charset="0"/>
              </a:rPr>
              <a:t>Enhances efficiency and accuracy Drives customer satisfaction and profitability</a:t>
            </a:r>
          </a:p>
          <a:p>
            <a:pPr marL="137160" lvl="1" indent="0">
              <a:spcBef>
                <a:spcPts val="1200"/>
              </a:spcBef>
              <a:buSzPct val="100000"/>
              <a:buFont typeface="Arial" panose="020B0604020202020204" pitchFamily="34" charset="0"/>
              <a:buNone/>
            </a:pPr>
            <a:r>
              <a:rPr lang="en-US" sz="2400" b="1" dirty="0">
                <a:latin typeface="Times" panose="02020603050405020304" pitchFamily="18" charset="0"/>
                <a:cs typeface="Times" panose="02020603050405020304" pitchFamily="18" charset="0"/>
              </a:rPr>
              <a:t>	</a:t>
            </a:r>
          </a:p>
          <a:p>
            <a:pPr marL="137160" lvl="1" indent="0">
              <a:spcBef>
                <a:spcPts val="1200"/>
              </a:spcBef>
              <a:buSzPct val="100000"/>
              <a:buFont typeface="Arial" panose="020B0604020202020204" pitchFamily="34" charset="0"/>
              <a:buNone/>
            </a:pPr>
            <a:endParaRPr lang="en-US" sz="2400" b="1"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endParaRPr lang="en-US" sz="2400" b="1"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endParaRPr lang="en-US" sz="2400" b="1"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a:p>
            <a:pPr marL="228600" lvl="1" indent="-91440">
              <a:spcBef>
                <a:spcPts val="1200"/>
              </a:spcBef>
              <a:buSzPct val="100000"/>
              <a:buFont typeface="Arial"/>
              <a:buChar char="•"/>
            </a:pPr>
            <a:endParaRPr lang="en-US" sz="2400" dirty="0">
              <a:latin typeface="Times" panose="02020603050405020304" pitchFamily="18" charset="0"/>
              <a:cs typeface="Times" panose="02020603050405020304" pitchFamily="18" charset="0"/>
            </a:endParaRPr>
          </a:p>
        </p:txBody>
      </p:sp>
      <p:pic>
        <p:nvPicPr>
          <p:cNvPr id="6" name="Picture 5" descr="tmphqa8zwdd.png">
            <a:extLst>
              <a:ext uri="{FF2B5EF4-FFF2-40B4-BE49-F238E27FC236}">
                <a16:creationId xmlns:a16="http://schemas.microsoft.com/office/drawing/2014/main" id="{0DC15091-5169-3B13-D134-9DBE59481A55}"/>
              </a:ext>
            </a:extLst>
          </p:cNvPr>
          <p:cNvPicPr>
            <a:picLocks noChangeAspect="1"/>
          </p:cNvPicPr>
          <p:nvPr/>
        </p:nvPicPr>
        <p:blipFill>
          <a:blip r:embed="rId3"/>
          <a:stretch>
            <a:fillRect/>
          </a:stretch>
        </p:blipFill>
        <p:spPr>
          <a:xfrm>
            <a:off x="7463094" y="2268191"/>
            <a:ext cx="4190999" cy="2359372"/>
          </a:xfrm>
          <a:prstGeom prst="rect">
            <a:avLst/>
          </a:prstGeom>
        </p:spPr>
      </p:pic>
    </p:spTree>
    <p:extLst>
      <p:ext uri="{BB962C8B-B14F-4D97-AF65-F5344CB8AC3E}">
        <p14:creationId xmlns:p14="http://schemas.microsoft.com/office/powerpoint/2010/main" val="202207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Retail and Supply chain</a:t>
            </a:r>
          </a:p>
        </p:txBody>
      </p:sp>
      <p:sp>
        <p:nvSpPr>
          <p:cNvPr id="2" name="TextBox 1">
            <a:extLst>
              <a:ext uri="{FF2B5EF4-FFF2-40B4-BE49-F238E27FC236}">
                <a16:creationId xmlns:a16="http://schemas.microsoft.com/office/drawing/2014/main" id="{DED7CA96-8F1A-80DD-D244-E8DF108CBFDC}"/>
              </a:ext>
            </a:extLst>
          </p:cNvPr>
          <p:cNvSpPr txBox="1"/>
          <p:nvPr/>
        </p:nvSpPr>
        <p:spPr>
          <a:xfrm>
            <a:off x="622798" y="1801484"/>
            <a:ext cx="12528943" cy="5539978"/>
          </a:xfrm>
          <a:prstGeom prst="rect">
            <a:avLst/>
          </a:prstGeom>
          <a:noFill/>
        </p:spPr>
        <p:txBody>
          <a:bodyPr wrap="none" rtlCol="0">
            <a:spAutoFit/>
          </a:bodyPr>
          <a:lstStyle/>
          <a:p>
            <a:pPr marL="137160">
              <a:spcAft>
                <a:spcPts val="800"/>
              </a:spcAft>
              <a:buSzPct val="100000"/>
            </a:pPr>
            <a:r>
              <a:rPr lang="en-US" sz="2400" b="1" dirty="0">
                <a:latin typeface="Times" panose="02020603050405020304" pitchFamily="18" charset="0"/>
                <a:cs typeface="Times" panose="02020603050405020304" pitchFamily="18" charset="0"/>
              </a:rPr>
              <a:t>AI Applications in Retail</a:t>
            </a:r>
            <a:endParaRPr lang="en-US" sz="2400" b="1" i="0" dirty="0">
              <a:latin typeface="Times" panose="02020603050405020304" pitchFamily="18" charset="0"/>
              <a:cs typeface="Times" panose="02020603050405020304" pitchFamily="18" charset="0"/>
            </a:endParaRPr>
          </a:p>
          <a:p>
            <a:pPr marL="137160" algn="l">
              <a:spcBef>
                <a:spcPts val="0"/>
              </a:spcBef>
              <a:spcAft>
                <a:spcPts val="800"/>
              </a:spcAft>
              <a:buSzPct val="100000"/>
            </a:pPr>
            <a:r>
              <a:rPr lang="en-US" sz="2400" b="1" i="0" dirty="0">
                <a:latin typeface="Times" panose="02020603050405020304" pitchFamily="18" charset="0"/>
                <a:cs typeface="Times" panose="02020603050405020304" pitchFamily="18" charset="0"/>
              </a:rPr>
              <a:t>Customer Insights and Personalization:</a:t>
            </a:r>
            <a:r>
              <a:rPr lang="en-US" sz="2400" b="0" i="0" dirty="0">
                <a:latin typeface="Times" panose="02020603050405020304" pitchFamily="18" charset="0"/>
                <a:cs typeface="Times" panose="02020603050405020304" pitchFamily="18" charset="0"/>
              </a:rPr>
              <a:t> Analyzing customer data to offer personalized </a:t>
            </a:r>
          </a:p>
          <a:p>
            <a:pPr marL="137160" algn="l">
              <a:spcBef>
                <a:spcPts val="0"/>
              </a:spcBef>
              <a:spcAft>
                <a:spcPts val="800"/>
              </a:spcAft>
              <a:buSzPct val="100000"/>
            </a:pPr>
            <a:r>
              <a:rPr lang="en-US" sz="2400" b="0" i="0" dirty="0">
                <a:latin typeface="Times" panose="02020603050405020304" pitchFamily="18" charset="0"/>
                <a:cs typeface="Times" panose="02020603050405020304" pitchFamily="18" charset="0"/>
              </a:rPr>
              <a:t>recommendations Improving customer engagement and sales</a:t>
            </a:r>
          </a:p>
          <a:p>
            <a:pPr marL="137160" lvl="1" algn="l">
              <a:spcBef>
                <a:spcPts val="1200"/>
              </a:spcBef>
              <a:spcAft>
                <a:spcPts val="0"/>
              </a:spcAft>
              <a:buSzPct val="100000"/>
            </a:pPr>
            <a:r>
              <a:rPr lang="en-US" sz="2400" b="1" i="0" dirty="0">
                <a:latin typeface="Times" panose="02020603050405020304" pitchFamily="18" charset="0"/>
                <a:cs typeface="Times" panose="02020603050405020304" pitchFamily="18" charset="0"/>
              </a:rPr>
              <a:t>Inventory Management:</a:t>
            </a:r>
            <a:r>
              <a:rPr lang="en-US" sz="2400" b="0" i="0" dirty="0">
                <a:latin typeface="Times" panose="02020603050405020304" pitchFamily="18" charset="0"/>
                <a:cs typeface="Times" panose="02020603050405020304" pitchFamily="18" charset="0"/>
              </a:rPr>
              <a:t> Predicting stock levels to minimize </a:t>
            </a:r>
          </a:p>
          <a:p>
            <a:pPr marL="137160" lvl="1" algn="l">
              <a:spcBef>
                <a:spcPts val="1200"/>
              </a:spcBef>
              <a:spcAft>
                <a:spcPts val="0"/>
              </a:spcAft>
              <a:buSzPct val="100000"/>
            </a:pPr>
            <a:r>
              <a:rPr lang="en-US" sz="2400" b="0" i="0" dirty="0">
                <a:latin typeface="Times" panose="02020603050405020304" pitchFamily="18" charset="0"/>
                <a:cs typeface="Times" panose="02020603050405020304" pitchFamily="18" charset="0"/>
              </a:rPr>
              <a:t>overstock and stockouts Optimizing inventory turnover rates</a:t>
            </a:r>
          </a:p>
          <a:p>
            <a:pPr marL="137160" lvl="1" algn="l">
              <a:spcBef>
                <a:spcPts val="1200"/>
              </a:spcBef>
              <a:spcAft>
                <a:spcPts val="0"/>
              </a:spcAft>
              <a:buSzPct val="100000"/>
            </a:pPr>
            <a:r>
              <a:rPr lang="en-US" sz="2400" b="1" i="0" dirty="0">
                <a:latin typeface="Times" panose="02020603050405020304" pitchFamily="18" charset="0"/>
                <a:cs typeface="Times" panose="02020603050405020304" pitchFamily="18" charset="0"/>
              </a:rPr>
              <a:t>Chatbots and Customer Service:</a:t>
            </a:r>
            <a:r>
              <a:rPr lang="en-US" sz="2400" b="0" i="0" dirty="0">
                <a:latin typeface="Times" panose="02020603050405020304" pitchFamily="18" charset="0"/>
                <a:cs typeface="Times" panose="02020603050405020304" pitchFamily="18" charset="0"/>
              </a:rPr>
              <a:t> </a:t>
            </a:r>
          </a:p>
          <a:p>
            <a:pPr marL="137160" lvl="1" algn="l">
              <a:spcBef>
                <a:spcPts val="1200"/>
              </a:spcBef>
              <a:spcAft>
                <a:spcPts val="0"/>
              </a:spcAft>
              <a:buSzPct val="100000"/>
            </a:pPr>
            <a:r>
              <a:rPr lang="en-US" sz="2400" b="0" i="0" dirty="0">
                <a:latin typeface="Times" panose="02020603050405020304" pitchFamily="18" charset="0"/>
                <a:cs typeface="Times" panose="02020603050405020304" pitchFamily="18" charset="0"/>
              </a:rPr>
              <a:t>Providing 24/7 customer support </a:t>
            </a:r>
          </a:p>
          <a:p>
            <a:pPr marL="137160" lvl="1" algn="l">
              <a:spcBef>
                <a:spcPts val="1200"/>
              </a:spcBef>
              <a:spcAft>
                <a:spcPts val="0"/>
              </a:spcAft>
              <a:buSzPct val="100000"/>
            </a:pPr>
            <a:r>
              <a:rPr lang="en-US" sz="2400" b="0" i="0" dirty="0">
                <a:latin typeface="Times" panose="02020603050405020304" pitchFamily="18" charset="0"/>
                <a:cs typeface="Times" panose="02020603050405020304" pitchFamily="18" charset="0"/>
              </a:rPr>
              <a:t>Handling common queries and enhancing user experience              Fig 1: Retail application</a:t>
            </a:r>
          </a:p>
          <a:p>
            <a:pPr marL="137160" lvl="1" algn="l">
              <a:spcBef>
                <a:spcPts val="1200"/>
              </a:spcBef>
              <a:spcAft>
                <a:spcPts val="0"/>
              </a:spcAft>
              <a:buSzPct val="100000"/>
            </a:pPr>
            <a:r>
              <a:rPr lang="en-US" sz="2400" b="1" i="0" dirty="0">
                <a:latin typeface="Times" panose="02020603050405020304" pitchFamily="18" charset="0"/>
                <a:cs typeface="Times" panose="02020603050405020304" pitchFamily="18" charset="0"/>
              </a:rPr>
              <a:t>Predictive Analytics:</a:t>
            </a:r>
            <a:r>
              <a:rPr lang="en-US" sz="2400" b="0" i="0" dirty="0">
                <a:latin typeface="Times" panose="02020603050405020304" pitchFamily="18" charset="0"/>
                <a:cs typeface="Times" panose="02020603050405020304" pitchFamily="18" charset="0"/>
              </a:rPr>
              <a:t> Forecasting trends and customer behavior Driving strategic decision-making</a:t>
            </a:r>
          </a:p>
          <a:p>
            <a:pPr marL="228600" lvl="1" indent="-91440" algn="l">
              <a:spcBef>
                <a:spcPts val="1200"/>
              </a:spcBef>
              <a:spcAft>
                <a:spcPts val="0"/>
              </a:spcAft>
              <a:buSzPct val="100000"/>
              <a:buFont typeface="Arial"/>
              <a:buChar char="•"/>
            </a:pPr>
            <a:endParaRPr lang="en-US" sz="2400" b="0" i="0" dirty="0">
              <a:latin typeface="Times" panose="02020603050405020304" pitchFamily="18" charset="0"/>
              <a:cs typeface="Times" panose="02020603050405020304" pitchFamily="18" charset="0"/>
            </a:endParaRPr>
          </a:p>
          <a:p>
            <a:endParaRPr lang="en-US" sz="2400" dirty="0">
              <a:latin typeface="Times" panose="02020603050405020304" pitchFamily="18" charset="0"/>
              <a:cs typeface="Times" panose="02020603050405020304" pitchFamily="18" charset="0"/>
            </a:endParaRPr>
          </a:p>
        </p:txBody>
      </p:sp>
      <p:pic>
        <p:nvPicPr>
          <p:cNvPr id="6" name="Picture 5" descr="tmpdjaqyawa.png">
            <a:extLst>
              <a:ext uri="{FF2B5EF4-FFF2-40B4-BE49-F238E27FC236}">
                <a16:creationId xmlns:a16="http://schemas.microsoft.com/office/drawing/2014/main" id="{D0E5D387-8BDF-F43B-97B3-4DB8263D8164}"/>
              </a:ext>
            </a:extLst>
          </p:cNvPr>
          <p:cNvPicPr>
            <a:picLocks noChangeAspect="1"/>
          </p:cNvPicPr>
          <p:nvPr/>
        </p:nvPicPr>
        <p:blipFill>
          <a:blip r:embed="rId3"/>
          <a:stretch>
            <a:fillRect/>
          </a:stretch>
        </p:blipFill>
        <p:spPr>
          <a:xfrm>
            <a:off x="8547965" y="2869138"/>
            <a:ext cx="4190999" cy="2359372"/>
          </a:xfrm>
          <a:prstGeom prst="rect">
            <a:avLst/>
          </a:prstGeom>
        </p:spPr>
      </p:pic>
    </p:spTree>
    <p:extLst>
      <p:ext uri="{BB962C8B-B14F-4D97-AF65-F5344CB8AC3E}">
        <p14:creationId xmlns:p14="http://schemas.microsoft.com/office/powerpoint/2010/main" val="2302809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Retail and Supply chain</a:t>
            </a:r>
          </a:p>
        </p:txBody>
      </p:sp>
      <p:sp>
        <p:nvSpPr>
          <p:cNvPr id="2" name="Content Placeholder 4">
            <a:extLst>
              <a:ext uri="{FF2B5EF4-FFF2-40B4-BE49-F238E27FC236}">
                <a16:creationId xmlns:a16="http://schemas.microsoft.com/office/drawing/2014/main" id="{FC1E2B43-9040-DE8F-061B-1DA87403936B}"/>
              </a:ext>
            </a:extLst>
          </p:cNvPr>
          <p:cNvSpPr txBox="1">
            <a:spLocks/>
          </p:cNvSpPr>
          <p:nvPr/>
        </p:nvSpPr>
        <p:spPr>
          <a:xfrm>
            <a:off x="762000" y="1752601"/>
            <a:ext cx="119253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137160" lvl="1" indent="0">
              <a:spcBef>
                <a:spcPts val="1200"/>
              </a:spcBef>
              <a:buSzPct val="100000"/>
              <a:buFont typeface="Arial" panose="020B0604020202020204" pitchFamily="34" charset="0"/>
              <a:buNone/>
            </a:pPr>
            <a:r>
              <a:rPr lang="en-US" sz="2400" b="1" dirty="0">
                <a:latin typeface="Times" panose="02020603050405020304" pitchFamily="18" charset="0"/>
                <a:cs typeface="Times" panose="02020603050405020304" pitchFamily="18" charset="0"/>
              </a:rPr>
              <a:t>AI Applications in Supply Chain</a:t>
            </a:r>
          </a:p>
          <a:p>
            <a:pPr marL="137160" lvl="1" indent="0">
              <a:spcBef>
                <a:spcPts val="1200"/>
              </a:spcBef>
              <a:buSzPct val="100000"/>
              <a:buFont typeface="Arial" panose="020B0604020202020204" pitchFamily="34" charset="0"/>
              <a:buNone/>
            </a:pPr>
            <a:r>
              <a:rPr lang="en-US" sz="2400" b="1" dirty="0">
                <a:latin typeface="Times" panose="02020603050405020304" pitchFamily="18" charset="0"/>
                <a:cs typeface="Times" panose="02020603050405020304" pitchFamily="18" charset="0"/>
              </a:rPr>
              <a:t>Demand Forecasting:</a:t>
            </a:r>
            <a:r>
              <a:rPr lang="en-US" sz="2400" dirty="0">
                <a:latin typeface="Times" panose="02020603050405020304" pitchFamily="18" charset="0"/>
                <a:cs typeface="Times" panose="02020603050405020304" pitchFamily="18" charset="0"/>
              </a:rPr>
              <a:t> Predicting future demand to adjust production and inventory Reducing waste and increasing responsiveness</a:t>
            </a:r>
          </a:p>
          <a:p>
            <a:pPr marL="137160" lvl="1" indent="0">
              <a:spcBef>
                <a:spcPts val="1200"/>
              </a:spcBef>
              <a:buSzPct val="100000"/>
              <a:buFont typeface="Arial" panose="020B0604020202020204" pitchFamily="34" charset="0"/>
              <a:buNone/>
            </a:pPr>
            <a:r>
              <a:rPr lang="en-US" sz="2400" b="1" dirty="0">
                <a:latin typeface="Times" panose="02020603050405020304" pitchFamily="18" charset="0"/>
                <a:cs typeface="Times" panose="02020603050405020304" pitchFamily="18" charset="0"/>
              </a:rPr>
              <a:t>Supply Chain Optimization: </a:t>
            </a:r>
            <a:r>
              <a:rPr lang="en-US" sz="2400" dirty="0">
                <a:latin typeface="Times" panose="02020603050405020304" pitchFamily="18" charset="0"/>
                <a:cs typeface="Times" panose="02020603050405020304" pitchFamily="18" charset="0"/>
              </a:rPr>
              <a:t>Streamlining processes and reducing costs Enhancing coordination across the supply chain</a:t>
            </a:r>
          </a:p>
          <a:p>
            <a:pPr marL="137160" lvl="1" indent="0">
              <a:spcBef>
                <a:spcPts val="1200"/>
              </a:spcBef>
              <a:buSzPct val="100000"/>
              <a:buFont typeface="Arial" panose="020B0604020202020204" pitchFamily="34" charset="0"/>
              <a:buNone/>
            </a:pPr>
            <a:r>
              <a:rPr lang="en-US" sz="2400" b="1" dirty="0">
                <a:latin typeface="Times" panose="02020603050405020304" pitchFamily="18" charset="0"/>
                <a:cs typeface="Times" panose="02020603050405020304" pitchFamily="18" charset="0"/>
              </a:rPr>
              <a:t>Logistics and Route Planning: </a:t>
            </a:r>
            <a:r>
              <a:rPr lang="en-US" sz="2400" dirty="0">
                <a:latin typeface="Times" panose="02020603050405020304" pitchFamily="18" charset="0"/>
                <a:cs typeface="Times" panose="02020603050405020304" pitchFamily="18" charset="0"/>
              </a:rPr>
              <a:t>Optimizing delivery routes for speed and cost Improving customer satisfaction with timely deliveries</a:t>
            </a:r>
          </a:p>
          <a:p>
            <a:pPr marL="137160" lvl="1" indent="0">
              <a:spcBef>
                <a:spcPts val="1200"/>
              </a:spcBef>
              <a:buSzPct val="100000"/>
              <a:buFont typeface="Arial" panose="020B0604020202020204" pitchFamily="34" charset="0"/>
              <a:buNone/>
            </a:pPr>
            <a:r>
              <a:rPr lang="en-US" sz="2400" b="1" dirty="0">
                <a:latin typeface="Times" panose="02020603050405020304" pitchFamily="18" charset="0"/>
                <a:cs typeface="Times" panose="02020603050405020304" pitchFamily="18" charset="0"/>
              </a:rPr>
              <a:t>Quality Control and Predictive Maintenance: </a:t>
            </a:r>
            <a:r>
              <a:rPr lang="en-US" sz="2400" dirty="0">
                <a:latin typeface="Times" panose="02020603050405020304" pitchFamily="18" charset="0"/>
                <a:cs typeface="Times" panose="02020603050405020304" pitchFamily="18" charset="0"/>
              </a:rPr>
              <a:t>Monitoring product quality in real-time Predicting maintenance needs to prevent downtime</a:t>
            </a: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a:p>
            <a:pPr marL="228600" indent="-91440">
              <a:spcBef>
                <a:spcPts val="0"/>
              </a:spcBef>
              <a:spcAft>
                <a:spcPts val="800"/>
              </a:spcAft>
              <a:buSzPct val="100000"/>
              <a:buFont typeface="Arial"/>
              <a:buChar char="•"/>
            </a:pPr>
            <a:endParaRPr lang="en-US" sz="2400" b="1"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763141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Retail and Supply chain</a:t>
            </a:r>
          </a:p>
        </p:txBody>
      </p:sp>
      <p:sp>
        <p:nvSpPr>
          <p:cNvPr id="2" name="Content Placeholder 4">
            <a:extLst>
              <a:ext uri="{FF2B5EF4-FFF2-40B4-BE49-F238E27FC236}">
                <a16:creationId xmlns:a16="http://schemas.microsoft.com/office/drawing/2014/main" id="{B60B0D01-B91E-A8C3-FE80-374AAAB392F7}"/>
              </a:ext>
            </a:extLst>
          </p:cNvPr>
          <p:cNvSpPr txBox="1">
            <a:spLocks/>
          </p:cNvSpPr>
          <p:nvPr/>
        </p:nvSpPr>
        <p:spPr>
          <a:xfrm>
            <a:off x="762000" y="1752601"/>
            <a:ext cx="109728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137160" lvl="1" indent="0">
              <a:spcBef>
                <a:spcPts val="1200"/>
              </a:spcBef>
              <a:buSzPct val="100000"/>
              <a:buFont typeface="Arial" panose="020B0604020202020204" pitchFamily="34" charset="0"/>
              <a:buNone/>
            </a:pPr>
            <a:r>
              <a:rPr lang="en-US" sz="2400" b="1" dirty="0">
                <a:latin typeface="Times" panose="02020603050405020304" pitchFamily="18" charset="0"/>
                <a:cs typeface="Times" panose="02020603050405020304" pitchFamily="18" charset="0"/>
              </a:rPr>
              <a:t>Retail case study</a:t>
            </a:r>
          </a:p>
          <a:p>
            <a:pPr marL="0" indent="0">
              <a:buFont typeface="Arial" panose="020B0604020202020204" pitchFamily="34" charset="0"/>
              <a:buNone/>
            </a:pPr>
            <a:r>
              <a:rPr lang="en-US" sz="2400" dirty="0">
                <a:latin typeface="Times" panose="02020603050405020304" pitchFamily="18" charset="0"/>
                <a:cs typeface="Times" panose="02020603050405020304" pitchFamily="18" charset="0"/>
              </a:rPr>
              <a:t>Personalized Recommendations </a:t>
            </a:r>
          </a:p>
          <a:p>
            <a:pPr marL="0" indent="0">
              <a:buFont typeface="Arial" panose="020B0604020202020204" pitchFamily="34" charset="0"/>
              <a:buNone/>
            </a:pPr>
            <a:r>
              <a:rPr lang="en-US" sz="2400" b="1" dirty="0">
                <a:latin typeface="Times" panose="02020603050405020304" pitchFamily="18" charset="0"/>
                <a:cs typeface="Times" panose="02020603050405020304" pitchFamily="18" charset="0"/>
              </a:rPr>
              <a:t>=&gt; </a:t>
            </a:r>
            <a:r>
              <a:rPr lang="en-US" sz="2400" dirty="0">
                <a:latin typeface="Times" panose="02020603050405020304" pitchFamily="18" charset="0"/>
                <a:cs typeface="Times" panose="02020603050405020304" pitchFamily="18" charset="0"/>
              </a:rPr>
              <a:t>Enhancing Customer Experience with AI </a:t>
            </a:r>
          </a:p>
          <a:p>
            <a:pPr>
              <a:buFont typeface="+mj-lt"/>
              <a:buAutoNum type="arabicPeriod"/>
            </a:pPr>
            <a:r>
              <a:rPr lang="en-US" sz="2400" b="1" dirty="0">
                <a:latin typeface="Times" panose="02020603050405020304" pitchFamily="18" charset="0"/>
                <a:cs typeface="Times" panose="02020603050405020304" pitchFamily="18" charset="0"/>
              </a:rPr>
              <a:t>Overview:</a:t>
            </a:r>
            <a:endParaRPr lang="en-US" sz="2400" dirty="0">
              <a:latin typeface="Times" panose="02020603050405020304" pitchFamily="18" charset="0"/>
              <a:cs typeface="Times" panose="02020603050405020304" pitchFamily="18" charset="0"/>
            </a:endParaRPr>
          </a:p>
          <a:p>
            <a:pPr marL="742950" lvl="1" indent="-285750">
              <a:buFont typeface="+mj-lt"/>
              <a:buAutoNum type="arabicPeriod"/>
            </a:pPr>
            <a:r>
              <a:rPr lang="en-US" sz="2400" dirty="0">
                <a:latin typeface="Times" panose="02020603050405020304" pitchFamily="18" charset="0"/>
                <a:cs typeface="Times" panose="02020603050405020304" pitchFamily="18" charset="0"/>
              </a:rPr>
              <a:t>Using AI to provide personalized product recommendations</a:t>
            </a:r>
          </a:p>
          <a:p>
            <a:pPr marL="742950" lvl="1" indent="-285750">
              <a:buFont typeface="+mj-lt"/>
              <a:buAutoNum type="arabicPeriod"/>
            </a:pPr>
            <a:r>
              <a:rPr lang="en-US" sz="2400" dirty="0">
                <a:latin typeface="Times" panose="02020603050405020304" pitchFamily="18" charset="0"/>
                <a:cs typeface="Times" panose="02020603050405020304" pitchFamily="18" charset="0"/>
              </a:rPr>
              <a:t>Example: Recommendation system for an e-commerce platform</a:t>
            </a:r>
          </a:p>
          <a:p>
            <a:pPr>
              <a:buFont typeface="+mj-lt"/>
              <a:buAutoNum type="arabicPeriod"/>
            </a:pPr>
            <a:r>
              <a:rPr lang="en-US" sz="2400" b="1" dirty="0">
                <a:latin typeface="Times" panose="02020603050405020304" pitchFamily="18" charset="0"/>
                <a:cs typeface="Times" panose="02020603050405020304" pitchFamily="18" charset="0"/>
              </a:rPr>
              <a:t>Approach:</a:t>
            </a:r>
            <a:endParaRPr lang="en-US" sz="2400" dirty="0">
              <a:latin typeface="Times" panose="02020603050405020304" pitchFamily="18" charset="0"/>
              <a:cs typeface="Times" panose="02020603050405020304" pitchFamily="18" charset="0"/>
            </a:endParaRPr>
          </a:p>
          <a:p>
            <a:pPr marL="742950" lvl="1" indent="-285750">
              <a:buFont typeface="+mj-lt"/>
              <a:buAutoNum type="arabicPeriod"/>
            </a:pPr>
            <a:r>
              <a:rPr lang="en-US" sz="2400" dirty="0">
                <a:latin typeface="Times" panose="02020603050405020304" pitchFamily="18" charset="0"/>
                <a:cs typeface="Times" panose="02020603050405020304" pitchFamily="18" charset="0"/>
              </a:rPr>
              <a:t>Collaborative filtering and content-based filtering</a:t>
            </a:r>
          </a:p>
          <a:p>
            <a:pPr marL="742950" lvl="1" indent="-285750">
              <a:buFont typeface="+mj-lt"/>
              <a:buAutoNum type="arabicPeriod"/>
            </a:pPr>
            <a:r>
              <a:rPr lang="en-US" sz="2400" dirty="0">
                <a:latin typeface="Times" panose="02020603050405020304" pitchFamily="18" charset="0"/>
                <a:cs typeface="Times" panose="02020603050405020304" pitchFamily="18" charset="0"/>
              </a:rPr>
              <a:t>Hybrid recommendation systems</a:t>
            </a: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520114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Retail and Supply chain</a:t>
            </a:r>
          </a:p>
        </p:txBody>
      </p:sp>
      <p:sp>
        <p:nvSpPr>
          <p:cNvPr id="2" name="Content Placeholder 4">
            <a:extLst>
              <a:ext uri="{FF2B5EF4-FFF2-40B4-BE49-F238E27FC236}">
                <a16:creationId xmlns:a16="http://schemas.microsoft.com/office/drawing/2014/main" id="{5DF85567-2635-B877-499B-867226119577}"/>
              </a:ext>
            </a:extLst>
          </p:cNvPr>
          <p:cNvSpPr txBox="1">
            <a:spLocks/>
          </p:cNvSpPr>
          <p:nvPr/>
        </p:nvSpPr>
        <p:spPr>
          <a:xfrm>
            <a:off x="762000" y="1752601"/>
            <a:ext cx="109728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import pandas as pd</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from </a:t>
            </a:r>
            <a:r>
              <a:rPr lang="en-US" sz="2400" dirty="0" err="1">
                <a:latin typeface="Times" panose="02020603050405020304" pitchFamily="18" charset="0"/>
                <a:cs typeface="Times" panose="02020603050405020304" pitchFamily="18" charset="0"/>
              </a:rPr>
              <a:t>sklearn.model_selection</a:t>
            </a:r>
            <a:r>
              <a:rPr lang="en-US" sz="2400" dirty="0">
                <a:latin typeface="Times" panose="02020603050405020304" pitchFamily="18" charset="0"/>
                <a:cs typeface="Times" panose="02020603050405020304" pitchFamily="18" charset="0"/>
              </a:rPr>
              <a:t> import </a:t>
            </a:r>
            <a:r>
              <a:rPr lang="en-US" sz="2400" dirty="0" err="1">
                <a:latin typeface="Times" panose="02020603050405020304" pitchFamily="18" charset="0"/>
                <a:cs typeface="Times" panose="02020603050405020304" pitchFamily="18" charset="0"/>
              </a:rPr>
              <a:t>train_test_split</a:t>
            </a:r>
            <a:endParaRPr lang="en-US" sz="2400"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from </a:t>
            </a:r>
            <a:r>
              <a:rPr lang="en-US" sz="2400" dirty="0" err="1">
                <a:latin typeface="Times" panose="02020603050405020304" pitchFamily="18" charset="0"/>
                <a:cs typeface="Times" panose="02020603050405020304" pitchFamily="18" charset="0"/>
              </a:rPr>
              <a:t>sklearn.metrics.pairwise</a:t>
            </a:r>
            <a:r>
              <a:rPr lang="en-US" sz="2400" dirty="0">
                <a:latin typeface="Times" panose="02020603050405020304" pitchFamily="18" charset="0"/>
                <a:cs typeface="Times" panose="02020603050405020304" pitchFamily="18" charset="0"/>
              </a:rPr>
              <a:t> import </a:t>
            </a:r>
            <a:r>
              <a:rPr lang="en-US" sz="2400" dirty="0" err="1">
                <a:latin typeface="Times" panose="02020603050405020304" pitchFamily="18" charset="0"/>
                <a:cs typeface="Times" panose="02020603050405020304" pitchFamily="18" charset="0"/>
              </a:rPr>
              <a:t>cosine_similarity</a:t>
            </a:r>
            <a:endParaRPr lang="en-US" sz="2400"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r>
              <a:rPr lang="en-US" sz="2400" i="1" dirty="0">
                <a:latin typeface="Times" panose="02020603050405020304" pitchFamily="18" charset="0"/>
                <a:cs typeface="Times" panose="02020603050405020304" pitchFamily="18" charset="0"/>
              </a:rPr>
              <a:t># Load data</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ratings = </a:t>
            </a:r>
            <a:r>
              <a:rPr lang="en-US" sz="2400" dirty="0" err="1">
                <a:latin typeface="Times" panose="02020603050405020304" pitchFamily="18" charset="0"/>
                <a:cs typeface="Times" panose="02020603050405020304" pitchFamily="18" charset="0"/>
              </a:rPr>
              <a:t>pd.read_csv</a:t>
            </a:r>
            <a:r>
              <a:rPr lang="en-US" sz="2400" dirty="0">
                <a:latin typeface="Times" panose="02020603050405020304" pitchFamily="18" charset="0"/>
                <a:cs typeface="Times" panose="02020603050405020304" pitchFamily="18" charset="0"/>
              </a:rPr>
              <a:t>('ratings.csv')</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products = </a:t>
            </a:r>
            <a:r>
              <a:rPr lang="en-US" sz="2400" dirty="0" err="1">
                <a:latin typeface="Times" panose="02020603050405020304" pitchFamily="18" charset="0"/>
                <a:cs typeface="Times" panose="02020603050405020304" pitchFamily="18" charset="0"/>
              </a:rPr>
              <a:t>pd.read_csv</a:t>
            </a:r>
            <a:r>
              <a:rPr lang="en-US" sz="2400" dirty="0">
                <a:latin typeface="Times" panose="02020603050405020304" pitchFamily="18" charset="0"/>
                <a:cs typeface="Times" panose="02020603050405020304" pitchFamily="18" charset="0"/>
              </a:rPr>
              <a:t>('products.csv')</a:t>
            </a: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957526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Retail and Supply chain</a:t>
            </a:r>
          </a:p>
        </p:txBody>
      </p:sp>
      <p:sp>
        <p:nvSpPr>
          <p:cNvPr id="2" name="Content Placeholder 4">
            <a:extLst>
              <a:ext uri="{FF2B5EF4-FFF2-40B4-BE49-F238E27FC236}">
                <a16:creationId xmlns:a16="http://schemas.microsoft.com/office/drawing/2014/main" id="{A2BFC60B-BFD8-CAF6-2A46-BE531CE4CD81}"/>
              </a:ext>
            </a:extLst>
          </p:cNvPr>
          <p:cNvSpPr txBox="1">
            <a:spLocks/>
          </p:cNvSpPr>
          <p:nvPr/>
        </p:nvSpPr>
        <p:spPr>
          <a:xfrm>
            <a:off x="762000" y="1752601"/>
            <a:ext cx="109728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r>
              <a:rPr lang="en-US" sz="2400" i="1" dirty="0">
                <a:latin typeface="Times" panose="02020603050405020304" pitchFamily="18" charset="0"/>
                <a:cs typeface="Times" panose="02020603050405020304" pitchFamily="18" charset="0"/>
              </a:rPr>
              <a:t># Create user-product matrix</a:t>
            </a:r>
          </a:p>
          <a:p>
            <a:pPr marL="137160" lvl="1" indent="0">
              <a:spcBef>
                <a:spcPts val="1200"/>
              </a:spcBef>
              <a:buSzPct val="100000"/>
              <a:buFont typeface="Arial" panose="020B0604020202020204" pitchFamily="34" charset="0"/>
              <a:buNone/>
            </a:pPr>
            <a:r>
              <a:rPr lang="en-US" sz="2000" dirty="0" err="1">
                <a:latin typeface="Times" panose="02020603050405020304" pitchFamily="18" charset="0"/>
                <a:cs typeface="Times" panose="02020603050405020304" pitchFamily="18" charset="0"/>
              </a:rPr>
              <a:t>user_product_matrix</a:t>
            </a:r>
            <a:r>
              <a:rPr lang="en-US" sz="2000" dirty="0">
                <a:latin typeface="Times" panose="02020603050405020304" pitchFamily="18" charset="0"/>
                <a:cs typeface="Times" panose="02020603050405020304" pitchFamily="18" charset="0"/>
              </a:rPr>
              <a:t> = </a:t>
            </a:r>
            <a:r>
              <a:rPr lang="en-US" sz="2000" dirty="0" err="1">
                <a:latin typeface="Times" panose="02020603050405020304" pitchFamily="18" charset="0"/>
                <a:cs typeface="Times" panose="02020603050405020304" pitchFamily="18" charset="0"/>
              </a:rPr>
              <a:t>ratings.pivot</a:t>
            </a:r>
            <a:r>
              <a:rPr lang="en-US" sz="2000" dirty="0">
                <a:latin typeface="Times" panose="02020603050405020304" pitchFamily="18" charset="0"/>
                <a:cs typeface="Times" panose="02020603050405020304" pitchFamily="18" charset="0"/>
              </a:rPr>
              <a:t>(index='</a:t>
            </a:r>
            <a:r>
              <a:rPr lang="en-US" sz="2000" dirty="0" err="1">
                <a:latin typeface="Times" panose="02020603050405020304" pitchFamily="18" charset="0"/>
                <a:cs typeface="Times" panose="02020603050405020304" pitchFamily="18" charset="0"/>
              </a:rPr>
              <a:t>user_id</a:t>
            </a:r>
            <a:r>
              <a:rPr lang="en-US" sz="2000" dirty="0">
                <a:latin typeface="Times" panose="02020603050405020304" pitchFamily="18" charset="0"/>
                <a:cs typeface="Times" panose="02020603050405020304" pitchFamily="18" charset="0"/>
              </a:rPr>
              <a:t>', columns='</a:t>
            </a:r>
            <a:r>
              <a:rPr lang="en-US" sz="2000" dirty="0" err="1">
                <a:latin typeface="Times" panose="02020603050405020304" pitchFamily="18" charset="0"/>
                <a:cs typeface="Times" panose="02020603050405020304" pitchFamily="18" charset="0"/>
              </a:rPr>
              <a:t>product_id</a:t>
            </a:r>
            <a:r>
              <a:rPr lang="en-US" sz="2000" dirty="0">
                <a:latin typeface="Times" panose="02020603050405020304" pitchFamily="18" charset="0"/>
                <a:cs typeface="Times" panose="02020603050405020304" pitchFamily="18" charset="0"/>
              </a:rPr>
              <a:t>’, values='rating')</a:t>
            </a: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r>
              <a:rPr lang="en-US" sz="2400" i="1" dirty="0">
                <a:latin typeface="Times" panose="02020603050405020304" pitchFamily="18" charset="0"/>
                <a:cs typeface="Times" panose="02020603050405020304" pitchFamily="18" charset="0"/>
              </a:rPr>
              <a:t># Compute cosine similarity</a:t>
            </a:r>
          </a:p>
          <a:p>
            <a:pPr marL="137160" lvl="1" indent="0">
              <a:spcBef>
                <a:spcPts val="1200"/>
              </a:spcBef>
              <a:buSzPct val="100000"/>
              <a:buFont typeface="Arial" panose="020B0604020202020204" pitchFamily="34" charset="0"/>
              <a:buNone/>
            </a:pPr>
            <a:r>
              <a:rPr lang="en-US" sz="2000" dirty="0" err="1">
                <a:latin typeface="Times" panose="02020603050405020304" pitchFamily="18" charset="0"/>
                <a:cs typeface="Times" panose="02020603050405020304" pitchFamily="18" charset="0"/>
              </a:rPr>
              <a:t>user_similarity</a:t>
            </a:r>
            <a:r>
              <a:rPr lang="en-US" sz="2000" dirty="0">
                <a:latin typeface="Times" panose="02020603050405020304" pitchFamily="18" charset="0"/>
                <a:cs typeface="Times" panose="02020603050405020304" pitchFamily="18" charset="0"/>
              </a:rPr>
              <a:t> = </a:t>
            </a:r>
            <a:r>
              <a:rPr lang="en-US" sz="2000" dirty="0" err="1">
                <a:latin typeface="Times" panose="02020603050405020304" pitchFamily="18" charset="0"/>
                <a:cs typeface="Times" panose="02020603050405020304" pitchFamily="18" charset="0"/>
              </a:rPr>
              <a:t>cosine_similarity</a:t>
            </a:r>
            <a:r>
              <a:rPr lang="en-US" sz="2000" dirty="0">
                <a:latin typeface="Times" panose="02020603050405020304" pitchFamily="18" charset="0"/>
                <a:cs typeface="Times" panose="02020603050405020304" pitchFamily="18" charset="0"/>
              </a:rPr>
              <a:t>(</a:t>
            </a:r>
            <a:r>
              <a:rPr lang="en-US" sz="2000" dirty="0" err="1">
                <a:latin typeface="Times" panose="02020603050405020304" pitchFamily="18" charset="0"/>
                <a:cs typeface="Times" panose="02020603050405020304" pitchFamily="18" charset="0"/>
              </a:rPr>
              <a:t>user_product_matrix.fillna</a:t>
            </a:r>
            <a:r>
              <a:rPr lang="en-US" sz="2000" dirty="0">
                <a:latin typeface="Times" panose="02020603050405020304" pitchFamily="18" charset="0"/>
                <a:cs typeface="Times" panose="02020603050405020304" pitchFamily="18" charset="0"/>
              </a:rPr>
              <a:t>(0))</a:t>
            </a:r>
          </a:p>
          <a:p>
            <a:pPr marL="137160" lvl="1" indent="0">
              <a:spcBef>
                <a:spcPts val="1200"/>
              </a:spcBef>
              <a:buSzPct val="100000"/>
              <a:buFont typeface="Arial" panose="020B0604020202020204" pitchFamily="34" charset="0"/>
              <a:buNone/>
            </a:pPr>
            <a:r>
              <a:rPr lang="en-US" sz="2000" dirty="0" err="1">
                <a:latin typeface="Times" panose="02020603050405020304" pitchFamily="18" charset="0"/>
                <a:cs typeface="Times" panose="02020603050405020304" pitchFamily="18" charset="0"/>
              </a:rPr>
              <a:t>user_similarity_df</a:t>
            </a:r>
            <a:r>
              <a:rPr lang="en-US" sz="2000" dirty="0">
                <a:latin typeface="Times" panose="02020603050405020304" pitchFamily="18" charset="0"/>
                <a:cs typeface="Times" panose="02020603050405020304" pitchFamily="18" charset="0"/>
              </a:rPr>
              <a:t> = </a:t>
            </a:r>
            <a:r>
              <a:rPr lang="en-US" sz="2000" dirty="0" err="1">
                <a:latin typeface="Times" panose="02020603050405020304" pitchFamily="18" charset="0"/>
                <a:cs typeface="Times" panose="02020603050405020304" pitchFamily="18" charset="0"/>
              </a:rPr>
              <a:t>pd.DataFrame</a:t>
            </a:r>
            <a:r>
              <a:rPr lang="en-US" sz="2000" dirty="0">
                <a:latin typeface="Times" panose="02020603050405020304" pitchFamily="18" charset="0"/>
                <a:cs typeface="Times" panose="02020603050405020304" pitchFamily="18" charset="0"/>
              </a:rPr>
              <a:t>(</a:t>
            </a:r>
            <a:r>
              <a:rPr lang="en-US" sz="2000" dirty="0" err="1">
                <a:latin typeface="Times" panose="02020603050405020304" pitchFamily="18" charset="0"/>
                <a:cs typeface="Times" panose="02020603050405020304" pitchFamily="18" charset="0"/>
              </a:rPr>
              <a:t>user_similarity</a:t>
            </a:r>
            <a:r>
              <a:rPr lang="en-US" sz="2000" dirty="0">
                <a:latin typeface="Times" panose="02020603050405020304" pitchFamily="18" charset="0"/>
                <a:cs typeface="Times" panose="02020603050405020304" pitchFamily="18" charset="0"/>
              </a:rPr>
              <a:t>, index=</a:t>
            </a:r>
            <a:r>
              <a:rPr lang="en-US" sz="2000" dirty="0" err="1">
                <a:latin typeface="Times" panose="02020603050405020304" pitchFamily="18" charset="0"/>
                <a:cs typeface="Times" panose="02020603050405020304" pitchFamily="18" charset="0"/>
              </a:rPr>
              <a:t>user_product_matrix.index</a:t>
            </a:r>
            <a:r>
              <a:rPr lang="en-US" sz="2000" dirty="0">
                <a:latin typeface="Times" panose="02020603050405020304" pitchFamily="18" charset="0"/>
                <a:cs typeface="Times" panose="02020603050405020304" pitchFamily="18" charset="0"/>
              </a:rPr>
              <a:t>, columns=</a:t>
            </a:r>
            <a:r>
              <a:rPr lang="en-US" sz="2000" dirty="0" err="1">
                <a:latin typeface="Times" panose="02020603050405020304" pitchFamily="18" charset="0"/>
                <a:cs typeface="Times" panose="02020603050405020304" pitchFamily="18" charset="0"/>
              </a:rPr>
              <a:t>user_product_matrix.index</a:t>
            </a:r>
            <a:r>
              <a:rPr lang="en-US" sz="2000" dirty="0">
                <a:latin typeface="Times" panose="02020603050405020304" pitchFamily="18" charset="0"/>
                <a:cs typeface="Times" panose="02020603050405020304" pitchFamily="18" charset="0"/>
              </a:rPr>
              <a:t>)</a:t>
            </a: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621053713"/>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E7C8CADF-39FB-4347-932C-2593CB915021}" vid="{028628A9-9240-48A5-AF7E-3C412E5CA9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8669</TotalTime>
  <Words>1969</Words>
  <Application>Microsoft Macintosh PowerPoint</Application>
  <PresentationFormat>Custom</PresentationFormat>
  <Paragraphs>267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Times</vt:lpstr>
      <vt:lpstr>Times New Roman</vt:lpstr>
      <vt:lpstr>Theme3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Sukeshi Parnami</dc:creator>
  <cp:lastModifiedBy>Chandra Mani Sharma</cp:lastModifiedBy>
  <cp:revision>314</cp:revision>
  <dcterms:created xsi:type="dcterms:W3CDTF">2023-06-27T05:32:28Z</dcterms:created>
  <dcterms:modified xsi:type="dcterms:W3CDTF">2024-08-28T09:40:19Z</dcterms:modified>
</cp:coreProperties>
</file>