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4"/>
  </p:notesMasterIdLst>
  <p:sldIdLst>
    <p:sldId id="257" r:id="rId2"/>
    <p:sldId id="346" r:id="rId3"/>
    <p:sldId id="349" r:id="rId4"/>
    <p:sldId id="347" r:id="rId5"/>
    <p:sldId id="435" r:id="rId6"/>
    <p:sldId id="464" r:id="rId7"/>
    <p:sldId id="436" r:id="rId8"/>
    <p:sldId id="437" r:id="rId9"/>
    <p:sldId id="438" r:id="rId10"/>
    <p:sldId id="439" r:id="rId11"/>
    <p:sldId id="440" r:id="rId12"/>
    <p:sldId id="441" r:id="rId13"/>
    <p:sldId id="442" r:id="rId14"/>
    <p:sldId id="444" r:id="rId15"/>
    <p:sldId id="443" r:id="rId16"/>
    <p:sldId id="445" r:id="rId17"/>
    <p:sldId id="446" r:id="rId18"/>
    <p:sldId id="465" r:id="rId19"/>
    <p:sldId id="447" r:id="rId20"/>
    <p:sldId id="448" r:id="rId21"/>
    <p:sldId id="449" r:id="rId22"/>
    <p:sldId id="450" r:id="rId23"/>
    <p:sldId id="451" r:id="rId24"/>
    <p:sldId id="453" r:id="rId25"/>
    <p:sldId id="452" r:id="rId26"/>
    <p:sldId id="454" r:id="rId27"/>
    <p:sldId id="455" r:id="rId28"/>
    <p:sldId id="456" r:id="rId29"/>
    <p:sldId id="457" r:id="rId30"/>
    <p:sldId id="458" r:id="rId31"/>
    <p:sldId id="459" r:id="rId32"/>
    <p:sldId id="460" r:id="rId33"/>
    <p:sldId id="463" r:id="rId34"/>
    <p:sldId id="462" r:id="rId35"/>
    <p:sldId id="461" r:id="rId36"/>
    <p:sldId id="366" r:id="rId37"/>
    <p:sldId id="350" r:id="rId38"/>
    <p:sldId id="369" r:id="rId39"/>
    <p:sldId id="370" r:id="rId40"/>
    <p:sldId id="371" r:id="rId41"/>
    <p:sldId id="367" r:id="rId42"/>
    <p:sldId id="337" r:id="rId43"/>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02" autoAdjust="0"/>
    <p:restoredTop sz="96283" autoAdjust="0"/>
  </p:normalViewPr>
  <p:slideViewPr>
    <p:cSldViewPr snapToGrid="0">
      <p:cViewPr varScale="1">
        <p:scale>
          <a:sx n="59" d="100"/>
          <a:sy n="59" d="100"/>
        </p:scale>
        <p:origin x="46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11/21/2024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16</a:t>
            </a:fld>
            <a:endParaRPr lang="en-US"/>
          </a:p>
        </p:txBody>
      </p:sp>
    </p:spTree>
    <p:extLst>
      <p:ext uri="{BB962C8B-B14F-4D97-AF65-F5344CB8AC3E}">
        <p14:creationId xmlns:p14="http://schemas.microsoft.com/office/powerpoint/2010/main" val="2010923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25</a:t>
            </a:fld>
            <a:endParaRPr lang="en-US"/>
          </a:p>
        </p:txBody>
      </p:sp>
    </p:spTree>
    <p:extLst>
      <p:ext uri="{BB962C8B-B14F-4D97-AF65-F5344CB8AC3E}">
        <p14:creationId xmlns:p14="http://schemas.microsoft.com/office/powerpoint/2010/main" val="1888926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26</a:t>
            </a:fld>
            <a:endParaRPr lang="en-US"/>
          </a:p>
        </p:txBody>
      </p:sp>
    </p:spTree>
    <p:extLst>
      <p:ext uri="{BB962C8B-B14F-4D97-AF65-F5344CB8AC3E}">
        <p14:creationId xmlns:p14="http://schemas.microsoft.com/office/powerpoint/2010/main" val="444740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27</a:t>
            </a:fld>
            <a:endParaRPr lang="en-US"/>
          </a:p>
        </p:txBody>
      </p:sp>
    </p:spTree>
    <p:extLst>
      <p:ext uri="{BB962C8B-B14F-4D97-AF65-F5344CB8AC3E}">
        <p14:creationId xmlns:p14="http://schemas.microsoft.com/office/powerpoint/2010/main" val="3346308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28</a:t>
            </a:fld>
            <a:endParaRPr lang="en-US"/>
          </a:p>
        </p:txBody>
      </p:sp>
    </p:spTree>
    <p:extLst>
      <p:ext uri="{BB962C8B-B14F-4D97-AF65-F5344CB8AC3E}">
        <p14:creationId xmlns:p14="http://schemas.microsoft.com/office/powerpoint/2010/main" val="3609609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29</a:t>
            </a:fld>
            <a:endParaRPr lang="en-US"/>
          </a:p>
        </p:txBody>
      </p:sp>
    </p:spTree>
    <p:extLst>
      <p:ext uri="{BB962C8B-B14F-4D97-AF65-F5344CB8AC3E}">
        <p14:creationId xmlns:p14="http://schemas.microsoft.com/office/powerpoint/2010/main" val="1974185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30</a:t>
            </a:fld>
            <a:endParaRPr lang="en-US"/>
          </a:p>
        </p:txBody>
      </p:sp>
    </p:spTree>
    <p:extLst>
      <p:ext uri="{BB962C8B-B14F-4D97-AF65-F5344CB8AC3E}">
        <p14:creationId xmlns:p14="http://schemas.microsoft.com/office/powerpoint/2010/main" val="2342087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31</a:t>
            </a:fld>
            <a:endParaRPr lang="en-US"/>
          </a:p>
        </p:txBody>
      </p:sp>
    </p:spTree>
    <p:extLst>
      <p:ext uri="{BB962C8B-B14F-4D97-AF65-F5344CB8AC3E}">
        <p14:creationId xmlns:p14="http://schemas.microsoft.com/office/powerpoint/2010/main" val="1135782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32</a:t>
            </a:fld>
            <a:endParaRPr lang="en-US"/>
          </a:p>
        </p:txBody>
      </p:sp>
    </p:spTree>
    <p:extLst>
      <p:ext uri="{BB962C8B-B14F-4D97-AF65-F5344CB8AC3E}">
        <p14:creationId xmlns:p14="http://schemas.microsoft.com/office/powerpoint/2010/main" val="1051717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33</a:t>
            </a:fld>
            <a:endParaRPr lang="en-US"/>
          </a:p>
        </p:txBody>
      </p:sp>
    </p:spTree>
    <p:extLst>
      <p:ext uri="{BB962C8B-B14F-4D97-AF65-F5344CB8AC3E}">
        <p14:creationId xmlns:p14="http://schemas.microsoft.com/office/powerpoint/2010/main" val="1358285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34</a:t>
            </a:fld>
            <a:endParaRPr lang="en-US"/>
          </a:p>
        </p:txBody>
      </p:sp>
    </p:spTree>
    <p:extLst>
      <p:ext uri="{BB962C8B-B14F-4D97-AF65-F5344CB8AC3E}">
        <p14:creationId xmlns:p14="http://schemas.microsoft.com/office/powerpoint/2010/main" val="1067563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17</a:t>
            </a:fld>
            <a:endParaRPr lang="en-US"/>
          </a:p>
        </p:txBody>
      </p:sp>
    </p:spTree>
    <p:extLst>
      <p:ext uri="{BB962C8B-B14F-4D97-AF65-F5344CB8AC3E}">
        <p14:creationId xmlns:p14="http://schemas.microsoft.com/office/powerpoint/2010/main" val="2284821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35</a:t>
            </a:fld>
            <a:endParaRPr lang="en-US"/>
          </a:p>
        </p:txBody>
      </p:sp>
    </p:spTree>
    <p:extLst>
      <p:ext uri="{BB962C8B-B14F-4D97-AF65-F5344CB8AC3E}">
        <p14:creationId xmlns:p14="http://schemas.microsoft.com/office/powerpoint/2010/main" val="4009936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36</a:t>
            </a:fld>
            <a:endParaRPr lang="en-US"/>
          </a:p>
        </p:txBody>
      </p:sp>
    </p:spTree>
    <p:extLst>
      <p:ext uri="{BB962C8B-B14F-4D97-AF65-F5344CB8AC3E}">
        <p14:creationId xmlns:p14="http://schemas.microsoft.com/office/powerpoint/2010/main" val="2032942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38</a:t>
            </a:fld>
            <a:endParaRPr lang="en-US"/>
          </a:p>
        </p:txBody>
      </p:sp>
    </p:spTree>
    <p:extLst>
      <p:ext uri="{BB962C8B-B14F-4D97-AF65-F5344CB8AC3E}">
        <p14:creationId xmlns:p14="http://schemas.microsoft.com/office/powerpoint/2010/main" val="1145631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39</a:t>
            </a:fld>
            <a:endParaRPr lang="en-US"/>
          </a:p>
        </p:txBody>
      </p:sp>
    </p:spTree>
    <p:extLst>
      <p:ext uri="{BB962C8B-B14F-4D97-AF65-F5344CB8AC3E}">
        <p14:creationId xmlns:p14="http://schemas.microsoft.com/office/powerpoint/2010/main" val="4083897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40</a:t>
            </a:fld>
            <a:endParaRPr lang="en-US"/>
          </a:p>
        </p:txBody>
      </p:sp>
    </p:spTree>
    <p:extLst>
      <p:ext uri="{BB962C8B-B14F-4D97-AF65-F5344CB8AC3E}">
        <p14:creationId xmlns:p14="http://schemas.microsoft.com/office/powerpoint/2010/main" val="783520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41</a:t>
            </a:fld>
            <a:endParaRPr lang="en-US"/>
          </a:p>
        </p:txBody>
      </p:sp>
    </p:spTree>
    <p:extLst>
      <p:ext uri="{BB962C8B-B14F-4D97-AF65-F5344CB8AC3E}">
        <p14:creationId xmlns:p14="http://schemas.microsoft.com/office/powerpoint/2010/main" val="1793519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18</a:t>
            </a:fld>
            <a:endParaRPr lang="en-US"/>
          </a:p>
        </p:txBody>
      </p:sp>
    </p:spTree>
    <p:extLst>
      <p:ext uri="{BB962C8B-B14F-4D97-AF65-F5344CB8AC3E}">
        <p14:creationId xmlns:p14="http://schemas.microsoft.com/office/powerpoint/2010/main" val="4176781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19</a:t>
            </a:fld>
            <a:endParaRPr lang="en-US"/>
          </a:p>
        </p:txBody>
      </p:sp>
    </p:spTree>
    <p:extLst>
      <p:ext uri="{BB962C8B-B14F-4D97-AF65-F5344CB8AC3E}">
        <p14:creationId xmlns:p14="http://schemas.microsoft.com/office/powerpoint/2010/main" val="303743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20</a:t>
            </a:fld>
            <a:endParaRPr lang="en-US"/>
          </a:p>
        </p:txBody>
      </p:sp>
    </p:spTree>
    <p:extLst>
      <p:ext uri="{BB962C8B-B14F-4D97-AF65-F5344CB8AC3E}">
        <p14:creationId xmlns:p14="http://schemas.microsoft.com/office/powerpoint/2010/main" val="3992565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21</a:t>
            </a:fld>
            <a:endParaRPr lang="en-US"/>
          </a:p>
        </p:txBody>
      </p:sp>
    </p:spTree>
    <p:extLst>
      <p:ext uri="{BB962C8B-B14F-4D97-AF65-F5344CB8AC3E}">
        <p14:creationId xmlns:p14="http://schemas.microsoft.com/office/powerpoint/2010/main" val="478579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22</a:t>
            </a:fld>
            <a:endParaRPr lang="en-US"/>
          </a:p>
        </p:txBody>
      </p:sp>
    </p:spTree>
    <p:extLst>
      <p:ext uri="{BB962C8B-B14F-4D97-AF65-F5344CB8AC3E}">
        <p14:creationId xmlns:p14="http://schemas.microsoft.com/office/powerpoint/2010/main" val="1357074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23</a:t>
            </a:fld>
            <a:endParaRPr lang="en-US"/>
          </a:p>
        </p:txBody>
      </p:sp>
    </p:spTree>
    <p:extLst>
      <p:ext uri="{BB962C8B-B14F-4D97-AF65-F5344CB8AC3E}">
        <p14:creationId xmlns:p14="http://schemas.microsoft.com/office/powerpoint/2010/main" val="4010892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24</a:t>
            </a:fld>
            <a:endParaRPr lang="en-US"/>
          </a:p>
        </p:txBody>
      </p:sp>
    </p:spTree>
    <p:extLst>
      <p:ext uri="{BB962C8B-B14F-4D97-AF65-F5344CB8AC3E}">
        <p14:creationId xmlns:p14="http://schemas.microsoft.com/office/powerpoint/2010/main" val="1886013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21-11-2024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21-11-2024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21-11-2024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21-11-2024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21-11-2024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21-11-2024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21-11-2024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21-11-2024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21-11-2024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21-11-2024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21-11-2024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21-11-2024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creenshot, text&#10;&#10;Description automatically generated">
            <a:extLst>
              <a:ext uri="{FF2B5EF4-FFF2-40B4-BE49-F238E27FC236}">
                <a16:creationId xmlns:a16="http://schemas.microsoft.com/office/drawing/2014/main" id="{B770E46C-AB5E-28A7-E3E3-F3753023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77" y="5503551"/>
            <a:ext cx="12991962" cy="1984688"/>
          </a:xfrm>
          <a:prstGeom prst="rect">
            <a:avLst/>
          </a:prstGeom>
        </p:spPr>
      </p:pic>
      <p:pic>
        <p:nvPicPr>
          <p:cNvPr id="11" name="Picture 10" descr="A picture containing graphics, logo, graphic design, colorfulness&#10;&#10;Description automatically generated">
            <a:extLst>
              <a:ext uri="{FF2B5EF4-FFF2-40B4-BE49-F238E27FC236}">
                <a16:creationId xmlns:a16="http://schemas.microsoft.com/office/drawing/2014/main" id="{03FA5E2C-584B-47B9-1BDA-F69CB130D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346" y="1487833"/>
            <a:ext cx="5552085" cy="2158733"/>
          </a:xfrm>
          <a:prstGeom prst="rect">
            <a:avLst/>
          </a:prstGeom>
        </p:spPr>
      </p:pic>
      <p:pic>
        <p:nvPicPr>
          <p:cNvPr id="3" name="Picture 2" descr="A red and blue label with white text&#10;&#10;Description automatically generated with medium confidence">
            <a:extLst>
              <a:ext uri="{FF2B5EF4-FFF2-40B4-BE49-F238E27FC236}">
                <a16:creationId xmlns:a16="http://schemas.microsoft.com/office/drawing/2014/main" id="{720F3885-CA3B-138D-0F87-14C3F44C172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0517" y="1"/>
            <a:ext cx="1099898" cy="1649848"/>
          </a:xfrm>
          <a:prstGeom prst="rect">
            <a:avLst/>
          </a:prstGeom>
        </p:spPr>
      </p:pic>
      <p:sp>
        <p:nvSpPr>
          <p:cNvPr id="2" name="Slide Number Placeholder 1"/>
          <p:cNvSpPr>
            <a:spLocks noGrp="1"/>
          </p:cNvSpPr>
          <p:nvPr>
            <p:ph type="sldNum" sz="quarter" idx="12"/>
          </p:nvPr>
        </p:nvSpPr>
        <p:spPr>
          <a:xfrm>
            <a:off x="9402074" y="6940488"/>
            <a:ext cx="3802164" cy="736343"/>
          </a:xfrm>
        </p:spPr>
        <p:txBody>
          <a:bodyPr/>
          <a:lstStyle/>
          <a:p>
            <a:fld id="{1B2A20A6-2C11-4CB1-9193-A0D80FC8463A}" type="slidenum">
              <a:rPr lang="en-IN" smtClean="0"/>
              <a:t>1</a:t>
            </a:fld>
            <a:endParaRPr lang="en-IN" dirty="0"/>
          </a:p>
        </p:txBody>
      </p:sp>
    </p:spTree>
    <p:extLst>
      <p:ext uri="{BB962C8B-B14F-4D97-AF65-F5344CB8AC3E}">
        <p14:creationId xmlns:p14="http://schemas.microsoft.com/office/powerpoint/2010/main" val="379467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Terminology related to Regression Analysis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05642" y="1004272"/>
            <a:ext cx="11909377" cy="5271465"/>
          </a:xfrm>
          <a:prstGeom prst="rect">
            <a:avLst/>
          </a:prstGeom>
          <a:noFill/>
        </p:spPr>
        <p:txBody>
          <a:bodyPr wrap="square" lIns="99843" tIns="49922" rIns="99843" bIns="49922" rtlCol="0" anchor="ctr">
            <a:spAutoFit/>
          </a:bodyPr>
          <a:lstStyle/>
          <a:p>
            <a:pPr marL="499217" marR="0" lvl="0" indent="-499217"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1"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Dependent Variable:</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 The main factor in Regression analysis which we want to predict is called the dependent variable. It is also called </a:t>
            </a:r>
            <a:r>
              <a:rPr kumimoji="0" lang="en-US" sz="2400" b="1"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target variable</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a:t>
            </a:r>
          </a:p>
          <a:p>
            <a:pPr marL="499217" marR="0" lvl="0" indent="-499217"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1"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Independent Variable:</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 The factors which affect the dependent variables or which are used to predict the values of the dependent variables are called independent variable, also called as a </a:t>
            </a:r>
            <a:r>
              <a:rPr kumimoji="0" lang="en-US" sz="2400" b="1"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predictor</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a:t>
            </a:r>
          </a:p>
          <a:p>
            <a:pPr marL="499217" marR="0" lvl="0" indent="-499217"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1"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Outliers:</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 Outlier is an observation which contains either very low value or very high value in comparison to other observed values. An outlier may hamper the result, so it should be avoided.</a:t>
            </a:r>
          </a:p>
          <a:p>
            <a:pPr marL="499217" marR="0" lvl="0" indent="-499217"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1"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Multicollinearity:</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 If the independent variables are highly correlated with each other than other variables, then such condition is called Multicollinearity. It should not be present in the dataset, because it creates problem while ranking the most affecting variable.</a:t>
            </a:r>
          </a:p>
          <a:p>
            <a:pPr marL="499217" marR="0" lvl="0" indent="-499217"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1"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Underfitting and Overfitting:</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 If our algorithm works well with the training dataset but not well with test dataset, then such problem is called </a:t>
            </a:r>
            <a:r>
              <a:rPr kumimoji="0" lang="en-US" sz="2400" b="1"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Overfitting</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 And if our algorithm does not perform well even with training dataset, then such problem is called </a:t>
            </a:r>
            <a:r>
              <a:rPr kumimoji="0" lang="en-US" sz="2400" b="1"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underfitting</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a:t>
            </a:r>
          </a:p>
        </p:txBody>
      </p:sp>
    </p:spTree>
    <p:extLst>
      <p:ext uri="{BB962C8B-B14F-4D97-AF65-F5344CB8AC3E}">
        <p14:creationId xmlns:p14="http://schemas.microsoft.com/office/powerpoint/2010/main" val="344429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327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Regression</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54912" y="1408372"/>
            <a:ext cx="11760107" cy="1714081"/>
          </a:xfrm>
          <a:prstGeom prst="rect">
            <a:avLst/>
          </a:prstGeom>
          <a:noFill/>
        </p:spPr>
        <p:txBody>
          <a:bodyPr wrap="square" lIns="99843" tIns="49922" rIns="99843" bIns="49922" rtlCol="0" anchor="ctr">
            <a:spAutoFit/>
          </a:bodyPr>
          <a:lstStyle/>
          <a:p>
            <a:pPr marL="499217" marR="0" lvl="0" indent="-499217"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621"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Linear Regression</a:t>
            </a:r>
          </a:p>
          <a:p>
            <a:pPr marL="499217" marR="0" lvl="0" indent="-499217"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621"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Multiple Regression</a:t>
            </a:r>
          </a:p>
          <a:p>
            <a:pPr marL="499217" indent="-499217" algn="just">
              <a:buFont typeface="+mj-lt"/>
              <a:buAutoNum type="arabicPeriod"/>
              <a:defRPr/>
            </a:pPr>
            <a:r>
              <a:rPr kumimoji="0" lang="en-US" sz="2621"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Logistic Regression (Will be covered in classification)</a:t>
            </a:r>
          </a:p>
          <a:p>
            <a:pPr marL="499217" marR="0" lvl="0" indent="-499217" algn="just"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621"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endParaRPr>
          </a:p>
        </p:txBody>
      </p:sp>
    </p:spTree>
    <p:extLst>
      <p:ext uri="{BB962C8B-B14F-4D97-AF65-F5344CB8AC3E}">
        <p14:creationId xmlns:p14="http://schemas.microsoft.com/office/powerpoint/2010/main" val="2141964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Linear Regression</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37953" y="1119066"/>
            <a:ext cx="11877066" cy="4532802"/>
          </a:xfrm>
          <a:prstGeom prst="rect">
            <a:avLst/>
          </a:prstGeom>
          <a:noFill/>
        </p:spPr>
        <p:txBody>
          <a:bodyPr wrap="square" lIns="99843" tIns="49922" rIns="99843" bIns="49922" rtlCol="0" anchor="ctr">
            <a:spAutoFit/>
          </a:bodyPr>
          <a:lstStyle/>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Linear regression is a statistical regression method which is used for predictive analysis.</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It is one of the very simple and easy algorithms which works on regression and shows the relationship between the continuous variables.</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It is used for solving the regression problem in machine learning.</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Linear regression shows the linear relationship between the independent variable (X-axis) and the dependent variable (Y-axis), hence called linear regression.</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If there is only one input variable (x), then such linear regression is called </a:t>
            </a:r>
            <a:r>
              <a:rPr kumimoji="0" lang="en-US" sz="2400" b="1"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simple linear regression</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 And if there is more than one input variable, then such linear regression is called </a:t>
            </a:r>
            <a:r>
              <a:rPr kumimoji="0" lang="en-US" sz="2400" b="1"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multiple linear regression</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The relationship between variables in the linear regression model can be explained using the below image. Here we are predicting the salary of an employee on the basis of </a:t>
            </a:r>
            <a:r>
              <a:rPr kumimoji="0" lang="en-US" sz="2400" b="1"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the year of experience</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3475951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Linear Regression</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12381" y="984204"/>
            <a:ext cx="11802638" cy="4902133"/>
          </a:xfrm>
          <a:prstGeom prst="rect">
            <a:avLst/>
          </a:prstGeom>
          <a:noFill/>
        </p:spPr>
        <p:txBody>
          <a:bodyPr wrap="square" lIns="99843" tIns="49922" rIns="99843" bIns="49922" rtlCol="0" anchor="ctr">
            <a:spAutoFit/>
          </a:bodyPr>
          <a:lstStyle/>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Times" panose="02020603050405020304" pitchFamily="18" charset="0"/>
                <a:cs typeface="Times" panose="02020603050405020304" pitchFamily="18" charset="0"/>
              </a:rPr>
              <a:t>Simple Linear Regression is a type of Regression algorithms that models the relationship between a dependent variable and a single independent variable. The relationship shown by a Simple Linear Regression model is linear or a sloped straight line, hence it is called Simple Linear Regression.</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Times" panose="02020603050405020304" pitchFamily="18" charset="0"/>
                <a:cs typeface="Times" panose="02020603050405020304" pitchFamily="18" charset="0"/>
              </a:rPr>
              <a:t>The key point in Simple Linear Regression is that the </a:t>
            </a:r>
            <a:r>
              <a:rPr kumimoji="0" lang="en-US" sz="2400" b="1" i="1" u="none" strike="noStrike" kern="1200" cap="none" spc="0" normalizeH="0" baseline="0" noProof="0" dirty="0">
                <a:ln>
                  <a:noFill/>
                </a:ln>
                <a:solidFill>
                  <a:srgbClr val="333333"/>
                </a:solidFill>
                <a:effectLst/>
                <a:uLnTx/>
                <a:uFillTx/>
                <a:latin typeface="Times" panose="02020603050405020304" pitchFamily="18" charset="0"/>
                <a:cs typeface="Times" panose="02020603050405020304" pitchFamily="18" charset="0"/>
              </a:rPr>
              <a:t>dependent variable must be a continuous/real value</a:t>
            </a:r>
            <a:r>
              <a:rPr kumimoji="0" lang="en-US" sz="2400" b="0" i="0" u="none" strike="noStrike" kern="1200" cap="none" spc="0" normalizeH="0" baseline="0" noProof="0" dirty="0">
                <a:ln>
                  <a:noFill/>
                </a:ln>
                <a:solidFill>
                  <a:srgbClr val="333333"/>
                </a:solidFill>
                <a:effectLst/>
                <a:uLnTx/>
                <a:uFillTx/>
                <a:latin typeface="Times" panose="02020603050405020304" pitchFamily="18" charset="0"/>
                <a:cs typeface="Times" panose="02020603050405020304" pitchFamily="18" charset="0"/>
              </a:rPr>
              <a:t>. However, the independent variable can be measured on continuous or categorical values.</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333333"/>
              </a:solidFill>
              <a:effectLst/>
              <a:uLnTx/>
              <a:uFillTx/>
              <a:latin typeface="Times" panose="02020603050405020304" pitchFamily="18" charset="0"/>
              <a:cs typeface="Times" panose="02020603050405020304" pitchFamily="18" charset="0"/>
            </a:endParaRP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Times" panose="02020603050405020304" pitchFamily="18" charset="0"/>
                <a:cs typeface="Times" panose="02020603050405020304" pitchFamily="18" charset="0"/>
              </a:rPr>
              <a:t>Simple Linear regression algorithm has mainly two objectives:</a:t>
            </a:r>
          </a:p>
          <a:p>
            <a:pPr marL="873629" marR="0" lvl="1"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Model the relationship between the two variables.</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 Such as the relationship between Income and expenditure, experience and Salary, etc.</a:t>
            </a:r>
          </a:p>
          <a:p>
            <a:pPr marL="873629" marR="0" lvl="1"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Forecasting new observations.</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 Such as Weather forecasting according to temperature, Revenue of a company according to the investments in a year, etc.</a:t>
            </a:r>
          </a:p>
        </p:txBody>
      </p:sp>
    </p:spTree>
    <p:extLst>
      <p:ext uri="{BB962C8B-B14F-4D97-AF65-F5344CB8AC3E}">
        <p14:creationId xmlns:p14="http://schemas.microsoft.com/office/powerpoint/2010/main" val="43561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Linear Regression</a:t>
            </a:r>
            <a:endParaRPr lang="en-IN" sz="3000" b="1" dirty="0">
              <a:solidFill>
                <a:srgbClr val="C00000"/>
              </a:solidFill>
              <a:latin typeface="Arial"/>
              <a:cs typeface="Arial"/>
            </a:endParaRPr>
          </a:p>
        </p:txBody>
      </p:sp>
      <p:pic>
        <p:nvPicPr>
          <p:cNvPr id="4098" name="Picture 2" descr="Regression Analysis in Machine learning">
            <a:extLst>
              <a:ext uri="{FF2B5EF4-FFF2-40B4-BE49-F238E27FC236}">
                <a16:creationId xmlns:a16="http://schemas.microsoft.com/office/drawing/2014/main" id="{4297883F-1EA2-43D4-97E0-5D355CA75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734" y="760031"/>
            <a:ext cx="6286205" cy="46797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CCB76F8-DCAC-428C-3C57-51A5FCEA4395}"/>
              </a:ext>
            </a:extLst>
          </p:cNvPr>
          <p:cNvSpPr txBox="1"/>
          <p:nvPr/>
        </p:nvSpPr>
        <p:spPr>
          <a:xfrm>
            <a:off x="7151914" y="1808473"/>
            <a:ext cx="5940571" cy="2677656"/>
          </a:xfrm>
          <a:prstGeom prst="rect">
            <a:avLst/>
          </a:prstGeom>
          <a:noFill/>
        </p:spPr>
        <p:txBody>
          <a:bodyPr wrap="square">
            <a:spAutoFit/>
          </a:bodyPr>
          <a:lstStyle/>
          <a:p>
            <a:pPr algn="just"/>
            <a:r>
              <a:rPr lang="en-US" sz="2400" dirty="0">
                <a:solidFill>
                  <a:srgbClr val="000000"/>
                </a:solidFill>
                <a:latin typeface="Times" panose="02020603050405020304" pitchFamily="18" charset="0"/>
                <a:cs typeface="Times" panose="02020603050405020304" pitchFamily="18" charset="0"/>
              </a:rPr>
              <a:t>Mathematical equation for Linear regression: Y= a1 + a2X  </a:t>
            </a:r>
          </a:p>
          <a:p>
            <a:pPr algn="just"/>
            <a:r>
              <a:rPr lang="en-US" sz="2400" b="1" dirty="0">
                <a:solidFill>
                  <a:srgbClr val="333333"/>
                </a:solidFill>
                <a:latin typeface="Times" panose="02020603050405020304" pitchFamily="18" charset="0"/>
                <a:cs typeface="Times" panose="02020603050405020304" pitchFamily="18" charset="0"/>
              </a:rPr>
              <a:t>Here, </a:t>
            </a:r>
          </a:p>
          <a:p>
            <a:r>
              <a:rPr lang="en-US" sz="2400" b="1" dirty="0">
                <a:solidFill>
                  <a:srgbClr val="333333"/>
                </a:solidFill>
                <a:latin typeface="Times" panose="02020603050405020304" pitchFamily="18" charset="0"/>
                <a:cs typeface="Times" panose="02020603050405020304" pitchFamily="18" charset="0"/>
              </a:rPr>
              <a:t>Y = dependent variables (target variables),</a:t>
            </a:r>
            <a:br>
              <a:rPr lang="en-US" sz="2400" dirty="0">
                <a:solidFill>
                  <a:srgbClr val="333333"/>
                </a:solidFill>
                <a:latin typeface="Times" panose="02020603050405020304" pitchFamily="18" charset="0"/>
                <a:cs typeface="Times" panose="02020603050405020304" pitchFamily="18" charset="0"/>
              </a:rPr>
            </a:br>
            <a:r>
              <a:rPr lang="en-US" sz="2400" b="1" dirty="0">
                <a:solidFill>
                  <a:srgbClr val="333333"/>
                </a:solidFill>
                <a:latin typeface="Times" panose="02020603050405020304" pitchFamily="18" charset="0"/>
                <a:cs typeface="Times" panose="02020603050405020304" pitchFamily="18" charset="0"/>
              </a:rPr>
              <a:t>X= Independent variables (predictor variables),</a:t>
            </a:r>
            <a:br>
              <a:rPr lang="en-US" sz="2400" dirty="0">
                <a:solidFill>
                  <a:srgbClr val="333333"/>
                </a:solidFill>
                <a:latin typeface="Times" panose="02020603050405020304" pitchFamily="18" charset="0"/>
                <a:cs typeface="Times" panose="02020603050405020304" pitchFamily="18" charset="0"/>
              </a:rPr>
            </a:br>
            <a:r>
              <a:rPr lang="en-US" sz="2400" b="1" dirty="0">
                <a:solidFill>
                  <a:srgbClr val="333333"/>
                </a:solidFill>
                <a:latin typeface="Times" panose="02020603050405020304" pitchFamily="18" charset="0"/>
                <a:cs typeface="Times" panose="02020603050405020304" pitchFamily="18" charset="0"/>
              </a:rPr>
              <a:t>a1 and a2 are the linear coefficients</a:t>
            </a:r>
            <a:endParaRPr lang="en-US" sz="2400" dirty="0">
              <a:solidFill>
                <a:srgbClr val="333333"/>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024485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Linear Regression</a:t>
            </a:r>
            <a:endParaRPr lang="en-IN" sz="3000" b="1" dirty="0">
              <a:solidFill>
                <a:srgbClr val="C00000"/>
              </a:solidFill>
              <a:latin typeface="Arial"/>
              <a:cs typeface="Arial"/>
            </a:endParaRPr>
          </a:p>
        </p:txBody>
      </p:sp>
      <p:pic>
        <p:nvPicPr>
          <p:cNvPr id="5129" name="Picture 9" descr="The Top 10 Machine Learning Algorithms for ML Beginners">
            <a:extLst>
              <a:ext uri="{FF2B5EF4-FFF2-40B4-BE49-F238E27FC236}">
                <a16:creationId xmlns:a16="http://schemas.microsoft.com/office/drawing/2014/main" id="{9B814070-EA9F-49E5-8BAF-BBDB5F1043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888" y="3879322"/>
            <a:ext cx="5408170" cy="270408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44F2004-D38B-67FA-E64E-D5CED0C9C0ED}"/>
              </a:ext>
            </a:extLst>
          </p:cNvPr>
          <p:cNvSpPr txBox="1"/>
          <p:nvPr/>
        </p:nvSpPr>
        <p:spPr>
          <a:xfrm>
            <a:off x="1261752" y="913733"/>
            <a:ext cx="10067307" cy="3046988"/>
          </a:xfrm>
          <a:prstGeom prst="rect">
            <a:avLst/>
          </a:prstGeom>
          <a:noFill/>
        </p:spPr>
        <p:txBody>
          <a:bodyPr wrap="square">
            <a:spAutoFit/>
          </a:bodyPr>
          <a:lstStyle/>
          <a:p>
            <a:pPr marL="374413" indent="-374413" algn="just">
              <a:buFont typeface="Arial" panose="020B0604020202020204" pitchFamily="34" charset="0"/>
              <a:buChar char="•"/>
            </a:pPr>
            <a:r>
              <a:rPr lang="en-US" sz="2400" dirty="0">
                <a:solidFill>
                  <a:srgbClr val="333333"/>
                </a:solidFill>
                <a:latin typeface="Times" panose="02020603050405020304" pitchFamily="18" charset="0"/>
                <a:cs typeface="Times" panose="02020603050405020304" pitchFamily="18" charset="0"/>
              </a:rPr>
              <a:t>Linear Regression model can be represented using the below equation: </a:t>
            </a:r>
          </a:p>
          <a:p>
            <a:pPr lvl="2" algn="just"/>
            <a:r>
              <a:rPr lang="en-US" sz="2400" b="1" dirty="0">
                <a:solidFill>
                  <a:srgbClr val="333333"/>
                </a:solidFill>
                <a:latin typeface="Times" panose="02020603050405020304" pitchFamily="18" charset="0"/>
                <a:cs typeface="Times" panose="02020603050405020304" pitchFamily="18" charset="0"/>
              </a:rPr>
              <a:t>Y= a1 + a2 X + ε </a:t>
            </a:r>
          </a:p>
          <a:p>
            <a:pPr marL="374413" indent="-374413" algn="just">
              <a:buFont typeface="Arial" panose="020B0604020202020204" pitchFamily="34" charset="0"/>
              <a:buChar char="•"/>
            </a:pPr>
            <a:r>
              <a:rPr lang="en-US" sz="2400" dirty="0">
                <a:solidFill>
                  <a:srgbClr val="333333"/>
                </a:solidFill>
                <a:latin typeface="Times" panose="02020603050405020304" pitchFamily="18" charset="0"/>
                <a:cs typeface="Times" panose="02020603050405020304" pitchFamily="18" charset="0"/>
              </a:rPr>
              <a:t>Here, </a:t>
            </a:r>
          </a:p>
          <a:p>
            <a:pPr marL="374413" indent="-374413" algn="just">
              <a:buFont typeface="Arial" panose="020B0604020202020204" pitchFamily="34" charset="0"/>
              <a:buChar char="•"/>
            </a:pPr>
            <a:r>
              <a:rPr lang="en-US" sz="2400" dirty="0">
                <a:solidFill>
                  <a:srgbClr val="333333"/>
                </a:solidFill>
                <a:latin typeface="Times" panose="02020603050405020304" pitchFamily="18" charset="0"/>
                <a:cs typeface="Times" panose="02020603050405020304" pitchFamily="18" charset="0"/>
              </a:rPr>
              <a:t>a1 = It is the intercept of the Regression line (can be obtained putting x=0) </a:t>
            </a:r>
          </a:p>
          <a:p>
            <a:pPr marL="374413" indent="-374413" algn="just">
              <a:buFont typeface="Arial" panose="020B0604020202020204" pitchFamily="34" charset="0"/>
              <a:buChar char="•"/>
            </a:pPr>
            <a:r>
              <a:rPr lang="en-US" sz="2400" dirty="0">
                <a:solidFill>
                  <a:srgbClr val="333333"/>
                </a:solidFill>
                <a:latin typeface="Times" panose="02020603050405020304" pitchFamily="18" charset="0"/>
                <a:cs typeface="Times" panose="02020603050405020304" pitchFamily="18" charset="0"/>
              </a:rPr>
              <a:t>a2 = It is the slope of the regression line, which tells whether the line is increasing or decreasing.</a:t>
            </a:r>
          </a:p>
          <a:p>
            <a:pPr marL="374413" indent="-374413" algn="just">
              <a:buFont typeface="Arial" panose="020B0604020202020204" pitchFamily="34" charset="0"/>
              <a:buChar char="•"/>
            </a:pPr>
            <a:r>
              <a:rPr lang="en-US" sz="2400" dirty="0">
                <a:solidFill>
                  <a:srgbClr val="333333"/>
                </a:solidFill>
                <a:latin typeface="Times" panose="02020603050405020304" pitchFamily="18" charset="0"/>
                <a:cs typeface="Times" panose="02020603050405020304" pitchFamily="18" charset="0"/>
              </a:rPr>
              <a:t>ε = The error term. (For a good model it will be negligible)</a:t>
            </a:r>
          </a:p>
          <a:p>
            <a:pPr algn="just"/>
            <a:endParaRPr lang="en-US" sz="2400" dirty="0">
              <a:solidFill>
                <a:srgbClr val="333333"/>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69232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Cost Function</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261752" y="913733"/>
            <a:ext cx="10767952" cy="5632311"/>
          </a:xfrm>
          <a:prstGeom prst="rect">
            <a:avLst/>
          </a:prstGeom>
          <a:noFill/>
        </p:spPr>
        <p:txBody>
          <a:bodyPr wrap="square">
            <a:spAutoFit/>
          </a:bodyPr>
          <a:lstStyle/>
          <a:p>
            <a:pPr marL="312010" indent="-312010" algn="just">
              <a:buFont typeface="Arial" panose="020B0604020202020204" pitchFamily="34" charset="0"/>
              <a:buChar char="•"/>
            </a:pPr>
            <a:r>
              <a:rPr lang="en-US" sz="2400" dirty="0">
                <a:solidFill>
                  <a:srgbClr val="222222"/>
                </a:solidFill>
                <a:latin typeface="Times" panose="02020603050405020304" pitchFamily="18" charset="0"/>
                <a:cs typeface="Times" panose="02020603050405020304" pitchFamily="18" charset="0"/>
              </a:rPr>
              <a:t>The cost function helps to figure out the best possible values for a0 and a1, which provides the best fit line for the data points.</a:t>
            </a:r>
          </a:p>
          <a:p>
            <a:pPr marL="312010" indent="-312010" algn="just">
              <a:buFont typeface="Arial" panose="020B0604020202020204" pitchFamily="34" charset="0"/>
              <a:buChar char="•"/>
            </a:pPr>
            <a:r>
              <a:rPr lang="en-US" sz="2400" dirty="0">
                <a:solidFill>
                  <a:srgbClr val="222222"/>
                </a:solidFill>
                <a:latin typeface="Times" panose="02020603050405020304" pitchFamily="18" charset="0"/>
                <a:cs typeface="Times" panose="02020603050405020304" pitchFamily="18" charset="0"/>
              </a:rPr>
              <a:t>Cost function optimizes the regression coefficients or weights and measures how a linear regression model is performing. The cost function is used to find the accuracy of the </a:t>
            </a:r>
            <a:r>
              <a:rPr lang="en-US" sz="2400" b="1" dirty="0">
                <a:solidFill>
                  <a:srgbClr val="222222"/>
                </a:solidFill>
                <a:latin typeface="Times" panose="02020603050405020304" pitchFamily="18" charset="0"/>
                <a:cs typeface="Times" panose="02020603050405020304" pitchFamily="18" charset="0"/>
              </a:rPr>
              <a:t>mapping function</a:t>
            </a:r>
            <a:r>
              <a:rPr lang="en-US" sz="2400" dirty="0">
                <a:solidFill>
                  <a:srgbClr val="222222"/>
                </a:solidFill>
                <a:latin typeface="Times" panose="02020603050405020304" pitchFamily="18" charset="0"/>
                <a:cs typeface="Times" panose="02020603050405020304" pitchFamily="18" charset="0"/>
              </a:rPr>
              <a:t> that maps the input variable to the output variable. This mapping function is also known as </a:t>
            </a:r>
            <a:r>
              <a:rPr lang="en-US" sz="2400" b="1" dirty="0">
                <a:solidFill>
                  <a:srgbClr val="222222"/>
                </a:solidFill>
                <a:latin typeface="Times" panose="02020603050405020304" pitchFamily="18" charset="0"/>
                <a:cs typeface="Times" panose="02020603050405020304" pitchFamily="18" charset="0"/>
              </a:rPr>
              <a:t>the Hypothesis function</a:t>
            </a:r>
            <a:r>
              <a:rPr lang="en-US" sz="2400" dirty="0">
                <a:solidFill>
                  <a:srgbClr val="222222"/>
                </a:solidFill>
                <a:latin typeface="Times" panose="02020603050405020304" pitchFamily="18" charset="0"/>
                <a:cs typeface="Times" panose="02020603050405020304" pitchFamily="18" charset="0"/>
              </a:rPr>
              <a:t>.</a:t>
            </a:r>
          </a:p>
          <a:p>
            <a:pPr marL="312010" indent="-312010" algn="just">
              <a:buFont typeface="Arial" panose="020B0604020202020204" pitchFamily="34" charset="0"/>
              <a:buChar char="•"/>
            </a:pPr>
            <a:r>
              <a:rPr lang="en-US" sz="2400" dirty="0">
                <a:solidFill>
                  <a:srgbClr val="222222"/>
                </a:solidFill>
                <a:latin typeface="Times" panose="02020603050405020304" pitchFamily="18" charset="0"/>
                <a:cs typeface="Times" panose="02020603050405020304" pitchFamily="18" charset="0"/>
              </a:rPr>
              <a:t>In Linear Regression, </a:t>
            </a:r>
            <a:r>
              <a:rPr lang="en-US" sz="2400" b="1" dirty="0">
                <a:solidFill>
                  <a:srgbClr val="222222"/>
                </a:solidFill>
                <a:latin typeface="Times" panose="02020603050405020304" pitchFamily="18" charset="0"/>
                <a:cs typeface="Times" panose="02020603050405020304" pitchFamily="18" charset="0"/>
              </a:rPr>
              <a:t>Mean Squared Error (MSE)</a:t>
            </a:r>
            <a:r>
              <a:rPr lang="en-US" sz="2400" dirty="0">
                <a:solidFill>
                  <a:srgbClr val="222222"/>
                </a:solidFill>
                <a:latin typeface="Times" panose="02020603050405020304" pitchFamily="18" charset="0"/>
                <a:cs typeface="Times" panose="02020603050405020304" pitchFamily="18" charset="0"/>
              </a:rPr>
              <a:t> cost function is used, which is the average of squared error that occurred between the predicted values and actual values.</a:t>
            </a:r>
          </a:p>
          <a:p>
            <a:pPr marL="312010" indent="-312010" algn="just">
              <a:buFont typeface="Arial" panose="020B0604020202020204" pitchFamily="34" charset="0"/>
              <a:buChar char="•"/>
            </a:pPr>
            <a:endParaRPr lang="en-US" sz="2400" dirty="0">
              <a:solidFill>
                <a:srgbClr val="222222"/>
              </a:solidFill>
              <a:latin typeface="Times" panose="02020603050405020304" pitchFamily="18" charset="0"/>
              <a:cs typeface="Times" panose="02020603050405020304" pitchFamily="18" charset="0"/>
            </a:endParaRPr>
          </a:p>
          <a:p>
            <a:pPr algn="just"/>
            <a:r>
              <a:rPr lang="en-IN" sz="2400" i="1" dirty="0">
                <a:solidFill>
                  <a:srgbClr val="222222"/>
                </a:solidFill>
                <a:latin typeface="Times" panose="02020603050405020304" pitchFamily="18" charset="0"/>
                <a:cs typeface="Times" panose="02020603050405020304" pitchFamily="18" charset="0"/>
              </a:rPr>
              <a:t>Let’s: </a:t>
            </a:r>
            <a:r>
              <a:rPr lang="en-IN" sz="2400" i="1" dirty="0" err="1">
                <a:solidFill>
                  <a:srgbClr val="222222"/>
                </a:solidFill>
                <a:latin typeface="Times" panose="02020603050405020304" pitchFamily="18" charset="0"/>
                <a:cs typeface="Times" panose="02020603050405020304" pitchFamily="18" charset="0"/>
              </a:rPr>
              <a:t>y</a:t>
            </a:r>
            <a:r>
              <a:rPr lang="en-IN" sz="1600" i="1" dirty="0" err="1">
                <a:solidFill>
                  <a:srgbClr val="222222"/>
                </a:solidFill>
                <a:latin typeface="Times" panose="02020603050405020304" pitchFamily="18" charset="0"/>
                <a:cs typeface="Times" panose="02020603050405020304" pitchFamily="18" charset="0"/>
              </a:rPr>
              <a:t>i</a:t>
            </a:r>
            <a:r>
              <a:rPr lang="en-IN" sz="2400" i="1" dirty="0">
                <a:solidFill>
                  <a:srgbClr val="222222"/>
                </a:solidFill>
                <a:latin typeface="Times" panose="02020603050405020304" pitchFamily="18" charset="0"/>
                <a:cs typeface="Times" panose="02020603050405020304" pitchFamily="18" charset="0"/>
              </a:rPr>
              <a:t> = actual values and </a:t>
            </a:r>
            <a:r>
              <a:rPr lang="en-IN" sz="2400" i="1" dirty="0" err="1">
                <a:solidFill>
                  <a:srgbClr val="222222"/>
                </a:solidFill>
                <a:latin typeface="Times" panose="02020603050405020304" pitchFamily="18" charset="0"/>
                <a:cs typeface="Times" panose="02020603050405020304" pitchFamily="18" charset="0"/>
              </a:rPr>
              <a:t>mx</a:t>
            </a:r>
            <a:r>
              <a:rPr lang="en-IN" sz="1600" i="1" dirty="0" err="1">
                <a:solidFill>
                  <a:srgbClr val="222222"/>
                </a:solidFill>
                <a:latin typeface="Times" panose="02020603050405020304" pitchFamily="18" charset="0"/>
                <a:cs typeface="Times" panose="02020603050405020304" pitchFamily="18" charset="0"/>
              </a:rPr>
              <a:t>i</a:t>
            </a:r>
            <a:r>
              <a:rPr lang="en-IN" sz="2400" i="1" dirty="0" err="1">
                <a:solidFill>
                  <a:srgbClr val="222222"/>
                </a:solidFill>
                <a:latin typeface="Times" panose="02020603050405020304" pitchFamily="18" charset="0"/>
                <a:cs typeface="Times" panose="02020603050405020304" pitchFamily="18" charset="0"/>
              </a:rPr>
              <a:t>+b</a:t>
            </a:r>
            <a:r>
              <a:rPr lang="en-IN" sz="2400" i="1" dirty="0">
                <a:solidFill>
                  <a:srgbClr val="222222"/>
                </a:solidFill>
                <a:latin typeface="Times" panose="02020603050405020304" pitchFamily="18" charset="0"/>
                <a:cs typeface="Times" panose="02020603050405020304" pitchFamily="18" charset="0"/>
              </a:rPr>
              <a:t> = predicted value</a:t>
            </a:r>
          </a:p>
          <a:p>
            <a:pPr algn="just"/>
            <a:endParaRPr lang="en-IN" sz="2400" i="1" dirty="0">
              <a:solidFill>
                <a:srgbClr val="222222"/>
              </a:solidFill>
              <a:latin typeface="Times" panose="02020603050405020304" pitchFamily="18" charset="0"/>
              <a:cs typeface="Times" panose="02020603050405020304" pitchFamily="18" charset="0"/>
            </a:endParaRPr>
          </a:p>
          <a:p>
            <a:pPr algn="just"/>
            <a:endParaRPr lang="en-IN" sz="2400" i="1" dirty="0">
              <a:solidFill>
                <a:srgbClr val="222222"/>
              </a:solidFill>
              <a:latin typeface="Times" panose="02020603050405020304" pitchFamily="18" charset="0"/>
              <a:cs typeface="Times" panose="02020603050405020304" pitchFamily="18" charset="0"/>
            </a:endParaRPr>
          </a:p>
          <a:p>
            <a:pPr algn="just"/>
            <a:endParaRPr lang="en-IN" sz="2400" i="1" dirty="0">
              <a:solidFill>
                <a:srgbClr val="222222"/>
              </a:solidFill>
              <a:latin typeface="Times" panose="02020603050405020304" pitchFamily="18" charset="0"/>
              <a:cs typeface="Times" panose="02020603050405020304" pitchFamily="18" charset="0"/>
            </a:endParaRPr>
          </a:p>
          <a:p>
            <a:pPr algn="just"/>
            <a:endParaRPr lang="en-US" sz="2400" dirty="0">
              <a:solidFill>
                <a:srgbClr val="222222"/>
              </a:solidFill>
              <a:latin typeface="Times" panose="02020603050405020304" pitchFamily="18" charset="0"/>
              <a:cs typeface="Times" panose="02020603050405020304" pitchFamily="18" charset="0"/>
            </a:endParaRPr>
          </a:p>
        </p:txBody>
      </p:sp>
      <p:pic>
        <p:nvPicPr>
          <p:cNvPr id="1030" name="Picture 6" descr="Linear Regression MSE">
            <a:extLst>
              <a:ext uri="{FF2B5EF4-FFF2-40B4-BE49-F238E27FC236}">
                <a16:creationId xmlns:a16="http://schemas.microsoft.com/office/drawing/2014/main" id="{0AC29E89-2A47-4401-8975-D79F18AE4A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2934" y="5546736"/>
            <a:ext cx="6914091" cy="7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380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Gradient Descent</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261752" y="913733"/>
            <a:ext cx="11064835" cy="1938992"/>
          </a:xfrm>
          <a:prstGeom prst="rect">
            <a:avLst/>
          </a:prstGeom>
          <a:noFill/>
        </p:spPr>
        <p:txBody>
          <a:bodyPr wrap="square">
            <a:spAutoFit/>
          </a:bodyPr>
          <a:lstStyle/>
          <a:p>
            <a:pPr marL="374413" indent="-374413" algn="just">
              <a:buFont typeface="Arial" panose="020B0604020202020204" pitchFamily="34" charset="0"/>
              <a:buChar char="•"/>
            </a:pPr>
            <a:r>
              <a:rPr lang="en-US" sz="2400" dirty="0">
                <a:solidFill>
                  <a:srgbClr val="222222"/>
                </a:solidFill>
                <a:latin typeface="Times" panose="02020603050405020304" pitchFamily="18" charset="0"/>
                <a:cs typeface="Times" panose="02020603050405020304" pitchFamily="18" charset="0"/>
              </a:rPr>
              <a:t>Gradient descent is a method of updating a0 and a1 to minimize the cost function (MSE). </a:t>
            </a:r>
          </a:p>
          <a:p>
            <a:pPr marL="374413" indent="-374413" algn="just">
              <a:buFont typeface="Arial" panose="020B0604020202020204" pitchFamily="34" charset="0"/>
              <a:buChar char="•"/>
            </a:pPr>
            <a:r>
              <a:rPr lang="en-US" sz="2400" dirty="0">
                <a:solidFill>
                  <a:srgbClr val="222222"/>
                </a:solidFill>
                <a:latin typeface="Times" panose="02020603050405020304" pitchFamily="18" charset="0"/>
                <a:cs typeface="Times" panose="02020603050405020304" pitchFamily="18" charset="0"/>
              </a:rPr>
              <a:t>A regression model uses gradient descent to update the coefficients of the line (a0, a1 =&gt; xi, b) by reducing the cost function by a random selection of coefficient values and then iteratively update the values to reach the minimum cost function.</a:t>
            </a:r>
          </a:p>
        </p:txBody>
      </p:sp>
      <p:pic>
        <p:nvPicPr>
          <p:cNvPr id="2050" name="Picture 2" descr="Linear Regression gradient Descent">
            <a:extLst>
              <a:ext uri="{FF2B5EF4-FFF2-40B4-BE49-F238E27FC236}">
                <a16:creationId xmlns:a16="http://schemas.microsoft.com/office/drawing/2014/main" id="{4DB049A9-076A-4CA9-B578-7EEDAE40F0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5853"/>
          <a:stretch/>
        </p:blipFill>
        <p:spPr bwMode="auto">
          <a:xfrm>
            <a:off x="4714504" y="2898033"/>
            <a:ext cx="6090442" cy="364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947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Gradient Descent</a:t>
            </a:r>
            <a:endParaRPr lang="en-IN" sz="3000" b="1" dirty="0">
              <a:solidFill>
                <a:srgbClr val="C00000"/>
              </a:solidFill>
              <a:latin typeface="Arial"/>
              <a:cs typeface="Arial"/>
            </a:endParaRPr>
          </a:p>
        </p:txBody>
      </p:sp>
      <p:pic>
        <p:nvPicPr>
          <p:cNvPr id="2" name="Picture 2" descr="Learning Rate">
            <a:extLst>
              <a:ext uri="{FF2B5EF4-FFF2-40B4-BE49-F238E27FC236}">
                <a16:creationId xmlns:a16="http://schemas.microsoft.com/office/drawing/2014/main" id="{20652BCC-FD17-E2D0-E064-3DDF6E16AE6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123"/>
          <a:stretch/>
        </p:blipFill>
        <p:spPr bwMode="auto">
          <a:xfrm>
            <a:off x="1260929" y="1249203"/>
            <a:ext cx="10393164" cy="498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153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Gradient Descent</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510639" y="913733"/>
            <a:ext cx="12504717" cy="3416320"/>
          </a:xfrm>
          <a:prstGeom prst="rect">
            <a:avLst/>
          </a:prstGeom>
          <a:noFill/>
        </p:spPr>
        <p:txBody>
          <a:bodyPr wrap="square">
            <a:spAutoFit/>
          </a:bodyPr>
          <a:lstStyle/>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22222"/>
                </a:solidFill>
                <a:effectLst/>
                <a:uLnTx/>
                <a:uFillTx/>
                <a:latin typeface="Times" panose="02020603050405020304" pitchFamily="18" charset="0"/>
                <a:ea typeface="+mn-ea"/>
                <a:cs typeface="Times" panose="02020603050405020304" pitchFamily="18" charset="0"/>
              </a:rPr>
              <a:t>Imagine a pit in the shape of U. You are standing at the topmost point in the pit, and your objective is to reach the bottom of the pit. There is a treasure, and you can only take a discrete number of steps to reach the bottom. </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22222"/>
                </a:solidFill>
                <a:effectLst/>
                <a:uLnTx/>
                <a:uFillTx/>
                <a:latin typeface="Times" panose="02020603050405020304" pitchFamily="18" charset="0"/>
                <a:ea typeface="+mn-ea"/>
                <a:cs typeface="Times" panose="02020603050405020304" pitchFamily="18" charset="0"/>
              </a:rPr>
              <a:t>If you decide to take one footstep at a time, you will eventually get to the bottom of the pit but, this will take a longer time. </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22222"/>
                </a:solidFill>
                <a:effectLst/>
                <a:uLnTx/>
                <a:uFillTx/>
                <a:latin typeface="Times" panose="02020603050405020304" pitchFamily="18" charset="0"/>
                <a:ea typeface="+mn-ea"/>
                <a:cs typeface="Times" panose="02020603050405020304" pitchFamily="18" charset="0"/>
              </a:rPr>
              <a:t>If you choose to take longer steps each time, you may get to sooner but, there is a chance that you could overshoot the bottom of the pit and not near the bottom. </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22222"/>
                </a:solidFill>
                <a:effectLst/>
                <a:uLnTx/>
                <a:uFillTx/>
                <a:latin typeface="Times" panose="02020603050405020304" pitchFamily="18" charset="0"/>
                <a:ea typeface="+mn-ea"/>
                <a:cs typeface="Times" panose="02020603050405020304" pitchFamily="18" charset="0"/>
              </a:rPr>
              <a:t>In the gradient descent algorithm, the number of steps you take is the learning rate, and this decides how fast the algorithm converges to the minima.</a:t>
            </a:r>
          </a:p>
        </p:txBody>
      </p:sp>
    </p:spTree>
    <p:extLst>
      <p:ext uri="{BB962C8B-B14F-4D97-AF65-F5344CB8AC3E}">
        <p14:creationId xmlns:p14="http://schemas.microsoft.com/office/powerpoint/2010/main" val="142985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94409" y="1060326"/>
            <a:ext cx="10359683" cy="4717467"/>
          </a:xfrm>
          <a:prstGeom prst="rect">
            <a:avLst/>
          </a:prstGeom>
          <a:noFill/>
        </p:spPr>
        <p:txBody>
          <a:bodyPr wrap="square" lIns="99843" tIns="49922" rIns="99843" bIns="49922" rtlCol="0" anchor="ctr">
            <a:spAutoFit/>
          </a:bodyPr>
          <a:lstStyle/>
          <a:p>
            <a:pPr algn="ctr"/>
            <a:r>
              <a:rPr lang="en-US" sz="5400" b="1" dirty="0">
                <a:solidFill>
                  <a:srgbClr val="FF0000"/>
                </a:solidFill>
                <a:latin typeface="Times" panose="02020603050405020304" pitchFamily="18" charset="0"/>
                <a:cs typeface="Times" panose="02020603050405020304" pitchFamily="18" charset="0"/>
              </a:rPr>
              <a:t>Unit 4 </a:t>
            </a:r>
            <a:r>
              <a:rPr lang="en-IN" sz="5400" b="1" dirty="0">
                <a:solidFill>
                  <a:srgbClr val="FF0000"/>
                </a:solidFill>
                <a:latin typeface="Times" panose="02020603050405020304" pitchFamily="18" charset="0"/>
                <a:cs typeface="Times" panose="02020603050405020304" pitchFamily="18" charset="0"/>
              </a:rPr>
              <a:t>: </a:t>
            </a:r>
            <a:r>
              <a:rPr lang="en-US" sz="5400" b="1" dirty="0">
                <a:solidFill>
                  <a:srgbClr val="FF0000"/>
                </a:solidFill>
                <a:latin typeface="Times" panose="02020603050405020304" pitchFamily="18" charset="0"/>
                <a:cs typeface="Times" panose="02020603050405020304" pitchFamily="18" charset="0"/>
              </a:rPr>
              <a:t>Types of machine learning</a:t>
            </a:r>
            <a:r>
              <a:rPr lang="en-US" sz="5000" b="1" dirty="0">
                <a:solidFill>
                  <a:srgbClr val="46B0FA"/>
                </a:solidFill>
                <a:latin typeface="Times" panose="02020603050405020304" pitchFamily="18" charset="0"/>
                <a:cs typeface="Times" panose="02020603050405020304" pitchFamily="18" charset="0"/>
              </a:rPr>
              <a:t>	</a:t>
            </a:r>
          </a:p>
          <a:p>
            <a:pPr algn="ctr"/>
            <a:r>
              <a:rPr lang="en-US" sz="3200" b="1" dirty="0">
                <a:solidFill>
                  <a:srgbClr val="46B0FA"/>
                </a:solidFill>
                <a:latin typeface="Times" panose="02020603050405020304" pitchFamily="18" charset="0"/>
                <a:cs typeface="Times" panose="02020603050405020304" pitchFamily="18" charset="0"/>
              </a:rPr>
              <a:t>Lecture 2: Regression and its types</a:t>
            </a:r>
          </a:p>
          <a:p>
            <a:pPr algn="ctr"/>
            <a:endParaRPr lang="en-US" sz="3200" b="1" dirty="0">
              <a:solidFill>
                <a:srgbClr val="46B0FA"/>
              </a:solidFill>
              <a:latin typeface="Times" panose="02020603050405020304" pitchFamily="18" charset="0"/>
              <a:cs typeface="Times" panose="02020603050405020304" pitchFamily="18" charset="0"/>
            </a:endParaRPr>
          </a:p>
          <a:p>
            <a:pPr algn="ctr"/>
            <a:endParaRPr lang="en-US" sz="3200" b="1" dirty="0">
              <a:solidFill>
                <a:srgbClr val="46B0FA"/>
              </a:solidFill>
              <a:latin typeface="Times" panose="02020603050405020304" pitchFamily="18" charset="0"/>
              <a:cs typeface="Times" panose="02020603050405020304" pitchFamily="18" charset="0"/>
            </a:endParaRPr>
          </a:p>
          <a:p>
            <a:pPr algn="ctr"/>
            <a:endParaRPr lang="en-US" sz="5000" dirty="0">
              <a:solidFill>
                <a:srgbClr val="46B0FA"/>
              </a:solidFill>
              <a:latin typeface="Times" panose="02020603050405020304" pitchFamily="18" charset="0"/>
              <a:cs typeface="Times" panose="02020603050405020304" pitchFamily="18" charset="0"/>
            </a:endParaRPr>
          </a:p>
          <a:p>
            <a:pPr algn="ctr"/>
            <a:r>
              <a:rPr lang="en-US" sz="5000" b="1" dirty="0">
                <a:latin typeface="Times" panose="02020603050405020304" pitchFamily="18" charset="0"/>
                <a:cs typeface="Times" panose="02020603050405020304" pitchFamily="18" charset="0"/>
              </a:rPr>
              <a:t>	</a:t>
            </a:r>
            <a:endParaRPr lang="en-IN" sz="5000" b="1" dirty="0">
              <a:solidFill>
                <a:srgbClr val="C00000"/>
              </a:solidFill>
              <a:latin typeface="Times" panose="02020603050405020304" pitchFamily="18" charset="0"/>
              <a:cs typeface="Times" panose="02020603050405020304" pitchFamily="18" charset="0"/>
            </a:endParaRPr>
          </a:p>
        </p:txBody>
      </p:sp>
      <p:sp>
        <p:nvSpPr>
          <p:cNvPr id="2" name="Rectangle 1"/>
          <p:cNvSpPr/>
          <p:nvPr/>
        </p:nvSpPr>
        <p:spPr>
          <a:xfrm>
            <a:off x="3029637" y="5077397"/>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Gradient Descent</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3C61B084-EACA-41EC-AF63-B6F4D1C6382F}"/>
              </a:ext>
            </a:extLst>
          </p:cNvPr>
          <p:cNvSpPr txBox="1"/>
          <p:nvPr/>
        </p:nvSpPr>
        <p:spPr>
          <a:xfrm>
            <a:off x="2111443" y="1420929"/>
            <a:ext cx="9443500" cy="697114"/>
          </a:xfrm>
          <a:prstGeom prst="rect">
            <a:avLst/>
          </a:prstGeom>
          <a:noFill/>
        </p:spPr>
        <p:txBody>
          <a:bodyPr wrap="square">
            <a:spAutoFit/>
          </a:bodyPr>
          <a:lstStyle/>
          <a:p>
            <a:br>
              <a:rPr lang="en-US" sz="1965" dirty="0">
                <a:solidFill>
                  <a:srgbClr val="222222"/>
                </a:solidFill>
                <a:latin typeface="Lato"/>
              </a:rPr>
            </a:br>
            <a:endParaRPr lang="en-US" sz="1965" dirty="0">
              <a:solidFill>
                <a:srgbClr val="222222"/>
              </a:solidFill>
              <a:latin typeface="Lato"/>
            </a:endParaRPr>
          </a:p>
        </p:txBody>
      </p:sp>
      <p:pic>
        <p:nvPicPr>
          <p:cNvPr id="4098" name="Picture 2" descr="Partial derivatives Linear Regression">
            <a:extLst>
              <a:ext uri="{FF2B5EF4-FFF2-40B4-BE49-F238E27FC236}">
                <a16:creationId xmlns:a16="http://schemas.microsoft.com/office/drawing/2014/main" id="{F1FB65A7-4D23-4108-849D-0B3DD79867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1294" y="1941894"/>
            <a:ext cx="4040661" cy="257371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inear regression cost function 3">
            <a:extLst>
              <a:ext uri="{FF2B5EF4-FFF2-40B4-BE49-F238E27FC236}">
                <a16:creationId xmlns:a16="http://schemas.microsoft.com/office/drawing/2014/main" id="{7030439B-CA5C-4331-8486-57BE81EAA8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7445" y="1876919"/>
            <a:ext cx="5517864" cy="237812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linear regression cost function 2">
            <a:extLst>
              <a:ext uri="{FF2B5EF4-FFF2-40B4-BE49-F238E27FC236}">
                <a16:creationId xmlns:a16="http://schemas.microsoft.com/office/drawing/2014/main" id="{9A73CDF1-757B-451D-B923-E8BA994A3B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9915" y="4336741"/>
            <a:ext cx="3760165" cy="17305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B29BEFA-2B35-41EF-A2C8-DB5D2CAC4BA1}"/>
              </a:ext>
            </a:extLst>
          </p:cNvPr>
          <p:cNvSpPr txBox="1"/>
          <p:nvPr/>
        </p:nvSpPr>
        <p:spPr>
          <a:xfrm>
            <a:off x="1470116" y="1077176"/>
            <a:ext cx="10084827" cy="830997"/>
          </a:xfrm>
          <a:prstGeom prst="rect">
            <a:avLst/>
          </a:prstGeom>
          <a:noFill/>
        </p:spPr>
        <p:txBody>
          <a:bodyPr wrap="square">
            <a:spAutoFit/>
          </a:bodyPr>
          <a:lstStyle/>
          <a:p>
            <a:r>
              <a:rPr lang="en-US" sz="2400" dirty="0">
                <a:solidFill>
                  <a:srgbClr val="222222"/>
                </a:solidFill>
                <a:latin typeface="Times" panose="02020603050405020304" pitchFamily="18" charset="0"/>
                <a:cs typeface="Times" panose="02020603050405020304" pitchFamily="18" charset="0"/>
              </a:rPr>
              <a:t>To update a</a:t>
            </a:r>
            <a:r>
              <a:rPr lang="en-US" sz="2400" baseline="-25000" dirty="0">
                <a:solidFill>
                  <a:srgbClr val="222222"/>
                </a:solidFill>
                <a:latin typeface="Times" panose="02020603050405020304" pitchFamily="18" charset="0"/>
                <a:cs typeface="Times" panose="02020603050405020304" pitchFamily="18" charset="0"/>
              </a:rPr>
              <a:t>0</a:t>
            </a:r>
            <a:r>
              <a:rPr lang="en-US" sz="2400" dirty="0">
                <a:solidFill>
                  <a:srgbClr val="222222"/>
                </a:solidFill>
                <a:latin typeface="Times" panose="02020603050405020304" pitchFamily="18" charset="0"/>
                <a:cs typeface="Times" panose="02020603050405020304" pitchFamily="18" charset="0"/>
              </a:rPr>
              <a:t> and a</a:t>
            </a:r>
            <a:r>
              <a:rPr lang="en-US" sz="2400" baseline="-25000" dirty="0">
                <a:solidFill>
                  <a:srgbClr val="222222"/>
                </a:solidFill>
                <a:latin typeface="Times" panose="02020603050405020304" pitchFamily="18" charset="0"/>
                <a:cs typeface="Times" panose="02020603050405020304" pitchFamily="18" charset="0"/>
              </a:rPr>
              <a:t>1</a:t>
            </a:r>
            <a:r>
              <a:rPr lang="en-US" sz="2400" dirty="0">
                <a:solidFill>
                  <a:srgbClr val="222222"/>
                </a:solidFill>
                <a:latin typeface="Times" panose="02020603050405020304" pitchFamily="18" charset="0"/>
                <a:cs typeface="Times" panose="02020603050405020304" pitchFamily="18" charset="0"/>
              </a:rPr>
              <a:t>, we take gradients from the cost function. To find these gradients, we take partial derivatives for a</a:t>
            </a:r>
            <a:r>
              <a:rPr lang="en-US" sz="2400" baseline="-25000" dirty="0">
                <a:solidFill>
                  <a:srgbClr val="222222"/>
                </a:solidFill>
                <a:latin typeface="Times" panose="02020603050405020304" pitchFamily="18" charset="0"/>
                <a:cs typeface="Times" panose="02020603050405020304" pitchFamily="18" charset="0"/>
              </a:rPr>
              <a:t>0</a:t>
            </a:r>
            <a:r>
              <a:rPr lang="en-US" sz="2400" dirty="0">
                <a:solidFill>
                  <a:srgbClr val="222222"/>
                </a:solidFill>
                <a:latin typeface="Times" panose="02020603050405020304" pitchFamily="18" charset="0"/>
                <a:cs typeface="Times" panose="02020603050405020304" pitchFamily="18" charset="0"/>
              </a:rPr>
              <a:t> and a</a:t>
            </a:r>
            <a:r>
              <a:rPr lang="en-US" sz="2400" baseline="-25000" dirty="0">
                <a:solidFill>
                  <a:srgbClr val="222222"/>
                </a:solidFill>
                <a:latin typeface="Times" panose="02020603050405020304" pitchFamily="18" charset="0"/>
                <a:cs typeface="Times" panose="02020603050405020304" pitchFamily="18" charset="0"/>
              </a:rPr>
              <a:t>1</a:t>
            </a:r>
            <a:endParaRPr lang="en-US" sz="2400" dirty="0">
              <a:solidFill>
                <a:srgbClr val="222222"/>
              </a:solidFill>
              <a:latin typeface="Times" panose="02020603050405020304" pitchFamily="18" charset="0"/>
              <a:cs typeface="Times" panose="02020603050405020304" pitchFamily="18" charset="0"/>
            </a:endParaRPr>
          </a:p>
        </p:txBody>
      </p:sp>
      <p:sp>
        <p:nvSpPr>
          <p:cNvPr id="6" name="TextBox 5">
            <a:extLst>
              <a:ext uri="{FF2B5EF4-FFF2-40B4-BE49-F238E27FC236}">
                <a16:creationId xmlns:a16="http://schemas.microsoft.com/office/drawing/2014/main" id="{FF8E989E-1D62-4840-852C-2A2E40C8CDD8}"/>
              </a:ext>
            </a:extLst>
          </p:cNvPr>
          <p:cNvSpPr txBox="1"/>
          <p:nvPr/>
        </p:nvSpPr>
        <p:spPr>
          <a:xfrm>
            <a:off x="6246421" y="3866510"/>
            <a:ext cx="5854535" cy="1908215"/>
          </a:xfrm>
          <a:prstGeom prst="rect">
            <a:avLst/>
          </a:prstGeom>
          <a:noFill/>
        </p:spPr>
        <p:txBody>
          <a:bodyPr wrap="square">
            <a:spAutoFit/>
          </a:bodyPr>
          <a:lstStyle/>
          <a:p>
            <a:endParaRPr lang="en-US" sz="2200" dirty="0">
              <a:solidFill>
                <a:srgbClr val="222222"/>
              </a:solidFill>
              <a:latin typeface="Times" panose="02020603050405020304" pitchFamily="18" charset="0"/>
              <a:cs typeface="Times" panose="02020603050405020304" pitchFamily="18" charset="0"/>
            </a:endParaRPr>
          </a:p>
          <a:p>
            <a:r>
              <a:rPr lang="en-US" sz="2400" dirty="0">
                <a:solidFill>
                  <a:srgbClr val="222222"/>
                </a:solidFill>
                <a:latin typeface="Times" panose="02020603050405020304" pitchFamily="18" charset="0"/>
                <a:cs typeface="Times" panose="02020603050405020304" pitchFamily="18" charset="0"/>
              </a:rPr>
              <a:t>The partial derivates are the gradients, and they are used to update the values of a</a:t>
            </a:r>
            <a:r>
              <a:rPr lang="en-US" sz="2400" baseline="-25000" dirty="0">
                <a:solidFill>
                  <a:srgbClr val="222222"/>
                </a:solidFill>
                <a:latin typeface="Times" panose="02020603050405020304" pitchFamily="18" charset="0"/>
                <a:cs typeface="Times" panose="02020603050405020304" pitchFamily="18" charset="0"/>
              </a:rPr>
              <a:t>0</a:t>
            </a:r>
            <a:r>
              <a:rPr lang="en-US" sz="2400" dirty="0">
                <a:solidFill>
                  <a:srgbClr val="222222"/>
                </a:solidFill>
                <a:latin typeface="Times" panose="02020603050405020304" pitchFamily="18" charset="0"/>
                <a:cs typeface="Times" panose="02020603050405020304" pitchFamily="18" charset="0"/>
              </a:rPr>
              <a:t> and a</a:t>
            </a:r>
            <a:r>
              <a:rPr lang="en-US" sz="2400" baseline="-25000" dirty="0">
                <a:solidFill>
                  <a:srgbClr val="222222"/>
                </a:solidFill>
                <a:latin typeface="Times" panose="02020603050405020304" pitchFamily="18" charset="0"/>
                <a:cs typeface="Times" panose="02020603050405020304" pitchFamily="18" charset="0"/>
              </a:rPr>
              <a:t>1</a:t>
            </a:r>
            <a:r>
              <a:rPr lang="en-US" sz="2400" dirty="0">
                <a:solidFill>
                  <a:srgbClr val="222222"/>
                </a:solidFill>
                <a:latin typeface="Times" panose="02020603050405020304" pitchFamily="18" charset="0"/>
                <a:cs typeface="Times" panose="02020603050405020304" pitchFamily="18" charset="0"/>
              </a:rPr>
              <a:t>.</a:t>
            </a:r>
          </a:p>
          <a:p>
            <a:endParaRPr lang="en-US" sz="2400" dirty="0">
              <a:solidFill>
                <a:srgbClr val="222222"/>
              </a:solidFill>
              <a:latin typeface="Times" panose="02020603050405020304" pitchFamily="18" charset="0"/>
              <a:cs typeface="Times" panose="02020603050405020304" pitchFamily="18" charset="0"/>
            </a:endParaRPr>
          </a:p>
          <a:p>
            <a:r>
              <a:rPr lang="en-US" sz="2400" dirty="0">
                <a:solidFill>
                  <a:srgbClr val="222222"/>
                </a:solidFill>
                <a:latin typeface="Times" panose="02020603050405020304" pitchFamily="18" charset="0"/>
                <a:cs typeface="Times" panose="02020603050405020304" pitchFamily="18" charset="0"/>
              </a:rPr>
              <a:t> Alpha is the learning rate.</a:t>
            </a:r>
            <a:endParaRPr lang="en-IN"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420391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Numerical of Linear Regression</a:t>
            </a:r>
          </a:p>
        </p:txBody>
      </p:sp>
      <p:pic>
        <p:nvPicPr>
          <p:cNvPr id="5" name="Picture 4">
            <a:extLst>
              <a:ext uri="{FF2B5EF4-FFF2-40B4-BE49-F238E27FC236}">
                <a16:creationId xmlns:a16="http://schemas.microsoft.com/office/drawing/2014/main" id="{D275043D-DA0D-4B59-836D-374BCD179F10}"/>
              </a:ext>
            </a:extLst>
          </p:cNvPr>
          <p:cNvPicPr>
            <a:picLocks noChangeAspect="1"/>
          </p:cNvPicPr>
          <p:nvPr/>
        </p:nvPicPr>
        <p:blipFill rotWithShape="1">
          <a:blip r:embed="rId4"/>
          <a:srcRect l="5781" t="11060" r="36719" b="19965"/>
          <a:stretch/>
        </p:blipFill>
        <p:spPr>
          <a:xfrm>
            <a:off x="1055380" y="760032"/>
            <a:ext cx="8848642" cy="5724640"/>
          </a:xfrm>
          <a:prstGeom prst="rect">
            <a:avLst/>
          </a:prstGeom>
        </p:spPr>
      </p:pic>
    </p:spTree>
    <p:extLst>
      <p:ext uri="{BB962C8B-B14F-4D97-AF65-F5344CB8AC3E}">
        <p14:creationId xmlns:p14="http://schemas.microsoft.com/office/powerpoint/2010/main" val="869085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Numerical Solution</a:t>
            </a:r>
          </a:p>
        </p:txBody>
      </p:sp>
      <p:pic>
        <p:nvPicPr>
          <p:cNvPr id="2" name="Picture 1">
            <a:extLst>
              <a:ext uri="{FF2B5EF4-FFF2-40B4-BE49-F238E27FC236}">
                <a16:creationId xmlns:a16="http://schemas.microsoft.com/office/drawing/2014/main" id="{76D7B813-5D58-69BD-0484-164F34FA3908}"/>
              </a:ext>
            </a:extLst>
          </p:cNvPr>
          <p:cNvPicPr>
            <a:picLocks noChangeAspect="1"/>
          </p:cNvPicPr>
          <p:nvPr/>
        </p:nvPicPr>
        <p:blipFill rotWithShape="1">
          <a:blip r:embed="rId4"/>
          <a:srcRect l="5625" t="10001" r="36459" b="5650"/>
          <a:stretch/>
        </p:blipFill>
        <p:spPr>
          <a:xfrm>
            <a:off x="1417228" y="688782"/>
            <a:ext cx="7821778" cy="5946596"/>
          </a:xfrm>
          <a:prstGeom prst="rect">
            <a:avLst/>
          </a:prstGeom>
        </p:spPr>
      </p:pic>
    </p:spTree>
    <p:extLst>
      <p:ext uri="{BB962C8B-B14F-4D97-AF65-F5344CB8AC3E}">
        <p14:creationId xmlns:p14="http://schemas.microsoft.com/office/powerpoint/2010/main" val="340525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Multiple Linear Regression</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350335" y="1371598"/>
            <a:ext cx="11174818" cy="3416320"/>
          </a:xfrm>
          <a:prstGeom prst="rect">
            <a:avLst/>
          </a:prstGeom>
          <a:noFill/>
        </p:spPr>
        <p:txBody>
          <a:bodyPr wrap="square">
            <a:spAutoFit/>
          </a:bodyPr>
          <a:lstStyle/>
          <a:p>
            <a:pPr algn="l"/>
            <a:r>
              <a:rPr lang="en-US" sz="2400" b="1" dirty="0">
                <a:latin typeface="Times" panose="02020603050405020304" pitchFamily="18" charset="0"/>
                <a:cs typeface="Times" panose="02020603050405020304" pitchFamily="18" charset="0"/>
              </a:rPr>
              <a:t>Multiple linear regression</a:t>
            </a:r>
            <a:r>
              <a:rPr lang="en-US" sz="2400" dirty="0">
                <a:latin typeface="Times" panose="02020603050405020304" pitchFamily="18" charset="0"/>
                <a:cs typeface="Times" panose="02020603050405020304" pitchFamily="18" charset="0"/>
              </a:rPr>
              <a:t> is used to estimate the relationship between </a:t>
            </a:r>
            <a:r>
              <a:rPr lang="en-US" sz="2400" b="1" dirty="0">
                <a:latin typeface="Times" panose="02020603050405020304" pitchFamily="18" charset="0"/>
                <a:cs typeface="Times" panose="02020603050405020304" pitchFamily="18" charset="0"/>
              </a:rPr>
              <a:t>two or more independent variables </a:t>
            </a:r>
            <a:r>
              <a:rPr lang="en-US" sz="2400" dirty="0">
                <a:latin typeface="Times" panose="02020603050405020304" pitchFamily="18" charset="0"/>
                <a:cs typeface="Times" panose="02020603050405020304" pitchFamily="18" charset="0"/>
              </a:rPr>
              <a:t>and</a:t>
            </a:r>
            <a:r>
              <a:rPr lang="en-US" sz="2400" b="1" dirty="0">
                <a:latin typeface="Times" panose="02020603050405020304" pitchFamily="18" charset="0"/>
                <a:cs typeface="Times" panose="02020603050405020304" pitchFamily="18" charset="0"/>
              </a:rPr>
              <a:t> one dependent variable</a:t>
            </a:r>
            <a:r>
              <a:rPr lang="en-US" sz="2400" dirty="0">
                <a:latin typeface="Times" panose="02020603050405020304" pitchFamily="18" charset="0"/>
                <a:cs typeface="Times" panose="02020603050405020304" pitchFamily="18" charset="0"/>
              </a:rPr>
              <a:t>. You can use multiple linear regression when you want to know:</a:t>
            </a:r>
          </a:p>
          <a:p>
            <a:pPr marL="374413" indent="-374413">
              <a:buFont typeface="Arial" panose="020B0604020202020204" pitchFamily="34" charset="0"/>
              <a:buChar char="•"/>
            </a:pPr>
            <a:r>
              <a:rPr lang="en-US" sz="2400" dirty="0">
                <a:latin typeface="Times" panose="02020603050405020304" pitchFamily="18" charset="0"/>
                <a:cs typeface="Times" panose="02020603050405020304" pitchFamily="18" charset="0"/>
              </a:rPr>
              <a:t>How strong the relationship is between two or more independent variables and one dependent variable (e.g. how rainfall, temperature, and amount of fertilizer added affect crop growth).</a:t>
            </a:r>
          </a:p>
          <a:p>
            <a:pPr marL="374413" indent="-374413">
              <a:buFont typeface="Arial" panose="020B0604020202020204" pitchFamily="34" charset="0"/>
              <a:buChar char="•"/>
            </a:pPr>
            <a:r>
              <a:rPr lang="en-US" sz="2400" dirty="0">
                <a:latin typeface="Times" panose="02020603050405020304" pitchFamily="18" charset="0"/>
                <a:cs typeface="Times" panose="02020603050405020304" pitchFamily="18" charset="0"/>
              </a:rPr>
              <a:t>The value of the dependent variable at a certain value of the independent variables (e.g. the expected yield of a crop at certain levels of rainfall, temperature, and fertilizer addition).</a:t>
            </a:r>
          </a:p>
        </p:txBody>
      </p:sp>
    </p:spTree>
    <p:extLst>
      <p:ext uri="{BB962C8B-B14F-4D97-AF65-F5344CB8AC3E}">
        <p14:creationId xmlns:p14="http://schemas.microsoft.com/office/powerpoint/2010/main" val="3789961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Assumptions of Multiple Linear Regression</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261752" y="913733"/>
            <a:ext cx="10934206" cy="5262979"/>
          </a:xfrm>
          <a:prstGeom prst="rect">
            <a:avLst/>
          </a:prstGeom>
          <a:noFill/>
        </p:spPr>
        <p:txBody>
          <a:bodyPr wrap="square">
            <a:spAutoFit/>
          </a:bodyPr>
          <a:lstStyle/>
          <a:p>
            <a:pPr algn="just"/>
            <a:r>
              <a:rPr lang="en-US" sz="2400" dirty="0">
                <a:solidFill>
                  <a:srgbClr val="222222"/>
                </a:solidFill>
                <a:latin typeface="Times" panose="02020603050405020304" pitchFamily="18" charset="0"/>
                <a:cs typeface="Times" panose="02020603050405020304" pitchFamily="18" charset="0"/>
              </a:rPr>
              <a:t>Multiple linear regression makes all of the same assumptions as simple linear regression:</a:t>
            </a:r>
          </a:p>
          <a:p>
            <a:pPr marL="312010" indent="-312010" algn="just">
              <a:buFont typeface="Arial" panose="020B0604020202020204" pitchFamily="34" charset="0"/>
              <a:buChar char="•"/>
            </a:pPr>
            <a:r>
              <a:rPr lang="en-US" sz="2400" b="1" dirty="0">
                <a:solidFill>
                  <a:srgbClr val="222222"/>
                </a:solidFill>
                <a:latin typeface="Times" panose="02020603050405020304" pitchFamily="18" charset="0"/>
                <a:cs typeface="Times" panose="02020603050405020304" pitchFamily="18" charset="0"/>
              </a:rPr>
              <a:t>Homogeneity of variance (homoscedasticity): </a:t>
            </a:r>
            <a:r>
              <a:rPr lang="en-US" sz="2400" dirty="0">
                <a:solidFill>
                  <a:srgbClr val="222222"/>
                </a:solidFill>
                <a:latin typeface="Times" panose="02020603050405020304" pitchFamily="18" charset="0"/>
                <a:cs typeface="Times" panose="02020603050405020304" pitchFamily="18" charset="0"/>
              </a:rPr>
              <a:t>the size of the error in our prediction doesn’t change significantly across the values of the independent variable.</a:t>
            </a:r>
          </a:p>
          <a:p>
            <a:pPr marL="312010" indent="-312010" algn="just">
              <a:buFont typeface="Arial" panose="020B0604020202020204" pitchFamily="34" charset="0"/>
              <a:buChar char="•"/>
            </a:pPr>
            <a:r>
              <a:rPr lang="en-US" sz="2400" b="1" dirty="0">
                <a:solidFill>
                  <a:srgbClr val="222222"/>
                </a:solidFill>
                <a:latin typeface="Times" panose="02020603050405020304" pitchFamily="18" charset="0"/>
                <a:cs typeface="Times" panose="02020603050405020304" pitchFamily="18" charset="0"/>
              </a:rPr>
              <a:t>Independence of observations: </a:t>
            </a:r>
            <a:r>
              <a:rPr lang="en-US" sz="2400" dirty="0">
                <a:solidFill>
                  <a:srgbClr val="222222"/>
                </a:solidFill>
                <a:latin typeface="Times" panose="02020603050405020304" pitchFamily="18" charset="0"/>
                <a:cs typeface="Times" panose="02020603050405020304" pitchFamily="18" charset="0"/>
              </a:rPr>
              <a:t>the observations in the dataset were collected using statistically valid methods, and there are no hidden relationships among variables.</a:t>
            </a:r>
          </a:p>
          <a:p>
            <a:pPr marL="312010" indent="-312010" algn="just">
              <a:buFont typeface="Arial" panose="020B0604020202020204" pitchFamily="34" charset="0"/>
              <a:buChar char="•"/>
            </a:pPr>
            <a:r>
              <a:rPr lang="en-US" sz="2400" dirty="0">
                <a:solidFill>
                  <a:srgbClr val="222222"/>
                </a:solidFill>
                <a:latin typeface="Times" panose="02020603050405020304" pitchFamily="18" charset="0"/>
                <a:cs typeface="Times" panose="02020603050405020304" pitchFamily="18" charset="0"/>
              </a:rPr>
              <a:t>In multiple linear regression, it is possible that some of the independent variables are actually correlated with one another, so it is important to check these before developing the regression model. </a:t>
            </a:r>
            <a:r>
              <a:rPr lang="en-US" sz="2400" b="1" dirty="0">
                <a:solidFill>
                  <a:srgbClr val="222222"/>
                </a:solidFill>
                <a:latin typeface="Times" panose="02020603050405020304" pitchFamily="18" charset="0"/>
                <a:cs typeface="Times" panose="02020603050405020304" pitchFamily="18" charset="0"/>
              </a:rPr>
              <a:t>If two independent variables are too highly correlated (r2 &gt; ~0.6), </a:t>
            </a:r>
            <a:r>
              <a:rPr lang="en-US" sz="2400" dirty="0">
                <a:solidFill>
                  <a:srgbClr val="222222"/>
                </a:solidFill>
                <a:latin typeface="Times" panose="02020603050405020304" pitchFamily="18" charset="0"/>
                <a:cs typeface="Times" panose="02020603050405020304" pitchFamily="18" charset="0"/>
              </a:rPr>
              <a:t>then only one of them should be used in the regression model.</a:t>
            </a:r>
          </a:p>
          <a:p>
            <a:pPr marL="312010" indent="-312010" algn="just">
              <a:buFont typeface="Arial" panose="020B0604020202020204" pitchFamily="34" charset="0"/>
              <a:buChar char="•"/>
            </a:pPr>
            <a:r>
              <a:rPr lang="en-US" sz="2400" b="1" dirty="0">
                <a:solidFill>
                  <a:srgbClr val="222222"/>
                </a:solidFill>
                <a:latin typeface="Times" panose="02020603050405020304" pitchFamily="18" charset="0"/>
                <a:cs typeface="Times" panose="02020603050405020304" pitchFamily="18" charset="0"/>
              </a:rPr>
              <a:t>Normality: </a:t>
            </a:r>
            <a:r>
              <a:rPr lang="en-US" sz="2400" dirty="0">
                <a:solidFill>
                  <a:srgbClr val="222222"/>
                </a:solidFill>
                <a:latin typeface="Times" panose="02020603050405020304" pitchFamily="18" charset="0"/>
                <a:cs typeface="Times" panose="02020603050405020304" pitchFamily="18" charset="0"/>
              </a:rPr>
              <a:t>The data follows a normal distribution.</a:t>
            </a:r>
          </a:p>
          <a:p>
            <a:pPr marL="312010" indent="-312010" algn="just">
              <a:buFont typeface="Arial" panose="020B0604020202020204" pitchFamily="34" charset="0"/>
              <a:buChar char="•"/>
            </a:pPr>
            <a:r>
              <a:rPr lang="en-US" sz="2400" b="1" dirty="0">
                <a:solidFill>
                  <a:srgbClr val="222222"/>
                </a:solidFill>
                <a:latin typeface="Times" panose="02020603050405020304" pitchFamily="18" charset="0"/>
                <a:cs typeface="Times" panose="02020603050405020304" pitchFamily="18" charset="0"/>
              </a:rPr>
              <a:t>Linearity: </a:t>
            </a:r>
            <a:r>
              <a:rPr lang="en-US" sz="2400" dirty="0">
                <a:solidFill>
                  <a:srgbClr val="222222"/>
                </a:solidFill>
                <a:latin typeface="Times" panose="02020603050405020304" pitchFamily="18" charset="0"/>
                <a:cs typeface="Times" panose="02020603050405020304" pitchFamily="18" charset="0"/>
              </a:rPr>
              <a:t>the line of best fit through the data points is a straight line, rather than a curve or some sort of grouping factor.</a:t>
            </a:r>
          </a:p>
        </p:txBody>
      </p:sp>
    </p:spTree>
    <p:extLst>
      <p:ext uri="{BB962C8B-B14F-4D97-AF65-F5344CB8AC3E}">
        <p14:creationId xmlns:p14="http://schemas.microsoft.com/office/powerpoint/2010/main" val="1096979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3C61B084-EACA-41EC-AF63-B6F4D1C6382F}"/>
              </a:ext>
            </a:extLst>
          </p:cNvPr>
          <p:cNvSpPr txBox="1"/>
          <p:nvPr/>
        </p:nvSpPr>
        <p:spPr>
          <a:xfrm>
            <a:off x="2111443" y="1420929"/>
            <a:ext cx="9443500" cy="697114"/>
          </a:xfrm>
          <a:prstGeom prst="rect">
            <a:avLst/>
          </a:prstGeom>
          <a:noFill/>
        </p:spPr>
        <p:txBody>
          <a:bodyPr wrap="square">
            <a:spAutoFit/>
          </a:bodyPr>
          <a:lstStyle/>
          <a:p>
            <a:br>
              <a:rPr lang="en-US" sz="1965" dirty="0">
                <a:solidFill>
                  <a:srgbClr val="222222"/>
                </a:solidFill>
                <a:latin typeface="Lato"/>
              </a:rPr>
            </a:br>
            <a:endParaRPr lang="en-US" sz="1965" dirty="0">
              <a:solidFill>
                <a:srgbClr val="222222"/>
              </a:solidFill>
              <a:latin typeface="Lato"/>
            </a:endParaRPr>
          </a:p>
        </p:txBody>
      </p:sp>
      <p:sp>
        <p:nvSpPr>
          <p:cNvPr id="5" name="TextBox 4">
            <a:extLst>
              <a:ext uri="{FF2B5EF4-FFF2-40B4-BE49-F238E27FC236}">
                <a16:creationId xmlns:a16="http://schemas.microsoft.com/office/drawing/2014/main" id="{22BE1BA8-E091-43DB-8E78-EC28BC387296}"/>
              </a:ext>
            </a:extLst>
          </p:cNvPr>
          <p:cNvSpPr txBox="1"/>
          <p:nvPr/>
        </p:nvSpPr>
        <p:spPr>
          <a:xfrm>
            <a:off x="2101043" y="1251061"/>
            <a:ext cx="7046828" cy="461665"/>
          </a:xfrm>
          <a:prstGeom prst="rect">
            <a:avLst/>
          </a:prstGeom>
          <a:noFill/>
        </p:spPr>
        <p:txBody>
          <a:bodyPr wrap="square">
            <a:spAutoFit/>
          </a:bodyPr>
          <a:lstStyle/>
          <a:p>
            <a:pPr algn="l"/>
            <a:r>
              <a:rPr lang="en-IN" sz="2400" b="1" dirty="0">
                <a:solidFill>
                  <a:srgbClr val="1B2B68"/>
                </a:solidFill>
                <a:latin typeface="Times" panose="02020603050405020304" pitchFamily="18" charset="0"/>
                <a:cs typeface="Times" panose="02020603050405020304" pitchFamily="18" charset="0"/>
              </a:rPr>
              <a:t>Multiple linear regression formula</a:t>
            </a:r>
          </a:p>
        </p:txBody>
      </p:sp>
      <p:pic>
        <p:nvPicPr>
          <p:cNvPr id="1026" name="Picture 2" descr="Multiple linear regression formula">
            <a:extLst>
              <a:ext uri="{FF2B5EF4-FFF2-40B4-BE49-F238E27FC236}">
                <a16:creationId xmlns:a16="http://schemas.microsoft.com/office/drawing/2014/main" id="{B2F4560F-3D61-4642-8150-3D267D8CB2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1059" y="1823132"/>
            <a:ext cx="4800085" cy="549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5893EE8-83F0-44CC-9C8B-C2B5A57AF618}"/>
              </a:ext>
            </a:extLst>
          </p:cNvPr>
          <p:cNvPicPr>
            <a:picLocks noChangeAspect="1"/>
          </p:cNvPicPr>
          <p:nvPr/>
        </p:nvPicPr>
        <p:blipFill rotWithShape="1">
          <a:blip r:embed="rId5"/>
          <a:srcRect l="34884" t="28811" r="6512" b="40388"/>
          <a:stretch/>
        </p:blipFill>
        <p:spPr>
          <a:xfrm>
            <a:off x="1201413" y="2449467"/>
            <a:ext cx="11113551" cy="3285551"/>
          </a:xfrm>
          <a:prstGeom prst="rect">
            <a:avLst/>
          </a:prstGeom>
        </p:spPr>
      </p:pic>
      <p:sp>
        <p:nvSpPr>
          <p:cNvPr id="11" name="TextBox 10">
            <a:extLst>
              <a:ext uri="{FF2B5EF4-FFF2-40B4-BE49-F238E27FC236}">
                <a16:creationId xmlns:a16="http://schemas.microsoft.com/office/drawing/2014/main" id="{25DB55E9-B7E8-6668-0BDC-AA346E571F92}"/>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Multiple Linear Regression Formula</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588007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How to perform Multiple Linear Regression? </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307804" y="1392865"/>
            <a:ext cx="10888153" cy="30469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Times" panose="02020603050405020304" pitchFamily="18" charset="0"/>
                <a:ea typeface="+mn-ea"/>
                <a:cs typeface="Times" panose="02020603050405020304" pitchFamily="18" charset="0"/>
              </a:rPr>
              <a:t>To find the best-fit line for each independent variable, multiple linear regression calculates three things:</a:t>
            </a:r>
          </a:p>
          <a:p>
            <a:pPr marL="499217" marR="0" lvl="0" indent="-499217"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effectLst/>
                <a:uLnTx/>
                <a:uFillTx/>
                <a:latin typeface="Times" panose="02020603050405020304" pitchFamily="18" charset="0"/>
                <a:ea typeface="+mn-ea"/>
                <a:cs typeface="Times" panose="02020603050405020304" pitchFamily="18" charset="0"/>
              </a:rPr>
              <a:t>The regression coefficients that lead to the smallest overall model error.</a:t>
            </a:r>
          </a:p>
          <a:p>
            <a:pPr marL="499217" marR="0" lvl="0" indent="-499217"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effectLst/>
                <a:uLnTx/>
                <a:uFillTx/>
                <a:latin typeface="Times" panose="02020603050405020304" pitchFamily="18" charset="0"/>
                <a:ea typeface="+mn-ea"/>
                <a:cs typeface="Times" panose="02020603050405020304" pitchFamily="18" charset="0"/>
              </a:rPr>
              <a:t>The t-statistic of the overall model.</a:t>
            </a:r>
          </a:p>
          <a:p>
            <a:pPr marL="499217" marR="0" lvl="0" indent="-499217"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effectLst/>
                <a:uLnTx/>
                <a:uFillTx/>
                <a:latin typeface="Times" panose="02020603050405020304" pitchFamily="18" charset="0"/>
                <a:ea typeface="+mn-ea"/>
                <a:cs typeface="Times" panose="02020603050405020304" pitchFamily="18" charset="0"/>
              </a:rPr>
              <a:t>The associated p-value (how likely it is that the t-statistic would have occurred by chance if the null hypothesis of no relationship between the independent and dependent variables was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Times" panose="02020603050405020304" pitchFamily="18" charset="0"/>
                <a:ea typeface="+mn-ea"/>
                <a:cs typeface="Times" panose="02020603050405020304" pitchFamily="18" charset="0"/>
              </a:rPr>
              <a:t>It then calculates the t-statistic and p-value for each regression coefficient in the model.</a:t>
            </a:r>
            <a:endParaRPr kumimoji="0" lang="en-IN" sz="2400" b="0" i="0" u="none" strike="noStrike" kern="1200" cap="none" spc="0" normalizeH="0" baseline="0" noProof="0" dirty="0">
              <a:ln>
                <a:noFill/>
              </a:ln>
              <a:effectLst/>
              <a:uLnTx/>
              <a:uFillTx/>
              <a:latin typeface="Times" panose="02020603050405020304" pitchFamily="18" charset="0"/>
              <a:ea typeface="+mn-ea"/>
              <a:cs typeface="Times" panose="02020603050405020304" pitchFamily="18" charset="0"/>
            </a:endParaRPr>
          </a:p>
        </p:txBody>
      </p:sp>
    </p:spTree>
    <p:extLst>
      <p:ext uri="{BB962C8B-B14F-4D97-AF65-F5344CB8AC3E}">
        <p14:creationId xmlns:p14="http://schemas.microsoft.com/office/powerpoint/2010/main" val="1211030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Bias</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261753" y="913733"/>
            <a:ext cx="5685312" cy="5653322"/>
          </a:xfrm>
          <a:prstGeom prst="rect">
            <a:avLst/>
          </a:prstGeom>
          <a:noFill/>
        </p:spPr>
        <p:txBody>
          <a:bodyPr wrap="square">
            <a:spAutoFit/>
          </a:bodyPr>
          <a:lstStyle/>
          <a:p>
            <a:pPr marL="312010" indent="-312010"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Biases are the underlying assumptions that are made by data to simplify the target function. </a:t>
            </a:r>
          </a:p>
          <a:p>
            <a:pPr marL="312010" indent="-312010"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Bias does help us generalize the data better and make the model less sensitive to single data points. </a:t>
            </a:r>
          </a:p>
          <a:p>
            <a:pPr marL="312010" indent="-312010"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It also decreases the training time because of the decrease in complexity of target function High bias suggest that there is more assumption taken on target function.</a:t>
            </a:r>
          </a:p>
          <a:p>
            <a:pPr marL="312010" indent="-312010"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This leads to the </a:t>
            </a:r>
            <a:r>
              <a:rPr lang="en-US" sz="2400" b="1" dirty="0">
                <a:solidFill>
                  <a:srgbClr val="273239"/>
                </a:solidFill>
                <a:latin typeface="Times" panose="02020603050405020304" pitchFamily="18" charset="0"/>
                <a:cs typeface="Times" panose="02020603050405020304" pitchFamily="18" charset="0"/>
              </a:rPr>
              <a:t>underfitting of the model</a:t>
            </a:r>
            <a:r>
              <a:rPr lang="en-US" sz="2400" dirty="0">
                <a:solidFill>
                  <a:srgbClr val="273239"/>
                </a:solidFill>
                <a:latin typeface="Times" panose="02020603050405020304" pitchFamily="18" charset="0"/>
                <a:cs typeface="Times" panose="02020603050405020304" pitchFamily="18" charset="0"/>
              </a:rPr>
              <a:t> sometimes.</a:t>
            </a:r>
          </a:p>
          <a:p>
            <a:pPr marL="312010" indent="-312010"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Examples of High bias Algorithms include Linear Regression, Logistic Regression etc.</a:t>
            </a:r>
            <a:endParaRPr lang="en-IN" sz="2400" dirty="0">
              <a:latin typeface="Times" panose="02020603050405020304" pitchFamily="18" charset="0"/>
              <a:cs typeface="Times" panose="02020603050405020304" pitchFamily="18" charset="0"/>
            </a:endParaRPr>
          </a:p>
        </p:txBody>
      </p:sp>
      <p:pic>
        <p:nvPicPr>
          <p:cNvPr id="5" name="Picture 4">
            <a:extLst>
              <a:ext uri="{FF2B5EF4-FFF2-40B4-BE49-F238E27FC236}">
                <a16:creationId xmlns:a16="http://schemas.microsoft.com/office/drawing/2014/main" id="{156BA85E-0274-3FE5-DE03-BA7FCACD90F2}"/>
              </a:ext>
            </a:extLst>
          </p:cNvPr>
          <p:cNvPicPr>
            <a:picLocks noChangeAspect="1"/>
          </p:cNvPicPr>
          <p:nvPr/>
        </p:nvPicPr>
        <p:blipFill rotWithShape="1">
          <a:blip r:embed="rId4"/>
          <a:srcRect l="6657" r="6386"/>
          <a:stretch/>
        </p:blipFill>
        <p:spPr>
          <a:xfrm>
            <a:off x="7201314" y="1249993"/>
            <a:ext cx="5920920" cy="4600975"/>
          </a:xfrm>
          <a:prstGeom prst="rect">
            <a:avLst/>
          </a:prstGeom>
        </p:spPr>
      </p:pic>
    </p:spTree>
    <p:extLst>
      <p:ext uri="{BB962C8B-B14F-4D97-AF65-F5344CB8AC3E}">
        <p14:creationId xmlns:p14="http://schemas.microsoft.com/office/powerpoint/2010/main" val="2819789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Variance</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261752" y="913733"/>
            <a:ext cx="6065323" cy="5632311"/>
          </a:xfrm>
          <a:prstGeom prst="rect">
            <a:avLst/>
          </a:prstGeom>
          <a:noFill/>
        </p:spPr>
        <p:txBody>
          <a:bodyPr wrap="square">
            <a:spAutoFit/>
          </a:bodyPr>
          <a:lstStyle/>
          <a:p>
            <a:pPr marL="374413" indent="-374413" algn="just">
              <a:buFont typeface="Arial" panose="020B0604020202020204" pitchFamily="34" charset="0"/>
              <a:buChar char="•"/>
            </a:pPr>
            <a:r>
              <a:rPr lang="en-US" sz="2400" b="1" i="1" dirty="0">
                <a:solidFill>
                  <a:srgbClr val="242424"/>
                </a:solidFill>
                <a:effectLst/>
                <a:highlight>
                  <a:srgbClr val="FFFFFF"/>
                </a:highlight>
                <a:latin typeface="source-serif-pro"/>
              </a:rPr>
              <a:t>Variance refers to the degree to which a model is able to adapt to new data.</a:t>
            </a:r>
            <a:endParaRPr lang="en-US" sz="2400" dirty="0">
              <a:solidFill>
                <a:srgbClr val="273239"/>
              </a:solidFill>
              <a:latin typeface="Times" panose="02020603050405020304" pitchFamily="18" charset="0"/>
              <a:cs typeface="Times" panose="02020603050405020304" pitchFamily="18" charset="0"/>
            </a:endParaRPr>
          </a:p>
          <a:p>
            <a:pPr marL="374413" indent="-374413"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Variance is a type of error that occurs due to a model’s sensitivity to small fluctuations in the dataset. </a:t>
            </a:r>
          </a:p>
          <a:p>
            <a:pPr marL="374413" indent="-374413"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The high variance would cause an algorithm to model the outliers/noise in the training set.</a:t>
            </a:r>
          </a:p>
          <a:p>
            <a:pPr marL="374413" indent="-374413"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This is most commonly referred to as overfitting. </a:t>
            </a:r>
          </a:p>
          <a:p>
            <a:pPr marL="374413" indent="-374413"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In this situation, the model basically learns every data point and does not offer good prediction when it tested on a novel dataset.</a:t>
            </a:r>
            <a:br>
              <a:rPr lang="en-US" sz="2400" dirty="0">
                <a:latin typeface="Times" panose="02020603050405020304" pitchFamily="18" charset="0"/>
                <a:cs typeface="Times" panose="02020603050405020304" pitchFamily="18" charset="0"/>
              </a:rPr>
            </a:br>
            <a:r>
              <a:rPr lang="en-US" sz="2400" dirty="0">
                <a:solidFill>
                  <a:srgbClr val="273239"/>
                </a:solidFill>
                <a:latin typeface="Times" panose="02020603050405020304" pitchFamily="18" charset="0"/>
                <a:cs typeface="Times" panose="02020603050405020304" pitchFamily="18" charset="0"/>
              </a:rPr>
              <a:t>Examples of High variance Algorithms include Decision Tree, KNN etc.</a:t>
            </a:r>
            <a:endParaRPr lang="en-IN" sz="2400" dirty="0">
              <a:latin typeface="Times" panose="02020603050405020304" pitchFamily="18" charset="0"/>
              <a:cs typeface="Times" panose="02020603050405020304" pitchFamily="18" charset="0"/>
            </a:endParaRPr>
          </a:p>
        </p:txBody>
      </p:sp>
      <p:pic>
        <p:nvPicPr>
          <p:cNvPr id="5" name="Picture 4">
            <a:extLst>
              <a:ext uri="{FF2B5EF4-FFF2-40B4-BE49-F238E27FC236}">
                <a16:creationId xmlns:a16="http://schemas.microsoft.com/office/drawing/2014/main" id="{6EDC6AB2-0E4A-4841-7073-1CB9FC77A7B7}"/>
              </a:ext>
            </a:extLst>
          </p:cNvPr>
          <p:cNvPicPr>
            <a:picLocks noChangeAspect="1"/>
          </p:cNvPicPr>
          <p:nvPr/>
        </p:nvPicPr>
        <p:blipFill>
          <a:blip r:embed="rId4"/>
          <a:stretch>
            <a:fillRect/>
          </a:stretch>
        </p:blipFill>
        <p:spPr>
          <a:xfrm>
            <a:off x="7386450" y="1384304"/>
            <a:ext cx="5824666" cy="4532815"/>
          </a:xfrm>
          <a:prstGeom prst="rect">
            <a:avLst/>
          </a:prstGeom>
        </p:spPr>
      </p:pic>
    </p:spTree>
    <p:extLst>
      <p:ext uri="{BB962C8B-B14F-4D97-AF65-F5344CB8AC3E}">
        <p14:creationId xmlns:p14="http://schemas.microsoft.com/office/powerpoint/2010/main" val="542408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Variance</a:t>
            </a:r>
            <a:endParaRPr lang="en-IN" sz="3000" b="1" dirty="0">
              <a:solidFill>
                <a:srgbClr val="C00000"/>
              </a:solidFill>
              <a:latin typeface="Arial"/>
              <a:cs typeface="Arial"/>
            </a:endParaRPr>
          </a:p>
        </p:txBody>
      </p:sp>
      <p:pic>
        <p:nvPicPr>
          <p:cNvPr id="6" name="Picture 2">
            <a:extLst>
              <a:ext uri="{FF2B5EF4-FFF2-40B4-BE49-F238E27FC236}">
                <a16:creationId xmlns:a16="http://schemas.microsoft.com/office/drawing/2014/main" id="{C6EEAACB-45D6-B207-B336-1DADD16859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559" y="913733"/>
            <a:ext cx="11126738" cy="4611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36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wrap="square">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61717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
        <p:nvSpPr>
          <p:cNvPr id="9" name="TextBox 8">
            <a:extLst>
              <a:ext uri="{FF2B5EF4-FFF2-40B4-BE49-F238E27FC236}">
                <a16:creationId xmlns:a16="http://schemas.microsoft.com/office/drawing/2014/main" id="{D9FCD071-C39D-673E-BBAC-04D584FECEBF}"/>
              </a:ext>
            </a:extLst>
          </p:cNvPr>
          <p:cNvSpPr txBox="1"/>
          <p:nvPr/>
        </p:nvSpPr>
        <p:spPr>
          <a:xfrm>
            <a:off x="985652" y="1330036"/>
            <a:ext cx="9057903" cy="4893647"/>
          </a:xfrm>
          <a:prstGeom prst="rect">
            <a:avLst/>
          </a:prstGeom>
          <a:noFill/>
        </p:spPr>
        <p:txBody>
          <a:bodyPr wrap="square">
            <a:spAutoFit/>
          </a:bodyPr>
          <a:lstStyle/>
          <a:p>
            <a:r>
              <a:rPr lang="en-IN" sz="2400" b="1" kern="0" dirty="0">
                <a:effectLst/>
                <a:latin typeface="Arial" panose="020B0604020202020204" pitchFamily="34" charset="0"/>
                <a:ea typeface="Calibri" panose="020F0502020204030204" pitchFamily="34" charset="0"/>
              </a:rPr>
              <a:t>Regression and its types</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Regression Analysis</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Types of Regressions</a:t>
            </a:r>
          </a:p>
          <a:p>
            <a:pPr marL="1371600" lvl="2" indent="-457200">
              <a:buFont typeface="+mj-lt"/>
              <a:buAutoNum type="arabicPeriod"/>
            </a:pPr>
            <a:r>
              <a:rPr lang="en-IN" sz="2400" kern="0" dirty="0">
                <a:latin typeface="Arial" panose="020B0604020202020204" pitchFamily="34" charset="0"/>
                <a:ea typeface="Calibri" panose="020F0502020204030204" pitchFamily="34" charset="0"/>
              </a:rPr>
              <a:t>Linear Regression</a:t>
            </a:r>
          </a:p>
          <a:p>
            <a:pPr marL="1371600" lvl="2" indent="-457200">
              <a:buFont typeface="+mj-lt"/>
              <a:buAutoNum type="arabicPeriod"/>
            </a:pPr>
            <a:r>
              <a:rPr lang="en-IN" sz="2400" kern="0" dirty="0">
                <a:latin typeface="Arial" panose="020B0604020202020204" pitchFamily="34" charset="0"/>
                <a:ea typeface="Calibri" panose="020F0502020204030204" pitchFamily="34" charset="0"/>
              </a:rPr>
              <a:t>Multiple Regression</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Bias vs Variance </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Performance of Regression models</a:t>
            </a:r>
          </a:p>
          <a:p>
            <a:pPr marL="1371600" lvl="2" indent="-457200">
              <a:buFont typeface="+mj-lt"/>
              <a:buAutoNum type="arabicPeriod"/>
            </a:pPr>
            <a:r>
              <a:rPr lang="en-IN" sz="2400" kern="0" dirty="0">
                <a:latin typeface="Arial" panose="020B0604020202020204" pitchFamily="34" charset="0"/>
                <a:ea typeface="Calibri" panose="020F0502020204030204" pitchFamily="34" charset="0"/>
              </a:rPr>
              <a:t>R Square</a:t>
            </a:r>
          </a:p>
          <a:p>
            <a:pPr marL="1371600" lvl="2" indent="-457200">
              <a:buFont typeface="+mj-lt"/>
              <a:buAutoNum type="arabicPeriod"/>
            </a:pPr>
            <a:r>
              <a:rPr lang="en-IN" sz="2400" kern="0" dirty="0">
                <a:latin typeface="Arial" panose="020B0604020202020204" pitchFamily="34" charset="0"/>
                <a:ea typeface="Calibri" panose="020F0502020204030204" pitchFamily="34" charset="0"/>
              </a:rPr>
              <a:t>MSE &amp; RMSE</a:t>
            </a:r>
          </a:p>
          <a:p>
            <a:pPr marL="1371600" lvl="2" indent="-457200">
              <a:buFont typeface="+mj-lt"/>
              <a:buAutoNum type="arabicPeriod"/>
            </a:pPr>
            <a:r>
              <a:rPr lang="en-IN" sz="2400" kern="0" dirty="0">
                <a:latin typeface="Arial" panose="020B0604020202020204" pitchFamily="34" charset="0"/>
                <a:ea typeface="Calibri" panose="020F0502020204030204" pitchFamily="34" charset="0"/>
              </a:rPr>
              <a:t>MAE</a:t>
            </a:r>
          </a:p>
          <a:p>
            <a:pPr marL="1371600" lvl="2" indent="-457200">
              <a:buFont typeface="+mj-lt"/>
              <a:buAutoNum type="arabicPeriod"/>
            </a:pPr>
            <a:endParaRPr lang="en-IN" sz="2400" kern="0" dirty="0">
              <a:latin typeface="Arial" panose="020B0604020202020204" pitchFamily="34" charset="0"/>
              <a:ea typeface="Calibri" panose="020F0502020204030204" pitchFamily="34" charset="0"/>
            </a:endParaRPr>
          </a:p>
          <a:p>
            <a:pPr marL="914400" lvl="1" indent="-457200">
              <a:buFont typeface="+mj-lt"/>
              <a:buAutoNum type="arabicPeriod"/>
            </a:pPr>
            <a:endParaRPr lang="en-IN" sz="2400" kern="0" dirty="0">
              <a:latin typeface="Arial" panose="020B0604020202020204" pitchFamily="34" charset="0"/>
              <a:ea typeface="Calibri" panose="020F0502020204030204" pitchFamily="34" charset="0"/>
            </a:endParaRPr>
          </a:p>
          <a:p>
            <a:pPr marL="1371600" lvl="2" indent="-457200">
              <a:buFont typeface="+mj-lt"/>
              <a:buAutoNum type="arabicPeriod"/>
            </a:pPr>
            <a:endParaRPr lang="en-IN" sz="2400" kern="0" dirty="0">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505743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Bias vs Variance tradeoff</a:t>
            </a:r>
            <a:endParaRPr lang="en-IN" sz="3000" b="1" dirty="0">
              <a:solidFill>
                <a:srgbClr val="C00000"/>
              </a:solidFill>
              <a:latin typeface="Arial"/>
              <a:cs typeface="Arial"/>
            </a:endParaRPr>
          </a:p>
        </p:txBody>
      </p:sp>
      <p:pic>
        <p:nvPicPr>
          <p:cNvPr id="2050" name="Picture 2" descr="Variance/ Bias vs Error">
            <a:extLst>
              <a:ext uri="{FF2B5EF4-FFF2-40B4-BE49-F238E27FC236}">
                <a16:creationId xmlns:a16="http://schemas.microsoft.com/office/drawing/2014/main" id="{2D3F3E9F-E2A2-442E-83CA-E5B87B9D12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255" y="1237639"/>
            <a:ext cx="8320264" cy="5470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628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Regularization</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254642" y="1148315"/>
            <a:ext cx="10941316" cy="3416320"/>
          </a:xfrm>
          <a:prstGeom prst="rect">
            <a:avLst/>
          </a:prstGeom>
          <a:noFill/>
        </p:spPr>
        <p:txBody>
          <a:bodyPr wrap="square">
            <a:spAutoFit/>
          </a:bodyPr>
          <a:lstStyle/>
          <a:p>
            <a:pPr marL="374413" indent="-374413"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Let us consider that we have a very accurate model, this model has a low error in predictions and it’s not from the target.</a:t>
            </a:r>
          </a:p>
          <a:p>
            <a:pPr marL="374413" indent="-374413"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This model has low bias and variance. </a:t>
            </a:r>
          </a:p>
          <a:p>
            <a:pPr marL="374413" indent="-374413"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Now, if the predictions are scattered here and there then that is the symbol of high variance, also if the predictions are far from the target, then that is the symbol of high bias. Sometimes we need to choose between low variance and low bias. </a:t>
            </a:r>
          </a:p>
          <a:p>
            <a:pPr marL="374413" indent="-374413"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There is an approach that prefers some bias over high variance, this approach is called </a:t>
            </a:r>
            <a:r>
              <a:rPr lang="en-US" sz="2400" b="1" dirty="0">
                <a:solidFill>
                  <a:srgbClr val="273239"/>
                </a:solidFill>
                <a:latin typeface="Times" panose="02020603050405020304" pitchFamily="18" charset="0"/>
                <a:cs typeface="Times" panose="02020603050405020304" pitchFamily="18" charset="0"/>
              </a:rPr>
              <a:t>Regularization</a:t>
            </a:r>
            <a:r>
              <a:rPr lang="en-US" sz="2400" dirty="0">
                <a:solidFill>
                  <a:srgbClr val="273239"/>
                </a:solidFill>
                <a:latin typeface="Times" panose="02020603050405020304" pitchFamily="18" charset="0"/>
                <a:cs typeface="Times" panose="02020603050405020304" pitchFamily="18" charset="0"/>
              </a:rPr>
              <a:t>.</a:t>
            </a:r>
          </a:p>
          <a:p>
            <a:pPr marL="374413" indent="-374413"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It works well for most of the classification/regression problems.</a:t>
            </a:r>
            <a:endParaRPr lang="en-IN"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143530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Performance of Regression models</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261752" y="913733"/>
            <a:ext cx="10934206" cy="4893647"/>
          </a:xfrm>
          <a:prstGeom prst="rect">
            <a:avLst/>
          </a:prstGeom>
          <a:noFill/>
        </p:spPr>
        <p:txBody>
          <a:bodyPr wrap="square">
            <a:spAutoFit/>
          </a:bodyPr>
          <a:lstStyle/>
          <a:p>
            <a:pPr algn="just"/>
            <a:r>
              <a:rPr lang="en-US" sz="2400" dirty="0">
                <a:latin typeface="Times" panose="02020603050405020304" pitchFamily="18" charset="0"/>
                <a:cs typeface="Times" panose="02020603050405020304" pitchFamily="18" charset="0"/>
              </a:rPr>
              <a:t>To calculate the performance of regression models, we utilize mathematical formulas that will compare the plotted graph to the points that we are predicting.</a:t>
            </a:r>
          </a:p>
          <a:p>
            <a:pPr algn="just"/>
            <a:endParaRPr lang="en-US" sz="2400" dirty="0">
              <a:latin typeface="Times" panose="02020603050405020304" pitchFamily="18" charset="0"/>
              <a:cs typeface="Times" panose="02020603050405020304" pitchFamily="18" charset="0"/>
            </a:endParaRPr>
          </a:p>
          <a:p>
            <a:pPr algn="just"/>
            <a:r>
              <a:rPr lang="en-US" sz="2400" dirty="0">
                <a:latin typeface="Times" panose="02020603050405020304" pitchFamily="18" charset="0"/>
                <a:cs typeface="Times" panose="02020603050405020304" pitchFamily="18" charset="0"/>
              </a:rPr>
              <a:t>A good regression model should focus on minimizing the difference between the observation and the predicted value, while being unbiased. (Unbiased means that we try to find a balance between over-estimation and under-estimation)</a:t>
            </a:r>
          </a:p>
          <a:p>
            <a:pPr algn="just"/>
            <a:endParaRPr lang="en-US" sz="2400" dirty="0">
              <a:latin typeface="Times" panose="02020603050405020304" pitchFamily="18" charset="0"/>
              <a:cs typeface="Times" panose="02020603050405020304" pitchFamily="18" charset="0"/>
            </a:endParaRPr>
          </a:p>
          <a:p>
            <a:pPr algn="just"/>
            <a:r>
              <a:rPr lang="en-IN" sz="2400" dirty="0">
                <a:latin typeface="Times" panose="02020603050405020304" pitchFamily="18" charset="0"/>
                <a:cs typeface="Times" panose="02020603050405020304" pitchFamily="18" charset="0"/>
              </a:rPr>
              <a:t>There are 3 main metrics for model evaluation in regression:</a:t>
            </a:r>
          </a:p>
          <a:p>
            <a:pPr marL="499217" indent="-499217" algn="just">
              <a:buAutoNum type="arabicPeriod"/>
            </a:pPr>
            <a:r>
              <a:rPr lang="en-IN" sz="2400" dirty="0">
                <a:latin typeface="Times" panose="02020603050405020304" pitchFamily="18" charset="0"/>
                <a:cs typeface="Times" panose="02020603050405020304" pitchFamily="18" charset="0"/>
              </a:rPr>
              <a:t>R Square</a:t>
            </a:r>
          </a:p>
          <a:p>
            <a:pPr marL="499217" indent="-499217" algn="just">
              <a:buAutoNum type="arabicPeriod"/>
            </a:pPr>
            <a:r>
              <a:rPr lang="en-IN" sz="2400" dirty="0">
                <a:latin typeface="Times" panose="02020603050405020304" pitchFamily="18" charset="0"/>
                <a:cs typeface="Times" panose="02020603050405020304" pitchFamily="18" charset="0"/>
              </a:rPr>
              <a:t>Mean Square Error(MSE)/Root Mean Square Error(RMSE)</a:t>
            </a:r>
          </a:p>
          <a:p>
            <a:pPr marL="499217" indent="-499217" algn="just">
              <a:buAutoNum type="arabicPeriod"/>
            </a:pPr>
            <a:r>
              <a:rPr lang="en-IN" sz="2400" dirty="0">
                <a:latin typeface="Times" panose="02020603050405020304" pitchFamily="18" charset="0"/>
                <a:cs typeface="Times" panose="02020603050405020304" pitchFamily="18" charset="0"/>
              </a:rPr>
              <a:t>Mean Absolute Error(MAE)</a:t>
            </a:r>
          </a:p>
          <a:p>
            <a:pPr algn="just"/>
            <a:endParaRPr lang="en-US" sz="2400" dirty="0">
              <a:latin typeface="Times" panose="02020603050405020304" pitchFamily="18" charset="0"/>
              <a:cs typeface="Times" panose="02020603050405020304" pitchFamily="18" charset="0"/>
            </a:endParaRPr>
          </a:p>
          <a:p>
            <a:pPr algn="just"/>
            <a:endParaRPr lang="en-IN"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162157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327787"/>
            <a:ext cx="10454766" cy="1570709"/>
          </a:xfrm>
          <a:prstGeom prst="rect">
            <a:avLst/>
          </a:prstGeom>
          <a:noFill/>
        </p:spPr>
        <p:txBody>
          <a:bodyPr wrap="square" lIns="99843" tIns="49922" rIns="99843" bIns="49922" rtlCol="0" anchor="ctr">
            <a:spAutoFit/>
          </a:bodyPr>
          <a:lstStyle/>
          <a:p>
            <a:pPr algn="ctr"/>
            <a:endParaRPr lang="en-US" sz="3276" b="1" dirty="0">
              <a:solidFill>
                <a:srgbClr val="46B0FA"/>
              </a:solidFill>
              <a:latin typeface="Arial"/>
              <a:cs typeface="Arial"/>
            </a:endParaRPr>
          </a:p>
          <a:p>
            <a:pPr algn="ctr"/>
            <a:r>
              <a:rPr lang="en-US" sz="3276" b="1" dirty="0">
                <a:solidFill>
                  <a:srgbClr val="46B0FA"/>
                </a:solidFill>
                <a:latin typeface="Arial"/>
                <a:cs typeface="Arial"/>
              </a:rPr>
              <a:t>R Square/Adjusted R Square</a:t>
            </a:r>
            <a:br>
              <a:rPr lang="en-US" sz="3276" b="1" dirty="0">
                <a:solidFill>
                  <a:srgbClr val="46B0FA"/>
                </a:solidFill>
                <a:latin typeface="Arial"/>
                <a:cs typeface="Arial"/>
              </a:rPr>
            </a:b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261752" y="913733"/>
            <a:ext cx="10934206" cy="4154984"/>
          </a:xfrm>
          <a:prstGeom prst="rect">
            <a:avLst/>
          </a:prstGeom>
          <a:noFill/>
        </p:spPr>
        <p:txBody>
          <a:bodyPr wrap="square">
            <a:spAutoFit/>
          </a:bodyPr>
          <a:lstStyle/>
          <a:p>
            <a:pPr algn="l"/>
            <a:r>
              <a:rPr lang="en-US" sz="2400" dirty="0">
                <a:solidFill>
                  <a:srgbClr val="292929"/>
                </a:solidFill>
                <a:latin typeface="Times" panose="02020603050405020304" pitchFamily="18" charset="0"/>
                <a:cs typeface="Times" panose="02020603050405020304" pitchFamily="18" charset="0"/>
              </a:rPr>
              <a:t>R Square measures how much variability in dependent variable can be explained by the model. It is the square of the Correlation Coefficient(R) and that is why it is called R Square.</a:t>
            </a:r>
          </a:p>
          <a:p>
            <a:pPr algn="l"/>
            <a:endParaRPr lang="en-US" sz="2400" dirty="0">
              <a:solidFill>
                <a:srgbClr val="292929"/>
              </a:solidFill>
              <a:latin typeface="Times" panose="02020603050405020304" pitchFamily="18" charset="0"/>
              <a:cs typeface="Times" panose="02020603050405020304" pitchFamily="18" charset="0"/>
            </a:endParaRPr>
          </a:p>
          <a:p>
            <a:pPr algn="l"/>
            <a:endParaRPr lang="en-US" sz="2400" dirty="0">
              <a:solidFill>
                <a:srgbClr val="292929"/>
              </a:solidFill>
              <a:latin typeface="Times" panose="02020603050405020304" pitchFamily="18" charset="0"/>
              <a:cs typeface="Times" panose="02020603050405020304" pitchFamily="18" charset="0"/>
            </a:endParaRPr>
          </a:p>
          <a:p>
            <a:pPr algn="l"/>
            <a:endParaRPr lang="en-US" sz="2400" dirty="0">
              <a:solidFill>
                <a:srgbClr val="292929"/>
              </a:solidFill>
              <a:latin typeface="Times" panose="02020603050405020304" pitchFamily="18" charset="0"/>
              <a:cs typeface="Times" panose="02020603050405020304" pitchFamily="18" charset="0"/>
            </a:endParaRPr>
          </a:p>
          <a:p>
            <a:pPr algn="l"/>
            <a:endParaRPr lang="en-US" sz="2400" dirty="0">
              <a:solidFill>
                <a:srgbClr val="292929"/>
              </a:solidFill>
              <a:latin typeface="Times" panose="02020603050405020304" pitchFamily="18" charset="0"/>
              <a:cs typeface="Times" panose="02020603050405020304" pitchFamily="18" charset="0"/>
            </a:endParaRPr>
          </a:p>
          <a:p>
            <a:pPr algn="l"/>
            <a:r>
              <a:rPr lang="en-US" sz="2400" dirty="0">
                <a:solidFill>
                  <a:srgbClr val="292929"/>
                </a:solidFill>
                <a:latin typeface="Times" panose="02020603050405020304" pitchFamily="18" charset="0"/>
                <a:cs typeface="Times" panose="02020603050405020304" pitchFamily="18" charset="0"/>
              </a:rPr>
              <a:t>R Square is calculated by the sum of squared of prediction error divided by the total sum of the square which replaces the calculated prediction with mean. </a:t>
            </a:r>
          </a:p>
          <a:p>
            <a:pPr algn="l"/>
            <a:r>
              <a:rPr lang="en-US" sz="2400" dirty="0">
                <a:solidFill>
                  <a:srgbClr val="292929"/>
                </a:solidFill>
                <a:latin typeface="Times" panose="02020603050405020304" pitchFamily="18" charset="0"/>
                <a:cs typeface="Times" panose="02020603050405020304" pitchFamily="18" charset="0"/>
              </a:rPr>
              <a:t>R Square value is between 0 to 1 and a bigger value indicates a better fit between prediction and actual value.</a:t>
            </a:r>
          </a:p>
        </p:txBody>
      </p:sp>
      <p:pic>
        <p:nvPicPr>
          <p:cNvPr id="12" name="Picture 3">
            <a:extLst>
              <a:ext uri="{FF2B5EF4-FFF2-40B4-BE49-F238E27FC236}">
                <a16:creationId xmlns:a16="http://schemas.microsoft.com/office/drawing/2014/main" id="{DA6AA099-52AC-4F63-A275-24B739A857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7393" y="2195498"/>
            <a:ext cx="5243723" cy="912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873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415637" y="155101"/>
            <a:ext cx="12736104"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Mean Square Error(MSE) / Root Mean Square Error(RMSE)</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261752" y="913733"/>
            <a:ext cx="10934206" cy="4154984"/>
          </a:xfrm>
          <a:prstGeom prst="rect">
            <a:avLst/>
          </a:prstGeom>
          <a:noFill/>
        </p:spPr>
        <p:txBody>
          <a:bodyPr wrap="square">
            <a:spAutoFit/>
          </a:bodyPr>
          <a:lstStyle/>
          <a:p>
            <a:r>
              <a:rPr lang="en-US" sz="2400" dirty="0">
                <a:solidFill>
                  <a:srgbClr val="292929"/>
                </a:solidFill>
                <a:latin typeface="Times" panose="02020603050405020304" pitchFamily="18" charset="0"/>
                <a:cs typeface="Times" panose="02020603050405020304" pitchFamily="18" charset="0"/>
              </a:rPr>
              <a:t>While R Square is a relative measure of how well the model fits dependent variables, Mean Square Error is an absolute measure of the goodness for the fit.</a:t>
            </a:r>
          </a:p>
          <a:p>
            <a:endParaRPr lang="en-US" sz="2400" dirty="0">
              <a:solidFill>
                <a:srgbClr val="292929"/>
              </a:solidFill>
              <a:latin typeface="Times" panose="02020603050405020304" pitchFamily="18" charset="0"/>
              <a:cs typeface="Times" panose="02020603050405020304" pitchFamily="18" charset="0"/>
            </a:endParaRPr>
          </a:p>
          <a:p>
            <a:endParaRPr lang="en-US" sz="2400" dirty="0">
              <a:solidFill>
                <a:srgbClr val="292929"/>
              </a:solidFill>
              <a:latin typeface="Times" panose="02020603050405020304" pitchFamily="18" charset="0"/>
              <a:cs typeface="Times" panose="02020603050405020304" pitchFamily="18" charset="0"/>
            </a:endParaRPr>
          </a:p>
          <a:p>
            <a:endParaRPr lang="en-US" sz="2400" dirty="0">
              <a:solidFill>
                <a:srgbClr val="292929"/>
              </a:solidFill>
              <a:latin typeface="Times" panose="02020603050405020304" pitchFamily="18" charset="0"/>
              <a:cs typeface="Times" panose="02020603050405020304" pitchFamily="18" charset="0"/>
            </a:endParaRPr>
          </a:p>
          <a:p>
            <a:endParaRPr lang="en-US" sz="2400" dirty="0">
              <a:solidFill>
                <a:srgbClr val="292929"/>
              </a:solidFill>
              <a:latin typeface="Times" panose="02020603050405020304" pitchFamily="18" charset="0"/>
              <a:cs typeface="Times" panose="02020603050405020304" pitchFamily="18" charset="0"/>
            </a:endParaRPr>
          </a:p>
          <a:p>
            <a:pPr algn="l"/>
            <a:r>
              <a:rPr lang="en-US" sz="2400" dirty="0">
                <a:solidFill>
                  <a:srgbClr val="292929"/>
                </a:solidFill>
                <a:latin typeface="Times" panose="02020603050405020304" pitchFamily="18" charset="0"/>
                <a:cs typeface="Times" panose="02020603050405020304" pitchFamily="18" charset="0"/>
              </a:rPr>
              <a:t>MSE is calculated by the sum of square of prediction error which is real output minus predicted output and then divide by the number of data points. It gives you an absolute number on how much your predicted results deviate from the actual number. </a:t>
            </a:r>
          </a:p>
          <a:p>
            <a:pPr algn="l"/>
            <a:r>
              <a:rPr lang="en-US" sz="2400" b="1" dirty="0">
                <a:solidFill>
                  <a:srgbClr val="292929"/>
                </a:solidFill>
                <a:latin typeface="Times" panose="02020603050405020304" pitchFamily="18" charset="0"/>
                <a:cs typeface="Times" panose="02020603050405020304" pitchFamily="18" charset="0"/>
              </a:rPr>
              <a:t>Root Mean Square Error(RMSE) is the square root of MSE.</a:t>
            </a:r>
          </a:p>
          <a:p>
            <a:endParaRPr lang="en-IN" sz="2400" dirty="0"/>
          </a:p>
        </p:txBody>
      </p:sp>
      <p:pic>
        <p:nvPicPr>
          <p:cNvPr id="3076" name="Picture 4">
            <a:extLst>
              <a:ext uri="{FF2B5EF4-FFF2-40B4-BE49-F238E27FC236}">
                <a16:creationId xmlns:a16="http://schemas.microsoft.com/office/drawing/2014/main" id="{12D22DB3-8DAF-4360-8BCB-D08782371B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4625" y="1994704"/>
            <a:ext cx="3824491" cy="996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05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Mean Absolute Error(MAE) </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261752" y="913733"/>
            <a:ext cx="10934206" cy="4154984"/>
          </a:xfrm>
          <a:prstGeom prst="rect">
            <a:avLst/>
          </a:prstGeom>
          <a:noFill/>
        </p:spPr>
        <p:txBody>
          <a:bodyPr wrap="square">
            <a:spAutoFit/>
          </a:bodyPr>
          <a:lstStyle/>
          <a:p>
            <a:r>
              <a:rPr lang="en-US" sz="2400" dirty="0">
                <a:solidFill>
                  <a:srgbClr val="292929"/>
                </a:solidFill>
                <a:latin typeface="Times" panose="02020603050405020304" pitchFamily="18" charset="0"/>
                <a:cs typeface="Times" panose="02020603050405020304" pitchFamily="18" charset="0"/>
              </a:rPr>
              <a:t>Mean Absolute Error(MAE) is similar to Mean Square Error(MSE). However, instead of the sum of square of error in MSE, MAE is taking the sum of the absolute value of error.</a:t>
            </a:r>
          </a:p>
          <a:p>
            <a:endParaRPr lang="en-US" sz="2400" dirty="0">
              <a:solidFill>
                <a:srgbClr val="292929"/>
              </a:solidFill>
              <a:latin typeface="Times" panose="02020603050405020304" pitchFamily="18" charset="0"/>
              <a:cs typeface="Times" panose="02020603050405020304" pitchFamily="18" charset="0"/>
            </a:endParaRPr>
          </a:p>
          <a:p>
            <a:endParaRPr lang="en-US" sz="2400" dirty="0">
              <a:solidFill>
                <a:srgbClr val="292929"/>
              </a:solidFill>
              <a:latin typeface="Times" panose="02020603050405020304" pitchFamily="18" charset="0"/>
              <a:cs typeface="Times" panose="02020603050405020304" pitchFamily="18" charset="0"/>
            </a:endParaRPr>
          </a:p>
          <a:p>
            <a:endParaRPr lang="en-US" sz="2400" dirty="0">
              <a:solidFill>
                <a:srgbClr val="292929"/>
              </a:solidFill>
              <a:latin typeface="Times" panose="02020603050405020304" pitchFamily="18" charset="0"/>
              <a:cs typeface="Times" panose="02020603050405020304" pitchFamily="18" charset="0"/>
            </a:endParaRPr>
          </a:p>
          <a:p>
            <a:endParaRPr lang="en-US" sz="2400" dirty="0">
              <a:solidFill>
                <a:srgbClr val="292929"/>
              </a:solidFill>
              <a:latin typeface="Times" panose="02020603050405020304" pitchFamily="18" charset="0"/>
              <a:cs typeface="Times" panose="02020603050405020304" pitchFamily="18" charset="0"/>
            </a:endParaRPr>
          </a:p>
          <a:p>
            <a:r>
              <a:rPr lang="en-US" sz="2400" dirty="0">
                <a:solidFill>
                  <a:srgbClr val="292929"/>
                </a:solidFill>
                <a:latin typeface="Times" panose="02020603050405020304" pitchFamily="18" charset="0"/>
                <a:cs typeface="Times" panose="02020603050405020304" pitchFamily="18" charset="0"/>
              </a:rPr>
              <a:t>Compared to MSE or RMSE, MAE is a more direct representation of sum of error terms. </a:t>
            </a:r>
          </a:p>
          <a:p>
            <a:r>
              <a:rPr lang="en-US" sz="2400" b="1" dirty="0">
                <a:solidFill>
                  <a:srgbClr val="292929"/>
                </a:solidFill>
                <a:latin typeface="Times" panose="02020603050405020304" pitchFamily="18" charset="0"/>
                <a:cs typeface="Times" panose="02020603050405020304" pitchFamily="18" charset="0"/>
              </a:rPr>
              <a:t>MSE gives larger penalization to big prediction error by square it while MAE treats all errors the same</a:t>
            </a:r>
            <a:r>
              <a:rPr lang="en-US" sz="2400" dirty="0">
                <a:solidFill>
                  <a:srgbClr val="292929"/>
                </a:solidFill>
                <a:latin typeface="Times" panose="02020603050405020304" pitchFamily="18" charset="0"/>
                <a:cs typeface="Times" panose="02020603050405020304" pitchFamily="18" charset="0"/>
              </a:rPr>
              <a:t>.</a:t>
            </a:r>
          </a:p>
        </p:txBody>
      </p:sp>
      <p:pic>
        <p:nvPicPr>
          <p:cNvPr id="4098" name="Picture 2">
            <a:extLst>
              <a:ext uri="{FF2B5EF4-FFF2-40B4-BE49-F238E27FC236}">
                <a16:creationId xmlns:a16="http://schemas.microsoft.com/office/drawing/2014/main" id="{486B1876-4300-4C62-81C6-540892CE73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484" y="2200578"/>
            <a:ext cx="3650517" cy="968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593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1363480"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Summary</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8E4CE721-B351-FF35-97E8-A66CE20BD359}"/>
              </a:ext>
            </a:extLst>
          </p:cNvPr>
          <p:cNvSpPr txBox="1"/>
          <p:nvPr/>
        </p:nvSpPr>
        <p:spPr>
          <a:xfrm>
            <a:off x="725601" y="793023"/>
            <a:ext cx="12277881" cy="6001643"/>
          </a:xfrm>
          <a:prstGeom prst="rect">
            <a:avLst/>
          </a:prstGeom>
          <a:noFill/>
        </p:spPr>
        <p:txBody>
          <a:bodyPr wrap="square">
            <a:spAutoFit/>
          </a:bodyPr>
          <a:lstStyle/>
          <a:p>
            <a:pPr marL="342900" lvl="0" indent="-342900">
              <a:buSzPct val="100000"/>
              <a:buFont typeface="Arial" panose="020B0604020202020204" pitchFamily="34" charset="0"/>
              <a:buChar char="•"/>
              <a:tabLst>
                <a:tab pos="457200" algn="l"/>
              </a:tabLst>
            </a:pPr>
            <a:r>
              <a:rPr lang="en-IN" sz="2400" kern="0" dirty="0">
                <a:effectLst/>
                <a:latin typeface="Times" panose="02020603050405020304" pitchFamily="18" charset="0"/>
                <a:ea typeface="Times New Roman" panose="02020603050405020304" pitchFamily="18" charset="0"/>
                <a:cs typeface="Times" panose="02020603050405020304" pitchFamily="18" charset="0"/>
              </a:rPr>
              <a:t>Regression is a machine learning technique used for predicting continuous outcomes based on input features.</a:t>
            </a:r>
            <a:endParaRPr lang="en-IN" sz="2400" kern="100" dirty="0">
              <a:latin typeface="Times" panose="02020603050405020304" pitchFamily="18" charset="0"/>
              <a:ea typeface="Times New Roman" panose="02020603050405020304" pitchFamily="18" charset="0"/>
              <a:cs typeface="Times" panose="02020603050405020304" pitchFamily="18" charset="0"/>
            </a:endParaRPr>
          </a:p>
          <a:p>
            <a:pPr marL="342900" lvl="0" indent="-342900">
              <a:buSzPct val="100000"/>
              <a:buFont typeface="Arial" panose="020B0604020202020204" pitchFamily="34" charset="0"/>
              <a:buChar char="•"/>
              <a:tabLst>
                <a:tab pos="457200" algn="l"/>
              </a:tabLst>
            </a:pPr>
            <a:r>
              <a:rPr lang="en-IN" sz="2400" kern="0" dirty="0">
                <a:effectLst/>
                <a:latin typeface="Times" panose="02020603050405020304" pitchFamily="18" charset="0"/>
                <a:ea typeface="Times New Roman" panose="02020603050405020304" pitchFamily="18" charset="0"/>
                <a:cs typeface="Times" panose="02020603050405020304" pitchFamily="18" charset="0"/>
              </a:rPr>
              <a:t>It models the relationship between a dependent variable and one or more independent variables.</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r>
              <a:rPr lang="en-IN" sz="2400" b="1" kern="0" dirty="0">
                <a:effectLst/>
                <a:latin typeface="Times" panose="02020603050405020304" pitchFamily="18" charset="0"/>
                <a:ea typeface="Times New Roman" panose="02020603050405020304" pitchFamily="18" charset="0"/>
                <a:cs typeface="Times" panose="02020603050405020304" pitchFamily="18" charset="0"/>
              </a:rPr>
              <a:t>Types of Regression:</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pPr marL="342900" lvl="0" indent="-342900">
              <a:buFont typeface="+mj-lt"/>
              <a:buAutoNum type="arabicPeriod"/>
              <a:tabLst>
                <a:tab pos="457200" algn="l"/>
              </a:tabLst>
            </a:pPr>
            <a:r>
              <a:rPr lang="en-IN" sz="2400" b="1" kern="0" dirty="0">
                <a:effectLst/>
                <a:latin typeface="Times" panose="02020603050405020304" pitchFamily="18" charset="0"/>
                <a:ea typeface="Times New Roman" panose="02020603050405020304" pitchFamily="18" charset="0"/>
                <a:cs typeface="Times" panose="02020603050405020304" pitchFamily="18" charset="0"/>
              </a:rPr>
              <a:t>Linear Regression:</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pPr marL="800100" lvl="1" indent="-342900">
              <a:buSzPct val="100000"/>
              <a:buFont typeface="Arial" panose="020B0604020202020204" pitchFamily="34" charset="0"/>
              <a:buChar char="•"/>
              <a:tabLst>
                <a:tab pos="914400" algn="l"/>
              </a:tabLst>
            </a:pPr>
            <a:r>
              <a:rPr lang="en-IN" sz="2400" kern="0" dirty="0">
                <a:effectLst/>
                <a:latin typeface="Times" panose="02020603050405020304" pitchFamily="18" charset="0"/>
                <a:ea typeface="Times New Roman" panose="02020603050405020304" pitchFamily="18" charset="0"/>
                <a:cs typeface="Times" panose="02020603050405020304" pitchFamily="18" charset="0"/>
              </a:rPr>
              <a:t>Predicts the dependent variable as a linear combination of the independent variables.</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pPr marL="800100" lvl="1" indent="-342900">
              <a:buSzPct val="100000"/>
              <a:buFont typeface="Arial" panose="020B0604020202020204" pitchFamily="34" charset="0"/>
              <a:buChar char="•"/>
              <a:tabLst>
                <a:tab pos="914400" algn="l"/>
              </a:tabLst>
            </a:pPr>
            <a:r>
              <a:rPr lang="en-IN" sz="2400" kern="0" dirty="0">
                <a:effectLst/>
                <a:latin typeface="Times" panose="02020603050405020304" pitchFamily="18" charset="0"/>
                <a:ea typeface="Times New Roman" panose="02020603050405020304" pitchFamily="18" charset="0"/>
                <a:cs typeface="Times" panose="02020603050405020304" pitchFamily="18" charset="0"/>
              </a:rPr>
              <a:t>Simple Linear Regression: One independent variable.</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pPr marL="800100" lvl="1" indent="-342900">
              <a:buSzPct val="100000"/>
              <a:buFont typeface="Arial" panose="020B0604020202020204" pitchFamily="34" charset="0"/>
              <a:buChar char="•"/>
              <a:tabLst>
                <a:tab pos="914400" algn="l"/>
              </a:tabLst>
            </a:pPr>
            <a:r>
              <a:rPr lang="en-IN" sz="2400" kern="0" dirty="0">
                <a:effectLst/>
                <a:latin typeface="Times" panose="02020603050405020304" pitchFamily="18" charset="0"/>
                <a:ea typeface="Times New Roman" panose="02020603050405020304" pitchFamily="18" charset="0"/>
                <a:cs typeface="Times" panose="02020603050405020304" pitchFamily="18" charset="0"/>
              </a:rPr>
              <a:t>Multiple Linear Regression: Multiple independent variables.</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pPr marL="342900" lvl="0" indent="-342900">
              <a:buFont typeface="+mj-lt"/>
              <a:buAutoNum type="arabicPeriod"/>
              <a:tabLst>
                <a:tab pos="457200" algn="l"/>
              </a:tabLst>
            </a:pPr>
            <a:r>
              <a:rPr lang="en-IN" sz="2400" b="1" kern="0" dirty="0">
                <a:effectLst/>
                <a:latin typeface="Times" panose="02020603050405020304" pitchFamily="18" charset="0"/>
                <a:ea typeface="Times New Roman" panose="02020603050405020304" pitchFamily="18" charset="0"/>
                <a:cs typeface="Times" panose="02020603050405020304" pitchFamily="18" charset="0"/>
              </a:rPr>
              <a:t>Polynomial Regression:</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pPr marL="800100" lvl="1" indent="-342900">
              <a:buSzPct val="100000"/>
              <a:buFont typeface="Arial" panose="020B0604020202020204" pitchFamily="34" charset="0"/>
              <a:buChar char="•"/>
              <a:tabLst>
                <a:tab pos="914400" algn="l"/>
              </a:tabLst>
            </a:pPr>
            <a:r>
              <a:rPr lang="en-IN" sz="2400" kern="0" dirty="0">
                <a:effectLst/>
                <a:latin typeface="Times" panose="02020603050405020304" pitchFamily="18" charset="0"/>
                <a:ea typeface="Times New Roman" panose="02020603050405020304" pitchFamily="18" charset="0"/>
                <a:cs typeface="Times" panose="02020603050405020304" pitchFamily="18" charset="0"/>
              </a:rPr>
              <a:t>Extends linear regression by adding polynomial terms to the model.</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pPr marL="800100" lvl="1" indent="-342900">
              <a:buSzPct val="100000"/>
              <a:buFont typeface="Arial" panose="020B0604020202020204" pitchFamily="34" charset="0"/>
              <a:buChar char="•"/>
              <a:tabLst>
                <a:tab pos="914400" algn="l"/>
              </a:tabLst>
            </a:pPr>
            <a:r>
              <a:rPr lang="en-IN" sz="2400" kern="0" dirty="0">
                <a:effectLst/>
                <a:latin typeface="Times" panose="02020603050405020304" pitchFamily="18" charset="0"/>
                <a:ea typeface="Times New Roman" panose="02020603050405020304" pitchFamily="18" charset="0"/>
                <a:cs typeface="Times" panose="02020603050405020304" pitchFamily="18" charset="0"/>
              </a:rPr>
              <a:t>Captures non-linear relationships between the dependent and independent variables.</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pPr marL="342900" lvl="0" indent="-342900">
              <a:buFont typeface="+mj-lt"/>
              <a:buAutoNum type="arabicPeriod"/>
              <a:tabLst>
                <a:tab pos="457200" algn="l"/>
              </a:tabLst>
            </a:pPr>
            <a:r>
              <a:rPr lang="en-IN" sz="2400" b="1" kern="0" dirty="0">
                <a:effectLst/>
                <a:latin typeface="Times" panose="02020603050405020304" pitchFamily="18" charset="0"/>
                <a:ea typeface="Times New Roman" panose="02020603050405020304" pitchFamily="18" charset="0"/>
                <a:cs typeface="Times" panose="02020603050405020304" pitchFamily="18" charset="0"/>
              </a:rPr>
              <a:t>Logistic Regression:</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pPr marL="800100" lvl="1" indent="-342900">
              <a:buSzPct val="100000"/>
              <a:buFont typeface="Arial" panose="020B0604020202020204" pitchFamily="34" charset="0"/>
              <a:buChar char="•"/>
              <a:tabLst>
                <a:tab pos="914400" algn="l"/>
              </a:tabLst>
            </a:pPr>
            <a:r>
              <a:rPr lang="en-IN" sz="2400" kern="0" dirty="0">
                <a:effectLst/>
                <a:latin typeface="Times" panose="02020603050405020304" pitchFamily="18" charset="0"/>
                <a:ea typeface="Times New Roman" panose="02020603050405020304" pitchFamily="18" charset="0"/>
                <a:cs typeface="Times" panose="02020603050405020304" pitchFamily="18" charset="0"/>
              </a:rPr>
              <a:t>Used for binary classification problems.</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pPr marL="800100" lvl="1" indent="-342900">
              <a:buSzPct val="100000"/>
              <a:buFont typeface="Arial" panose="020B0604020202020204" pitchFamily="34" charset="0"/>
              <a:buChar char="•"/>
              <a:tabLst>
                <a:tab pos="914400" algn="l"/>
              </a:tabLst>
            </a:pPr>
            <a:r>
              <a:rPr lang="en-IN" sz="2400" kern="0" dirty="0">
                <a:effectLst/>
                <a:latin typeface="Times" panose="02020603050405020304" pitchFamily="18" charset="0"/>
                <a:ea typeface="Times New Roman" panose="02020603050405020304" pitchFamily="18" charset="0"/>
                <a:cs typeface="Times" panose="02020603050405020304" pitchFamily="18" charset="0"/>
              </a:rPr>
              <a:t>Models the probability of the target variable being in a particular class.</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r>
              <a:rPr lang="en-IN" sz="2400" b="1" kern="0" dirty="0">
                <a:effectLst/>
                <a:latin typeface="Times" panose="02020603050405020304" pitchFamily="18" charset="0"/>
                <a:ea typeface="Times New Roman" panose="02020603050405020304" pitchFamily="18" charset="0"/>
                <a:cs typeface="Times" panose="02020603050405020304" pitchFamily="18" charset="0"/>
              </a:rPr>
              <a:t>Applications:</a:t>
            </a:r>
            <a:r>
              <a:rPr lang="en-IN" sz="2400" b="1" kern="100" dirty="0">
                <a:latin typeface="Times" panose="02020603050405020304" pitchFamily="18" charset="0"/>
                <a:ea typeface="Times New Roman" panose="02020603050405020304" pitchFamily="18" charset="0"/>
                <a:cs typeface="Times" panose="02020603050405020304" pitchFamily="18" charset="0"/>
              </a:rPr>
              <a:t> </a:t>
            </a:r>
            <a:r>
              <a:rPr lang="en-IN" sz="2400" kern="0" dirty="0">
                <a:effectLst/>
                <a:latin typeface="Times" panose="02020603050405020304" pitchFamily="18" charset="0"/>
                <a:ea typeface="Times New Roman" panose="02020603050405020304" pitchFamily="18" charset="0"/>
                <a:cs typeface="Times" panose="02020603050405020304" pitchFamily="18" charset="0"/>
              </a:rPr>
              <a:t>Predicting house prices, stock prices, sales forecasting, and other continuous outcomes.</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p:txBody>
      </p:sp>
    </p:spTree>
    <p:extLst>
      <p:ext uri="{BB962C8B-B14F-4D97-AF65-F5344CB8AC3E}">
        <p14:creationId xmlns:p14="http://schemas.microsoft.com/office/powerpoint/2010/main" val="1665724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Reference Material</a:t>
            </a: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9CFA58A0-FCCA-F011-ADA3-D43CA35F1B8C}"/>
              </a:ext>
            </a:extLst>
          </p:cNvPr>
          <p:cNvSpPr txBox="1"/>
          <p:nvPr/>
        </p:nvSpPr>
        <p:spPr>
          <a:xfrm>
            <a:off x="961901" y="1140031"/>
            <a:ext cx="11471564" cy="3760325"/>
          </a:xfrm>
          <a:prstGeom prst="rect">
            <a:avLst/>
          </a:prstGeom>
          <a:noFill/>
        </p:spPr>
        <p:txBody>
          <a:bodyPr wrap="square">
            <a:spAutoFit/>
          </a:bodyPr>
          <a:lstStyle/>
          <a:p>
            <a:pPr marL="342900" lvl="0" indent="-342900" algn="just">
              <a:lnSpc>
                <a:spcPct val="150000"/>
              </a:lnSpc>
              <a:spcAft>
                <a:spcPts val="800"/>
              </a:spcAft>
              <a:buFont typeface="+mj-lt"/>
              <a:buAutoNum type="arabicPeriod"/>
            </a:pPr>
            <a:r>
              <a:rPr lang="en-IN" sz="2400" dirty="0">
                <a:effectLst/>
                <a:latin typeface="Times" panose="02020603050405020304" pitchFamily="18" charset="0"/>
                <a:ea typeface="Calibri" panose="020F0502020204030204" pitchFamily="34" charset="0"/>
                <a:cs typeface="Times" panose="02020603050405020304" pitchFamily="18" charset="0"/>
              </a:rPr>
              <a:t>Machine Learning for Dummies, By John Paul Mueller and Luca </a:t>
            </a:r>
            <a:r>
              <a:rPr lang="en-IN" sz="2400" dirty="0" err="1">
                <a:effectLst/>
                <a:latin typeface="Times" panose="02020603050405020304" pitchFamily="18" charset="0"/>
                <a:ea typeface="Calibri" panose="020F0502020204030204" pitchFamily="34" charset="0"/>
                <a:cs typeface="Times" panose="02020603050405020304" pitchFamily="18" charset="0"/>
              </a:rPr>
              <a:t>Massaron</a:t>
            </a:r>
            <a:r>
              <a:rPr lang="en-IN" sz="2400" dirty="0">
                <a:effectLst/>
                <a:latin typeface="Times" panose="02020603050405020304" pitchFamily="18" charset="0"/>
                <a:ea typeface="Calibri" panose="020F0502020204030204" pitchFamily="34" charset="0"/>
                <a:cs typeface="Times" panose="02020603050405020304" pitchFamily="18" charset="0"/>
              </a:rPr>
              <a:t>, For Dummies, 2016.</a:t>
            </a:r>
          </a:p>
          <a:p>
            <a:pPr marL="342900" lvl="0" indent="-342900" algn="just">
              <a:lnSpc>
                <a:spcPct val="150000"/>
              </a:lnSpc>
              <a:spcAft>
                <a:spcPts val="800"/>
              </a:spcAft>
              <a:buFont typeface="+mj-lt"/>
              <a:buAutoNum type="arabicPeriod"/>
            </a:pPr>
            <a:r>
              <a:rPr lang="en-IN" sz="2400" dirty="0">
                <a:effectLst/>
                <a:latin typeface="Times" panose="02020603050405020304" pitchFamily="18" charset="0"/>
                <a:ea typeface="Calibri" panose="020F0502020204030204" pitchFamily="34" charset="0"/>
                <a:cs typeface="Times" panose="02020603050405020304" pitchFamily="18" charset="0"/>
              </a:rPr>
              <a:t>NPTEL video: https://www.youtube.com/watch?v=OQV8WmUdeIo</a:t>
            </a:r>
          </a:p>
          <a:p>
            <a:pPr lvl="0" algn="just">
              <a:lnSpc>
                <a:spcPct val="150000"/>
              </a:lnSpc>
              <a:spcAft>
                <a:spcPts val="800"/>
              </a:spcAft>
            </a:pPr>
            <a:endParaRPr lang="en-IN" sz="2400" dirty="0">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50000"/>
              </a:lnSpc>
              <a:spcAft>
                <a:spcPts val="800"/>
              </a:spcAft>
              <a:buFont typeface="+mj-lt"/>
              <a:buAutoNum type="arabicPeriod"/>
            </a:pPr>
            <a:endParaRPr lang="en-IN" sz="2400"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50000"/>
              </a:lnSpc>
              <a:spcAft>
                <a:spcPts val="800"/>
              </a:spcAft>
              <a:buFont typeface="+mj-lt"/>
              <a:buAutoNum type="arabicPeriod"/>
            </a:pPr>
            <a:endParaRPr lang="en-IN" sz="2400" dirty="0">
              <a:effectLst/>
              <a:latin typeface="Times" panose="02020603050405020304" pitchFamily="18" charset="0"/>
              <a:ea typeface="Calibri" panose="020F0502020204030204" pitchFamily="34" charset="0"/>
              <a:cs typeface="Times" panose="02020603050405020304" pitchFamily="18" charset="0"/>
            </a:endParaRPr>
          </a:p>
        </p:txBody>
      </p:sp>
    </p:spTree>
    <p:extLst>
      <p:ext uri="{BB962C8B-B14F-4D97-AF65-F5344CB8AC3E}">
        <p14:creationId xmlns:p14="http://schemas.microsoft.com/office/powerpoint/2010/main" val="3351240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MCQ’s</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3BBC87E8-D118-6034-B123-1515CCB9E03C}"/>
              </a:ext>
            </a:extLst>
          </p:cNvPr>
          <p:cNvSpPr txBox="1"/>
          <p:nvPr/>
        </p:nvSpPr>
        <p:spPr>
          <a:xfrm>
            <a:off x="1080655" y="1140032"/>
            <a:ext cx="11685319" cy="5078313"/>
          </a:xfrm>
          <a:prstGeom prst="rect">
            <a:avLst/>
          </a:prstGeom>
          <a:noFill/>
        </p:spPr>
        <p:txBody>
          <a:bodyPr wrap="square">
            <a:spAutoFit/>
          </a:bodyPr>
          <a:lstStyle/>
          <a:p>
            <a:pPr marL="342900" lvl="0" indent="-342900">
              <a:buFont typeface="+mj-lt"/>
              <a:buAutoNum type="arabicPeriod"/>
            </a:pPr>
            <a:r>
              <a:rPr lang="en-IN" sz="2000" b="1" dirty="0">
                <a:effectLst/>
                <a:latin typeface="Times New Roman" panose="02020603050405020304" pitchFamily="18" charset="0"/>
                <a:ea typeface="Times New Roman" panose="02020603050405020304" pitchFamily="18" charset="0"/>
              </a:rPr>
              <a:t>Which of the following is the primary goal of regression analysis in machine learning?</a:t>
            </a:r>
            <a:r>
              <a:rPr lang="en-IN" sz="2000" dirty="0">
                <a:effectLst/>
                <a:latin typeface="Times New Roman" panose="02020603050405020304" pitchFamily="18" charset="0"/>
                <a:ea typeface="Times New Roman" panose="02020603050405020304" pitchFamily="18" charset="0"/>
              </a:rPr>
              <a:t> </a:t>
            </a:r>
          </a:p>
          <a:p>
            <a:pPr lvl="1"/>
            <a:r>
              <a:rPr lang="en-IN" sz="2000" dirty="0">
                <a:effectLst/>
                <a:latin typeface="Times New Roman" panose="02020603050405020304" pitchFamily="18" charset="0"/>
                <a:ea typeface="Times New Roman" panose="02020603050405020304" pitchFamily="18" charset="0"/>
              </a:rPr>
              <a:t>a) Classification</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b) Clustering</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c) Predicting a continuous outcome</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d) Reducing dimensionality</a:t>
            </a:r>
          </a:p>
          <a:p>
            <a:pPr marL="342900" lvl="0" indent="-342900">
              <a:buFont typeface="+mj-lt"/>
              <a:buAutoNum type="arabicPeriod"/>
            </a:pPr>
            <a:r>
              <a:rPr lang="en-IN" sz="2000" b="1" dirty="0">
                <a:effectLst/>
                <a:latin typeface="Times New Roman" panose="02020603050405020304" pitchFamily="18" charset="0"/>
                <a:ea typeface="Times New Roman" panose="02020603050405020304" pitchFamily="18" charset="0"/>
              </a:rPr>
              <a:t>Which type of regression is best suited for predicting a binary outcome?</a:t>
            </a:r>
          </a:p>
          <a:p>
            <a:pPr lvl="1"/>
            <a:r>
              <a:rPr lang="en-IN" sz="2000" dirty="0">
                <a:effectLst/>
                <a:latin typeface="Times New Roman" panose="02020603050405020304" pitchFamily="18" charset="0"/>
                <a:ea typeface="Times New Roman" panose="02020603050405020304" pitchFamily="18" charset="0"/>
              </a:rPr>
              <a:t>a) Linear Regression</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b) Logistic Regression</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c) Polynomial Regression</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d) Ridge Regression</a:t>
            </a:r>
          </a:p>
          <a:p>
            <a:pPr marL="342900" lvl="0" indent="-342900">
              <a:buFont typeface="+mj-lt"/>
              <a:buAutoNum type="arabicPeriod"/>
            </a:pPr>
            <a:r>
              <a:rPr lang="en-IN" sz="2000" b="1" dirty="0">
                <a:effectLst/>
                <a:latin typeface="Times New Roman" panose="02020603050405020304" pitchFamily="18" charset="0"/>
                <a:ea typeface="Times New Roman" panose="02020603050405020304" pitchFamily="18" charset="0"/>
              </a:rPr>
              <a:t>In linear regression, what does the term 'residual' refer to?</a:t>
            </a:r>
            <a:r>
              <a:rPr lang="en-IN" sz="2000" dirty="0">
                <a:effectLst/>
                <a:latin typeface="Times New Roman" panose="02020603050405020304" pitchFamily="18" charset="0"/>
                <a:ea typeface="Times New Roman" panose="02020603050405020304" pitchFamily="18" charset="0"/>
              </a:rPr>
              <a:t> </a:t>
            </a:r>
          </a:p>
          <a:p>
            <a:pPr lvl="1"/>
            <a:r>
              <a:rPr lang="en-IN" sz="2000" dirty="0">
                <a:effectLst/>
                <a:latin typeface="Times New Roman" panose="02020603050405020304" pitchFamily="18" charset="0"/>
                <a:ea typeface="Times New Roman" panose="02020603050405020304" pitchFamily="18" charset="0"/>
              </a:rPr>
              <a:t>a) The slope of the regression line</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b) The difference between the observed and predicted values</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c) The y-intercept of the regression line</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d) The dependent variable</a:t>
            </a:r>
          </a:p>
          <a:p>
            <a:endParaRPr lang="en-IN"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388226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MCQ’s</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3BBC87E8-D118-6034-B123-1515CCB9E03C}"/>
              </a:ext>
            </a:extLst>
          </p:cNvPr>
          <p:cNvSpPr txBox="1"/>
          <p:nvPr/>
        </p:nvSpPr>
        <p:spPr>
          <a:xfrm>
            <a:off x="1080655" y="1140032"/>
            <a:ext cx="12153138" cy="5016758"/>
          </a:xfrm>
          <a:prstGeom prst="rect">
            <a:avLst/>
          </a:prstGeom>
          <a:noFill/>
        </p:spPr>
        <p:txBody>
          <a:bodyPr wrap="square">
            <a:spAutoFit/>
          </a:bodyPr>
          <a:lstStyle/>
          <a:p>
            <a:r>
              <a:rPr lang="en-US" sz="2000" b="1" dirty="0">
                <a:solidFill>
                  <a:srgbClr val="222222"/>
                </a:solidFill>
                <a:highlight>
                  <a:srgbClr val="FFFFFF"/>
                </a:highlight>
                <a:latin typeface="Times" panose="02020603050405020304" pitchFamily="18" charset="0"/>
                <a:cs typeface="Times" panose="02020603050405020304" pitchFamily="18" charset="0"/>
              </a:rPr>
              <a:t>4. Which of the following algorithms is not a type of regression? </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a) Support Vector Regression</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b) Decision Tree Regression</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c) Random Forest Regression</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d) K-Nearest Neighbors Classification</a:t>
            </a:r>
          </a:p>
          <a:p>
            <a:r>
              <a:rPr lang="en-US" sz="2000" b="1" dirty="0">
                <a:solidFill>
                  <a:srgbClr val="222222"/>
                </a:solidFill>
                <a:highlight>
                  <a:srgbClr val="FFFFFF"/>
                </a:highlight>
                <a:latin typeface="Times" panose="02020603050405020304" pitchFamily="18" charset="0"/>
                <a:cs typeface="Times" panose="02020603050405020304" pitchFamily="18" charset="0"/>
              </a:rPr>
              <a:t>5. What does the 'R-squared' value represent in a regression model? </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a) The average error of the model</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b) The proportion of variance in the dependent variable that is predictable from the independent variable(s)</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c) The p-value of the regression coefficients</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d) The residual sum of squares</a:t>
            </a:r>
          </a:p>
          <a:p>
            <a:r>
              <a:rPr lang="en-US" sz="2000" b="1" dirty="0">
                <a:solidFill>
                  <a:srgbClr val="222222"/>
                </a:solidFill>
                <a:highlight>
                  <a:srgbClr val="FFFFFF"/>
                </a:highlight>
                <a:latin typeface="Times" panose="02020603050405020304" pitchFamily="18" charset="0"/>
                <a:cs typeface="Times" panose="02020603050405020304" pitchFamily="18" charset="0"/>
              </a:rPr>
              <a:t>6.Which type of regression is useful for modeling the relationship between a dependent variable and multiple independent variables? </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a) Simple Linear Regression</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b) Multiple Linear Regression</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c) Polynomial Regression</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d) Ridge Regression</a:t>
            </a:r>
          </a:p>
        </p:txBody>
      </p:sp>
    </p:spTree>
    <p:extLst>
      <p:ext uri="{BB962C8B-B14F-4D97-AF65-F5344CB8AC3E}">
        <p14:creationId xmlns:p14="http://schemas.microsoft.com/office/powerpoint/2010/main" val="549717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653044"/>
            <a:ext cx="11943797" cy="1578147"/>
          </a:xfrm>
          <a:prstGeom prst="rect">
            <a:avLst/>
          </a:prstGeom>
          <a:noFill/>
        </p:spPr>
        <p:txBody>
          <a:bodyPr wrap="square" lIns="99843" tIns="49922" rIns="99843" bIns="49922" rtlCol="0" anchor="ctr">
            <a:spAutoFit/>
          </a:bodyPr>
          <a:lstStyle/>
          <a:p>
            <a:pPr algn="just"/>
            <a:r>
              <a:rPr lang="en-US" sz="2400" b="1" i="1" dirty="0">
                <a:latin typeface="Arial"/>
                <a:cs typeface="Arial"/>
              </a:rPr>
              <a:t>LO1: </a:t>
            </a:r>
            <a:r>
              <a:rPr lang="en-US" sz="2400" i="1" dirty="0">
                <a:latin typeface="Arial"/>
                <a:cs typeface="Arial"/>
              </a:rPr>
              <a:t>To define regression analysis and its types. Identify assumptions and limitations. </a:t>
            </a:r>
          </a:p>
          <a:p>
            <a:pPr algn="just"/>
            <a:r>
              <a:rPr lang="en-US" sz="2400" b="1" i="1" dirty="0">
                <a:latin typeface="Arial"/>
                <a:cs typeface="Arial"/>
              </a:rPr>
              <a:t>LO2: </a:t>
            </a:r>
            <a:r>
              <a:rPr lang="en-US" sz="2400" i="1" dirty="0">
                <a:latin typeface="Arial"/>
                <a:cs typeface="Arial"/>
              </a:rPr>
              <a:t>To interpret regression concepts.</a:t>
            </a:r>
          </a:p>
          <a:p>
            <a:pPr algn="just"/>
            <a:r>
              <a:rPr lang="en-US" sz="2400" b="1" i="1" dirty="0">
                <a:latin typeface="Arial"/>
                <a:cs typeface="Arial"/>
              </a:rPr>
              <a:t>LO3: </a:t>
            </a:r>
            <a:r>
              <a:rPr lang="en-US" sz="2400" i="1" dirty="0">
                <a:latin typeface="Arial"/>
                <a:cs typeface="Arial"/>
              </a:rPr>
              <a:t>To apply regression to analyze datasets.</a:t>
            </a:r>
          </a:p>
          <a:p>
            <a:pPr algn="just"/>
            <a:r>
              <a:rPr lang="en-US" sz="2400" b="1" i="1" dirty="0">
                <a:latin typeface="Arial"/>
                <a:cs typeface="Arial"/>
              </a:rPr>
              <a:t>LO4: </a:t>
            </a:r>
            <a:r>
              <a:rPr lang="en-US" sz="2400" i="1" dirty="0">
                <a:latin typeface="Arial"/>
                <a:cs typeface="Arial"/>
              </a:rPr>
              <a:t>To assess and evaluate appropriateness of regression models.</a:t>
            </a: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4554818"/>
            <a:ext cx="11943797" cy="470151"/>
          </a:xfrm>
          <a:prstGeom prst="rect">
            <a:avLst/>
          </a:prstGeom>
          <a:noFill/>
        </p:spPr>
        <p:txBody>
          <a:bodyPr wrap="square" lIns="99843" tIns="49922" rIns="99843" bIns="49922" rtlCol="0" anchor="ctr">
            <a:spAutoFit/>
          </a:bodyPr>
          <a:lstStyle/>
          <a:p>
            <a:pPr algn="just"/>
            <a:r>
              <a:rPr lang="en-US" sz="2400" b="1" i="1" dirty="0">
                <a:latin typeface="Arial"/>
                <a:cs typeface="Arial"/>
              </a:rPr>
              <a:t>CO2: </a:t>
            </a:r>
            <a:r>
              <a:rPr lang="en-US" sz="2400" i="1" dirty="0">
                <a:latin typeface="Arial"/>
                <a:cs typeface="Arial"/>
              </a:rPr>
              <a:t>Understand the basics of Machine Learning and its types. </a:t>
            </a:r>
          </a:p>
        </p:txBody>
      </p:sp>
    </p:spTree>
    <p:extLst>
      <p:ext uri="{BB962C8B-B14F-4D97-AF65-F5344CB8AC3E}">
        <p14:creationId xmlns:p14="http://schemas.microsoft.com/office/powerpoint/2010/main" val="699484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MCQ’s Answers</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3BBC87E8-D118-6034-B123-1515CCB9E03C}"/>
              </a:ext>
            </a:extLst>
          </p:cNvPr>
          <p:cNvSpPr txBox="1"/>
          <p:nvPr/>
        </p:nvSpPr>
        <p:spPr>
          <a:xfrm>
            <a:off x="1080655" y="1140032"/>
            <a:ext cx="11685319" cy="3416320"/>
          </a:xfrm>
          <a:prstGeom prst="rect">
            <a:avLst/>
          </a:prstGeom>
          <a:noFill/>
        </p:spPr>
        <p:txBody>
          <a:bodyPr wrap="square">
            <a:spAutoFit/>
          </a:bodyPr>
          <a:lstStyle/>
          <a:p>
            <a:r>
              <a:rPr lang="en-US" sz="2400" dirty="0">
                <a:latin typeface="Times" panose="02020603050405020304" pitchFamily="18" charset="0"/>
                <a:cs typeface="Times" panose="02020603050405020304" pitchFamily="18" charset="0"/>
              </a:rPr>
              <a:t>Answers</a:t>
            </a:r>
          </a:p>
          <a:p>
            <a:r>
              <a:rPr lang="en-US" sz="2400" dirty="0">
                <a:latin typeface="Times" panose="02020603050405020304" pitchFamily="18" charset="0"/>
                <a:cs typeface="Times" panose="02020603050405020304" pitchFamily="18" charset="0"/>
              </a:rPr>
              <a:t>1.	c) Predicting a continuous outcome</a:t>
            </a:r>
          </a:p>
          <a:p>
            <a:r>
              <a:rPr lang="en-US" sz="2400" dirty="0">
                <a:latin typeface="Times" panose="02020603050405020304" pitchFamily="18" charset="0"/>
                <a:cs typeface="Times" panose="02020603050405020304" pitchFamily="18" charset="0"/>
              </a:rPr>
              <a:t>2.	b) Logistic Regression</a:t>
            </a:r>
          </a:p>
          <a:p>
            <a:r>
              <a:rPr lang="en-US" sz="2400" dirty="0">
                <a:latin typeface="Times" panose="02020603050405020304" pitchFamily="18" charset="0"/>
                <a:cs typeface="Times" panose="02020603050405020304" pitchFamily="18" charset="0"/>
              </a:rPr>
              <a:t>3.	b) The difference between the observed and predicted values</a:t>
            </a:r>
          </a:p>
          <a:p>
            <a:r>
              <a:rPr lang="en-US" sz="2400" dirty="0">
                <a:latin typeface="Times" panose="02020603050405020304" pitchFamily="18" charset="0"/>
                <a:cs typeface="Times" panose="02020603050405020304" pitchFamily="18" charset="0"/>
              </a:rPr>
              <a:t>4.	d) K-Nearest Neighbors Classification</a:t>
            </a:r>
          </a:p>
          <a:p>
            <a:r>
              <a:rPr lang="en-US" sz="2400" dirty="0">
                <a:latin typeface="Times" panose="02020603050405020304" pitchFamily="18" charset="0"/>
                <a:cs typeface="Times" panose="02020603050405020304" pitchFamily="18" charset="0"/>
              </a:rPr>
              <a:t>5.	b) The proportion of variance in the dependent variable that is predictable from the independent variable(s)</a:t>
            </a:r>
          </a:p>
          <a:p>
            <a:r>
              <a:rPr lang="en-US" sz="2400" dirty="0">
                <a:latin typeface="Times" panose="02020603050405020304" pitchFamily="18" charset="0"/>
                <a:cs typeface="Times" panose="02020603050405020304" pitchFamily="18" charset="0"/>
              </a:rPr>
              <a:t>6.	b) Multiple Linear Regression</a:t>
            </a:r>
          </a:p>
          <a:p>
            <a:endParaRPr lang="en-IN"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36629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What’s Next</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3BBC87E8-D118-6034-B123-1515CCB9E03C}"/>
              </a:ext>
            </a:extLst>
          </p:cNvPr>
          <p:cNvSpPr txBox="1"/>
          <p:nvPr/>
        </p:nvSpPr>
        <p:spPr>
          <a:xfrm>
            <a:off x="1080655" y="1140032"/>
            <a:ext cx="11685319" cy="461665"/>
          </a:xfrm>
          <a:prstGeom prst="rect">
            <a:avLst/>
          </a:prstGeom>
          <a:noFill/>
        </p:spPr>
        <p:txBody>
          <a:bodyPr wrap="square">
            <a:spAutoFit/>
          </a:bodyPr>
          <a:lstStyle/>
          <a:p>
            <a:pPr marL="457200" indent="-457200">
              <a:buFont typeface="+mj-lt"/>
              <a:buAutoNum type="arabicPeriod"/>
            </a:pPr>
            <a:r>
              <a:rPr lang="en-IN" sz="2400" dirty="0">
                <a:latin typeface="Times" panose="02020603050405020304" pitchFamily="18" charset="0"/>
                <a:cs typeface="Times" panose="02020603050405020304" pitchFamily="18" charset="0"/>
              </a:rPr>
              <a:t>Classification</a:t>
            </a:r>
          </a:p>
        </p:txBody>
      </p:sp>
    </p:spTree>
    <p:extLst>
      <p:ext uri="{BB962C8B-B14F-4D97-AF65-F5344CB8AC3E}">
        <p14:creationId xmlns:p14="http://schemas.microsoft.com/office/powerpoint/2010/main" val="1354835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98" y="0"/>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42</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Regression Analysis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0" y="1588518"/>
            <a:ext cx="11943797" cy="1208815"/>
          </a:xfrm>
          <a:prstGeom prst="rect">
            <a:avLst/>
          </a:prstGeom>
          <a:noFill/>
        </p:spPr>
        <p:txBody>
          <a:bodyPr wrap="square" lIns="99843" tIns="49922" rIns="99843" bIns="49922" rtlCol="0" anchor="ctr">
            <a:spAutoFit/>
          </a:bodyPr>
          <a:lstStyle/>
          <a:p>
            <a:pPr algn="just"/>
            <a:r>
              <a:rPr lang="en-US" sz="2400" b="1" dirty="0">
                <a:solidFill>
                  <a:srgbClr val="333333"/>
                </a:solidFill>
                <a:latin typeface="Times" panose="02020603050405020304" pitchFamily="18" charset="0"/>
                <a:cs typeface="Times" panose="02020603050405020304" pitchFamily="18" charset="0"/>
              </a:rPr>
              <a:t>Example:</a:t>
            </a:r>
            <a:r>
              <a:rPr lang="en-US" sz="2400" dirty="0">
                <a:solidFill>
                  <a:srgbClr val="333333"/>
                </a:solidFill>
                <a:latin typeface="Times" panose="02020603050405020304" pitchFamily="18" charset="0"/>
                <a:cs typeface="Times" panose="02020603050405020304" pitchFamily="18" charset="0"/>
              </a:rPr>
              <a:t> Suppose there is a marketing company A, who does various advertisement every year and get sales on that. The below list shows the advertisement made by the company in the last 5 years and the corresponding sales:</a:t>
            </a:r>
            <a:endParaRPr lang="en-IN" sz="2400" dirty="0">
              <a:latin typeface="Times" panose="02020603050405020304" pitchFamily="18" charset="0"/>
              <a:cs typeface="Times" panose="02020603050405020304" pitchFamily="18" charset="0"/>
            </a:endParaRPr>
          </a:p>
        </p:txBody>
      </p:sp>
      <p:pic>
        <p:nvPicPr>
          <p:cNvPr id="1028" name="Picture 4" descr="Regression Analysis in Machine learning">
            <a:extLst>
              <a:ext uri="{FF2B5EF4-FFF2-40B4-BE49-F238E27FC236}">
                <a16:creationId xmlns:a16="http://schemas.microsoft.com/office/drawing/2014/main" id="{D84A4BA3-4774-4FA5-BB86-5A01D6554C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87" y="3046525"/>
            <a:ext cx="3588114" cy="358811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0AC8C8C-C61C-46A3-8AFF-1954B91D5057}"/>
              </a:ext>
            </a:extLst>
          </p:cNvPr>
          <p:cNvSpPr txBox="1"/>
          <p:nvPr/>
        </p:nvSpPr>
        <p:spPr>
          <a:xfrm>
            <a:off x="6656388" y="3435953"/>
            <a:ext cx="4794552" cy="2781274"/>
          </a:xfrm>
          <a:prstGeom prst="rect">
            <a:avLst/>
          </a:prstGeom>
          <a:noFill/>
        </p:spPr>
        <p:txBody>
          <a:bodyPr wrap="square">
            <a:spAutoFit/>
          </a:bodyPr>
          <a:lstStyle/>
          <a:p>
            <a:pPr algn="just"/>
            <a:r>
              <a:rPr lang="en-US" sz="2200" dirty="0">
                <a:solidFill>
                  <a:srgbClr val="333333"/>
                </a:solidFill>
                <a:latin typeface="Times" panose="02020603050405020304" pitchFamily="18" charset="0"/>
                <a:cs typeface="Times" panose="02020603050405020304" pitchFamily="18" charset="0"/>
              </a:rPr>
              <a:t>Now, the company wants to do the advertisement of $200 in the year 2023 </a:t>
            </a:r>
            <a:r>
              <a:rPr lang="en-US" sz="2200" b="1" dirty="0">
                <a:solidFill>
                  <a:srgbClr val="333333"/>
                </a:solidFill>
                <a:latin typeface="Times" panose="02020603050405020304" pitchFamily="18" charset="0"/>
                <a:cs typeface="Times" panose="02020603050405020304" pitchFamily="18" charset="0"/>
              </a:rPr>
              <a:t>and wants to know the prediction about the sales for this year</a:t>
            </a:r>
            <a:r>
              <a:rPr lang="en-US" sz="2200" dirty="0">
                <a:solidFill>
                  <a:srgbClr val="333333"/>
                </a:solidFill>
                <a:latin typeface="Times" panose="02020603050405020304" pitchFamily="18" charset="0"/>
                <a:cs typeface="Times" panose="02020603050405020304" pitchFamily="18" charset="0"/>
              </a:rPr>
              <a:t>. </a:t>
            </a:r>
          </a:p>
          <a:p>
            <a:pPr algn="just"/>
            <a:endParaRPr lang="en-US" sz="2200" dirty="0">
              <a:solidFill>
                <a:srgbClr val="333333"/>
              </a:solidFill>
              <a:latin typeface="Times" panose="02020603050405020304" pitchFamily="18" charset="0"/>
              <a:cs typeface="Times" panose="02020603050405020304" pitchFamily="18" charset="0"/>
            </a:endParaRPr>
          </a:p>
          <a:p>
            <a:pPr algn="just"/>
            <a:r>
              <a:rPr lang="en-US" sz="2200" dirty="0">
                <a:solidFill>
                  <a:srgbClr val="333333"/>
                </a:solidFill>
                <a:latin typeface="Times" panose="02020603050405020304" pitchFamily="18" charset="0"/>
                <a:cs typeface="Times" panose="02020603050405020304" pitchFamily="18" charset="0"/>
              </a:rPr>
              <a:t>So, to solve such type of prediction problems in machine learning, we need regression analysis.</a:t>
            </a:r>
            <a:endParaRPr lang="en-IN" sz="22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42783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Supervised vs. Unsupervised Learning</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1061602"/>
            <a:ext cx="11943797" cy="4291518"/>
          </a:xfrm>
          <a:prstGeom prst="rect">
            <a:avLst/>
          </a:prstGeom>
          <a:noFill/>
        </p:spPr>
        <p:txBody>
          <a:bodyPr wrap="square" lIns="99843" tIns="49922" rIns="99843" bIns="49922" rtlCol="0" anchor="ctr">
            <a:spAutoFit/>
          </a:bodyPr>
          <a:lstStyle/>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effectLst/>
                <a:uLnTx/>
                <a:uFillTx/>
                <a:latin typeface="Times" panose="02020603050405020304" pitchFamily="18" charset="0"/>
                <a:cs typeface="Times" panose="02020603050405020304" pitchFamily="18" charset="0"/>
              </a:rPr>
              <a:t>Supervised learning (regression and classification)</a:t>
            </a:r>
          </a:p>
          <a:p>
            <a:pPr marL="748825" marR="0" lvl="1" indent="-249608" algn="l" defTabSz="998433" rtl="0" eaLnBrk="1" fontAlgn="auto" latinLnBrk="0" hangingPunct="1">
              <a:lnSpc>
                <a:spcPct val="130000"/>
              </a:lnSpc>
              <a:spcBef>
                <a:spcPts val="546"/>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effectLst/>
                <a:uLnTx/>
                <a:uFillTx/>
                <a:latin typeface="Times" panose="02020603050405020304" pitchFamily="18" charset="0"/>
                <a:cs typeface="Times" panose="02020603050405020304" pitchFamily="18" charset="0"/>
              </a:rPr>
              <a:t>Supervision: The training data (observations, measurements, etc.) are accompanied by </a:t>
            </a:r>
            <a:r>
              <a:rPr kumimoji="0" lang="en-US" altLang="en-US" sz="2400" b="1" i="0" u="none" strike="noStrike" kern="1200" cap="none" spc="0" normalizeH="0" baseline="0" noProof="0" dirty="0">
                <a:ln>
                  <a:noFill/>
                </a:ln>
                <a:effectLst/>
                <a:uLnTx/>
                <a:uFillTx/>
                <a:latin typeface="Times" panose="02020603050405020304" pitchFamily="18" charset="0"/>
                <a:cs typeface="Times" panose="02020603050405020304" pitchFamily="18" charset="0"/>
              </a:rPr>
              <a:t>labels</a:t>
            </a:r>
            <a:r>
              <a:rPr kumimoji="0" lang="en-US" altLang="en-US" sz="2400" b="0" i="0" u="none" strike="noStrike" kern="1200" cap="none" spc="0" normalizeH="0" baseline="0" noProof="0" dirty="0">
                <a:ln>
                  <a:noFill/>
                </a:ln>
                <a:effectLst/>
                <a:uLnTx/>
                <a:uFillTx/>
                <a:latin typeface="Times" panose="02020603050405020304" pitchFamily="18" charset="0"/>
                <a:cs typeface="Times" panose="02020603050405020304" pitchFamily="18" charset="0"/>
              </a:rPr>
              <a:t> indicating the class of the observations</a:t>
            </a:r>
          </a:p>
          <a:p>
            <a:pPr marL="748825" marR="0" lvl="1" indent="-249608" algn="l" defTabSz="998433" rtl="0" eaLnBrk="1" fontAlgn="auto" latinLnBrk="0" hangingPunct="1">
              <a:lnSpc>
                <a:spcPct val="130000"/>
              </a:lnSpc>
              <a:spcBef>
                <a:spcPts val="546"/>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effectLst/>
                <a:uLnTx/>
                <a:uFillTx/>
                <a:latin typeface="Times" panose="02020603050405020304" pitchFamily="18" charset="0"/>
                <a:cs typeface="Times" panose="02020603050405020304" pitchFamily="18" charset="0"/>
              </a:rPr>
              <a:t>New data is classified based on the training set</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effectLst/>
                <a:uLnTx/>
                <a:uFillTx/>
                <a:latin typeface="Times" panose="02020603050405020304" pitchFamily="18" charset="0"/>
                <a:cs typeface="Times" panose="02020603050405020304" pitchFamily="18" charset="0"/>
              </a:rPr>
              <a:t>Unsupervised learning (clustering)</a:t>
            </a:r>
          </a:p>
          <a:p>
            <a:pPr marL="748825" marR="0" lvl="1" indent="-249608" algn="l" defTabSz="998433" rtl="0" eaLnBrk="1" fontAlgn="auto" latinLnBrk="0" hangingPunct="1">
              <a:lnSpc>
                <a:spcPct val="130000"/>
              </a:lnSpc>
              <a:spcBef>
                <a:spcPts val="546"/>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effectLst/>
                <a:uLnTx/>
                <a:uFillTx/>
                <a:latin typeface="Times" panose="02020603050405020304" pitchFamily="18" charset="0"/>
                <a:cs typeface="Times" panose="02020603050405020304" pitchFamily="18" charset="0"/>
              </a:rPr>
              <a:t>The class labels of training data is unknown</a:t>
            </a:r>
          </a:p>
          <a:p>
            <a:pPr marL="748825" marR="0" lvl="1" indent="-249608" algn="l" defTabSz="998433" rtl="0" eaLnBrk="1" fontAlgn="auto" latinLnBrk="0" hangingPunct="1">
              <a:lnSpc>
                <a:spcPct val="130000"/>
              </a:lnSpc>
              <a:spcBef>
                <a:spcPts val="546"/>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effectLst/>
                <a:uLnTx/>
                <a:uFillTx/>
                <a:latin typeface="Times" panose="02020603050405020304" pitchFamily="18" charset="0"/>
                <a:cs typeface="Times" panose="02020603050405020304" pitchFamily="18" charset="0"/>
              </a:rPr>
              <a:t>Given a set of measurements, observations, etc. with the aim of establishing the existence of classes or clusters in the data</a:t>
            </a:r>
          </a:p>
        </p:txBody>
      </p:sp>
    </p:spTree>
    <p:extLst>
      <p:ext uri="{BB962C8B-B14F-4D97-AF65-F5344CB8AC3E}">
        <p14:creationId xmlns:p14="http://schemas.microsoft.com/office/powerpoint/2010/main" val="2107595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Regression Analysis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12519" y="1567474"/>
            <a:ext cx="11802500" cy="2686142"/>
          </a:xfrm>
          <a:prstGeom prst="rect">
            <a:avLst/>
          </a:prstGeom>
          <a:noFill/>
        </p:spPr>
        <p:txBody>
          <a:bodyPr wrap="square" lIns="99843" tIns="49922" rIns="99843" bIns="49922" rtlCol="0" anchor="ctr">
            <a:spAutoFit/>
          </a:bodyPr>
          <a:lstStyle/>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panose="02020603050405020304" pitchFamily="18" charset="0"/>
                <a:ea typeface="+mn-ea"/>
                <a:cs typeface="Times" panose="02020603050405020304" pitchFamily="18" charset="0"/>
              </a:rPr>
              <a:t>Regression is a supervised learning technique which helps in finding the correlation between variables and enables us to predict the continuous output variable based on the one or more predictor variables. </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panose="02020603050405020304" pitchFamily="18" charset="0"/>
                <a:ea typeface="+mn-ea"/>
                <a:cs typeface="Times" panose="02020603050405020304" pitchFamily="18" charset="0"/>
              </a:rPr>
              <a:t>It is mainly used for </a:t>
            </a:r>
            <a:r>
              <a:rPr kumimoji="0" lang="en-US" sz="2400" b="1" i="0" u="none" strike="noStrike" kern="1200" cap="none" spc="0" normalizeH="0" baseline="0" noProof="0" dirty="0">
                <a:ln>
                  <a:noFill/>
                </a:ln>
                <a:solidFill>
                  <a:prstClr val="black"/>
                </a:solidFill>
                <a:effectLst/>
                <a:uLnTx/>
                <a:uFillTx/>
                <a:latin typeface="Times" panose="02020603050405020304" pitchFamily="18" charset="0"/>
                <a:ea typeface="+mn-ea"/>
                <a:cs typeface="Times" panose="02020603050405020304" pitchFamily="18" charset="0"/>
              </a:rPr>
              <a:t>prediction, forecasting, time series modeling, and determining the causal-effect relationship between variables</a:t>
            </a:r>
            <a:r>
              <a:rPr kumimoji="0" lang="en-US" sz="2400" b="0" i="0" u="none" strike="noStrike" kern="1200" cap="none" spc="0" normalizeH="0" baseline="0" noProof="0" dirty="0">
                <a:ln>
                  <a:noFill/>
                </a:ln>
                <a:solidFill>
                  <a:prstClr val="black"/>
                </a:solidFill>
                <a:effectLst/>
                <a:uLnTx/>
                <a:uFillTx/>
                <a:latin typeface="Times" panose="02020603050405020304" pitchFamily="18" charset="0"/>
                <a:ea typeface="+mn-ea"/>
                <a:cs typeface="Times" panose="02020603050405020304" pitchFamily="18" charset="0"/>
              </a:rPr>
              <a:t>.</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panose="02020603050405020304" pitchFamily="18" charset="0"/>
                <a:ea typeface="+mn-ea"/>
                <a:cs typeface="Times" panose="02020603050405020304" pitchFamily="18" charset="0"/>
              </a:rPr>
              <a:t>In Regression, we plot a graph between the variables which best fits the given datapoints, using this plot, the machine learning model can make predictions about the data. </a:t>
            </a:r>
          </a:p>
        </p:txBody>
      </p:sp>
    </p:spTree>
    <p:extLst>
      <p:ext uri="{BB962C8B-B14F-4D97-AF65-F5344CB8AC3E}">
        <p14:creationId xmlns:p14="http://schemas.microsoft.com/office/powerpoint/2010/main" val="3995161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Regression Analysis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1310292"/>
            <a:ext cx="11943797" cy="3794138"/>
          </a:xfrm>
          <a:prstGeom prst="rect">
            <a:avLst/>
          </a:prstGeom>
          <a:noFill/>
        </p:spPr>
        <p:txBody>
          <a:bodyPr wrap="square" lIns="99843" tIns="49922" rIns="99843" bIns="49922" rtlCol="0" anchor="ctr">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srgbClr val="333333"/>
                </a:solidFill>
                <a:effectLst/>
                <a:uLnTx/>
                <a:uFillTx/>
                <a:latin typeface="Times" panose="02020603050405020304" pitchFamily="18" charset="0"/>
                <a:ea typeface="+mn-ea"/>
                <a:cs typeface="Times" panose="02020603050405020304" pitchFamily="18" charset="0"/>
              </a:rPr>
              <a:t>"Regression shows a line or curve that passes through all the datapoints on target-predictor graph in such a way that the vertical distance between the datapoints and the regression line is minimum."</a:t>
            </a:r>
            <a:r>
              <a:rPr kumimoji="0" lang="en-US" sz="2400" b="0" i="0" u="none" strike="noStrike" kern="1200" cap="none" spc="0" normalizeH="0" baseline="0" noProof="0" dirty="0">
                <a:ln>
                  <a:noFill/>
                </a:ln>
                <a:solidFill>
                  <a:srgbClr val="333333"/>
                </a:solidFill>
                <a:effectLst/>
                <a:uLnTx/>
                <a:uFillTx/>
                <a:latin typeface="Times" panose="02020603050405020304" pitchFamily="18" charset="0"/>
                <a:ea typeface="+mn-ea"/>
                <a:cs typeface="Times"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333333"/>
              </a:solidFill>
              <a:effectLst/>
              <a:uLnTx/>
              <a:uFillTx/>
              <a:latin typeface="Times" panose="02020603050405020304" pitchFamily="18" charset="0"/>
              <a:ea typeface="+mn-ea"/>
              <a:cs typeface="Times" panose="02020603050405020304" pitchFamily="18" charset="0"/>
            </a:endParaRP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Times" panose="02020603050405020304" pitchFamily="18" charset="0"/>
                <a:ea typeface="+mn-ea"/>
                <a:cs typeface="Times" panose="02020603050405020304" pitchFamily="18" charset="0"/>
              </a:rPr>
              <a:t>The distance between datapoints and line tells whether a model has captured a strong relationship or not.</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Times" panose="02020603050405020304" pitchFamily="18" charset="0"/>
                <a:ea typeface="+mn-ea"/>
                <a:cs typeface="Times" panose="02020603050405020304" pitchFamily="18" charset="0"/>
              </a:rPr>
              <a:t>Some examples of regression can be as:</a:t>
            </a:r>
          </a:p>
          <a:p>
            <a:pPr marL="873629" marR="0" lvl="1" indent="-374413"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Prediction of rain using temperature and other factors</a:t>
            </a:r>
          </a:p>
          <a:p>
            <a:pPr marL="873629" marR="0" lvl="1" indent="-374413"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Determining Market trends</a:t>
            </a:r>
          </a:p>
          <a:p>
            <a:pPr marL="873629" marR="0" lvl="1" indent="-374413"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Prediction of road accidents due to rash driving.</a:t>
            </a:r>
          </a:p>
        </p:txBody>
      </p:sp>
    </p:spTree>
    <p:extLst>
      <p:ext uri="{BB962C8B-B14F-4D97-AF65-F5344CB8AC3E}">
        <p14:creationId xmlns:p14="http://schemas.microsoft.com/office/powerpoint/2010/main" val="3201373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2235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Why do we use Regression Analysis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594973" y="1057114"/>
            <a:ext cx="11943797" cy="4532802"/>
          </a:xfrm>
          <a:prstGeom prst="rect">
            <a:avLst/>
          </a:prstGeom>
          <a:noFill/>
        </p:spPr>
        <p:txBody>
          <a:bodyPr wrap="square" lIns="99843" tIns="49922" rIns="99843" bIns="49922" rtlCol="0" anchor="ctr">
            <a:spAutoFit/>
          </a:bodyPr>
          <a:lstStyle/>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Times" panose="02020603050405020304" pitchFamily="18" charset="0"/>
                <a:ea typeface="+mn-ea"/>
                <a:cs typeface="Times" panose="02020603050405020304" pitchFamily="18" charset="0"/>
              </a:rPr>
              <a:t>Regression analysis helps in the prediction of a continuous variable. </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Times" panose="02020603050405020304" pitchFamily="18" charset="0"/>
                <a:ea typeface="+mn-ea"/>
                <a:cs typeface="Times" panose="02020603050405020304" pitchFamily="18" charset="0"/>
              </a:rPr>
              <a:t>There are various scenarios in the real world where we need some future predictions such as weather condition, sales prediction, marketing trends, etc., for such case we need some technology which can make predictions more accurately. </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Times" panose="02020603050405020304" pitchFamily="18" charset="0"/>
                <a:ea typeface="+mn-ea"/>
                <a:cs typeface="Times" panose="02020603050405020304" pitchFamily="18" charset="0"/>
              </a:rPr>
              <a:t>So for such case we need Regression analysis which is a statistical method and used in machine learning and data science. </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Times" panose="02020603050405020304" pitchFamily="18" charset="0"/>
                <a:ea typeface="+mn-ea"/>
                <a:cs typeface="Times" panose="02020603050405020304" pitchFamily="18" charset="0"/>
              </a:rPr>
              <a:t>Below are some other reasons for using Regression analysis:</a:t>
            </a:r>
          </a:p>
          <a:p>
            <a:pPr marL="873629" marR="0" lvl="1"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Regression estimates the relationship between the target and the independent variable.</a:t>
            </a:r>
          </a:p>
          <a:p>
            <a:pPr marL="873629" marR="0" lvl="1"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It is used to find the trends in data.</a:t>
            </a:r>
          </a:p>
          <a:p>
            <a:pPr marL="873629" marR="0" lvl="1"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It helps to predict real/continuous values.</a:t>
            </a:r>
          </a:p>
          <a:p>
            <a:pPr marL="873629" marR="0" lvl="1"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By performing the regression, we can confidently determine the </a:t>
            </a:r>
            <a:r>
              <a:rPr kumimoji="0" lang="en-US" sz="2400" b="1"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most important factor, the least important factor, and how each factor is affecting the other factors</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a:t>
            </a:r>
          </a:p>
        </p:txBody>
      </p:sp>
    </p:spTree>
    <p:extLst>
      <p:ext uri="{BB962C8B-B14F-4D97-AF65-F5344CB8AC3E}">
        <p14:creationId xmlns:p14="http://schemas.microsoft.com/office/powerpoint/2010/main" val="2329349962"/>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8396</TotalTime>
  <Words>3293</Words>
  <Application>Microsoft Office PowerPoint</Application>
  <PresentationFormat>Custom</PresentationFormat>
  <Paragraphs>354</Paragraphs>
  <Slides>42</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Calibri Light</vt:lpstr>
      <vt:lpstr>Lato</vt:lpstr>
      <vt:lpstr>source-serif-pro</vt:lpstr>
      <vt:lpstr>Times</vt:lpstr>
      <vt:lpstr>Times New Roman</vt:lpstr>
      <vt:lpstr>Wingdings</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Prabhat Ranjan Singh</cp:lastModifiedBy>
  <cp:revision>289</cp:revision>
  <dcterms:created xsi:type="dcterms:W3CDTF">2023-06-27T05:32:28Z</dcterms:created>
  <dcterms:modified xsi:type="dcterms:W3CDTF">2024-11-21T06:12:17Z</dcterms:modified>
</cp:coreProperties>
</file>