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2"/>
  </p:notesMasterIdLst>
  <p:sldIdLst>
    <p:sldId id="257" r:id="rId2"/>
    <p:sldId id="346" r:id="rId3"/>
    <p:sldId id="349" r:id="rId4"/>
    <p:sldId id="347" r:id="rId5"/>
    <p:sldId id="436" r:id="rId6"/>
    <p:sldId id="1514" r:id="rId7"/>
    <p:sldId id="1515" r:id="rId8"/>
    <p:sldId id="1513" r:id="rId9"/>
    <p:sldId id="1476" r:id="rId10"/>
    <p:sldId id="1516" r:id="rId11"/>
    <p:sldId id="1517" r:id="rId12"/>
    <p:sldId id="1521" r:id="rId13"/>
    <p:sldId id="1519" r:id="rId14"/>
    <p:sldId id="1533" r:id="rId15"/>
    <p:sldId id="1522" r:id="rId16"/>
    <p:sldId id="1523" r:id="rId17"/>
    <p:sldId id="1524" r:id="rId18"/>
    <p:sldId id="1518" r:id="rId19"/>
    <p:sldId id="1520" r:id="rId20"/>
    <p:sldId id="1477" r:id="rId21"/>
    <p:sldId id="1531" r:id="rId22"/>
    <p:sldId id="1511" r:id="rId23"/>
    <p:sldId id="1532" r:id="rId24"/>
    <p:sldId id="1525" r:id="rId25"/>
    <p:sldId id="1526" r:id="rId26"/>
    <p:sldId id="1527" r:id="rId27"/>
    <p:sldId id="1528" r:id="rId28"/>
    <p:sldId id="1529" r:id="rId29"/>
    <p:sldId id="1530" r:id="rId30"/>
    <p:sldId id="1510" r:id="rId31"/>
    <p:sldId id="1512" r:id="rId32"/>
    <p:sldId id="1538" r:id="rId33"/>
    <p:sldId id="1540" r:id="rId34"/>
    <p:sldId id="350" r:id="rId35"/>
    <p:sldId id="1534" r:id="rId36"/>
    <p:sldId id="1535" r:id="rId37"/>
    <p:sldId id="1536" r:id="rId38"/>
    <p:sldId id="1537" r:id="rId39"/>
    <p:sldId id="367" r:id="rId40"/>
    <p:sldId id="337" r:id="rId41"/>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83" autoAdjust="0"/>
  </p:normalViewPr>
  <p:slideViewPr>
    <p:cSldViewPr snapToGrid="0">
      <p:cViewPr varScale="1">
        <p:scale>
          <a:sx n="54" d="100"/>
          <a:sy n="54" d="100"/>
        </p:scale>
        <p:origin x="96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B9421-C2D4-4483-A10B-21FF08388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767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B9421-C2D4-4483-A10B-21FF08388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351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27-06-2024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27-06-2024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27-06-2024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27-06-2024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27-06-2024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27-06-2024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27-06-2024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27-06-2024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27-06-2024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27-06-2024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27-06-2024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27-06-2024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heartbeat.comet.ml/introduction-to-reinforcement-learning-a91beec7f83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towardsdatascience.com/reinforcement-learning-made-simple-part-1-intro-to-basic-concepts-and-terminology-1d2a87aa060" TargetMode="External"/><Relationship Id="rId5" Type="http://schemas.openxmlformats.org/officeDocument/2006/relationships/hyperlink" Target="https://www.datacamp.com/tutorial/reinforcement-learning-python-introduction" TargetMode="External"/><Relationship Id="rId4" Type="http://schemas.openxmlformats.org/officeDocument/2006/relationships/hyperlink" Target="https://www.javatpoint.com/reinforcement-learning"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5" y="189383"/>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Key Concepts in RL</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2003236"/>
            <a:ext cx="11943797" cy="3055923"/>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Value Function: </a:t>
            </a:r>
            <a:r>
              <a:rPr lang="en-US" sz="2621" dirty="0">
                <a:solidFill>
                  <a:prstClr val="black"/>
                </a:solidFill>
                <a:latin typeface="Calibri" panose="020F0502020204030204"/>
              </a:rPr>
              <a:t>Evaluates the goodness of states or actions. The expected long term-return with discount, as opposed to short term reward R. </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Action-Value: </a:t>
            </a:r>
            <a:r>
              <a:rPr lang="en-US" sz="2621" dirty="0">
                <a:solidFill>
                  <a:prstClr val="black"/>
                </a:solidFill>
                <a:latin typeface="Calibri" panose="020F0502020204030204"/>
              </a:rPr>
              <a:t>This is similar to Value, except it takes an extra parameter, the current Action(A). </a:t>
            </a:r>
          </a:p>
          <a:p>
            <a:pPr marL="748825" marR="0" lvl="1" indent="-249608" algn="l" defTabSz="998433" rtl="0" eaLnBrk="1" fontAlgn="auto" latinLnBrk="0" hangingPunct="1">
              <a:lnSpc>
                <a:spcPct val="90000"/>
              </a:lnSpc>
              <a:spcBef>
                <a:spcPts val="546"/>
              </a:spcBef>
              <a:spcAft>
                <a:spcPts val="0"/>
              </a:spcAft>
              <a:buClr>
                <a:srgbClr val="0000CC"/>
              </a:buClr>
              <a:buSzTx/>
              <a:buFont typeface="Arial" panose="020B0604020202020204" pitchFamily="34" charset="0"/>
              <a:buChar char="•"/>
              <a:tabLst/>
              <a:defRPr/>
            </a:pPr>
            <a:endParaRPr kumimoji="0" lang="en-US" altLang="en-US" sz="2621"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205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0659" y="2382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8347" y="276077"/>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Concepts</a:t>
            </a:r>
          </a:p>
        </p:txBody>
      </p:sp>
      <p:sp>
        <p:nvSpPr>
          <p:cNvPr id="7" name="TextBox 6">
            <a:extLst>
              <a:ext uri="{FF2B5EF4-FFF2-40B4-BE49-F238E27FC236}">
                <a16:creationId xmlns:a16="http://schemas.microsoft.com/office/drawing/2014/main" id="{B2EC635B-D8A3-4A72-8304-20FFBA5D21A3}"/>
              </a:ext>
            </a:extLst>
          </p:cNvPr>
          <p:cNvSpPr txBox="1"/>
          <p:nvPr/>
        </p:nvSpPr>
        <p:spPr>
          <a:xfrm>
            <a:off x="393275" y="534718"/>
            <a:ext cx="11943797" cy="1556410"/>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8825" marR="0" lvl="1" indent="-249608" algn="l" defTabSz="998433" rtl="0" eaLnBrk="1" fontAlgn="auto" latinLnBrk="0" hangingPunct="1">
              <a:lnSpc>
                <a:spcPct val="90000"/>
              </a:lnSpc>
              <a:spcBef>
                <a:spcPts val="546"/>
              </a:spcBef>
              <a:spcAft>
                <a:spcPts val="0"/>
              </a:spcAft>
              <a:buClr>
                <a:srgbClr val="0000CC"/>
              </a:buClr>
              <a:buSzTx/>
              <a:buFont typeface="Arial" panose="020B0604020202020204" pitchFamily="34" charset="0"/>
              <a:buChar char="•"/>
              <a:tabLst/>
              <a:defRPr/>
            </a:pPr>
            <a:r>
              <a:rPr kumimoji="0" lang="en-US" altLang="en-US" sz="2621" b="0" i="0" u="none" strike="noStrike" kern="1200" cap="none" spc="0" normalizeH="0" baseline="0" noProof="0" dirty="0">
                <a:ln>
                  <a:noFill/>
                </a:ln>
                <a:solidFill>
                  <a:srgbClr val="FF0000"/>
                </a:solidFill>
                <a:effectLst/>
                <a:uLnTx/>
                <a:uFillTx/>
                <a:latin typeface="Calibri" panose="020F0502020204030204"/>
                <a:ea typeface="+mn-ea"/>
                <a:cs typeface="+mn-cs"/>
              </a:rPr>
              <a:t>Reward Maximization: </a:t>
            </a:r>
            <a:r>
              <a:rPr kumimoji="0" lang="en-US" altLang="en-US" sz="2621" b="0" i="0" u="none" strike="noStrike" kern="1200" cap="none" spc="0" normalizeH="0" baseline="0" noProof="0" dirty="0">
                <a:ln>
                  <a:noFill/>
                </a:ln>
                <a:effectLst/>
                <a:uLnTx/>
                <a:uFillTx/>
                <a:latin typeface="Calibri" panose="020F0502020204030204"/>
                <a:ea typeface="+mn-ea"/>
                <a:cs typeface="+mn-cs"/>
              </a:rPr>
              <a:t>Reward Maximization theory states that, an RL agent must be trained in such a way that, he takes the best action so that the reward is maximum.</a:t>
            </a:r>
          </a:p>
        </p:txBody>
      </p:sp>
      <p:pic>
        <p:nvPicPr>
          <p:cNvPr id="1026" name="Picture 2">
            <a:extLst>
              <a:ext uri="{FF2B5EF4-FFF2-40B4-BE49-F238E27FC236}">
                <a16:creationId xmlns:a16="http://schemas.microsoft.com/office/drawing/2014/main" id="{7906093D-D8C3-7CF2-0393-E0F33F17F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05" y="2624447"/>
            <a:ext cx="5542564" cy="29807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58F4F7-225F-69E9-8B1D-251E04C0B53B}"/>
              </a:ext>
            </a:extLst>
          </p:cNvPr>
          <p:cNvSpPr txBox="1"/>
          <p:nvPr/>
        </p:nvSpPr>
        <p:spPr>
          <a:xfrm>
            <a:off x="6127669" y="2547218"/>
            <a:ext cx="7077855" cy="3416320"/>
          </a:xfrm>
          <a:prstGeom prst="rect">
            <a:avLst/>
          </a:prstGeom>
          <a:noFill/>
        </p:spPr>
        <p:txBody>
          <a:bodyPr wrap="square" rtlCol="0">
            <a:spAutoFit/>
          </a:bodyPr>
          <a:lstStyle/>
          <a:p>
            <a:pPr marL="285750" indent="-285750" algn="just">
              <a:buFont typeface="Arial" panose="020B0604020202020204" pitchFamily="34" charset="0"/>
              <a:buChar char="•"/>
            </a:pPr>
            <a:r>
              <a:rPr lang="en-IN" sz="2400" b="1" dirty="0"/>
              <a:t>End Goal: </a:t>
            </a:r>
            <a:r>
              <a:rPr lang="en-IN" sz="2400" dirty="0"/>
              <a:t>To eat the maximum amount of meat before being eaten by Tiger.</a:t>
            </a:r>
          </a:p>
          <a:p>
            <a:pPr marL="285750" indent="-285750" algn="just">
              <a:buFont typeface="Arial" panose="020B0604020202020204" pitchFamily="34" charset="0"/>
              <a:buChar char="•"/>
            </a:pPr>
            <a:r>
              <a:rPr lang="en-IN" sz="2400" b="1" dirty="0"/>
              <a:t>Discounting: </a:t>
            </a:r>
            <a:r>
              <a:rPr lang="en-US" sz="2400" b="0" i="0" dirty="0">
                <a:solidFill>
                  <a:srgbClr val="242424"/>
                </a:solidFill>
                <a:effectLst/>
                <a:highlight>
                  <a:srgbClr val="FFFFFF"/>
                </a:highlight>
              </a:rPr>
              <a:t>The agent would not eat the chunks closer to the tiger, even though they are larger</a:t>
            </a:r>
            <a:r>
              <a:rPr lang="en-IN" sz="2400" b="0" i="0" dirty="0">
                <a:solidFill>
                  <a:srgbClr val="242424"/>
                </a:solidFill>
                <a:effectLst/>
                <a:highlight>
                  <a:srgbClr val="FFFFFF"/>
                </a:highlight>
              </a:rPr>
              <a:t>.</a:t>
            </a:r>
          </a:p>
          <a:p>
            <a:pPr marL="285750" indent="-285750" algn="just">
              <a:buFont typeface="Arial" panose="020B0604020202020204" pitchFamily="34" charset="0"/>
              <a:buChar char="•"/>
            </a:pPr>
            <a:r>
              <a:rPr lang="en-US" sz="2400" b="0" i="0" dirty="0">
                <a:solidFill>
                  <a:srgbClr val="242424"/>
                </a:solidFill>
                <a:effectLst/>
                <a:highlight>
                  <a:srgbClr val="FFFFFF"/>
                </a:highlight>
              </a:rPr>
              <a:t>The discounting of rewards works based on a value called Gamma(𝛾). If the value of Gamma(𝛾) is lower, this means the agent is not going to explore and eat the chunks closer to the opponent, in order to avoid the risk.</a:t>
            </a:r>
            <a:r>
              <a:rPr lang="en-IN" sz="2400" dirty="0"/>
              <a:t> </a:t>
            </a:r>
          </a:p>
        </p:txBody>
      </p:sp>
    </p:spTree>
    <p:extLst>
      <p:ext uri="{BB962C8B-B14F-4D97-AF65-F5344CB8AC3E}">
        <p14:creationId xmlns:p14="http://schemas.microsoft.com/office/powerpoint/2010/main" val="94110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0659"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8347" y="276077"/>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Exploration versus Exploitation</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313476" y="901087"/>
            <a:ext cx="13312400" cy="1307175"/>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91625" indent="-249608" defTabSz="998433">
              <a:lnSpc>
                <a:spcPct val="90000"/>
              </a:lnSpc>
              <a:spcBef>
                <a:spcPts val="546"/>
              </a:spcBef>
              <a:buClr>
                <a:srgbClr val="0000CC"/>
              </a:buClr>
              <a:buFont typeface="Arial" panose="020B0604020202020204" pitchFamily="34" charset="0"/>
              <a:buChar char="•"/>
              <a:defRPr/>
            </a:pPr>
            <a:r>
              <a:rPr lang="en-US" altLang="en-US" sz="2621" dirty="0">
                <a:solidFill>
                  <a:srgbClr val="FF0000"/>
                </a:solidFill>
              </a:rPr>
              <a:t>Exploitation</a:t>
            </a:r>
            <a:r>
              <a:rPr kumimoji="0" lang="en-US" altLang="en-US" sz="2621" b="0" i="0" u="none" strike="noStrike" kern="1200" cap="none" spc="0" normalizeH="0" baseline="0" noProof="0" dirty="0">
                <a:ln>
                  <a:noFill/>
                </a:ln>
                <a:solidFill>
                  <a:srgbClr val="FF0000"/>
                </a:solidFill>
                <a:effectLst/>
                <a:uLnTx/>
                <a:uFillTx/>
                <a:ea typeface="+mn-ea"/>
                <a:cs typeface="+mn-cs"/>
              </a:rPr>
              <a:t>: </a:t>
            </a:r>
            <a:r>
              <a:rPr lang="en-US" sz="2800" b="0" i="0" dirty="0">
                <a:solidFill>
                  <a:srgbClr val="242424"/>
                </a:solidFill>
                <a:effectLst/>
                <a:highlight>
                  <a:srgbClr val="FFFFFF"/>
                </a:highlight>
              </a:rPr>
              <a:t>involves using the already known information to heighten the rewards.</a:t>
            </a:r>
          </a:p>
          <a:p>
            <a:pPr marL="291625" indent="-249608" defTabSz="998433">
              <a:lnSpc>
                <a:spcPct val="90000"/>
              </a:lnSpc>
              <a:spcBef>
                <a:spcPts val="546"/>
              </a:spcBef>
              <a:buClr>
                <a:srgbClr val="0000CC"/>
              </a:buClr>
              <a:buFont typeface="Arial" panose="020B0604020202020204" pitchFamily="34" charset="0"/>
              <a:buChar char="•"/>
              <a:defRPr/>
            </a:pPr>
            <a:r>
              <a:rPr kumimoji="0" lang="en-US" altLang="en-US" sz="2800" u="none" strike="noStrike" kern="1200" cap="none" spc="0" normalizeH="0" baseline="0" noProof="0" dirty="0">
                <a:ln>
                  <a:noFill/>
                </a:ln>
                <a:solidFill>
                  <a:srgbClr val="FF0000"/>
                </a:solidFill>
                <a:highlight>
                  <a:srgbClr val="FFFFFF"/>
                </a:highlight>
                <a:uLnTx/>
                <a:uFillTx/>
                <a:ea typeface="+mn-ea"/>
                <a:cs typeface="+mn-cs"/>
              </a:rPr>
              <a:t>Exploration:</a:t>
            </a:r>
            <a:r>
              <a:rPr lang="en-US" sz="2800" b="0" i="0" dirty="0">
                <a:solidFill>
                  <a:srgbClr val="242424"/>
                </a:solidFill>
                <a:effectLst/>
                <a:highlight>
                  <a:srgbClr val="FFFFFF"/>
                </a:highlight>
              </a:rPr>
              <a:t>means exploring and capturing more information about the environment</a:t>
            </a:r>
            <a:r>
              <a:rPr lang="en-US" sz="2800" b="0" i="0" dirty="0">
                <a:solidFill>
                  <a:srgbClr val="242424"/>
                </a:solidFill>
                <a:effectLst/>
                <a:highlight>
                  <a:srgbClr val="FFFFFF"/>
                </a:highlight>
                <a:latin typeface="sohne"/>
              </a:rPr>
              <a:t>.</a:t>
            </a:r>
            <a:endParaRPr kumimoji="0" lang="en-US" altLang="en-US" sz="2621"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7906093D-D8C3-7CF2-0393-E0F33F17F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05" y="2624447"/>
            <a:ext cx="5542564" cy="29807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58F4F7-225F-69E9-8B1D-251E04C0B53B}"/>
              </a:ext>
            </a:extLst>
          </p:cNvPr>
          <p:cNvSpPr txBox="1"/>
          <p:nvPr/>
        </p:nvSpPr>
        <p:spPr>
          <a:xfrm>
            <a:off x="6127669" y="2917673"/>
            <a:ext cx="707785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b="1" i="0" dirty="0">
                <a:solidFill>
                  <a:srgbClr val="242424"/>
                </a:solidFill>
                <a:effectLst/>
                <a:highlight>
                  <a:srgbClr val="FFFFFF"/>
                </a:highlight>
              </a:rPr>
              <a:t>Exploitation:</a:t>
            </a:r>
            <a:r>
              <a:rPr lang="en-US" sz="2400" b="0" i="0" dirty="0">
                <a:solidFill>
                  <a:srgbClr val="242424"/>
                </a:solidFill>
                <a:effectLst/>
                <a:highlight>
                  <a:srgbClr val="FFFFFF"/>
                </a:highlight>
              </a:rPr>
              <a:t> For example, the fox eats the meat chunks close to itself instead of going closer to the tiger and eating the larger chunks. </a:t>
            </a:r>
            <a:endParaRPr lang="en-US" sz="2400" dirty="0">
              <a:solidFill>
                <a:srgbClr val="242424"/>
              </a:solidFill>
              <a:highlight>
                <a:srgbClr val="FFFFFF"/>
              </a:highlight>
            </a:endParaRPr>
          </a:p>
          <a:p>
            <a:pPr marL="285750" indent="-285750" algn="just">
              <a:buFont typeface="Arial" panose="020B0604020202020204" pitchFamily="34" charset="0"/>
              <a:buChar char="•"/>
            </a:pPr>
            <a:r>
              <a:rPr lang="en-US" sz="2400" b="1" i="0" dirty="0">
                <a:solidFill>
                  <a:srgbClr val="242424"/>
                </a:solidFill>
                <a:effectLst/>
                <a:highlight>
                  <a:srgbClr val="FFFFFF"/>
                </a:highlight>
              </a:rPr>
              <a:t>Exploration:</a:t>
            </a:r>
            <a:r>
              <a:rPr lang="en-US" sz="2400" b="0" i="0" dirty="0">
                <a:solidFill>
                  <a:srgbClr val="242424"/>
                </a:solidFill>
                <a:effectLst/>
                <a:highlight>
                  <a:srgbClr val="FFFFFF"/>
                </a:highlight>
              </a:rPr>
              <a:t> if the agent decides to explore the whole environment and attain maximum rewards, that would fall under exploration</a:t>
            </a:r>
            <a:r>
              <a:rPr lang="en-US" sz="2400" b="0" i="0" dirty="0">
                <a:solidFill>
                  <a:srgbClr val="242424"/>
                </a:solidFill>
                <a:effectLst/>
                <a:highlight>
                  <a:srgbClr val="FFFFFF"/>
                </a:highlight>
                <a:latin typeface="sohne"/>
              </a:rPr>
              <a:t>.</a:t>
            </a:r>
            <a:endParaRPr lang="en-IN" sz="2400" dirty="0"/>
          </a:p>
        </p:txBody>
      </p:sp>
    </p:spTree>
    <p:extLst>
      <p:ext uri="{BB962C8B-B14F-4D97-AF65-F5344CB8AC3E}">
        <p14:creationId xmlns:p14="http://schemas.microsoft.com/office/powerpoint/2010/main" val="164594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571222" y="658312"/>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Exploration versus Exploitation</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918372"/>
            <a:ext cx="11943797" cy="3225649"/>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indent="-457200">
              <a:buFont typeface="Arial" panose="020B0604020202020204" pitchFamily="34" charset="0"/>
              <a:buChar char="•"/>
            </a:pPr>
            <a:r>
              <a:rPr lang="en-US" sz="2620" dirty="0"/>
              <a:t>We want a reinforcement learning agent to earn lots of rewards.</a:t>
            </a:r>
          </a:p>
          <a:p>
            <a:pPr marL="457200" indent="-457200">
              <a:buFont typeface="Arial" panose="020B0604020202020204" pitchFamily="34" charset="0"/>
              <a:buChar char="•"/>
            </a:pPr>
            <a:r>
              <a:rPr lang="en-US" sz="2620" dirty="0"/>
              <a:t>The agent must prefer past actions that have been found to be effective at producing reward.</a:t>
            </a:r>
          </a:p>
          <a:p>
            <a:pPr marL="457200" indent="-457200">
              <a:buFont typeface="Arial" panose="020B0604020202020204" pitchFamily="34" charset="0"/>
              <a:buChar char="•"/>
            </a:pPr>
            <a:r>
              <a:rPr lang="en-US" sz="2620" dirty="0"/>
              <a:t>The agent must exploit what it already knows to obtain reward.</a:t>
            </a:r>
          </a:p>
          <a:p>
            <a:pPr marL="457200" indent="-457200">
              <a:buFont typeface="Arial" panose="020B0604020202020204" pitchFamily="34" charset="0"/>
              <a:buChar char="•"/>
            </a:pPr>
            <a:r>
              <a:rPr lang="en-US" sz="2620" dirty="0"/>
              <a:t>The agent must select untested actions to discover reward-producing actions.</a:t>
            </a:r>
          </a:p>
          <a:p>
            <a:pPr marL="457200" indent="-457200">
              <a:buFont typeface="Arial" panose="020B0604020202020204" pitchFamily="34" charset="0"/>
              <a:buChar char="•"/>
            </a:pPr>
            <a:r>
              <a:rPr lang="en-US" sz="2620" dirty="0"/>
              <a:t>The agent must explore actions to make better action selections in the future.</a:t>
            </a:r>
          </a:p>
          <a:p>
            <a:pPr marL="457200" indent="-457200">
              <a:buFont typeface="Arial" panose="020B0604020202020204" pitchFamily="34" charset="0"/>
              <a:buChar char="•"/>
            </a:pPr>
            <a:r>
              <a:rPr lang="en-US" sz="2620" dirty="0"/>
              <a:t>Trade-off between exploration and exploitation.</a:t>
            </a:r>
          </a:p>
        </p:txBody>
      </p:sp>
    </p:spTree>
    <p:extLst>
      <p:ext uri="{BB962C8B-B14F-4D97-AF65-F5344CB8AC3E}">
        <p14:creationId xmlns:p14="http://schemas.microsoft.com/office/powerpoint/2010/main" val="53579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571222" y="318947"/>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Reinforcement Learning</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470084" y="621412"/>
            <a:ext cx="11943797" cy="6459483"/>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gn="just"/>
            <a:r>
              <a:rPr lang="en-US" sz="2620" b="0" i="0" dirty="0">
                <a:solidFill>
                  <a:srgbClr val="333333"/>
                </a:solidFill>
                <a:effectLst/>
                <a:highlight>
                  <a:srgbClr val="FFFFFF"/>
                </a:highlight>
              </a:rPr>
              <a:t>There are mainly two types of reinforcement learning, which are:</a:t>
            </a:r>
          </a:p>
          <a:p>
            <a:pPr algn="just">
              <a:buFont typeface="Arial" panose="020B0604020202020204" pitchFamily="34" charset="0"/>
              <a:buChar char="•"/>
            </a:pPr>
            <a:r>
              <a:rPr lang="en-US" sz="2620" b="1" i="0" dirty="0">
                <a:solidFill>
                  <a:srgbClr val="000000"/>
                </a:solidFill>
                <a:effectLst/>
                <a:highlight>
                  <a:srgbClr val="FFFFFF"/>
                </a:highlight>
              </a:rPr>
              <a:t>Positive Reinforcement</a:t>
            </a:r>
            <a:endParaRPr lang="en-US" sz="2620" b="0" i="0" dirty="0">
              <a:solidFill>
                <a:srgbClr val="000000"/>
              </a:solidFill>
              <a:effectLst/>
              <a:highlight>
                <a:srgbClr val="FFFFFF"/>
              </a:highlight>
            </a:endParaRPr>
          </a:p>
          <a:p>
            <a:pPr lvl="1" algn="just"/>
            <a:r>
              <a:rPr lang="en-US" sz="2620" b="0" i="0" dirty="0">
                <a:solidFill>
                  <a:srgbClr val="333333"/>
                </a:solidFill>
                <a:effectLst/>
                <a:highlight>
                  <a:srgbClr val="FFFFFF"/>
                </a:highlight>
              </a:rPr>
              <a:t>Positive reinforcement learning means adding something to increase the tendency of the expected behavior to occur again. It positively impacts the </a:t>
            </a:r>
            <a:r>
              <a:rPr lang="en-US" sz="2620" b="0" i="0" dirty="0" err="1">
                <a:solidFill>
                  <a:srgbClr val="333333"/>
                </a:solidFill>
                <a:effectLst/>
                <a:highlight>
                  <a:srgbClr val="FFFFFF"/>
                </a:highlight>
              </a:rPr>
              <a:t>behaviour</a:t>
            </a:r>
            <a:r>
              <a:rPr lang="en-US" sz="2620" b="0" i="0" dirty="0">
                <a:solidFill>
                  <a:srgbClr val="333333"/>
                </a:solidFill>
                <a:effectLst/>
                <a:highlight>
                  <a:srgbClr val="FFFFFF"/>
                </a:highlight>
              </a:rPr>
              <a:t> of the agent and increases the strength of the </a:t>
            </a:r>
            <a:r>
              <a:rPr lang="en-US" sz="2620" b="0" i="0" dirty="0" err="1">
                <a:solidFill>
                  <a:srgbClr val="333333"/>
                </a:solidFill>
                <a:effectLst/>
                <a:highlight>
                  <a:srgbClr val="FFFFFF"/>
                </a:highlight>
              </a:rPr>
              <a:t>behaviour</a:t>
            </a:r>
            <a:r>
              <a:rPr lang="en-US" sz="2620" b="0" i="0" dirty="0">
                <a:solidFill>
                  <a:srgbClr val="333333"/>
                </a:solidFill>
                <a:effectLst/>
                <a:highlight>
                  <a:srgbClr val="FFFFFF"/>
                </a:highlight>
              </a:rPr>
              <a:t>.</a:t>
            </a:r>
          </a:p>
          <a:p>
            <a:pPr lvl="1" algn="just"/>
            <a:r>
              <a:rPr lang="en-US" sz="2620" b="0" i="0" dirty="0">
                <a:solidFill>
                  <a:srgbClr val="333333"/>
                </a:solidFill>
                <a:effectLst/>
                <a:highlight>
                  <a:srgbClr val="FFFFFF"/>
                </a:highlight>
              </a:rPr>
              <a:t>This type of reinforcement can sustain the changes for a long time, but too much positive reinforcement may lead to an overload of states that can reduce the consequences.</a:t>
            </a:r>
          </a:p>
          <a:p>
            <a:pPr algn="just">
              <a:buFont typeface="Arial" panose="020B0604020202020204" pitchFamily="34" charset="0"/>
              <a:buChar char="•"/>
            </a:pPr>
            <a:r>
              <a:rPr lang="en-US" sz="2620" b="1" i="0" dirty="0">
                <a:solidFill>
                  <a:srgbClr val="000000"/>
                </a:solidFill>
                <a:effectLst/>
                <a:highlight>
                  <a:srgbClr val="FFFFFF"/>
                </a:highlight>
              </a:rPr>
              <a:t>Negative Reinforcement</a:t>
            </a:r>
            <a:endParaRPr lang="en-US" sz="2620" b="0" i="0" dirty="0">
              <a:solidFill>
                <a:srgbClr val="000000"/>
              </a:solidFill>
              <a:effectLst/>
              <a:highlight>
                <a:srgbClr val="FFFFFF"/>
              </a:highlight>
            </a:endParaRPr>
          </a:p>
          <a:p>
            <a:pPr lvl="1" algn="just"/>
            <a:r>
              <a:rPr lang="en-US" sz="2620" b="0" i="0" dirty="0">
                <a:solidFill>
                  <a:srgbClr val="333333"/>
                </a:solidFill>
                <a:effectLst/>
                <a:highlight>
                  <a:srgbClr val="FFFFFF"/>
                </a:highlight>
              </a:rPr>
              <a:t>The negative reinforcement learning is opposite to the positive reinforcement as it increases the tendency that the specific behavior will occur again by avoiding the negative condition.</a:t>
            </a:r>
          </a:p>
          <a:p>
            <a:pPr lvl="1" algn="just"/>
            <a:r>
              <a:rPr lang="en-US" sz="2620" b="0" i="0" dirty="0">
                <a:solidFill>
                  <a:srgbClr val="333333"/>
                </a:solidFill>
                <a:effectLst/>
                <a:highlight>
                  <a:srgbClr val="FFFFFF"/>
                </a:highlight>
              </a:rPr>
              <a:t>It can be more effective than the positive reinforcement depending on situation and behavior, but it provides reinforcement only to meet minimum behavior.</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90098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1034" y="2504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70084" y="354361"/>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Markov Decision Process</a:t>
            </a:r>
          </a:p>
        </p:txBody>
      </p:sp>
      <p:sp>
        <p:nvSpPr>
          <p:cNvPr id="7" name="TextBox 6">
            <a:extLst>
              <a:ext uri="{FF2B5EF4-FFF2-40B4-BE49-F238E27FC236}">
                <a16:creationId xmlns:a16="http://schemas.microsoft.com/office/drawing/2014/main" id="{B2EC635B-D8A3-4A72-8304-20FFBA5D21A3}"/>
              </a:ext>
            </a:extLst>
          </p:cNvPr>
          <p:cNvSpPr txBox="1"/>
          <p:nvPr/>
        </p:nvSpPr>
        <p:spPr>
          <a:xfrm>
            <a:off x="684488" y="1252877"/>
            <a:ext cx="11943797" cy="962593"/>
          </a:xfrm>
          <a:prstGeom prst="rect">
            <a:avLst/>
          </a:prstGeom>
          <a:noFill/>
        </p:spPr>
        <p:txBody>
          <a:bodyPr wrap="square" lIns="99843" tIns="49922" rIns="99843" bIns="49922" rtlCol="0" anchor="ctr">
            <a:spAutoFit/>
          </a:bodyPr>
          <a:lstStyle/>
          <a:p>
            <a:r>
              <a:rPr lang="en-US" sz="2800" b="0" i="1" dirty="0">
                <a:solidFill>
                  <a:srgbClr val="242424"/>
                </a:solidFill>
                <a:effectLst/>
                <a:highlight>
                  <a:srgbClr val="FFFFFF"/>
                </a:highlight>
                <a:latin typeface="Times New Roman" panose="02020603050405020304" pitchFamily="18" charset="0"/>
                <a:cs typeface="Times New Roman" panose="02020603050405020304" pitchFamily="18" charset="0"/>
              </a:rPr>
              <a:t>The mathematical approach of mapping a solution in reinforcement learning is called Markov Decision Process (MDP).</a:t>
            </a:r>
            <a:endParaRPr lang="en-US" sz="4000"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433080D-929D-71CE-7923-167205CB74D7}"/>
              </a:ext>
            </a:extLst>
          </p:cNvPr>
          <p:cNvSpPr txBox="1"/>
          <p:nvPr/>
        </p:nvSpPr>
        <p:spPr>
          <a:xfrm>
            <a:off x="684488" y="2778268"/>
            <a:ext cx="7135864" cy="3600986"/>
          </a:xfrm>
          <a:prstGeom prst="rect">
            <a:avLst/>
          </a:prstGeom>
          <a:noFill/>
        </p:spPr>
        <p:txBody>
          <a:bodyPr wrap="square" rtlCol="0">
            <a:spAutoFit/>
          </a:bodyPr>
          <a:lstStyle/>
          <a:p>
            <a:pPr algn="l"/>
            <a:r>
              <a:rPr lang="en-US" sz="2400" b="0" i="0" dirty="0">
                <a:solidFill>
                  <a:srgbClr val="242424"/>
                </a:solidFill>
                <a:effectLst/>
                <a:highlight>
                  <a:srgbClr val="FFFFFF"/>
                </a:highlight>
                <a:cs typeface="Times New Roman" panose="02020603050405020304" pitchFamily="18" charset="0"/>
              </a:rPr>
              <a:t>The following parameters are used to attain a solution:</a:t>
            </a:r>
          </a:p>
          <a:p>
            <a:pPr>
              <a:lnSpc>
                <a:spcPct val="150000"/>
              </a:lnSpc>
              <a:buFont typeface="Arial" panose="020B0604020202020204" pitchFamily="34" charset="0"/>
              <a:buChar char="•"/>
            </a:pPr>
            <a:r>
              <a:rPr lang="en-US" sz="2400" dirty="0">
                <a:solidFill>
                  <a:srgbClr val="242424"/>
                </a:solidFill>
                <a:highlight>
                  <a:srgbClr val="FFFFFF"/>
                </a:highlight>
                <a:cs typeface="Times New Roman" panose="02020603050405020304" pitchFamily="18" charset="0"/>
              </a:rPr>
              <a:t>S</a:t>
            </a:r>
            <a:r>
              <a:rPr lang="en-US" sz="2400" b="0" i="0" dirty="0">
                <a:solidFill>
                  <a:srgbClr val="242424"/>
                </a:solidFill>
                <a:effectLst/>
                <a:highlight>
                  <a:srgbClr val="FFFFFF"/>
                </a:highlight>
                <a:cs typeface="Times New Roman" panose="02020603050405020304" pitchFamily="18" charset="0"/>
              </a:rPr>
              <a:t>et of actions, A, an agent can choose to take.</a:t>
            </a:r>
          </a:p>
          <a:p>
            <a:pPr>
              <a:lnSpc>
                <a:spcPct val="150000"/>
              </a:lnSpc>
              <a:buFont typeface="Arial" panose="020B0604020202020204" pitchFamily="34" charset="0"/>
              <a:buChar char="•"/>
            </a:pPr>
            <a:r>
              <a:rPr lang="en-US" sz="2400" b="0" i="0" dirty="0">
                <a:solidFill>
                  <a:srgbClr val="242424"/>
                </a:solidFill>
                <a:effectLst/>
                <a:highlight>
                  <a:srgbClr val="FFFFFF"/>
                </a:highlight>
                <a:cs typeface="Times New Roman" panose="02020603050405020304" pitchFamily="18" charset="0"/>
              </a:rPr>
              <a:t>Set of states, S.</a:t>
            </a:r>
          </a:p>
          <a:p>
            <a:pPr>
              <a:lnSpc>
                <a:spcPct val="150000"/>
              </a:lnSpc>
              <a:buFont typeface="Arial" panose="020B0604020202020204" pitchFamily="34" charset="0"/>
              <a:buChar char="•"/>
            </a:pPr>
            <a:r>
              <a:rPr lang="en-US" sz="2400" b="0" i="0" dirty="0">
                <a:solidFill>
                  <a:srgbClr val="242424"/>
                </a:solidFill>
                <a:effectLst/>
                <a:highlight>
                  <a:srgbClr val="FFFFFF"/>
                </a:highlight>
                <a:cs typeface="Times New Roman" panose="02020603050405020304" pitchFamily="18" charset="0"/>
              </a:rPr>
              <a:t>Reward, R, accumulated by the actions of the agent.</a:t>
            </a:r>
          </a:p>
          <a:p>
            <a:pPr>
              <a:lnSpc>
                <a:spcPct val="150000"/>
              </a:lnSpc>
              <a:buFont typeface="Arial" panose="020B0604020202020204" pitchFamily="34" charset="0"/>
              <a:buChar char="•"/>
            </a:pPr>
            <a:r>
              <a:rPr lang="en-US" sz="2400" b="0" i="0" dirty="0">
                <a:solidFill>
                  <a:srgbClr val="242424"/>
                </a:solidFill>
                <a:effectLst/>
                <a:highlight>
                  <a:srgbClr val="FFFFFF"/>
                </a:highlight>
                <a:cs typeface="Times New Roman" panose="02020603050405020304" pitchFamily="18" charset="0"/>
              </a:rPr>
              <a:t>Policy, π.</a:t>
            </a:r>
          </a:p>
          <a:p>
            <a:pPr>
              <a:lnSpc>
                <a:spcPct val="150000"/>
              </a:lnSpc>
              <a:buFont typeface="Arial" panose="020B0604020202020204" pitchFamily="34" charset="0"/>
              <a:buChar char="•"/>
            </a:pPr>
            <a:r>
              <a:rPr lang="en-US" sz="2400" b="0" i="0" dirty="0">
                <a:solidFill>
                  <a:srgbClr val="242424"/>
                </a:solidFill>
                <a:effectLst/>
                <a:highlight>
                  <a:srgbClr val="FFFFFF"/>
                </a:highlight>
                <a:cs typeface="Times New Roman" panose="02020603050405020304" pitchFamily="18" charset="0"/>
              </a:rPr>
              <a:t>Value, V.</a:t>
            </a:r>
          </a:p>
          <a:p>
            <a:endParaRPr lang="en-IN" sz="2400" dirty="0">
              <a:cs typeface="Times New Roman" panose="02020603050405020304" pitchFamily="18" charset="0"/>
            </a:endParaRPr>
          </a:p>
        </p:txBody>
      </p:sp>
      <p:pic>
        <p:nvPicPr>
          <p:cNvPr id="6" name="Picture 5">
            <a:extLst>
              <a:ext uri="{FF2B5EF4-FFF2-40B4-BE49-F238E27FC236}">
                <a16:creationId xmlns:a16="http://schemas.microsoft.com/office/drawing/2014/main" id="{FE1A7CA1-DA1D-8737-6F87-96B2FED78492}"/>
              </a:ext>
            </a:extLst>
          </p:cNvPr>
          <p:cNvPicPr>
            <a:picLocks noChangeAspect="1"/>
          </p:cNvPicPr>
          <p:nvPr/>
        </p:nvPicPr>
        <p:blipFill>
          <a:blip r:embed="rId3"/>
          <a:stretch>
            <a:fillRect/>
          </a:stretch>
        </p:blipFill>
        <p:spPr>
          <a:xfrm>
            <a:off x="7547138" y="2778268"/>
            <a:ext cx="5327154" cy="2980669"/>
          </a:xfrm>
          <a:prstGeom prst="rect">
            <a:avLst/>
          </a:prstGeom>
        </p:spPr>
      </p:pic>
    </p:spTree>
    <p:extLst>
      <p:ext uri="{BB962C8B-B14F-4D97-AF65-F5344CB8AC3E}">
        <p14:creationId xmlns:p14="http://schemas.microsoft.com/office/powerpoint/2010/main" val="29538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1034" y="2504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70084" y="378111"/>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Markov Decision Process</a:t>
            </a:r>
          </a:p>
        </p:txBody>
      </p:sp>
      <p:sp>
        <p:nvSpPr>
          <p:cNvPr id="10" name="Rectangle 2">
            <a:extLst>
              <a:ext uri="{FF2B5EF4-FFF2-40B4-BE49-F238E27FC236}">
                <a16:creationId xmlns:a16="http://schemas.microsoft.com/office/drawing/2014/main" id="{C6519A0D-A4BE-6787-B905-6B422BAE892C}"/>
              </a:ext>
            </a:extLst>
          </p:cNvPr>
          <p:cNvSpPr>
            <a:spLocks noChangeArrowheads="1"/>
          </p:cNvSpPr>
          <p:nvPr/>
        </p:nvSpPr>
        <p:spPr bwMode="auto">
          <a:xfrm>
            <a:off x="1045028" y="1349327"/>
            <a:ext cx="11507189" cy="4585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20" b="1" i="0" u="none" strike="noStrike" cap="none" normalizeH="0" baseline="0" dirty="0">
                <a:ln>
                  <a:noFill/>
                </a:ln>
                <a:solidFill>
                  <a:srgbClr val="242424"/>
                </a:solidFill>
                <a:effectLst/>
                <a:latin typeface="+mn-lt"/>
              </a:rPr>
              <a:t>Markov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20" b="1" i="0" u="none" strike="noStrike" cap="none" normalizeH="0" baseline="0" dirty="0">
              <a:ln>
                <a:noFill/>
              </a:ln>
              <a:solidFill>
                <a:srgbClr val="242424"/>
              </a:solidFill>
              <a:effectLst/>
              <a:latin typeface="+mn-lt"/>
            </a:endParaRPr>
          </a:p>
          <a:p>
            <a:pPr lvl="1">
              <a:buFontTx/>
              <a:buChar char="•"/>
            </a:pPr>
            <a:r>
              <a:rPr kumimoji="0" lang="en-US" altLang="en-US" sz="2620" b="1" i="0" u="none" strike="noStrike" cap="none" normalizeH="0" baseline="0" dirty="0">
                <a:ln>
                  <a:noFill/>
                </a:ln>
                <a:solidFill>
                  <a:srgbClr val="242424"/>
                </a:solidFill>
                <a:effectLst/>
                <a:latin typeface="+mn-lt"/>
              </a:rPr>
              <a:t>Transition: </a:t>
            </a:r>
            <a:r>
              <a:rPr kumimoji="0" lang="en-US" altLang="en-US" sz="2620" b="0" i="0" u="none" strike="noStrike" cap="none" normalizeH="0" baseline="0" dirty="0">
                <a:ln>
                  <a:noFill/>
                </a:ln>
                <a:solidFill>
                  <a:srgbClr val="242424"/>
                </a:solidFill>
                <a:effectLst/>
                <a:latin typeface="+mn-lt"/>
              </a:rPr>
              <a:t>Moving from one state to another is called a transition.</a:t>
            </a:r>
          </a:p>
          <a:p>
            <a:pPr lvl="1">
              <a:buFontTx/>
              <a:buChar char="•"/>
            </a:pPr>
            <a:r>
              <a:rPr kumimoji="0" lang="en-US" altLang="en-US" sz="2620" b="1" i="0" u="none" strike="noStrike" cap="none" normalizeH="0" baseline="0" dirty="0">
                <a:ln>
                  <a:noFill/>
                </a:ln>
                <a:solidFill>
                  <a:srgbClr val="242424"/>
                </a:solidFill>
                <a:effectLst/>
                <a:latin typeface="+mn-lt"/>
              </a:rPr>
              <a:t>Transition Probability: </a:t>
            </a:r>
            <a:r>
              <a:rPr kumimoji="0" lang="en-US" altLang="en-US" sz="2620" b="0" i="0" u="none" strike="noStrike" cap="none" normalizeH="0" baseline="0" dirty="0">
                <a:ln>
                  <a:noFill/>
                </a:ln>
                <a:solidFill>
                  <a:srgbClr val="242424"/>
                </a:solidFill>
                <a:effectLst/>
                <a:latin typeface="+mn-lt"/>
              </a:rPr>
              <a:t>The probability that the agent will move from one state to another is called the transition probability.</a:t>
            </a:r>
          </a:p>
          <a:p>
            <a:pPr lvl="1">
              <a:buFontTx/>
              <a:buChar char="•"/>
            </a:pPr>
            <a:r>
              <a:rPr kumimoji="0" lang="en-US" altLang="en-US" sz="2620" b="0" i="0" u="none" strike="noStrike" cap="none" normalizeH="0" baseline="0" dirty="0">
                <a:ln>
                  <a:noFill/>
                </a:ln>
                <a:solidFill>
                  <a:srgbClr val="242424"/>
                </a:solidFill>
                <a:effectLst/>
                <a:latin typeface="+mn-lt"/>
              </a:rPr>
              <a:t>The Markov Property states that:</a:t>
            </a:r>
            <a:endParaRPr kumimoji="0" lang="en-US" altLang="en-US" sz="2620" b="0" i="0" u="none" strike="noStrike" cap="none" normalizeH="0" baseline="0" dirty="0">
              <a:ln>
                <a:noFill/>
              </a:ln>
              <a:solidFill>
                <a:schemeClr val="tx1"/>
              </a:solidFill>
              <a:effectLst/>
              <a:latin typeface="+mn-lt"/>
            </a:endParaRPr>
          </a:p>
          <a:p>
            <a:pPr lvl="2" algn="just"/>
            <a:r>
              <a:rPr kumimoji="0" lang="en-US" altLang="en-US" sz="2620" b="0" i="1" u="none" strike="noStrike" cap="none" normalizeH="0" baseline="0" dirty="0">
                <a:ln>
                  <a:noFill/>
                </a:ln>
                <a:solidFill>
                  <a:srgbClr val="242424"/>
                </a:solidFill>
                <a:effectLst/>
                <a:latin typeface="+mn-lt"/>
              </a:rPr>
              <a:t>“Future is independent of the past given the present”. A system has Markov Property associated with its states then the state transition depends upon the current state and current action of the system and not on the entire trajectory and actions that happened in the past.</a:t>
            </a:r>
            <a:endParaRPr kumimoji="0" lang="en-US" altLang="en-US" sz="2620" b="0" i="0" u="none" strike="noStrike" cap="none" normalizeH="0" baseline="0" dirty="0">
              <a:ln>
                <a:noFill/>
              </a:ln>
              <a:solidFill>
                <a:schemeClr val="tx1"/>
              </a:solidFill>
              <a:effectLst/>
              <a:latin typeface="+mn-lt"/>
            </a:endParaRPr>
          </a:p>
          <a:p>
            <a:pPr lvl="1"/>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5DD63D8D-5701-4739-44B4-6195A31A6069}"/>
              </a:ext>
            </a:extLst>
          </p:cNvPr>
          <p:cNvPicPr>
            <a:picLocks noChangeAspect="1"/>
          </p:cNvPicPr>
          <p:nvPr/>
        </p:nvPicPr>
        <p:blipFill>
          <a:blip r:embed="rId3"/>
          <a:stretch>
            <a:fillRect/>
          </a:stretch>
        </p:blipFill>
        <p:spPr>
          <a:xfrm>
            <a:off x="1882239" y="5798128"/>
            <a:ext cx="7780421" cy="363416"/>
          </a:xfrm>
          <a:prstGeom prst="rect">
            <a:avLst/>
          </a:prstGeom>
        </p:spPr>
      </p:pic>
    </p:spTree>
    <p:extLst>
      <p:ext uri="{BB962C8B-B14F-4D97-AF65-F5344CB8AC3E}">
        <p14:creationId xmlns:p14="http://schemas.microsoft.com/office/powerpoint/2010/main" val="1463229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1034" y="2504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70084" y="234171"/>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Markov Decision Process</a:t>
            </a:r>
          </a:p>
        </p:txBody>
      </p:sp>
      <mc:AlternateContent xmlns:mc="http://schemas.openxmlformats.org/markup-compatibility/2006" xmlns:a14="http://schemas.microsoft.com/office/drawing/2010/main">
        <mc:Choice Requires="a14">
          <p:sp>
            <p:nvSpPr>
              <p:cNvPr id="10" name="Rectangle 2">
                <a:extLst>
                  <a:ext uri="{FF2B5EF4-FFF2-40B4-BE49-F238E27FC236}">
                    <a16:creationId xmlns:a16="http://schemas.microsoft.com/office/drawing/2014/main" id="{C6519A0D-A4BE-6787-B905-6B422BAE892C}"/>
                  </a:ext>
                </a:extLst>
              </p:cNvPr>
              <p:cNvSpPr>
                <a:spLocks noChangeArrowheads="1"/>
              </p:cNvSpPr>
              <p:nvPr/>
            </p:nvSpPr>
            <p:spPr bwMode="auto">
              <a:xfrm>
                <a:off x="805554" y="907010"/>
                <a:ext cx="11507189" cy="5722913"/>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r>
                  <a:rPr kumimoji="0" lang="en-US" altLang="en-US" sz="2620" b="0" i="0" u="none" strike="noStrike" cap="none" normalizeH="0" baseline="0" dirty="0">
                    <a:ln>
                      <a:noFill/>
                    </a:ln>
                    <a:solidFill>
                      <a:srgbClr val="242424"/>
                    </a:solidFill>
                    <a:effectLst/>
                    <a:latin typeface="+mn-lt"/>
                    <a:cs typeface="Times New Roman" panose="02020603050405020304" pitchFamily="18" charset="0"/>
                  </a:rPr>
                  <a:t>Mathematically, we can express this statement as :</a:t>
                </a:r>
              </a:p>
              <a:p>
                <a:pPr lvl="1"/>
                <a:endParaRPr kumimoji="0" lang="en-US" altLang="en-US" sz="2620" b="0" i="0" u="none" strike="noStrike" cap="none" normalizeH="0" baseline="0" dirty="0">
                  <a:ln>
                    <a:noFill/>
                  </a:ln>
                  <a:solidFill>
                    <a:srgbClr val="242424"/>
                  </a:solidFill>
                  <a:effectLst/>
                  <a:latin typeface="+mn-lt"/>
                </a:endParaRPr>
              </a:p>
              <a:p>
                <a:pPr lvl="1"/>
                <a14:m>
                  <m:oMathPara xmlns:m="http://schemas.openxmlformats.org/officeDocument/2006/math">
                    <m:oMathParaPr>
                      <m:jc m:val="centerGroup"/>
                    </m:oMathParaPr>
                    <m:oMath xmlns:m="http://schemas.openxmlformats.org/officeDocument/2006/math">
                      <m:r>
                        <a:rPr lang="en-IN" sz="2620" i="1" smtClean="0">
                          <a:latin typeface="Cambria Math" panose="02040503050406030204" pitchFamily="18" charset="0"/>
                        </a:rPr>
                        <m:t>𝑃</m:t>
                      </m:r>
                      <m:d>
                        <m:dPr>
                          <m:begChr m:val="["/>
                          <m:endChr m:val="]"/>
                          <m:ctrlPr>
                            <a:rPr lang="en-IN" sz="2620" i="1">
                              <a:latin typeface="Cambria Math" panose="02040503050406030204" pitchFamily="18" charset="0"/>
                            </a:rPr>
                          </m:ctrlPr>
                        </m:dPr>
                        <m:e>
                          <m:sSub>
                            <m:sSubPr>
                              <m:ctrlPr>
                                <a:rPr lang="en-IN" sz="2620" i="1">
                                  <a:latin typeface="Cambria Math" panose="02040503050406030204" pitchFamily="18" charset="0"/>
                                </a:rPr>
                              </m:ctrlPr>
                            </m:sSubPr>
                            <m:e>
                              <m:r>
                                <a:rPr lang="en-IN" sz="2620" i="1">
                                  <a:latin typeface="Cambria Math" panose="02040503050406030204" pitchFamily="18" charset="0"/>
                                </a:rPr>
                                <m:t>𝑆</m:t>
                              </m:r>
                            </m:e>
                            <m:sub>
                              <m:r>
                                <a:rPr lang="en-IN" sz="2620" i="1">
                                  <a:latin typeface="Cambria Math" panose="02040503050406030204" pitchFamily="18" charset="0"/>
                                </a:rPr>
                                <m:t>𝑡</m:t>
                              </m:r>
                              <m:r>
                                <a:rPr lang="en-IN" sz="2620" i="1">
                                  <a:latin typeface="Cambria Math" panose="02040503050406030204" pitchFamily="18" charset="0"/>
                                </a:rPr>
                                <m:t>+1</m:t>
                              </m:r>
                            </m:sub>
                          </m:sSub>
                        </m:e>
                        <m:e>
                          <m:sSub>
                            <m:sSubPr>
                              <m:ctrlPr>
                                <a:rPr lang="en-IN" sz="2620" i="1">
                                  <a:latin typeface="Cambria Math" panose="02040503050406030204" pitchFamily="18" charset="0"/>
                                </a:rPr>
                              </m:ctrlPr>
                            </m:sSubPr>
                            <m:e>
                              <m:r>
                                <a:rPr lang="en-IN" sz="2620" b="0" i="1" smtClean="0">
                                  <a:latin typeface="Cambria Math" panose="02040503050406030204" pitchFamily="18" charset="0"/>
                                </a:rPr>
                                <m:t> </m:t>
                              </m:r>
                              <m:r>
                                <a:rPr lang="en-IN" sz="2620" i="1">
                                  <a:latin typeface="Cambria Math" panose="02040503050406030204" pitchFamily="18" charset="0"/>
                                </a:rPr>
                                <m:t>𝑆</m:t>
                              </m:r>
                            </m:e>
                            <m:sub>
                              <m:r>
                                <a:rPr lang="en-IN" sz="2620" b="0" i="1" smtClean="0">
                                  <a:latin typeface="Cambria Math" panose="02040503050406030204" pitchFamily="18" charset="0"/>
                                </a:rPr>
                                <m:t>𝑡</m:t>
                              </m:r>
                            </m:sub>
                          </m:sSub>
                        </m:e>
                      </m:d>
                      <m:r>
                        <a:rPr lang="en-IN" sz="2620" i="1" smtClean="0">
                          <a:latin typeface="Cambria Math" panose="02040503050406030204" pitchFamily="18" charset="0"/>
                        </a:rPr>
                        <m:t>=</m:t>
                      </m:r>
                      <m:r>
                        <a:rPr lang="en-IN" sz="2620" i="1" smtClean="0">
                          <a:latin typeface="Cambria Math" panose="02040503050406030204" pitchFamily="18" charset="0"/>
                        </a:rPr>
                        <m:t>𝑃</m:t>
                      </m:r>
                      <m:d>
                        <m:dPr>
                          <m:begChr m:val="["/>
                          <m:endChr m:val="]"/>
                          <m:ctrlPr>
                            <a:rPr lang="en-IN" sz="2620" i="1">
                              <a:latin typeface="Cambria Math" panose="02040503050406030204" pitchFamily="18" charset="0"/>
                            </a:rPr>
                          </m:ctrlPr>
                        </m:dPr>
                        <m:e>
                          <m:sSub>
                            <m:sSubPr>
                              <m:ctrlPr>
                                <a:rPr lang="en-IN" sz="2620" i="1">
                                  <a:latin typeface="Cambria Math" panose="02040503050406030204" pitchFamily="18" charset="0"/>
                                </a:rPr>
                              </m:ctrlPr>
                            </m:sSubPr>
                            <m:e>
                              <m:r>
                                <a:rPr lang="en-IN" sz="2620" i="1">
                                  <a:latin typeface="Cambria Math" panose="02040503050406030204" pitchFamily="18" charset="0"/>
                                </a:rPr>
                                <m:t>𝑆</m:t>
                              </m:r>
                            </m:e>
                            <m:sub>
                              <m:r>
                                <a:rPr lang="en-IN" sz="2620" i="1">
                                  <a:latin typeface="Cambria Math" panose="02040503050406030204" pitchFamily="18" charset="0"/>
                                </a:rPr>
                                <m:t>𝑡</m:t>
                              </m:r>
                              <m:r>
                                <a:rPr lang="en-IN" sz="2620" i="1">
                                  <a:latin typeface="Cambria Math" panose="02040503050406030204" pitchFamily="18" charset="0"/>
                                </a:rPr>
                                <m:t>+1</m:t>
                              </m:r>
                            </m:sub>
                          </m:sSub>
                        </m:e>
                        <m:e>
                          <m:sSub>
                            <m:sSubPr>
                              <m:ctrlPr>
                                <a:rPr lang="en-IN" sz="2620" i="1">
                                  <a:latin typeface="Cambria Math" panose="02040503050406030204" pitchFamily="18" charset="0"/>
                                </a:rPr>
                              </m:ctrlPr>
                            </m:sSubPr>
                            <m:e>
                              <m:r>
                                <a:rPr lang="en-IN" sz="2620" b="0" i="1" smtClean="0">
                                  <a:latin typeface="Cambria Math" panose="02040503050406030204" pitchFamily="18" charset="0"/>
                                </a:rPr>
                                <m:t> </m:t>
                              </m:r>
                              <m:r>
                                <a:rPr lang="en-IN" sz="2620" i="1">
                                  <a:latin typeface="Cambria Math" panose="02040503050406030204" pitchFamily="18" charset="0"/>
                                </a:rPr>
                                <m:t>𝑆</m:t>
                              </m:r>
                            </m:e>
                            <m:sub>
                              <m:r>
                                <a:rPr lang="en-IN" sz="2620" b="0" i="1" smtClean="0">
                                  <a:latin typeface="Cambria Math" panose="02040503050406030204" pitchFamily="18" charset="0"/>
                                </a:rPr>
                                <m:t>1</m:t>
                              </m:r>
                            </m:sub>
                          </m:sSub>
                          <m:r>
                            <a:rPr lang="en-IN" sz="2620" i="1">
                              <a:latin typeface="Cambria Math" panose="02040503050406030204" pitchFamily="18" charset="0"/>
                            </a:rPr>
                            <m:t> , ………,  </m:t>
                          </m:r>
                          <m:sSub>
                            <m:sSubPr>
                              <m:ctrlPr>
                                <a:rPr lang="en-IN" sz="2620" i="1">
                                  <a:latin typeface="Cambria Math" panose="02040503050406030204" pitchFamily="18" charset="0"/>
                                </a:rPr>
                              </m:ctrlPr>
                            </m:sSubPr>
                            <m:e>
                              <m:r>
                                <a:rPr lang="en-IN" sz="2620" i="1">
                                  <a:latin typeface="Cambria Math" panose="02040503050406030204" pitchFamily="18" charset="0"/>
                                </a:rPr>
                                <m:t>𝑆</m:t>
                              </m:r>
                            </m:e>
                            <m:sub>
                              <m:r>
                                <a:rPr lang="en-IN" sz="2620" i="1">
                                  <a:latin typeface="Cambria Math" panose="02040503050406030204" pitchFamily="18" charset="0"/>
                                </a:rPr>
                                <m:t>𝑡</m:t>
                              </m:r>
                            </m:sub>
                          </m:sSub>
                        </m:e>
                      </m:d>
                    </m:oMath>
                  </m:oMathPara>
                </a14:m>
                <a:endParaRPr kumimoji="0" lang="en-US" altLang="en-US" sz="2620" b="0" i="0" u="none" strike="noStrike" cap="none" normalizeH="0" baseline="0" dirty="0">
                  <a:ln>
                    <a:noFill/>
                  </a:ln>
                  <a:solidFill>
                    <a:srgbClr val="242424"/>
                  </a:solidFill>
                  <a:effectLst/>
                  <a:latin typeface="+mn-lt"/>
                  <a:cs typeface="Times New Roman" panose="02020603050405020304" pitchFamily="18" charset="0"/>
                </a:endParaRPr>
              </a:p>
              <a:p>
                <a:pPr lvl="1"/>
                <a:endParaRPr kumimoji="0" lang="en-US" altLang="en-US" sz="2620" b="0" i="0" u="none" strike="noStrike" cap="none" normalizeH="0" baseline="0" dirty="0">
                  <a:ln>
                    <a:noFill/>
                  </a:ln>
                  <a:solidFill>
                    <a:srgbClr val="242424"/>
                  </a:solidFill>
                  <a:effectLst/>
                  <a:latin typeface="+mn-lt"/>
                  <a:cs typeface="Times New Roman" panose="02020603050405020304" pitchFamily="18" charset="0"/>
                </a:endParaRPr>
              </a:p>
              <a:p>
                <a:pPr lvl="3" algn="just"/>
                <a:r>
                  <a:rPr lang="en-US" sz="2620" dirty="0">
                    <a:solidFill>
                      <a:srgbClr val="242424"/>
                    </a:solidFill>
                    <a:latin typeface="+mn-lt"/>
                    <a:cs typeface="Times New Roman" panose="02020603050405020304" pitchFamily="18" charset="0"/>
                  </a:rPr>
                  <a:t>S[t] : current state of the agent </a:t>
                </a:r>
              </a:p>
              <a:p>
                <a:pPr lvl="3" algn="just"/>
                <a:r>
                  <a:rPr lang="en-US" sz="2620" dirty="0">
                    <a:solidFill>
                      <a:srgbClr val="242424"/>
                    </a:solidFill>
                    <a:latin typeface="+mn-lt"/>
                    <a:cs typeface="Times New Roman" panose="02020603050405020304" pitchFamily="18" charset="0"/>
                  </a:rPr>
                  <a:t>s[t+1] : the next state. </a:t>
                </a:r>
              </a:p>
              <a:p>
                <a:pPr lvl="3" algn="just"/>
                <a:r>
                  <a:rPr lang="en-US" sz="2620" dirty="0">
                    <a:solidFill>
                      <a:srgbClr val="242424"/>
                    </a:solidFill>
                    <a:latin typeface="+mn-lt"/>
                    <a:cs typeface="Times New Roman" panose="02020603050405020304" pitchFamily="18" charset="0"/>
                  </a:rPr>
                  <a:t>The equation represents that the transition from state S[t] to S[t+1] is entirely independent of the past.</a:t>
                </a:r>
              </a:p>
              <a:p>
                <a:pPr lvl="3" algn="just"/>
                <a:endParaRPr lang="en-IN" sz="2620" dirty="0">
                  <a:solidFill>
                    <a:srgbClr val="242424"/>
                  </a:solidFill>
                  <a:latin typeface="+mn-lt"/>
                  <a:cs typeface="Times New Roman" panose="02020603050405020304" pitchFamily="18" charset="0"/>
                </a:endParaRPr>
              </a:p>
              <a:p>
                <a:pPr lvl="1" algn="just">
                  <a:buFont typeface="Arial" panose="020B0604020202020204" pitchFamily="34" charset="0"/>
                  <a:buChar char="•"/>
                </a:pPr>
                <a:r>
                  <a:rPr lang="en-US" sz="2620" b="1" dirty="0">
                    <a:solidFill>
                      <a:srgbClr val="242424"/>
                    </a:solidFill>
                    <a:latin typeface="+mn-lt"/>
                    <a:cs typeface="Times New Roman" panose="02020603050405020304" pitchFamily="18" charset="0"/>
                  </a:rPr>
                  <a:t>State Transition Probability: </a:t>
                </a:r>
                <a:r>
                  <a:rPr lang="en-US" sz="2620" dirty="0">
                    <a:solidFill>
                      <a:srgbClr val="242424"/>
                    </a:solidFill>
                    <a:latin typeface="+mn-lt"/>
                    <a:cs typeface="Times New Roman" panose="02020603050405020304" pitchFamily="18" charset="0"/>
                  </a:rPr>
                  <a:t>Having known about transition probabilities, we can define the state transition probability as follows: For Markov State from S[t] to S[t+1] i.e. any other successor state , the state transition probability is given by:</a:t>
                </a:r>
              </a:p>
              <a:p>
                <a:pPr lvl="1" algn="just">
                  <a:buFont typeface="Arial" panose="020B0604020202020204" pitchFamily="34" charset="0"/>
                  <a:buChar char="•"/>
                </a:pPr>
                <a:endParaRPr lang="en-US" sz="2620" dirty="0">
                  <a:solidFill>
                    <a:srgbClr val="242424"/>
                  </a:solidFill>
                  <a:latin typeface="+mn-lt"/>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620" i="1"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en-IN" sz="2620" i="1">
                              <a:effectLst/>
                              <a:latin typeface="Cambria Math" panose="02040503050406030204" pitchFamily="18" charset="0"/>
                              <a:ea typeface="Aptos" panose="020B0004020202020204" pitchFamily="34" charset="0"/>
                              <a:cs typeface="Times New Roman" panose="02020603050405020304" pitchFamily="18" charset="0"/>
                            </a:rPr>
                            <m:t>𝑃</m:t>
                          </m:r>
                        </m:e>
                        <m:sub>
                          <m:r>
                            <a:rPr lang="en-IN" sz="2620" i="1">
                              <a:effectLst/>
                              <a:latin typeface="Cambria Math" panose="02040503050406030204" pitchFamily="18" charset="0"/>
                              <a:ea typeface="Aptos" panose="020B0004020202020204" pitchFamily="34" charset="0"/>
                              <a:cs typeface="Times New Roman" panose="02020603050405020304" pitchFamily="18" charset="0"/>
                            </a:rPr>
                            <m:t>𝑠</m:t>
                          </m:r>
                          <m:sSup>
                            <m:sSup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pPr>
                            <m:e>
                              <m:r>
                                <a:rPr lang="en-IN" sz="2620" i="1">
                                  <a:effectLst/>
                                  <a:latin typeface="Cambria Math" panose="02040503050406030204" pitchFamily="18" charset="0"/>
                                  <a:ea typeface="Aptos" panose="020B0004020202020204" pitchFamily="34" charset="0"/>
                                  <a:cs typeface="Times New Roman" panose="02020603050405020304" pitchFamily="18" charset="0"/>
                                </a:rPr>
                                <m:t>𝑠</m:t>
                              </m:r>
                            </m:e>
                            <m:sup>
                              <m:r>
                                <a:rPr lang="en-IN" sz="2620" i="1">
                                  <a:effectLst/>
                                  <a:latin typeface="Cambria Math" panose="02040503050406030204" pitchFamily="18" charset="0"/>
                                  <a:ea typeface="Aptos" panose="020B0004020202020204" pitchFamily="34" charset="0"/>
                                  <a:cs typeface="Times New Roman" panose="02020603050405020304" pitchFamily="18" charset="0"/>
                                </a:rPr>
                                <m:t>′</m:t>
                              </m:r>
                            </m:sup>
                          </m:sSup>
                        </m:sub>
                      </m:sSub>
                      <m:r>
                        <a:rPr lang="en-IN" sz="2620" i="1">
                          <a:effectLst/>
                          <a:latin typeface="Cambria Math" panose="02040503050406030204" pitchFamily="18" charset="0"/>
                          <a:ea typeface="Aptos" panose="020B0004020202020204" pitchFamily="34" charset="0"/>
                          <a:cs typeface="Times New Roman" panose="02020603050405020304" pitchFamily="18" charset="0"/>
                        </a:rPr>
                        <m:t>= </m:t>
                      </m:r>
                      <m:r>
                        <a:rPr lang="en-IN" sz="2620" i="1">
                          <a:effectLst/>
                          <a:latin typeface="Cambria Math" panose="02040503050406030204" pitchFamily="18" charset="0"/>
                          <a:ea typeface="Aptos" panose="020B0004020202020204" pitchFamily="34" charset="0"/>
                          <a:cs typeface="Times New Roman" panose="02020603050405020304" pitchFamily="18" charset="0"/>
                        </a:rPr>
                        <m:t>𝑃</m:t>
                      </m:r>
                      <m:d>
                        <m:dPr>
                          <m:begChr m:val="["/>
                          <m:endChr m:val="]"/>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dPr>
                        <m:e>
                          <m:sSub>
                            <m:sSub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bPr>
                            <m:e>
                              <m:r>
                                <a:rPr lang="en-IN" sz="2620" i="1">
                                  <a:effectLst/>
                                  <a:latin typeface="Cambria Math" panose="02040503050406030204" pitchFamily="18" charset="0"/>
                                  <a:ea typeface="Aptos" panose="020B0004020202020204" pitchFamily="34" charset="0"/>
                                  <a:cs typeface="Times New Roman" panose="02020603050405020304" pitchFamily="18" charset="0"/>
                                </a:rPr>
                                <m:t>𝑆</m:t>
                              </m:r>
                            </m:e>
                            <m:sub>
                              <m:r>
                                <a:rPr lang="en-IN" sz="2620" i="1">
                                  <a:effectLst/>
                                  <a:latin typeface="Cambria Math" panose="02040503050406030204" pitchFamily="18" charset="0"/>
                                  <a:ea typeface="Aptos" panose="020B0004020202020204" pitchFamily="34" charset="0"/>
                                  <a:cs typeface="Times New Roman" panose="02020603050405020304" pitchFamily="18" charset="0"/>
                                </a:rPr>
                                <m:t>𝑡</m:t>
                              </m:r>
                              <m:r>
                                <a:rPr lang="en-IN" sz="2620" i="1">
                                  <a:effectLst/>
                                  <a:latin typeface="Cambria Math" panose="02040503050406030204" pitchFamily="18" charset="0"/>
                                  <a:ea typeface="Aptos" panose="020B0004020202020204" pitchFamily="34" charset="0"/>
                                  <a:cs typeface="Times New Roman" panose="02020603050405020304" pitchFamily="18" charset="0"/>
                                </a:rPr>
                                <m:t>+1</m:t>
                              </m:r>
                            </m:sub>
                          </m:sSub>
                          <m:r>
                            <a:rPr lang="en-IN" sz="2620"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pPr>
                            <m:e>
                              <m:r>
                                <a:rPr lang="en-IN" sz="2620" i="1">
                                  <a:effectLst/>
                                  <a:latin typeface="Cambria Math" panose="02040503050406030204" pitchFamily="18" charset="0"/>
                                  <a:ea typeface="Aptos" panose="020B0004020202020204" pitchFamily="34" charset="0"/>
                                  <a:cs typeface="Times New Roman" panose="02020603050405020304" pitchFamily="18" charset="0"/>
                                </a:rPr>
                                <m:t>𝑠</m:t>
                              </m:r>
                            </m:e>
                            <m:sup>
                              <m:r>
                                <a:rPr lang="en-IN" sz="2620" i="1">
                                  <a:effectLst/>
                                  <a:latin typeface="Cambria Math" panose="02040503050406030204" pitchFamily="18" charset="0"/>
                                  <a:ea typeface="Aptos" panose="020B0004020202020204" pitchFamily="34" charset="0"/>
                                  <a:cs typeface="Times New Roman" panose="02020603050405020304" pitchFamily="18" charset="0"/>
                                </a:rPr>
                                <m:t>′</m:t>
                              </m:r>
                            </m:sup>
                          </m:sSup>
                        </m:e>
                        <m:e>
                          <m:sSub>
                            <m:sSub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bPr>
                            <m:e>
                              <m:r>
                                <a:rPr lang="en-IN" sz="2620" i="1">
                                  <a:effectLst/>
                                  <a:latin typeface="Cambria Math" panose="02040503050406030204" pitchFamily="18" charset="0"/>
                                  <a:ea typeface="Aptos" panose="020B0004020202020204" pitchFamily="34" charset="0"/>
                                  <a:cs typeface="Times New Roman" panose="02020603050405020304" pitchFamily="18" charset="0"/>
                                </a:rPr>
                                <m:t>𝑆</m:t>
                              </m:r>
                            </m:e>
                            <m:sub>
                              <m:r>
                                <a:rPr lang="en-IN" sz="2620" i="1">
                                  <a:effectLst/>
                                  <a:latin typeface="Cambria Math" panose="02040503050406030204" pitchFamily="18" charset="0"/>
                                  <a:ea typeface="Aptos" panose="020B0004020202020204" pitchFamily="34" charset="0"/>
                                  <a:cs typeface="Times New Roman" panose="02020603050405020304" pitchFamily="18" charset="0"/>
                                </a:rPr>
                                <m:t>𝑡</m:t>
                              </m:r>
                            </m:sub>
                          </m:sSub>
                          <m:r>
                            <a:rPr lang="en-IN" sz="2620"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pPr>
                            <m:e>
                              <m:r>
                                <a:rPr lang="en-IN" sz="2620" i="1">
                                  <a:effectLst/>
                                  <a:latin typeface="Cambria Math" panose="02040503050406030204" pitchFamily="18" charset="0"/>
                                  <a:ea typeface="Aptos" panose="020B0004020202020204" pitchFamily="34" charset="0"/>
                                  <a:cs typeface="Times New Roman" panose="02020603050405020304" pitchFamily="18" charset="0"/>
                                </a:rPr>
                                <m:t>𝑠</m:t>
                              </m:r>
                            </m:e>
                            <m:sup>
                              <m:r>
                                <a:rPr lang="en-IN" sz="2620" i="1">
                                  <a:effectLst/>
                                  <a:latin typeface="Cambria Math" panose="02040503050406030204" pitchFamily="18" charset="0"/>
                                  <a:ea typeface="Aptos" panose="020B0004020202020204" pitchFamily="34" charset="0"/>
                                  <a:cs typeface="Times New Roman" panose="02020603050405020304" pitchFamily="18" charset="0"/>
                                </a:rPr>
                                <m:t> </m:t>
                              </m:r>
                            </m:sup>
                          </m:sSup>
                        </m:e>
                      </m:d>
                      <m:r>
                        <a:rPr lang="en-IN" sz="2620" i="1">
                          <a:effectLst/>
                          <a:latin typeface="Cambria Math" panose="02040503050406030204" pitchFamily="18" charset="0"/>
                          <a:ea typeface="Aptos" panose="020B0004020202020204" pitchFamily="34" charset="0"/>
                          <a:cs typeface="Times New Roman" panose="02020603050405020304" pitchFamily="18" charset="0"/>
                        </a:rPr>
                        <m:t> </m:t>
                      </m:r>
                    </m:oMath>
                  </m:oMathPara>
                </a14:m>
                <a:endParaRPr lang="en-IN" sz="2620" dirty="0">
                  <a:effectLst/>
                  <a:latin typeface="+mn-lt"/>
                  <a:ea typeface="Aptos" panose="020B0004020202020204" pitchFamily="34" charset="0"/>
                  <a:cs typeface="Times New Roman" panose="02020603050405020304" pitchFamily="18" charset="0"/>
                </a:endParaRPr>
              </a:p>
            </p:txBody>
          </p:sp>
        </mc:Choice>
        <mc:Fallback xmlns="">
          <p:sp>
            <p:nvSpPr>
              <p:cNvPr id="10" name="Rectangle 2">
                <a:extLst>
                  <a:ext uri="{FF2B5EF4-FFF2-40B4-BE49-F238E27FC236}">
                    <a16:creationId xmlns:a16="http://schemas.microsoft.com/office/drawing/2014/main" id="{C6519A0D-A4BE-6787-B905-6B422BAE892C}"/>
                  </a:ext>
                </a:extLst>
              </p:cNvPr>
              <p:cNvSpPr>
                <a:spLocks noRot="1" noChangeAspect="1" noMove="1" noResize="1" noEditPoints="1" noAdjustHandles="1" noChangeArrowheads="1" noChangeShapeType="1" noTextEdit="1"/>
              </p:cNvSpPr>
              <p:nvPr/>
            </p:nvSpPr>
            <p:spPr bwMode="auto">
              <a:xfrm>
                <a:off x="805554" y="907010"/>
                <a:ext cx="11507189" cy="5722913"/>
              </a:xfrm>
              <a:prstGeom prst="rect">
                <a:avLst/>
              </a:prstGeom>
              <a:blipFill>
                <a:blip r:embed="rId3"/>
                <a:stretch>
                  <a:fillRect t="-1384" r="-1801"/>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11" name="Picture 10">
            <a:extLst>
              <a:ext uri="{FF2B5EF4-FFF2-40B4-BE49-F238E27FC236}">
                <a16:creationId xmlns:a16="http://schemas.microsoft.com/office/drawing/2014/main" id="{5DD63D8D-5701-4739-44B4-6195A31A6069}"/>
              </a:ext>
            </a:extLst>
          </p:cNvPr>
          <p:cNvPicPr>
            <a:picLocks noChangeAspect="1"/>
          </p:cNvPicPr>
          <p:nvPr/>
        </p:nvPicPr>
        <p:blipFill>
          <a:blip r:embed="rId4"/>
          <a:stretch>
            <a:fillRect/>
          </a:stretch>
        </p:blipFill>
        <p:spPr>
          <a:xfrm>
            <a:off x="1882239" y="5798128"/>
            <a:ext cx="7780421" cy="363416"/>
          </a:xfrm>
          <a:prstGeom prst="rect">
            <a:avLst/>
          </a:prstGeom>
        </p:spPr>
      </p:pic>
    </p:spTree>
    <p:extLst>
      <p:ext uri="{BB962C8B-B14F-4D97-AF65-F5344CB8AC3E}">
        <p14:creationId xmlns:p14="http://schemas.microsoft.com/office/powerpoint/2010/main" val="115669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98072" y="539905"/>
            <a:ext cx="11842659" cy="1109044"/>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Algorithms</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433406"/>
            <a:ext cx="11943797" cy="3547917"/>
          </a:xfrm>
          <a:prstGeom prst="rect">
            <a:avLst/>
          </a:prstGeom>
          <a:noFill/>
        </p:spPr>
        <p:txBody>
          <a:bodyPr wrap="square" lIns="99843" tIns="49922" rIns="99843" bIns="49922" rtlCol="0" anchor="ctr">
            <a:spAutoFit/>
          </a:bodyPr>
          <a:lstStyle/>
          <a:p>
            <a:pPr marL="457200" indent="-457200" algn="l" rtl="0">
              <a:buFont typeface="Arial" panose="020B0604020202020204" pitchFamily="34" charset="0"/>
              <a:buChar char="•"/>
            </a:pPr>
            <a:r>
              <a:rPr lang="en-IN" sz="2800" b="1" i="0" dirty="0">
                <a:solidFill>
                  <a:srgbClr val="05192D"/>
                </a:solidFill>
                <a:effectLst/>
                <a:highlight>
                  <a:srgbClr val="FFFFFF"/>
                </a:highlight>
              </a:rPr>
              <a:t>Model-based reinforcement learning</a:t>
            </a:r>
          </a:p>
          <a:p>
            <a:pPr marL="914400" lvl="1" indent="-457200">
              <a:buFont typeface="Arial" panose="020B0604020202020204" pitchFamily="34" charset="0"/>
              <a:buChar char="•"/>
            </a:pPr>
            <a:r>
              <a:rPr lang="en-IN" sz="2800" i="0" dirty="0">
                <a:solidFill>
                  <a:srgbClr val="05192D"/>
                </a:solidFill>
                <a:effectLst/>
                <a:highlight>
                  <a:srgbClr val="FFFFFF"/>
                </a:highlight>
              </a:rPr>
              <a:t>Dyna-Q</a:t>
            </a:r>
          </a:p>
          <a:p>
            <a:pPr marL="457200" indent="-457200">
              <a:buFont typeface="Arial" panose="020B0604020202020204" pitchFamily="34" charset="0"/>
              <a:buChar char="•"/>
            </a:pPr>
            <a:r>
              <a:rPr lang="en-IN" sz="2800" b="1" i="0" dirty="0">
                <a:solidFill>
                  <a:srgbClr val="05192D"/>
                </a:solidFill>
                <a:effectLst/>
                <a:highlight>
                  <a:srgbClr val="FFFFFF"/>
                </a:highlight>
              </a:rPr>
              <a:t>Model-free reinforcement learning</a:t>
            </a:r>
          </a:p>
          <a:p>
            <a:pPr marL="914400" lvl="1" indent="-457200">
              <a:buFont typeface="Arial" panose="020B0604020202020204" pitchFamily="34" charset="0"/>
              <a:buChar char="•"/>
            </a:pPr>
            <a:r>
              <a:rPr lang="en-IN" sz="2800" i="0" dirty="0">
                <a:solidFill>
                  <a:srgbClr val="05192D"/>
                </a:solidFill>
                <a:effectLst/>
                <a:highlight>
                  <a:srgbClr val="FFFFFF"/>
                </a:highlight>
              </a:rPr>
              <a:t>Q-Learning</a:t>
            </a:r>
          </a:p>
          <a:p>
            <a:pPr marL="914400" lvl="1" indent="-457200">
              <a:buFont typeface="Arial" panose="020B0604020202020204" pitchFamily="34" charset="0"/>
              <a:buChar char="•"/>
            </a:pPr>
            <a:r>
              <a:rPr lang="en-IN" sz="2800" i="0" dirty="0">
                <a:solidFill>
                  <a:srgbClr val="05192D"/>
                </a:solidFill>
                <a:effectLst/>
                <a:highlight>
                  <a:srgbClr val="FFFFFF"/>
                </a:highlight>
              </a:rPr>
              <a:t>SARSA (State-Action-Reward-State-Action)</a:t>
            </a:r>
            <a:endParaRPr lang="en-IN" sz="2800" dirty="0">
              <a:solidFill>
                <a:srgbClr val="05192D"/>
              </a:solidFill>
              <a:highlight>
                <a:srgbClr val="FFFFFF"/>
              </a:highlight>
            </a:endParaRPr>
          </a:p>
          <a:p>
            <a:pPr marL="914400" lvl="1" indent="-457200">
              <a:buFont typeface="Arial" panose="020B0604020202020204" pitchFamily="34" charset="0"/>
              <a:buChar char="•"/>
            </a:pPr>
            <a:r>
              <a:rPr lang="en-IN" sz="2800" i="0" dirty="0">
                <a:solidFill>
                  <a:srgbClr val="05192D"/>
                </a:solidFill>
                <a:effectLst/>
                <a:highlight>
                  <a:srgbClr val="FFFFFF"/>
                </a:highlight>
              </a:rPr>
              <a:t>Policy gradient methods</a:t>
            </a:r>
          </a:p>
          <a:p>
            <a:pPr marL="914400" lvl="1" indent="-457200">
              <a:buFont typeface="Arial" panose="020B0604020202020204" pitchFamily="34" charset="0"/>
              <a:buChar char="•"/>
            </a:pPr>
            <a:r>
              <a:rPr lang="en-IN" sz="2800" i="0" dirty="0">
                <a:solidFill>
                  <a:srgbClr val="05192D"/>
                </a:solidFill>
                <a:effectLst/>
                <a:highlight>
                  <a:srgbClr val="FFFFFF"/>
                </a:highlight>
              </a:rPr>
              <a:t>Deep Q-Networks (DQN)</a:t>
            </a:r>
          </a:p>
          <a:p>
            <a:pPr algn="l" rtl="0"/>
            <a:endParaRPr lang="en-IN" sz="2800" b="1" i="0" dirty="0">
              <a:solidFill>
                <a:srgbClr val="05192D"/>
              </a:solidFill>
              <a:effectLst/>
              <a:highlight>
                <a:srgbClr val="FFFFFF"/>
              </a:highlight>
              <a:latin typeface="Studio-Feixen-Sans"/>
            </a:endParaRPr>
          </a:p>
        </p:txBody>
      </p:sp>
    </p:spTree>
    <p:extLst>
      <p:ext uri="{BB962C8B-B14F-4D97-AF65-F5344CB8AC3E}">
        <p14:creationId xmlns:p14="http://schemas.microsoft.com/office/powerpoint/2010/main" val="3742951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571222" y="434645"/>
            <a:ext cx="11842659" cy="1109044"/>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 </a:t>
            </a:r>
            <a:r>
              <a:rPr lang="en-US" sz="3276" b="1" dirty="0">
                <a:solidFill>
                  <a:srgbClr val="46B0FA"/>
                </a:solidFill>
                <a:latin typeface="Arial"/>
                <a:cs typeface="Arial"/>
              </a:rPr>
              <a:t>Model-free versus Model-based</a:t>
            </a:r>
            <a:r>
              <a:rPr lang="en-IN" sz="3276" b="1" dirty="0">
                <a:solidFill>
                  <a:srgbClr val="46B0FA"/>
                </a:solidFill>
                <a:latin typeface="Arial"/>
                <a:cs typeface="Arial"/>
              </a:rPr>
              <a:t> Learning</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543689"/>
            <a:ext cx="11943797" cy="4535879"/>
          </a:xfrm>
          <a:prstGeom prst="rect">
            <a:avLst/>
          </a:prstGeom>
          <a:noFill/>
        </p:spPr>
        <p:txBody>
          <a:bodyPr wrap="square" lIns="99843" tIns="49922" rIns="99843" bIns="49922" rtlCol="0" anchor="ctr">
            <a:spAutoFit/>
          </a:bodyPr>
          <a:lstStyle/>
          <a:p>
            <a:pPr marL="342900" indent="-342900">
              <a:buFont typeface="Arial" panose="020B0604020202020204" pitchFamily="34" charset="0"/>
              <a:buChar char="•"/>
            </a:pPr>
            <a:r>
              <a:rPr lang="en-US" sz="2620" dirty="0"/>
              <a:t>A model of the environment allows inferences to be made about how the environment will behave</a:t>
            </a:r>
          </a:p>
          <a:p>
            <a:pPr marL="342900" indent="-342900">
              <a:buFont typeface="Arial" panose="020B0604020202020204" pitchFamily="34" charset="0"/>
              <a:buChar char="•"/>
            </a:pPr>
            <a:r>
              <a:rPr lang="en-US" sz="2620" dirty="0"/>
              <a:t>Example: Given a state and an action to be taken while in that state, the model could predict the next state and the next reward</a:t>
            </a:r>
          </a:p>
          <a:p>
            <a:pPr marL="342900" indent="-342900">
              <a:buFont typeface="Arial" panose="020B0604020202020204" pitchFamily="34" charset="0"/>
              <a:buChar char="•"/>
            </a:pPr>
            <a:r>
              <a:rPr lang="en-US" sz="2620" dirty="0"/>
              <a:t>Models are used for planning, which means deciding on a course of action by considering possible future situations before they are experienced</a:t>
            </a:r>
          </a:p>
          <a:p>
            <a:pPr marL="342900" indent="-342900">
              <a:buFont typeface="Arial" panose="020B0604020202020204" pitchFamily="34" charset="0"/>
              <a:buChar char="•"/>
            </a:pPr>
            <a:r>
              <a:rPr lang="en-US" sz="2620" dirty="0"/>
              <a:t>Model-based methods use models and planning. Think of this as modelling the dynamics p(s’ | s, a)</a:t>
            </a:r>
          </a:p>
          <a:p>
            <a:pPr marL="342900" indent="-342900">
              <a:buFont typeface="Arial" panose="020B0604020202020204" pitchFamily="34" charset="0"/>
              <a:buChar char="•"/>
            </a:pPr>
            <a:r>
              <a:rPr lang="en-US" sz="2620" dirty="0"/>
              <a:t>Model-free methods learn exclusively from trial-and-error (i.e. no modelling of the environment)</a:t>
            </a:r>
          </a:p>
          <a:p>
            <a:pPr marL="342900" indent="-342900">
              <a:buFont typeface="Arial" panose="020B0604020202020204" pitchFamily="34" charset="0"/>
              <a:buChar char="•"/>
            </a:pPr>
            <a:r>
              <a:rPr lang="en-US" sz="2620" dirty="0"/>
              <a:t>This presentation focuses on model-free methods</a:t>
            </a:r>
            <a:endParaRPr lang="en-IN" sz="2620" b="1" i="0" dirty="0">
              <a:solidFill>
                <a:srgbClr val="05192D"/>
              </a:solidFill>
              <a:effectLst/>
              <a:highlight>
                <a:srgbClr val="FFFFFF"/>
              </a:highlight>
              <a:latin typeface="Studio-Feixen-Sans"/>
            </a:endParaRPr>
          </a:p>
        </p:txBody>
      </p:sp>
    </p:spTree>
    <p:extLst>
      <p:ext uri="{BB962C8B-B14F-4D97-AF65-F5344CB8AC3E}">
        <p14:creationId xmlns:p14="http://schemas.microsoft.com/office/powerpoint/2010/main" val="116029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525095"/>
            <a:ext cx="10359683" cy="4932911"/>
          </a:xfrm>
          <a:prstGeom prst="rect">
            <a:avLst/>
          </a:prstGeom>
          <a:noFill/>
        </p:spPr>
        <p:txBody>
          <a:bodyPr wrap="square" lIns="99843" tIns="49922" rIns="99843" bIns="49922" rtlCol="0" anchor="ctr">
            <a:spAutoFit/>
          </a:bodyPr>
          <a:lstStyle/>
          <a:p>
            <a:pPr algn="ctr"/>
            <a:r>
              <a:rPr lang="en-US" sz="5000" b="1" dirty="0">
                <a:solidFill>
                  <a:srgbClr val="46B0FA"/>
                </a:solidFill>
                <a:latin typeface="Times" panose="02020603050405020304" pitchFamily="18" charset="0"/>
                <a:cs typeface="Times" panose="02020603050405020304" pitchFamily="18" charset="0"/>
              </a:rPr>
              <a:t>Unit 4 </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Reinforcement Learning</a:t>
            </a:r>
          </a:p>
          <a:p>
            <a:pPr algn="ctr"/>
            <a:r>
              <a:rPr lang="en-US" sz="5000" b="1" dirty="0">
                <a:solidFill>
                  <a:srgbClr val="46B0FA"/>
                </a:solidFill>
                <a:latin typeface="Times" panose="02020603050405020304" pitchFamily="18" charset="0"/>
                <a:cs typeface="Times" panose="02020603050405020304" pitchFamily="18" charset="0"/>
              </a:rPr>
              <a:t> 	</a:t>
            </a:r>
          </a:p>
          <a:p>
            <a:pPr algn="ctr"/>
            <a:r>
              <a:rPr lang="en-US" sz="5000" b="1" dirty="0">
                <a:solidFill>
                  <a:srgbClr val="46B0FA"/>
                </a:solidFill>
                <a:latin typeface="Times" panose="02020603050405020304" pitchFamily="18" charset="0"/>
                <a:cs typeface="Times" panose="02020603050405020304" pitchFamily="18" charset="0"/>
              </a:rPr>
              <a:t>Lecture 5</a:t>
            </a:r>
          </a:p>
          <a:p>
            <a:pPr algn="ctr"/>
            <a:r>
              <a:rPr lang="en-US" sz="3200" b="1" dirty="0">
                <a:solidFill>
                  <a:srgbClr val="46B0FA"/>
                </a:solidFill>
                <a:latin typeface="Times" panose="02020603050405020304" pitchFamily="18" charset="0"/>
                <a:cs typeface="Times" panose="02020603050405020304" pitchFamily="18" charset="0"/>
              </a:rPr>
              <a:t>Submitted by: </a:t>
            </a:r>
          </a:p>
          <a:p>
            <a:pPr algn="ctr"/>
            <a:r>
              <a:rPr lang="en-US" sz="3200" b="1" dirty="0">
                <a:latin typeface="Times" panose="02020603050405020304" pitchFamily="18" charset="0"/>
                <a:cs typeface="Times" panose="02020603050405020304" pitchFamily="18" charset="0"/>
              </a:rPr>
              <a:t>Dr Archana Kumari</a:t>
            </a: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98072" y="53990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Basic Algorithm: Q-Learning</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544204"/>
            <a:ext cx="11943797" cy="3326317"/>
          </a:xfrm>
          <a:prstGeom prst="rect">
            <a:avLst/>
          </a:prstGeom>
          <a:noFill/>
        </p:spPr>
        <p:txBody>
          <a:bodyPr wrap="square" lIns="99843" tIns="49922" rIns="99843" bIns="49922" rtlCol="0" anchor="ctr">
            <a:spAutoFit/>
          </a:bodyPr>
          <a:lstStyle/>
          <a:p>
            <a:pPr marL="1371600" lvl="2" indent="-457200">
              <a:buFont typeface="Arial" panose="020B0604020202020204" pitchFamily="34" charset="0"/>
              <a:buChar char="•"/>
            </a:pPr>
            <a:r>
              <a:rPr lang="en-US" sz="2620" b="1" i="0" dirty="0">
                <a:solidFill>
                  <a:srgbClr val="0D0D0D"/>
                </a:solidFill>
                <a:effectLst/>
                <a:highlight>
                  <a:srgbClr val="FFFFFF"/>
                </a:highlight>
              </a:rPr>
              <a:t>Definition</a:t>
            </a:r>
            <a:r>
              <a:rPr lang="en-US" sz="2620" b="0" i="0" dirty="0">
                <a:solidFill>
                  <a:srgbClr val="0D0D0D"/>
                </a:solidFill>
                <a:effectLst/>
                <a:highlight>
                  <a:srgbClr val="FFFFFF"/>
                </a:highlight>
              </a:rPr>
              <a:t>: A method to find the optimal action-selection policy using the Bellman equation.</a:t>
            </a:r>
          </a:p>
          <a:p>
            <a:pPr marL="1371600" lvl="2" indent="-457200">
              <a:buFont typeface="Arial" panose="020B0604020202020204" pitchFamily="34" charset="0"/>
              <a:buChar char="•"/>
            </a:pPr>
            <a:r>
              <a:rPr lang="en-US" sz="2620" b="1" i="0" dirty="0">
                <a:solidFill>
                  <a:srgbClr val="0D0D0D"/>
                </a:solidFill>
                <a:effectLst/>
                <a:highlight>
                  <a:srgbClr val="FFFFFF"/>
                </a:highlight>
              </a:rPr>
              <a:t>Q-Value</a:t>
            </a:r>
            <a:r>
              <a:rPr lang="en-US" sz="2620" b="0" i="0" dirty="0">
                <a:solidFill>
                  <a:srgbClr val="0D0D0D"/>
                </a:solidFill>
                <a:effectLst/>
                <a:highlight>
                  <a:srgbClr val="FFFFFF"/>
                </a:highlight>
              </a:rPr>
              <a:t>: Quality of a state-action combination.</a:t>
            </a:r>
          </a:p>
          <a:p>
            <a:pPr marL="1371600" lvl="2" indent="-457200">
              <a:buFont typeface="Arial" panose="020B0604020202020204" pitchFamily="34" charset="0"/>
              <a:buChar char="•"/>
            </a:pPr>
            <a:r>
              <a:rPr lang="en-US" sz="2620" b="1" i="0" dirty="0">
                <a:solidFill>
                  <a:srgbClr val="0D0D0D"/>
                </a:solidFill>
                <a:effectLst/>
                <a:highlight>
                  <a:srgbClr val="FFFFFF"/>
                </a:highlight>
              </a:rPr>
              <a:t>Formula</a:t>
            </a:r>
            <a:r>
              <a:rPr lang="en-US" sz="2620" b="0" i="0" dirty="0">
                <a:solidFill>
                  <a:srgbClr val="0D0D0D"/>
                </a:solidFill>
                <a:effectLst/>
                <a:highlight>
                  <a:srgbClr val="FFFFFF"/>
                </a:highlight>
              </a:rPr>
              <a:t>: Q(s, a) = Q(s, a) + α [R + γ max Q(s', a') - Q(s, a)]</a:t>
            </a:r>
          </a:p>
          <a:p>
            <a:pPr marL="1657350" lvl="3" indent="-285750">
              <a:buFont typeface="Arial" panose="020B0604020202020204" pitchFamily="34" charset="0"/>
              <a:buChar char="•"/>
            </a:pPr>
            <a:r>
              <a:rPr lang="en-US" sz="2620" b="0" i="0" dirty="0">
                <a:solidFill>
                  <a:srgbClr val="0D0D0D"/>
                </a:solidFill>
                <a:effectLst/>
                <a:highlight>
                  <a:srgbClr val="FFFFFF"/>
                </a:highlight>
              </a:rPr>
              <a:t>α: Learning rate</a:t>
            </a:r>
          </a:p>
          <a:p>
            <a:pPr marL="1657350" lvl="3" indent="-285750">
              <a:buFont typeface="Arial" panose="020B0604020202020204" pitchFamily="34" charset="0"/>
              <a:buChar char="•"/>
            </a:pPr>
            <a:r>
              <a:rPr lang="en-US" sz="2620" b="0" i="0" dirty="0">
                <a:solidFill>
                  <a:srgbClr val="0D0D0D"/>
                </a:solidFill>
                <a:effectLst/>
                <a:highlight>
                  <a:srgbClr val="FFFFFF"/>
                </a:highlight>
              </a:rPr>
              <a:t>γ: Discount factor</a:t>
            </a:r>
          </a:p>
          <a:p>
            <a:pPr marL="1657350" lvl="3" indent="-285750">
              <a:buFont typeface="Arial" panose="020B0604020202020204" pitchFamily="34" charset="0"/>
              <a:buChar char="•"/>
            </a:pPr>
            <a:r>
              <a:rPr lang="en-US" sz="2620" b="0" i="0" dirty="0">
                <a:solidFill>
                  <a:srgbClr val="0D0D0D"/>
                </a:solidFill>
                <a:effectLst/>
                <a:highlight>
                  <a:srgbClr val="FFFFFF"/>
                </a:highlight>
              </a:rPr>
              <a:t>R: Reward</a:t>
            </a:r>
          </a:p>
          <a:p>
            <a:pPr marL="1657350" lvl="3" indent="-285750">
              <a:buFont typeface="Arial" panose="020B0604020202020204" pitchFamily="34" charset="0"/>
              <a:buChar char="•"/>
            </a:pPr>
            <a:r>
              <a:rPr lang="en-US" sz="2620" b="0" i="0" dirty="0">
                <a:solidFill>
                  <a:srgbClr val="0D0D0D"/>
                </a:solidFill>
                <a:effectLst/>
                <a:highlight>
                  <a:srgbClr val="FFFFFF"/>
                </a:highlight>
              </a:rPr>
              <a:t>s': Next state</a:t>
            </a:r>
          </a:p>
        </p:txBody>
      </p:sp>
    </p:spTree>
    <p:extLst>
      <p:ext uri="{BB962C8B-B14F-4D97-AF65-F5344CB8AC3E}">
        <p14:creationId xmlns:p14="http://schemas.microsoft.com/office/powerpoint/2010/main" val="208153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0" y="23530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Basic Algorithm: Q-Learning</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72360" y="1103809"/>
            <a:ext cx="7497863" cy="4843656"/>
          </a:xfrm>
          <a:prstGeom prst="rect">
            <a:avLst/>
          </a:prstGeom>
          <a:noFill/>
        </p:spPr>
        <p:txBody>
          <a:bodyPr wrap="square" lIns="99843" tIns="49922" rIns="99843" bIns="49922" rtlCol="0" anchor="ctr">
            <a:spAutoFit/>
          </a:bodyPr>
          <a:lstStyle/>
          <a:p>
            <a:pPr algn="just">
              <a:buFont typeface="Arial" panose="020B0604020202020204" pitchFamily="34" charset="0"/>
              <a:buChar char="•"/>
            </a:pPr>
            <a:r>
              <a:rPr lang="en-US" sz="2400" b="1" i="0" dirty="0">
                <a:solidFill>
                  <a:srgbClr val="000000"/>
                </a:solidFill>
                <a:effectLst/>
                <a:highlight>
                  <a:srgbClr val="FFFFFF"/>
                </a:highlight>
              </a:rPr>
              <a:t>Q-Learning:</a:t>
            </a:r>
            <a:endParaRPr lang="en-US" sz="24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400" b="0" i="0" dirty="0">
                <a:solidFill>
                  <a:srgbClr val="000000"/>
                </a:solidFill>
                <a:effectLst/>
                <a:highlight>
                  <a:srgbClr val="FFFFFF"/>
                </a:highlight>
              </a:rPr>
              <a:t>Q-learning is an </a:t>
            </a:r>
            <a:r>
              <a:rPr lang="en-US" sz="2400" b="1" i="0" dirty="0">
                <a:solidFill>
                  <a:srgbClr val="000000"/>
                </a:solidFill>
                <a:effectLst/>
                <a:highlight>
                  <a:srgbClr val="FFFFFF"/>
                </a:highlight>
              </a:rPr>
              <a:t>Off-policy RL algorithm</a:t>
            </a:r>
            <a:r>
              <a:rPr lang="en-US" sz="2400" b="0" i="0" dirty="0">
                <a:solidFill>
                  <a:srgbClr val="000000"/>
                </a:solidFill>
                <a:effectLst/>
                <a:highlight>
                  <a:srgbClr val="FFFFFF"/>
                </a:highlight>
              </a:rPr>
              <a:t>, which is used for the temporal difference Learning. </a:t>
            </a:r>
          </a:p>
          <a:p>
            <a:pPr marL="742950" lvl="1" indent="-285750" algn="just">
              <a:buFont typeface="Arial" panose="020B0604020202020204" pitchFamily="34" charset="0"/>
              <a:buChar char="•"/>
            </a:pPr>
            <a:endParaRPr lang="en-US" sz="2400" dirty="0">
              <a:solidFill>
                <a:srgbClr val="000000"/>
              </a:solidFill>
              <a:highlight>
                <a:srgbClr val="FFFFFF"/>
              </a:highlight>
            </a:endParaRPr>
          </a:p>
          <a:p>
            <a:pPr marL="742950" lvl="1" indent="-285750" algn="just">
              <a:buFont typeface="Arial" panose="020B0604020202020204" pitchFamily="34" charset="0"/>
              <a:buChar char="•"/>
            </a:pPr>
            <a:r>
              <a:rPr lang="en-US" sz="2400" b="0" i="0" dirty="0">
                <a:solidFill>
                  <a:srgbClr val="000000"/>
                </a:solidFill>
                <a:effectLst/>
                <a:highlight>
                  <a:srgbClr val="FFFFFF"/>
                </a:highlight>
              </a:rPr>
              <a:t>The temporal difference learning methods are a way of comparing temporally successive predictions.</a:t>
            </a:r>
          </a:p>
          <a:p>
            <a:pPr marL="742950" lvl="1" indent="-285750" algn="just">
              <a:buFont typeface="Arial" panose="020B0604020202020204" pitchFamily="34" charset="0"/>
              <a:buChar char="•"/>
            </a:pPr>
            <a:endParaRPr lang="en-US" sz="24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400" b="0" i="0" dirty="0">
                <a:solidFill>
                  <a:srgbClr val="000000"/>
                </a:solidFill>
                <a:effectLst/>
                <a:highlight>
                  <a:srgbClr val="FFFFFF"/>
                </a:highlight>
              </a:rPr>
              <a:t>It learns the value function Q (S, a), which means how good to take action "</a:t>
            </a:r>
            <a:r>
              <a:rPr lang="en-US" sz="2400" b="1" i="0" dirty="0">
                <a:solidFill>
                  <a:srgbClr val="000000"/>
                </a:solidFill>
                <a:effectLst/>
                <a:highlight>
                  <a:srgbClr val="FFFFFF"/>
                </a:highlight>
              </a:rPr>
              <a:t>a</a:t>
            </a:r>
            <a:r>
              <a:rPr lang="en-US" sz="2400" b="0" i="0" dirty="0">
                <a:solidFill>
                  <a:srgbClr val="000000"/>
                </a:solidFill>
                <a:effectLst/>
                <a:highlight>
                  <a:srgbClr val="FFFFFF"/>
                </a:highlight>
              </a:rPr>
              <a:t>" at a particular state "</a:t>
            </a:r>
            <a:r>
              <a:rPr lang="en-US" sz="2400" b="1" i="0" dirty="0">
                <a:solidFill>
                  <a:srgbClr val="000000"/>
                </a:solidFill>
                <a:effectLst/>
                <a:highlight>
                  <a:srgbClr val="FFFFFF"/>
                </a:highlight>
              </a:rPr>
              <a:t>s</a:t>
            </a:r>
            <a:r>
              <a:rPr lang="en-US" sz="2400" b="0" i="0" dirty="0">
                <a:solidFill>
                  <a:srgbClr val="000000"/>
                </a:solidFill>
                <a:effectLst/>
                <a:highlight>
                  <a:srgbClr val="FFFFFF"/>
                </a:highlight>
              </a:rPr>
              <a:t>.“</a:t>
            </a:r>
          </a:p>
          <a:p>
            <a:pPr lvl="1" algn="just"/>
            <a:endParaRPr lang="en-US" sz="24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400" b="0" i="0" dirty="0">
                <a:solidFill>
                  <a:srgbClr val="000000"/>
                </a:solidFill>
                <a:effectLst/>
                <a:highlight>
                  <a:srgbClr val="FFFFFF"/>
                </a:highlight>
              </a:rPr>
              <a:t>The flowchart explains the working of Q- learning:</a:t>
            </a:r>
          </a:p>
          <a:p>
            <a:pPr marL="742950" lvl="1" indent="-285750" algn="just">
              <a:buFont typeface="Arial" panose="020B0604020202020204" pitchFamily="34" charset="0"/>
              <a:buChar char="•"/>
            </a:pPr>
            <a:endParaRPr lang="en-US" b="0" i="0" dirty="0">
              <a:solidFill>
                <a:srgbClr val="000000"/>
              </a:solidFill>
              <a:effectLst/>
              <a:highlight>
                <a:srgbClr val="FFFFFF"/>
              </a:highlight>
              <a:latin typeface="inter-regular"/>
            </a:endParaRPr>
          </a:p>
          <a:p>
            <a:pPr marL="1657350" lvl="3" indent="-285750">
              <a:buFont typeface="Arial" panose="020B0604020202020204" pitchFamily="34" charset="0"/>
              <a:buChar char="•"/>
            </a:pPr>
            <a:endParaRPr lang="en-US" sz="2620" b="0" i="0" dirty="0">
              <a:solidFill>
                <a:srgbClr val="0D0D0D"/>
              </a:solidFill>
              <a:effectLst/>
              <a:highlight>
                <a:srgbClr val="FFFFFF"/>
              </a:highlight>
            </a:endParaRPr>
          </a:p>
        </p:txBody>
      </p:sp>
      <p:pic>
        <p:nvPicPr>
          <p:cNvPr id="2050" name="Picture 2" descr="Reinforcement Learning Tutorial - Javatpoint">
            <a:extLst>
              <a:ext uri="{FF2B5EF4-FFF2-40B4-BE49-F238E27FC236}">
                <a16:creationId xmlns:a16="http://schemas.microsoft.com/office/drawing/2014/main" id="{02F74556-FA83-9A3F-DF3C-F60958E99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167" y="1320256"/>
            <a:ext cx="4168717" cy="417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312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98072" y="53990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How Q-Learning Works</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438024"/>
            <a:ext cx="11943797" cy="3538683"/>
          </a:xfrm>
          <a:prstGeom prst="rect">
            <a:avLst/>
          </a:prstGeom>
          <a:noFill/>
        </p:spPr>
        <p:txBody>
          <a:bodyPr wrap="square" lIns="99843" tIns="49922" rIns="99843" bIns="49922" rtlCol="0" anchor="ctr">
            <a:spAutoFit/>
          </a:bodyPr>
          <a:lstStyle/>
          <a:p>
            <a:pPr lvl="2">
              <a:buFont typeface="Arial" panose="020B0604020202020204" pitchFamily="34" charset="0"/>
              <a:buChar char="•"/>
            </a:pPr>
            <a:r>
              <a:rPr lang="en-US" sz="2620" b="1" i="0" dirty="0">
                <a:solidFill>
                  <a:srgbClr val="0D0D0D"/>
                </a:solidFill>
                <a:effectLst/>
                <a:highlight>
                  <a:srgbClr val="FFFFFF"/>
                </a:highlight>
              </a:rPr>
              <a:t>Initialize</a:t>
            </a:r>
            <a:r>
              <a:rPr lang="en-US" sz="2620" b="0" i="0" dirty="0">
                <a:solidFill>
                  <a:srgbClr val="0D0D0D"/>
                </a:solidFill>
                <a:effectLst/>
                <a:highlight>
                  <a:srgbClr val="FFFFFF"/>
                </a:highlight>
              </a:rPr>
              <a:t> Q-values arbitrarily for all state-action pairs.</a:t>
            </a:r>
          </a:p>
          <a:p>
            <a:pPr lvl="2">
              <a:buFont typeface="Arial" panose="020B0604020202020204" pitchFamily="34" charset="0"/>
              <a:buChar char="•"/>
            </a:pPr>
            <a:r>
              <a:rPr lang="en-US" sz="2620" b="1" i="0" dirty="0">
                <a:solidFill>
                  <a:srgbClr val="0D0D0D"/>
                </a:solidFill>
                <a:effectLst/>
                <a:highlight>
                  <a:srgbClr val="FFFFFF"/>
                </a:highlight>
              </a:rPr>
              <a:t>Repeat</a:t>
            </a:r>
            <a:r>
              <a:rPr lang="en-US" sz="2620" b="0" i="0" dirty="0">
                <a:solidFill>
                  <a:srgbClr val="0D0D0D"/>
                </a:solidFill>
                <a:effectLst/>
                <a:highlight>
                  <a:srgbClr val="FFFFFF"/>
                </a:highlight>
              </a:rPr>
              <a:t> (for each episode):</a:t>
            </a:r>
          </a:p>
          <a:p>
            <a:pPr marL="1657350" lvl="3" indent="-285750">
              <a:buFont typeface="Arial" panose="020B0604020202020204" pitchFamily="34" charset="0"/>
              <a:buChar char="•"/>
            </a:pPr>
            <a:r>
              <a:rPr lang="en-US" sz="2620" b="0" i="0" dirty="0">
                <a:solidFill>
                  <a:srgbClr val="0D0D0D"/>
                </a:solidFill>
                <a:effectLst/>
                <a:highlight>
                  <a:srgbClr val="FFFFFF"/>
                </a:highlight>
              </a:rPr>
              <a:t>Observe current state (s).</a:t>
            </a:r>
          </a:p>
          <a:p>
            <a:pPr marL="1657350" lvl="3" indent="-285750">
              <a:buFont typeface="Arial" panose="020B0604020202020204" pitchFamily="34" charset="0"/>
              <a:buChar char="•"/>
            </a:pPr>
            <a:r>
              <a:rPr lang="en-US" sz="2620" b="0" i="0" dirty="0">
                <a:solidFill>
                  <a:srgbClr val="0D0D0D"/>
                </a:solidFill>
                <a:effectLst/>
                <a:highlight>
                  <a:srgbClr val="FFFFFF"/>
                </a:highlight>
              </a:rPr>
              <a:t>Choose an action (a) based on policy (e.g., ε-greedy).</a:t>
            </a:r>
          </a:p>
          <a:p>
            <a:pPr marL="1657350" lvl="3" indent="-285750">
              <a:buFont typeface="Arial" panose="020B0604020202020204" pitchFamily="34" charset="0"/>
              <a:buChar char="•"/>
            </a:pPr>
            <a:r>
              <a:rPr lang="en-US" sz="2620" b="0" i="0" dirty="0">
                <a:solidFill>
                  <a:srgbClr val="0D0D0D"/>
                </a:solidFill>
                <a:effectLst/>
                <a:highlight>
                  <a:srgbClr val="FFFFFF"/>
                </a:highlight>
              </a:rPr>
              <a:t>Take action (a), observe reward (R) and next state (s').</a:t>
            </a:r>
          </a:p>
          <a:p>
            <a:pPr marL="1657350" lvl="3" indent="-285750">
              <a:buFont typeface="Arial" panose="020B0604020202020204" pitchFamily="34" charset="0"/>
              <a:buChar char="•"/>
            </a:pPr>
            <a:r>
              <a:rPr lang="en-US" sz="2620" b="0" i="0" dirty="0">
                <a:solidFill>
                  <a:srgbClr val="0D0D0D"/>
                </a:solidFill>
                <a:effectLst/>
                <a:highlight>
                  <a:srgbClr val="FFFFFF"/>
                </a:highlight>
              </a:rPr>
              <a:t>Update Q-value using formula.</a:t>
            </a:r>
          </a:p>
          <a:p>
            <a:pPr marL="1657350" lvl="3" indent="-285750">
              <a:buFont typeface="Arial" panose="020B0604020202020204" pitchFamily="34" charset="0"/>
              <a:buChar char="•"/>
            </a:pPr>
            <a:r>
              <a:rPr lang="en-US" sz="2620" b="0" i="0" dirty="0">
                <a:solidFill>
                  <a:srgbClr val="0D0D0D"/>
                </a:solidFill>
                <a:effectLst/>
                <a:highlight>
                  <a:srgbClr val="FFFFFF"/>
                </a:highlight>
              </a:rPr>
              <a:t>Transition to next state (s').</a:t>
            </a:r>
          </a:p>
          <a:p>
            <a:pPr marL="1657350" lvl="3" indent="-285750">
              <a:buFont typeface="Arial" panose="020B0604020202020204" pitchFamily="34" charset="0"/>
              <a:buChar char="•"/>
            </a:pPr>
            <a:endParaRPr lang="en-US" sz="4000"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738097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34870" y="43464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State Action Reward State action (SARSA)</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47472" y="1416163"/>
            <a:ext cx="11943797" cy="4655912"/>
          </a:xfrm>
          <a:prstGeom prst="rect">
            <a:avLst/>
          </a:prstGeom>
          <a:noFill/>
        </p:spPr>
        <p:txBody>
          <a:bodyPr wrap="square" lIns="99843" tIns="49922" rIns="99843" bIns="49922" rtlCol="0" anchor="ctr">
            <a:spAutoFit/>
          </a:bodyPr>
          <a:lstStyle/>
          <a:p>
            <a:pPr marL="742950" lvl="1" indent="-285750" algn="just">
              <a:buFont typeface="Arial" panose="020B0604020202020204" pitchFamily="34" charset="0"/>
              <a:buChar char="•"/>
            </a:pPr>
            <a:r>
              <a:rPr lang="en-US" sz="2000" b="0" i="0" dirty="0">
                <a:solidFill>
                  <a:srgbClr val="000000"/>
                </a:solidFill>
                <a:effectLst/>
                <a:highlight>
                  <a:srgbClr val="FFFFFF"/>
                </a:highlight>
              </a:rPr>
              <a:t>SARSA stands for </a:t>
            </a:r>
            <a:r>
              <a:rPr lang="en-US" sz="2000" b="1" i="0" dirty="0">
                <a:solidFill>
                  <a:srgbClr val="000000"/>
                </a:solidFill>
                <a:effectLst/>
                <a:highlight>
                  <a:srgbClr val="FFFFFF"/>
                </a:highlight>
              </a:rPr>
              <a:t>State Action Reward State action</a:t>
            </a:r>
            <a:r>
              <a:rPr lang="en-US" sz="2000" b="0" i="0" dirty="0">
                <a:solidFill>
                  <a:srgbClr val="000000"/>
                </a:solidFill>
                <a:effectLst/>
                <a:highlight>
                  <a:srgbClr val="FFFFFF"/>
                </a:highlight>
              </a:rPr>
              <a:t>, which is an </a:t>
            </a:r>
            <a:r>
              <a:rPr lang="en-US" sz="2000" b="1" i="0" dirty="0">
                <a:solidFill>
                  <a:srgbClr val="000000"/>
                </a:solidFill>
                <a:effectLst/>
                <a:highlight>
                  <a:srgbClr val="FFFFFF"/>
                </a:highlight>
              </a:rPr>
              <a:t>on-policy</a:t>
            </a:r>
            <a:r>
              <a:rPr lang="en-US" sz="2000" b="0" i="0" dirty="0">
                <a:solidFill>
                  <a:srgbClr val="000000"/>
                </a:solidFill>
                <a:effectLst/>
                <a:highlight>
                  <a:srgbClr val="FFFFFF"/>
                </a:highlight>
              </a:rPr>
              <a:t> temporal difference learning method. The on-policy control method selects the action for each state while learning using a specific policy.</a:t>
            </a:r>
          </a:p>
          <a:p>
            <a:pPr marL="742950" lvl="1" indent="-285750" algn="just">
              <a:buFont typeface="Arial" panose="020B0604020202020204" pitchFamily="34" charset="0"/>
              <a:buChar char="•"/>
            </a:pPr>
            <a:r>
              <a:rPr lang="en-US" sz="2000" b="0" i="0" dirty="0">
                <a:solidFill>
                  <a:srgbClr val="000000"/>
                </a:solidFill>
                <a:effectLst/>
                <a:highlight>
                  <a:srgbClr val="FFFFFF"/>
                </a:highlight>
              </a:rPr>
              <a:t>The goal of SARSA is to calculate the </a:t>
            </a:r>
            <a:r>
              <a:rPr lang="en-US" sz="2000" b="1" i="0" dirty="0">
                <a:solidFill>
                  <a:srgbClr val="000000"/>
                </a:solidFill>
                <a:effectLst/>
                <a:highlight>
                  <a:srgbClr val="FFFFFF"/>
                </a:highlight>
              </a:rPr>
              <a:t>Q π (s, a) for the selected current policy π and all pairs of (s-a).</a:t>
            </a:r>
            <a:endParaRPr lang="en-US" sz="20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000" b="0" i="0" dirty="0">
                <a:solidFill>
                  <a:srgbClr val="000000"/>
                </a:solidFill>
                <a:effectLst/>
                <a:highlight>
                  <a:srgbClr val="FFFFFF"/>
                </a:highlight>
              </a:rPr>
              <a:t>The main difference between Q-learning and SARSA algorithms is that </a:t>
            </a:r>
            <a:r>
              <a:rPr lang="en-US" sz="2000" b="1" i="0" dirty="0">
                <a:solidFill>
                  <a:srgbClr val="000000"/>
                </a:solidFill>
                <a:effectLst/>
                <a:highlight>
                  <a:srgbClr val="FFFFFF"/>
                </a:highlight>
              </a:rPr>
              <a:t>unlike Q-learning, the maximum reward for the next state is not required for updating the Q-value in the table.</a:t>
            </a:r>
            <a:endParaRPr lang="en-US" sz="20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000" b="0" i="0" dirty="0">
                <a:solidFill>
                  <a:srgbClr val="000000"/>
                </a:solidFill>
                <a:effectLst/>
                <a:highlight>
                  <a:srgbClr val="FFFFFF"/>
                </a:highlight>
              </a:rPr>
              <a:t>In SARSA, new action and reward are selected using the same policy, which has determined the original action.</a:t>
            </a:r>
          </a:p>
          <a:p>
            <a:pPr marL="742950" lvl="1" indent="-285750" algn="just">
              <a:buFont typeface="Arial" panose="020B0604020202020204" pitchFamily="34" charset="0"/>
              <a:buChar char="•"/>
            </a:pPr>
            <a:r>
              <a:rPr lang="en-US" sz="2000" b="0" i="0" dirty="0">
                <a:solidFill>
                  <a:srgbClr val="000000"/>
                </a:solidFill>
                <a:effectLst/>
                <a:highlight>
                  <a:srgbClr val="FFFFFF"/>
                </a:highlight>
              </a:rPr>
              <a:t>The SARSA is named because it uses the quintuple </a:t>
            </a:r>
            <a:r>
              <a:rPr lang="en-US" sz="2000" b="1" i="0" dirty="0">
                <a:solidFill>
                  <a:srgbClr val="000000"/>
                </a:solidFill>
                <a:effectLst/>
                <a:highlight>
                  <a:srgbClr val="FFFFFF"/>
                </a:highlight>
              </a:rPr>
              <a:t>Q(s, a, r, s', a’).</a:t>
            </a:r>
            <a:r>
              <a:rPr lang="en-US" sz="2000" b="0" i="0" dirty="0">
                <a:solidFill>
                  <a:srgbClr val="000000"/>
                </a:solidFill>
                <a:effectLst/>
                <a:highlight>
                  <a:srgbClr val="FFFFFF"/>
                </a:highlight>
              </a:rPr>
              <a:t> </a:t>
            </a:r>
          </a:p>
          <a:p>
            <a:pPr lvl="3"/>
            <a:r>
              <a:rPr lang="en-US" sz="4400" b="0" i="0" dirty="0">
                <a:solidFill>
                  <a:srgbClr val="000000"/>
                </a:solidFill>
                <a:effectLst/>
                <a:highlight>
                  <a:srgbClr val="FFFFFF"/>
                </a:highlight>
              </a:rPr>
              <a:t> </a:t>
            </a:r>
            <a:r>
              <a:rPr lang="en-US" sz="2400" b="1" i="0" dirty="0">
                <a:solidFill>
                  <a:srgbClr val="000000"/>
                </a:solidFill>
                <a:effectLst/>
                <a:highlight>
                  <a:srgbClr val="FFFFFF"/>
                </a:highlight>
              </a:rPr>
              <a:t>s: original state</a:t>
            </a:r>
            <a:br>
              <a:rPr lang="en-US" sz="2400" dirty="0"/>
            </a:br>
            <a:r>
              <a:rPr lang="en-US" sz="2400" b="0" i="0" dirty="0">
                <a:solidFill>
                  <a:srgbClr val="000000"/>
                </a:solidFill>
                <a:effectLst/>
                <a:highlight>
                  <a:srgbClr val="FFFFFF"/>
                </a:highlight>
              </a:rPr>
              <a:t> </a:t>
            </a:r>
            <a:r>
              <a:rPr lang="en-US" sz="2400" b="1" i="0" dirty="0">
                <a:solidFill>
                  <a:srgbClr val="000000"/>
                </a:solidFill>
                <a:effectLst/>
                <a:highlight>
                  <a:srgbClr val="FFFFFF"/>
                </a:highlight>
              </a:rPr>
              <a:t>a: Original action</a:t>
            </a:r>
            <a:br>
              <a:rPr lang="en-US" sz="2400" dirty="0"/>
            </a:br>
            <a:r>
              <a:rPr lang="en-US" sz="2400" b="0" i="0" dirty="0">
                <a:solidFill>
                  <a:srgbClr val="000000"/>
                </a:solidFill>
                <a:effectLst/>
                <a:highlight>
                  <a:srgbClr val="FFFFFF"/>
                </a:highlight>
              </a:rPr>
              <a:t> </a:t>
            </a:r>
            <a:r>
              <a:rPr lang="en-US" sz="2400" b="1" i="0" dirty="0">
                <a:solidFill>
                  <a:srgbClr val="000000"/>
                </a:solidFill>
                <a:effectLst/>
                <a:highlight>
                  <a:srgbClr val="FFFFFF"/>
                </a:highlight>
              </a:rPr>
              <a:t>r: reward observed while following the states</a:t>
            </a:r>
            <a:br>
              <a:rPr lang="en-US" sz="2400" dirty="0"/>
            </a:br>
            <a:r>
              <a:rPr lang="en-US" sz="2400" b="0" i="0" dirty="0">
                <a:solidFill>
                  <a:srgbClr val="000000"/>
                </a:solidFill>
                <a:effectLst/>
                <a:highlight>
                  <a:srgbClr val="FFFFFF"/>
                </a:highlight>
              </a:rPr>
              <a:t> </a:t>
            </a:r>
            <a:r>
              <a:rPr lang="en-US" sz="2400" b="1" i="0" dirty="0">
                <a:solidFill>
                  <a:srgbClr val="000000"/>
                </a:solidFill>
                <a:effectLst/>
                <a:highlight>
                  <a:srgbClr val="FFFFFF"/>
                </a:highlight>
              </a:rPr>
              <a:t>s' and a': New state, action pair.</a:t>
            </a:r>
            <a:endParaRPr lang="en-US" sz="4400" b="0" i="0" dirty="0">
              <a:solidFill>
                <a:srgbClr val="0D0D0D"/>
              </a:solidFill>
              <a:effectLst/>
              <a:highlight>
                <a:srgbClr val="FFFFFF"/>
              </a:highlight>
            </a:endParaRPr>
          </a:p>
        </p:txBody>
      </p:sp>
    </p:spTree>
    <p:extLst>
      <p:ext uri="{BB962C8B-B14F-4D97-AF65-F5344CB8AC3E}">
        <p14:creationId xmlns:p14="http://schemas.microsoft.com/office/powerpoint/2010/main" val="3522368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Deep Q-Networks (DQN)</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757675"/>
            <a:ext cx="11943797" cy="2923130"/>
          </a:xfrm>
          <a:prstGeom prst="rect">
            <a:avLst/>
          </a:prstGeom>
          <a:noFill/>
        </p:spPr>
        <p:txBody>
          <a:bodyPr wrap="square" lIns="99843" tIns="49922" rIns="99843" bIns="49922" rtlCol="0" anchor="ctr">
            <a:spAutoFit/>
          </a:bodyPr>
          <a:lstStyle/>
          <a:p>
            <a:pPr marL="457200" indent="-457200">
              <a:buFont typeface="Arial" panose="020B0604020202020204" pitchFamily="34" charset="0"/>
              <a:buChar char="•"/>
            </a:pPr>
            <a:r>
              <a:rPr lang="en-US" sz="2620" dirty="0">
                <a:cs typeface="Times New Roman" panose="02020603050405020304" pitchFamily="18" charset="0"/>
              </a:rPr>
              <a:t>Introduced deep reinforcement learning</a:t>
            </a:r>
          </a:p>
          <a:p>
            <a:pPr marL="457200" indent="-457200">
              <a:buFont typeface="Arial" panose="020B0604020202020204" pitchFamily="34" charset="0"/>
              <a:buChar char="•"/>
            </a:pPr>
            <a:r>
              <a:rPr lang="en-US" sz="2620" dirty="0">
                <a:cs typeface="Times New Roman" panose="02020603050405020304" pitchFamily="18" charset="0"/>
              </a:rPr>
              <a:t>It is common to use a function approximator Q(s, a; θ) to approximate the action-value function in Q-learning</a:t>
            </a:r>
          </a:p>
          <a:p>
            <a:pPr marL="457200" indent="-457200">
              <a:buFont typeface="Arial" panose="020B0604020202020204" pitchFamily="34" charset="0"/>
              <a:buChar char="•"/>
            </a:pPr>
            <a:r>
              <a:rPr lang="en-US" sz="2620" dirty="0">
                <a:cs typeface="Times New Roman" panose="02020603050405020304" pitchFamily="18" charset="0"/>
              </a:rPr>
              <a:t>Deep Q-Networks is Q-learning with a deep neural network function approximator called the Q-network</a:t>
            </a:r>
          </a:p>
          <a:p>
            <a:pPr marL="457200" indent="-457200">
              <a:buFont typeface="Arial" panose="020B0604020202020204" pitchFamily="34" charset="0"/>
              <a:buChar char="•"/>
            </a:pPr>
            <a:r>
              <a:rPr lang="en-US" sz="2620" dirty="0">
                <a:cs typeface="Times New Roman" panose="02020603050405020304" pitchFamily="18" charset="0"/>
              </a:rPr>
              <a:t>Discrete and finite set of actions A</a:t>
            </a:r>
          </a:p>
          <a:p>
            <a:pPr marL="457200" indent="-457200">
              <a:buFont typeface="Arial" panose="020B0604020202020204" pitchFamily="34" charset="0"/>
              <a:buChar char="•"/>
            </a:pPr>
            <a:r>
              <a:rPr lang="en-US" sz="2620" dirty="0">
                <a:cs typeface="Times New Roman" panose="02020603050405020304" pitchFamily="18" charset="0"/>
              </a:rPr>
              <a:t>Uses epsilon-greedy policy to select actions</a:t>
            </a:r>
          </a:p>
        </p:txBody>
      </p:sp>
    </p:spTree>
    <p:extLst>
      <p:ext uri="{BB962C8B-B14F-4D97-AF65-F5344CB8AC3E}">
        <p14:creationId xmlns:p14="http://schemas.microsoft.com/office/powerpoint/2010/main" val="292354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84463" y="51233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Q-Networks</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1005712" y="1923979"/>
            <a:ext cx="11943797" cy="4040359"/>
          </a:xfrm>
          <a:prstGeom prst="rect">
            <a:avLst/>
          </a:prstGeom>
          <a:noFill/>
        </p:spPr>
        <p:txBody>
          <a:bodyPr wrap="square" lIns="99843" tIns="49922" rIns="99843" bIns="49922" rtlCol="0" anchor="ctr">
            <a:spAutoFit/>
          </a:bodyPr>
          <a:lstStyle/>
          <a:p>
            <a:pPr marL="457200" indent="-457200">
              <a:buFont typeface="Arial" panose="020B0604020202020204" pitchFamily="34" charset="0"/>
              <a:buChar char="•"/>
            </a:pPr>
            <a:r>
              <a:rPr lang="en-US" sz="3200" b="1" dirty="0"/>
              <a:t>Core idea: </a:t>
            </a:r>
            <a:r>
              <a:rPr lang="en-US" sz="3200" dirty="0"/>
              <a:t>We want the neural network to learn a non-linear hierarchy of features or feature representation that gives accurate Q-value estimates</a:t>
            </a:r>
          </a:p>
          <a:p>
            <a:pPr marL="457200" indent="-457200">
              <a:buFont typeface="Arial" panose="020B0604020202020204" pitchFamily="34" charset="0"/>
              <a:buChar char="•"/>
            </a:pPr>
            <a:r>
              <a:rPr lang="en-US" sz="3200" dirty="0"/>
              <a:t>The neural network has a separate output unit for each possible action, which gives the Q-value estimate for that action given the input state</a:t>
            </a:r>
          </a:p>
          <a:p>
            <a:pPr marL="457200" indent="-457200">
              <a:buFont typeface="Arial" panose="020B0604020202020204" pitchFamily="34" charset="0"/>
              <a:buChar char="•"/>
            </a:pPr>
            <a:r>
              <a:rPr lang="en-US" sz="3200" dirty="0"/>
              <a:t>The neural network is trained using mini-batch stochastic gradient updates and experience replay</a:t>
            </a:r>
          </a:p>
        </p:txBody>
      </p:sp>
    </p:spTree>
    <p:extLst>
      <p:ext uri="{BB962C8B-B14F-4D97-AF65-F5344CB8AC3E}">
        <p14:creationId xmlns:p14="http://schemas.microsoft.com/office/powerpoint/2010/main" val="3210110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Experience Replay</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445281"/>
            <a:ext cx="11943797" cy="3547917"/>
          </a:xfrm>
          <a:prstGeom prst="rect">
            <a:avLst/>
          </a:prstGeom>
          <a:noFill/>
        </p:spPr>
        <p:txBody>
          <a:bodyPr wrap="square" lIns="99843" tIns="49922" rIns="99843" bIns="49922" rtlCol="0" anchor="ctr">
            <a:spAutoFit/>
          </a:bodyPr>
          <a:lstStyle/>
          <a:p>
            <a:pPr marL="457200" indent="-457200">
              <a:buFont typeface="Arial" panose="020B0604020202020204" pitchFamily="34" charset="0"/>
              <a:buChar char="•"/>
            </a:pPr>
            <a:r>
              <a:rPr lang="en-US" sz="3200" dirty="0"/>
              <a:t>The state is a sequence of actions and observations </a:t>
            </a:r>
            <a:r>
              <a:rPr lang="en-US" sz="3200" dirty="0" err="1"/>
              <a:t>s</a:t>
            </a:r>
            <a:r>
              <a:rPr lang="en-US" sz="3200" baseline="-25000" dirty="0" err="1"/>
              <a:t>t</a:t>
            </a:r>
            <a:r>
              <a:rPr lang="en-US" sz="3200" dirty="0"/>
              <a:t> = x</a:t>
            </a:r>
            <a:r>
              <a:rPr lang="en-US" sz="3200" baseline="-25000" dirty="0"/>
              <a:t>1</a:t>
            </a:r>
            <a:r>
              <a:rPr lang="en-US" sz="3200" dirty="0"/>
              <a:t>, a</a:t>
            </a:r>
            <a:r>
              <a:rPr lang="en-US" sz="3200" baseline="-25000" dirty="0"/>
              <a:t>1</a:t>
            </a:r>
            <a:r>
              <a:rPr lang="en-US" sz="3200" dirty="0"/>
              <a:t>, x</a:t>
            </a:r>
            <a:r>
              <a:rPr lang="en-US" sz="3200" baseline="-25000" dirty="0"/>
              <a:t>2</a:t>
            </a:r>
            <a:r>
              <a:rPr lang="en-US" sz="3200" dirty="0"/>
              <a:t>, </a:t>
            </a:r>
            <a:r>
              <a:rPr lang="is-IS" sz="3200" dirty="0"/>
              <a:t>…, a</a:t>
            </a:r>
            <a:r>
              <a:rPr lang="is-IS" sz="3200" baseline="-25000" dirty="0"/>
              <a:t>t-1</a:t>
            </a:r>
            <a:r>
              <a:rPr lang="is-IS" sz="3200" dirty="0"/>
              <a:t>, x</a:t>
            </a:r>
            <a:r>
              <a:rPr lang="is-IS" sz="3200" baseline="-25000" dirty="0"/>
              <a:t>t</a:t>
            </a:r>
            <a:r>
              <a:rPr lang="en-US" sz="3200" dirty="0"/>
              <a:t> </a:t>
            </a:r>
          </a:p>
          <a:p>
            <a:pPr marL="457200" indent="-457200">
              <a:buFont typeface="Arial" panose="020B0604020202020204" pitchFamily="34" charset="0"/>
              <a:buChar char="•"/>
            </a:pPr>
            <a:r>
              <a:rPr lang="en-US" sz="3200" dirty="0"/>
              <a:t>Store the agent’s experiences at each time step e</a:t>
            </a:r>
            <a:r>
              <a:rPr lang="en-US" sz="3200" baseline="-25000" dirty="0"/>
              <a:t>t</a:t>
            </a:r>
            <a:r>
              <a:rPr lang="en-US" sz="3200" dirty="0"/>
              <a:t> = (</a:t>
            </a:r>
            <a:r>
              <a:rPr lang="en-US" sz="3200" dirty="0" err="1"/>
              <a:t>s</a:t>
            </a:r>
            <a:r>
              <a:rPr lang="en-US" sz="3200" baseline="-25000" dirty="0" err="1"/>
              <a:t>t</a:t>
            </a:r>
            <a:r>
              <a:rPr lang="en-US" sz="3200" dirty="0"/>
              <a:t>, a</a:t>
            </a:r>
            <a:r>
              <a:rPr lang="en-US" sz="3200" baseline="-25000" dirty="0"/>
              <a:t>t</a:t>
            </a:r>
            <a:r>
              <a:rPr lang="en-US" sz="3200" dirty="0"/>
              <a:t>, r</a:t>
            </a:r>
            <a:r>
              <a:rPr lang="en-US" sz="3200" baseline="-25000" dirty="0"/>
              <a:t>t</a:t>
            </a:r>
            <a:r>
              <a:rPr lang="en-US" sz="3200" dirty="0"/>
              <a:t>, s</a:t>
            </a:r>
            <a:r>
              <a:rPr lang="en-US" sz="3200" baseline="-25000" dirty="0"/>
              <a:t>t+1</a:t>
            </a:r>
            <a:r>
              <a:rPr lang="en-US" sz="3200" dirty="0"/>
              <a:t>) in a dataset D = e</a:t>
            </a:r>
            <a:r>
              <a:rPr lang="en-US" sz="3200" baseline="-25000" dirty="0"/>
              <a:t>1</a:t>
            </a:r>
            <a:r>
              <a:rPr lang="en-US" sz="3200" dirty="0"/>
              <a:t>, </a:t>
            </a:r>
            <a:r>
              <a:rPr lang="is-IS" sz="3200" dirty="0"/>
              <a:t>..., e</a:t>
            </a:r>
            <a:r>
              <a:rPr lang="is-IS" sz="3200" baseline="-25000" dirty="0"/>
              <a:t>n</a:t>
            </a:r>
            <a:r>
              <a:rPr lang="is-IS" sz="3200" dirty="0"/>
              <a:t> pooled over many episodes into a replay memory</a:t>
            </a:r>
          </a:p>
          <a:p>
            <a:pPr marL="457200" indent="-457200">
              <a:buFont typeface="Arial" panose="020B0604020202020204" pitchFamily="34" charset="0"/>
              <a:buChar char="•"/>
            </a:pPr>
            <a:r>
              <a:rPr lang="en-US" sz="3200" dirty="0"/>
              <a:t>In practice, only store the last N experience tuples in the replay memory and sample uniformly from D when performing updates</a:t>
            </a:r>
          </a:p>
        </p:txBody>
      </p:sp>
    </p:spTree>
    <p:extLst>
      <p:ext uri="{BB962C8B-B14F-4D97-AF65-F5344CB8AC3E}">
        <p14:creationId xmlns:p14="http://schemas.microsoft.com/office/powerpoint/2010/main" val="86705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State representation </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937724"/>
            <a:ext cx="11943797" cy="2563032"/>
          </a:xfrm>
          <a:prstGeom prst="rect">
            <a:avLst/>
          </a:prstGeom>
          <a:noFill/>
        </p:spPr>
        <p:txBody>
          <a:bodyPr wrap="square" lIns="99843" tIns="49922" rIns="99843" bIns="49922" rtlCol="0" anchor="ctr">
            <a:spAutoFit/>
          </a:bodyPr>
          <a:lstStyle/>
          <a:p>
            <a:pPr marL="571500" indent="-571500">
              <a:buFont typeface="Arial" panose="020B0604020202020204" pitchFamily="34" charset="0"/>
              <a:buChar char="•"/>
            </a:pPr>
            <a:r>
              <a:rPr lang="en-US" sz="4000" dirty="0"/>
              <a:t>It is difficult to give the neural network a sequence of arbitrary length as input</a:t>
            </a:r>
          </a:p>
          <a:p>
            <a:pPr marL="571500" indent="-571500">
              <a:buFont typeface="Arial" panose="020B0604020202020204" pitchFamily="34" charset="0"/>
              <a:buChar char="•"/>
            </a:pPr>
            <a:r>
              <a:rPr lang="en-US" sz="4000" dirty="0"/>
              <a:t>Use fixed length representation of sequence/history produced by a function ϕ(</a:t>
            </a:r>
            <a:r>
              <a:rPr lang="en-US" sz="4000" dirty="0" err="1"/>
              <a:t>s</a:t>
            </a:r>
            <a:r>
              <a:rPr lang="en-US" sz="4000" baseline="-25000" dirty="0" err="1"/>
              <a:t>t</a:t>
            </a:r>
            <a:r>
              <a:rPr lang="en-US" sz="4000" dirty="0"/>
              <a:t>)</a:t>
            </a:r>
          </a:p>
        </p:txBody>
      </p:sp>
    </p:spTree>
    <p:extLst>
      <p:ext uri="{BB962C8B-B14F-4D97-AF65-F5344CB8AC3E}">
        <p14:creationId xmlns:p14="http://schemas.microsoft.com/office/powerpoint/2010/main" val="105956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Q-Network Training </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445282"/>
            <a:ext cx="11943797" cy="3547917"/>
          </a:xfrm>
          <a:prstGeom prst="rect">
            <a:avLst/>
          </a:prstGeom>
          <a:noFill/>
        </p:spPr>
        <p:txBody>
          <a:bodyPr wrap="square" lIns="99843" tIns="49922" rIns="99843" bIns="49922" rtlCol="0" anchor="ctr">
            <a:spAutoFit/>
          </a:bodyPr>
          <a:lstStyle/>
          <a:p>
            <a:pPr marL="457200" indent="-457200">
              <a:buFont typeface="Arial" panose="020B0604020202020204" pitchFamily="34" charset="0"/>
              <a:buChar char="•"/>
            </a:pPr>
            <a:r>
              <a:rPr lang="en-US" sz="2800" dirty="0"/>
              <a:t>Sample random mini-batch of experience tuples uniformly at random from D</a:t>
            </a:r>
          </a:p>
          <a:p>
            <a:pPr marL="457200" indent="-457200">
              <a:buFont typeface="Arial" panose="020B0604020202020204" pitchFamily="34" charset="0"/>
              <a:buChar char="•"/>
            </a:pPr>
            <a:r>
              <a:rPr lang="en-US" sz="2800" dirty="0"/>
              <a:t>Similar to Q-learning update rule but: </a:t>
            </a:r>
          </a:p>
          <a:p>
            <a:pPr marL="914400" lvl="1" indent="-457200">
              <a:buFont typeface="Arial" panose="020B0604020202020204" pitchFamily="34" charset="0"/>
              <a:buChar char="•"/>
            </a:pPr>
            <a:r>
              <a:rPr lang="en-US" sz="2800" dirty="0"/>
              <a:t>Use mini-batch stochastic gradient updates</a:t>
            </a:r>
          </a:p>
          <a:p>
            <a:pPr marL="914400" lvl="1" indent="-457200">
              <a:buFont typeface="Arial" panose="020B0604020202020204" pitchFamily="34" charset="0"/>
              <a:buChar char="•"/>
            </a:pPr>
            <a:r>
              <a:rPr lang="en-US" sz="2800" dirty="0"/>
              <a:t>The gradient of the loss function for a given iteration with respect to the parameter </a:t>
            </a:r>
            <a:r>
              <a:rPr lang="en-US" sz="2800" dirty="0" err="1"/>
              <a:t>θ</a:t>
            </a:r>
            <a:r>
              <a:rPr lang="en-US" sz="2800" baseline="-25000" dirty="0" err="1"/>
              <a:t>i</a:t>
            </a:r>
            <a:r>
              <a:rPr lang="en-US" sz="2800" dirty="0"/>
              <a:t> is the difference between the target value and the actual value is multiplied by the gradient of the Q function approximator Q(s, a; θ) with respect to that specific parameter</a:t>
            </a:r>
          </a:p>
          <a:p>
            <a:pPr marL="457200" indent="-457200">
              <a:buFont typeface="Arial" panose="020B0604020202020204" pitchFamily="34" charset="0"/>
              <a:buChar char="•"/>
            </a:pPr>
            <a:r>
              <a:rPr lang="en-US" sz="2800" dirty="0"/>
              <a:t>Use the gradient of the loss function to update the Q function approximator</a:t>
            </a:r>
          </a:p>
        </p:txBody>
      </p:sp>
    </p:spTree>
    <p:extLst>
      <p:ext uri="{BB962C8B-B14F-4D97-AF65-F5344CB8AC3E}">
        <p14:creationId xmlns:p14="http://schemas.microsoft.com/office/powerpoint/2010/main" val="241671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DQN Algorithm</a:t>
            </a:r>
            <a:endParaRPr lang="en-IN" sz="3276" b="1" dirty="0">
              <a:solidFill>
                <a:srgbClr val="46B0FA"/>
              </a:solidFill>
              <a:latin typeface="Arial"/>
              <a:cs typeface="Arial"/>
            </a:endParaRPr>
          </a:p>
        </p:txBody>
      </p:sp>
      <p:pic>
        <p:nvPicPr>
          <p:cNvPr id="2" name="Picture 1">
            <a:extLst>
              <a:ext uri="{FF2B5EF4-FFF2-40B4-BE49-F238E27FC236}">
                <a16:creationId xmlns:a16="http://schemas.microsoft.com/office/drawing/2014/main" id="{0413B1C9-5578-FC27-C446-CB11A8F899C2}"/>
              </a:ext>
            </a:extLst>
          </p:cNvPr>
          <p:cNvPicPr>
            <a:picLocks noChangeAspect="1"/>
          </p:cNvPicPr>
          <p:nvPr/>
        </p:nvPicPr>
        <p:blipFill>
          <a:blip r:embed="rId3"/>
          <a:stretch>
            <a:fillRect/>
          </a:stretch>
        </p:blipFill>
        <p:spPr>
          <a:xfrm>
            <a:off x="1080655" y="1327993"/>
            <a:ext cx="9785267" cy="4940400"/>
          </a:xfrm>
          <a:prstGeom prst="rect">
            <a:avLst/>
          </a:prstGeom>
        </p:spPr>
      </p:pic>
    </p:spTree>
    <p:extLst>
      <p:ext uri="{BB962C8B-B14F-4D97-AF65-F5344CB8AC3E}">
        <p14:creationId xmlns:p14="http://schemas.microsoft.com/office/powerpoint/2010/main" val="198072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1324174" y="1131083"/>
            <a:ext cx="9057903" cy="3970318"/>
          </a:xfrm>
          <a:prstGeom prst="rect">
            <a:avLst/>
          </a:prstGeom>
          <a:noFill/>
        </p:spPr>
        <p:txBody>
          <a:bodyPr wrap="square">
            <a:spAutoFit/>
          </a:bodyPr>
          <a:lstStyle/>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Reinforcement Learning with Example </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What is Reinforcement Learning?</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Key Concepts in RL</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Reinforcement Learning Concepts</a:t>
            </a:r>
          </a:p>
          <a:p>
            <a:pPr marL="514350" indent="-514350">
              <a:buFont typeface="+mj-lt"/>
              <a:buAutoNum type="arabicPeriod"/>
            </a:pPr>
            <a:r>
              <a:rPr lang="en-US" sz="2800" kern="0" dirty="0">
                <a:latin typeface="Times" panose="02020603050405020304" pitchFamily="18" charset="0"/>
                <a:ea typeface="Calibri" panose="020F0502020204030204" pitchFamily="34" charset="0"/>
                <a:cs typeface="Times" panose="02020603050405020304" pitchFamily="18" charset="0"/>
              </a:rPr>
              <a:t>Types of Reinforcement Learning</a:t>
            </a:r>
            <a:endParaRPr lang="en-IN" sz="2800" kern="0" dirty="0">
              <a:latin typeface="Times" panose="02020603050405020304" pitchFamily="18" charset="0"/>
              <a:ea typeface="Calibri" panose="020F0502020204030204" pitchFamily="34" charset="0"/>
              <a:cs typeface="Times" panose="02020603050405020304" pitchFamily="18" charset="0"/>
            </a:endParaRP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Markov Decision Process</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Reinforcement Learning Algorithms</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Real-Life Examples</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Basic Algorithms</a:t>
            </a:r>
            <a:endParaRPr lang="en-US" sz="2800" kern="0" dirty="0">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3505743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5" y="189383"/>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Real-Life Examples</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739095"/>
            <a:ext cx="11943797" cy="2936532"/>
          </a:xfrm>
          <a:prstGeom prst="rect">
            <a:avLst/>
          </a:prstGeom>
          <a:noFill/>
        </p:spPr>
        <p:txBody>
          <a:bodyPr wrap="square" lIns="99843" tIns="49922" rIns="99843" bIns="49922" rtlCol="0" anchor="ctr">
            <a:spAutoFit/>
          </a:bodyPr>
          <a:lstStyle/>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Video Games: </a:t>
            </a:r>
            <a:r>
              <a:rPr lang="en-IN" sz="2621" dirty="0">
                <a:solidFill>
                  <a:prstClr val="black"/>
                </a:solidFill>
                <a:latin typeface="Calibri" panose="020F0502020204030204"/>
              </a:rPr>
              <a:t>AI in games like chess, Go.</a:t>
            </a:r>
          </a:p>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Robotics: </a:t>
            </a:r>
            <a:r>
              <a:rPr lang="en-IN" sz="2621" dirty="0">
                <a:solidFill>
                  <a:prstClr val="black"/>
                </a:solidFill>
                <a:latin typeface="Calibri" panose="020F0502020204030204"/>
              </a:rPr>
              <a:t>Robots learning tasks (e.g., walking, picking objects).</a:t>
            </a:r>
          </a:p>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Autonomous Vehicles: </a:t>
            </a:r>
            <a:r>
              <a:rPr lang="en-IN" sz="2621" dirty="0">
                <a:solidFill>
                  <a:prstClr val="black"/>
                </a:solidFill>
                <a:latin typeface="Calibri" panose="020F0502020204030204"/>
              </a:rPr>
              <a:t>Self-driving cars making driving decisions.</a:t>
            </a:r>
          </a:p>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Finance: </a:t>
            </a:r>
            <a:r>
              <a:rPr lang="en-IN" sz="2621" dirty="0">
                <a:solidFill>
                  <a:prstClr val="black"/>
                </a:solidFill>
                <a:latin typeface="Calibri" panose="020F0502020204030204"/>
              </a:rPr>
              <a:t>Algorithms trading stocks or managing investments.</a:t>
            </a:r>
          </a:p>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Healthcare: </a:t>
            </a:r>
            <a:r>
              <a:rPr lang="en-IN" sz="2621" dirty="0">
                <a:solidFill>
                  <a:prstClr val="black"/>
                </a:solidFill>
                <a:latin typeface="Calibri" panose="020F0502020204030204"/>
              </a:rPr>
              <a:t>Treatment planning using patient outcome data.</a:t>
            </a:r>
          </a:p>
        </p:txBody>
      </p:sp>
    </p:spTree>
    <p:extLst>
      <p:ext uri="{BB962C8B-B14F-4D97-AF65-F5344CB8AC3E}">
        <p14:creationId xmlns:p14="http://schemas.microsoft.com/office/powerpoint/2010/main" val="117804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98072" y="53990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Practical Example: Self-Driving Car</a:t>
            </a:r>
          </a:p>
          <a:p>
            <a:pPr algn="ctr"/>
            <a:r>
              <a:rPr lang="en-US" sz="3276" b="1" dirty="0">
                <a:solidFill>
                  <a:srgbClr val="46B0FA"/>
                </a:solidFill>
                <a:latin typeface="Arial"/>
                <a:cs typeface="Arial"/>
              </a:rPr>
              <a:t> </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947393"/>
            <a:ext cx="11943797" cy="2519943"/>
          </a:xfrm>
          <a:prstGeom prst="rect">
            <a:avLst/>
          </a:prstGeom>
          <a:noFill/>
        </p:spPr>
        <p:txBody>
          <a:bodyPr wrap="square" lIns="99843" tIns="49922" rIns="99843" bIns="49922" rtlCol="0" anchor="ctr">
            <a:spAutoFit/>
          </a:bodyPr>
          <a:lstStyle/>
          <a:p>
            <a:pPr algn="l">
              <a:buFont typeface="Arial" panose="020B0604020202020204" pitchFamily="34" charset="0"/>
              <a:buChar char="•"/>
            </a:pPr>
            <a:r>
              <a:rPr lang="en-US" sz="2620" b="1" i="0" dirty="0">
                <a:solidFill>
                  <a:srgbClr val="0D0D0D"/>
                </a:solidFill>
                <a:effectLst/>
                <a:highlight>
                  <a:srgbClr val="FFFFFF"/>
                </a:highlight>
              </a:rPr>
              <a:t>State</a:t>
            </a:r>
            <a:r>
              <a:rPr lang="en-US" sz="2620" b="0" i="0" dirty="0">
                <a:solidFill>
                  <a:srgbClr val="0D0D0D"/>
                </a:solidFill>
                <a:effectLst/>
                <a:highlight>
                  <a:srgbClr val="FFFFFF"/>
                </a:highlight>
              </a:rPr>
              <a:t>: Position of the car, speed, traffic conditions.</a:t>
            </a:r>
          </a:p>
          <a:p>
            <a:pPr algn="l">
              <a:buFont typeface="Arial" panose="020B0604020202020204" pitchFamily="34" charset="0"/>
              <a:buChar char="•"/>
            </a:pPr>
            <a:r>
              <a:rPr lang="en-US" sz="2620" b="1" i="0" dirty="0">
                <a:solidFill>
                  <a:srgbClr val="0D0D0D"/>
                </a:solidFill>
                <a:effectLst/>
                <a:highlight>
                  <a:srgbClr val="FFFFFF"/>
                </a:highlight>
              </a:rPr>
              <a:t>Actions</a:t>
            </a:r>
            <a:r>
              <a:rPr lang="en-US" sz="2620" b="0" i="0" dirty="0">
                <a:solidFill>
                  <a:srgbClr val="0D0D0D"/>
                </a:solidFill>
                <a:effectLst/>
                <a:highlight>
                  <a:srgbClr val="FFFFFF"/>
                </a:highlight>
              </a:rPr>
              <a:t>: Accelerate, brake, turn left, turn right.</a:t>
            </a:r>
          </a:p>
          <a:p>
            <a:pPr algn="l">
              <a:buFont typeface="Arial" panose="020B0604020202020204" pitchFamily="34" charset="0"/>
              <a:buChar char="•"/>
            </a:pPr>
            <a:r>
              <a:rPr lang="en-US" sz="2620" b="1" i="0" dirty="0">
                <a:solidFill>
                  <a:srgbClr val="0D0D0D"/>
                </a:solidFill>
                <a:effectLst/>
                <a:highlight>
                  <a:srgbClr val="FFFFFF"/>
                </a:highlight>
              </a:rPr>
              <a:t>Reward</a:t>
            </a:r>
            <a:r>
              <a:rPr lang="en-US" sz="2620" b="0" i="0" dirty="0">
                <a:solidFill>
                  <a:srgbClr val="0D0D0D"/>
                </a:solidFill>
                <a:effectLst/>
                <a:highlight>
                  <a:srgbClr val="FFFFFF"/>
                </a:highlight>
              </a:rPr>
              <a:t>: Reaching destination, avoiding collisions, maintaining speed limit.</a:t>
            </a:r>
          </a:p>
          <a:p>
            <a:pPr algn="l">
              <a:buFont typeface="Arial" panose="020B0604020202020204" pitchFamily="34" charset="0"/>
              <a:buChar char="•"/>
            </a:pPr>
            <a:r>
              <a:rPr lang="en-US" sz="2620" b="1" i="0" dirty="0">
                <a:solidFill>
                  <a:srgbClr val="0D0D0D"/>
                </a:solidFill>
                <a:effectLst/>
                <a:highlight>
                  <a:srgbClr val="FFFFFF"/>
                </a:highlight>
              </a:rPr>
              <a:t>Learning Process</a:t>
            </a:r>
            <a:r>
              <a:rPr lang="en-US" sz="2620" b="0" i="0" dirty="0">
                <a:solidFill>
                  <a:srgbClr val="0D0D0D"/>
                </a:solidFill>
                <a:effectLst/>
                <a:highlight>
                  <a:srgbClr val="FFFFFF"/>
                </a:highlight>
              </a:rPr>
              <a:t>: The car continuously improves its driving policy by interacting with the environment.</a:t>
            </a:r>
          </a:p>
          <a:p>
            <a:pPr marL="1657350" lvl="3" indent="-285750">
              <a:buFont typeface="Arial" panose="020B0604020202020204" pitchFamily="34" charset="0"/>
              <a:buChar char="•"/>
            </a:pPr>
            <a:endParaRPr lang="en-US" sz="2620" b="0" i="0" dirty="0">
              <a:solidFill>
                <a:srgbClr val="0D0D0D"/>
              </a:solidFill>
              <a:effectLst/>
              <a:highlight>
                <a:srgbClr val="FFFFFF"/>
              </a:highlight>
            </a:endParaRPr>
          </a:p>
        </p:txBody>
      </p:sp>
    </p:spTree>
    <p:extLst>
      <p:ext uri="{BB962C8B-B14F-4D97-AF65-F5344CB8AC3E}">
        <p14:creationId xmlns:p14="http://schemas.microsoft.com/office/powerpoint/2010/main" val="830282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 y="29818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961279" y="721896"/>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Summary</a:t>
            </a:r>
          </a:p>
        </p:txBody>
      </p:sp>
      <p:sp>
        <p:nvSpPr>
          <p:cNvPr id="7" name="TextBox 6">
            <a:extLst>
              <a:ext uri="{FF2B5EF4-FFF2-40B4-BE49-F238E27FC236}">
                <a16:creationId xmlns:a16="http://schemas.microsoft.com/office/drawing/2014/main" id="{B2EC635B-D8A3-4A72-8304-20FFBA5D21A3}"/>
              </a:ext>
            </a:extLst>
          </p:cNvPr>
          <p:cNvSpPr txBox="1"/>
          <p:nvPr/>
        </p:nvSpPr>
        <p:spPr>
          <a:xfrm>
            <a:off x="0" y="1424274"/>
            <a:ext cx="12602677" cy="4639690"/>
          </a:xfrm>
          <a:prstGeom prst="rect">
            <a:avLst/>
          </a:prstGeom>
          <a:noFill/>
        </p:spPr>
        <p:txBody>
          <a:bodyPr wrap="square" lIns="99843" tIns="49922" rIns="99843" bIns="49922" rtlCol="0" anchor="ctr">
            <a:spAutoFit/>
          </a:bodyPr>
          <a:lstStyle/>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 Definition of Reinforcement Learning:</a:t>
            </a:r>
            <a:r>
              <a:rPr lang="en-US" sz="2400" dirty="0">
                <a:solidFill>
                  <a:prstClr val="black"/>
                </a:solidFill>
                <a:latin typeface="Calibri" panose="020F0502020204030204"/>
              </a:rPr>
              <a:t> A type of machine learning where an agent learns to make decisions by performing actions in an environment to maximize cumulative reward.</a:t>
            </a:r>
          </a:p>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Key Components:</a:t>
            </a:r>
            <a:r>
              <a:rPr lang="en-US" sz="2400" dirty="0">
                <a:solidFill>
                  <a:prstClr val="black"/>
                </a:solidFill>
                <a:latin typeface="Calibri" panose="020F0502020204030204"/>
              </a:rPr>
              <a:t> Agent, environment, actions, states, rewards, and policies.</a:t>
            </a:r>
          </a:p>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Reward Maximization:</a:t>
            </a:r>
            <a:r>
              <a:rPr lang="en-US" sz="2400" dirty="0">
                <a:solidFill>
                  <a:prstClr val="black"/>
                </a:solidFill>
                <a:latin typeface="Calibri" panose="020F0502020204030204"/>
              </a:rPr>
              <a:t> Training the agent to take actions that maximize cumulative rewards, with a focus on balancing exploration and exploitation.</a:t>
            </a:r>
          </a:p>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Types of Reinforcement Learning:</a:t>
            </a:r>
            <a:r>
              <a:rPr lang="en-US" sz="2400" dirty="0">
                <a:solidFill>
                  <a:prstClr val="black"/>
                </a:solidFill>
                <a:latin typeface="Calibri" panose="020F0502020204030204"/>
              </a:rPr>
              <a:t> Positive reinforcement (adding positive stimuli) and negative reinforcement (removing negative stimuli).</a:t>
            </a:r>
          </a:p>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 Markov Decision Process (MDP):</a:t>
            </a:r>
            <a:r>
              <a:rPr lang="en-US" sz="2400" dirty="0">
                <a:solidFill>
                  <a:prstClr val="black"/>
                </a:solidFill>
                <a:latin typeface="Calibri" panose="020F0502020204030204"/>
              </a:rPr>
              <a:t> A mathematical framework involving actions, states, rewards, policies, and values based on the Markov property.</a:t>
            </a:r>
          </a:p>
        </p:txBody>
      </p:sp>
    </p:spTree>
    <p:extLst>
      <p:ext uri="{BB962C8B-B14F-4D97-AF65-F5344CB8AC3E}">
        <p14:creationId xmlns:p14="http://schemas.microsoft.com/office/powerpoint/2010/main" val="2368449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 y="29818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961279" y="1241223"/>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Summary</a:t>
            </a:r>
          </a:p>
        </p:txBody>
      </p:sp>
      <p:sp>
        <p:nvSpPr>
          <p:cNvPr id="7" name="TextBox 6">
            <a:extLst>
              <a:ext uri="{FF2B5EF4-FFF2-40B4-BE49-F238E27FC236}">
                <a16:creationId xmlns:a16="http://schemas.microsoft.com/office/drawing/2014/main" id="{B2EC635B-D8A3-4A72-8304-20FFBA5D21A3}"/>
              </a:ext>
            </a:extLst>
          </p:cNvPr>
          <p:cNvSpPr txBox="1"/>
          <p:nvPr/>
        </p:nvSpPr>
        <p:spPr>
          <a:xfrm>
            <a:off x="519716" y="2208591"/>
            <a:ext cx="12082961" cy="3071056"/>
          </a:xfrm>
          <a:prstGeom prst="rect">
            <a:avLst/>
          </a:prstGeom>
          <a:noFill/>
        </p:spPr>
        <p:txBody>
          <a:bodyPr wrap="square" lIns="99843" tIns="49922" rIns="99843" bIns="49922" rtlCol="0" anchor="ctr">
            <a:spAutoFit/>
          </a:bodyPr>
          <a:lstStyle/>
          <a:p>
            <a:pPr marL="842117" lvl="1" indent="-342900"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 Reinforcement Learning Algorithms:</a:t>
            </a:r>
            <a:r>
              <a:rPr lang="en-US" sz="2400" dirty="0">
                <a:solidFill>
                  <a:prstClr val="black"/>
                </a:solidFill>
                <a:latin typeface="Calibri" panose="020F0502020204030204"/>
              </a:rPr>
              <a:t> Includes model-based and model-free approaches, with key algorithms like Q-learning and SARSA.</a:t>
            </a:r>
          </a:p>
          <a:p>
            <a:pPr marL="842117" lvl="1" indent="-342900"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Q-Learning:</a:t>
            </a:r>
            <a:r>
              <a:rPr lang="en-US" sz="2400" dirty="0">
                <a:solidFill>
                  <a:prstClr val="black"/>
                </a:solidFill>
                <a:latin typeface="Calibri" panose="020F0502020204030204"/>
              </a:rPr>
              <a:t> An off-policy algorithm that updates the value of action-state pairs using the Bellman equation.</a:t>
            </a:r>
          </a:p>
          <a:p>
            <a:pPr marL="842117" lvl="1" indent="-342900"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Real-Life Applications: </a:t>
            </a:r>
            <a:r>
              <a:rPr lang="en-US" sz="2400" dirty="0">
                <a:solidFill>
                  <a:prstClr val="black"/>
                </a:solidFill>
                <a:latin typeface="Calibri" panose="020F0502020204030204"/>
              </a:rPr>
              <a:t>Examples include AI in video games, robotics, self-driving cars, financial trading algorithms, and healthcare treatment planning.</a:t>
            </a:r>
            <a:endParaRPr lang="en-IN" sz="2400" dirty="0">
              <a:solidFill>
                <a:prstClr val="black"/>
              </a:solidFill>
              <a:latin typeface="Calibri" panose="020F0502020204030204"/>
            </a:endParaRPr>
          </a:p>
        </p:txBody>
      </p:sp>
    </p:spTree>
    <p:extLst>
      <p:ext uri="{BB962C8B-B14F-4D97-AF65-F5344CB8AC3E}">
        <p14:creationId xmlns:p14="http://schemas.microsoft.com/office/powerpoint/2010/main" val="240792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2A20A6-2C11-4CB1-9193-A0D80FC8463A}" type="slidenum">
              <a:rPr kumimoji="0" lang="en-IN" sz="131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31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3554504" y="1543689"/>
            <a:ext cx="6656211" cy="515590"/>
          </a:xfrm>
          <a:prstGeom prst="rect">
            <a:avLst/>
          </a:prstGeom>
        </p:spPr>
        <p:txBody>
          <a:bodyPr>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2511" b="0" i="0" u="none" strike="noStrike" kern="1200" cap="none" spc="0" normalizeH="0" baseline="0" noProof="0" dirty="0">
                <a:ln>
                  <a:noFill/>
                </a:ln>
                <a:solidFill>
                  <a:prstClr val="black"/>
                </a:solidFill>
                <a:effectLst/>
                <a:uLnTx/>
                <a:uFillTx/>
                <a:latin typeface="Times New Roman"/>
                <a:ea typeface="+mn-ea"/>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276" b="1" i="0" u="none" strike="noStrike" kern="1200" cap="none" spc="0" normalizeH="0" baseline="0" noProof="0" dirty="0">
                <a:ln>
                  <a:noFill/>
                </a:ln>
                <a:solidFill>
                  <a:srgbClr val="46B0FA"/>
                </a:solidFill>
                <a:effectLst/>
                <a:uLnTx/>
                <a:uFillTx/>
                <a:latin typeface="Arial"/>
                <a:ea typeface="+mn-ea"/>
                <a:cs typeface="Arial"/>
              </a:rPr>
              <a:t>Reference Material</a:t>
            </a:r>
            <a:endParaRPr kumimoji="0" lang="en-IN" sz="3276" b="1" i="0" u="none" strike="noStrike" kern="1200" cap="none" spc="0" normalizeH="0" baseline="0" noProof="0" dirty="0">
              <a:ln>
                <a:noFill/>
              </a:ln>
              <a:solidFill>
                <a:srgbClr val="46B0FA"/>
              </a:solidFill>
              <a:effectLst/>
              <a:uLnTx/>
              <a:uFillTx/>
              <a:latin typeface="Arial"/>
              <a:ea typeface="+mn-ea"/>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415498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22222"/>
                </a:solidFill>
                <a:effectLst/>
                <a:highlight>
                  <a:srgbClr val="FFFFFF"/>
                </a:highlight>
                <a:uLnTx/>
                <a:uFillTx/>
                <a:latin typeface="Arial" panose="020B0604020202020204" pitchFamily="34" charset="0"/>
                <a:ea typeface="+mn-ea"/>
                <a:cs typeface="+mn-cs"/>
              </a:rPr>
              <a:t>Silberschatz</a:t>
            </a: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rPr>
              <a:t>, A., Galvin, P. B., &amp; Gagne, G. (2006). </a:t>
            </a:r>
            <a:r>
              <a:rPr kumimoji="0" lang="en-US" sz="2400" b="0" i="1"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rPr>
              <a:t>Operating system principles</a:t>
            </a: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rPr>
              <a:t>. John Wiley &amp; Sons.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hlinkClick r:id="rId4"/>
              </a:rPr>
              <a:t>https://www.javatpoint.com/reinforcement-learning</a:t>
            </a: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hlinkClick r:id="rId5"/>
              </a:rPr>
              <a:t>https://www.datacamp.com/tutorial/reinforcement-learning-python-introduction</a:t>
            </a: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hlinkClick r:id="rId6"/>
              </a:rPr>
              <a:t>https://towardsdatascience.com/reinforcement-learning-made-simple-part-1-intro-to-basic-concepts-and-terminology-1d2a87aa060</a:t>
            </a:r>
            <a:endParaRPr lang="en-US" sz="2400" noProof="0" dirty="0">
              <a:solidFill>
                <a:srgbClr val="222222"/>
              </a:solidFill>
              <a:highlight>
                <a:srgbClr val="FFFFFF"/>
              </a:highlight>
              <a:latin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hlinkClick r:id="rId7"/>
              </a:rPr>
              <a:t>https://heartbeat.comet.ml/introduction-to-reinforcement-learning-a91beec7f830</a:t>
            </a:r>
            <a:endParaRPr kumimoji="0" lang="en-US" sz="2400" b="0" i="0" u="none" strike="noStrike" kern="1200" cap="none" spc="0" normalizeH="0" baseline="0" dirty="0">
              <a:ln>
                <a:noFill/>
              </a:ln>
              <a:solidFill>
                <a:srgbClr val="222222"/>
              </a:solidFill>
              <a:effectLst/>
              <a:highlight>
                <a:srgbClr val="FFFFFF"/>
              </a:highlight>
              <a:uLnTx/>
              <a:uFillTx/>
              <a:latin typeface="Arial" panose="020B0604020202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240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44385" y="63013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1368978" y="732575"/>
            <a:ext cx="11943797" cy="6955003"/>
          </a:xfrm>
          <a:prstGeom prst="rect">
            <a:avLst/>
          </a:prstGeom>
          <a:noFill/>
        </p:spPr>
        <p:txBody>
          <a:bodyPr wrap="square" lIns="99843" tIns="49922" rIns="99843" bIns="49922" rtlCol="0" anchor="ctr">
            <a:spAutoFit/>
          </a:bodyPr>
          <a:lstStyle/>
          <a:p>
            <a:pPr>
              <a:buFont typeface="+mj-lt"/>
              <a:buAutoNum type="arabicPeriod"/>
            </a:pPr>
            <a:r>
              <a:rPr lang="en-US" sz="2620" b="1" dirty="0"/>
              <a:t>What is 'exploration' in the context of reinforcement learning?</a:t>
            </a:r>
            <a:endParaRPr lang="en-US" sz="2620" dirty="0"/>
          </a:p>
          <a:p>
            <a:pPr lvl="1"/>
            <a:r>
              <a:rPr lang="en-US" sz="2620" dirty="0"/>
              <a:t>A. Using the current best-known action to maximize reward</a:t>
            </a:r>
          </a:p>
          <a:p>
            <a:pPr lvl="1"/>
            <a:r>
              <a:rPr lang="en-US" sz="2620" dirty="0"/>
              <a:t>B. Trying out new actions to discover their effects</a:t>
            </a:r>
          </a:p>
          <a:p>
            <a:pPr lvl="1"/>
            <a:r>
              <a:rPr lang="en-US" sz="2620" dirty="0"/>
              <a:t>C. Calculating the expected return of an action</a:t>
            </a:r>
          </a:p>
          <a:p>
            <a:pPr lvl="1"/>
            <a:r>
              <a:rPr lang="en-US" sz="2620" dirty="0"/>
              <a:t>D. Training a model on historical data</a:t>
            </a:r>
          </a:p>
          <a:p>
            <a:pPr>
              <a:buFont typeface="+mj-lt"/>
              <a:buAutoNum type="arabicPeriod"/>
            </a:pPr>
            <a:r>
              <a:rPr lang="en-US" sz="2620" b="1" dirty="0"/>
              <a:t>Which algorithm is typically used in reinforcement learning to estimate the value of actions?</a:t>
            </a:r>
            <a:endParaRPr lang="en-US" sz="2620" dirty="0"/>
          </a:p>
          <a:p>
            <a:pPr lvl="1"/>
            <a:r>
              <a:rPr lang="en-US" sz="2620" dirty="0"/>
              <a:t>A. K-means clustering</a:t>
            </a:r>
          </a:p>
          <a:p>
            <a:pPr lvl="1"/>
            <a:r>
              <a:rPr lang="en-US" sz="2620" dirty="0"/>
              <a:t>B. Q-learning</a:t>
            </a:r>
          </a:p>
          <a:p>
            <a:pPr lvl="1"/>
            <a:r>
              <a:rPr lang="en-US" sz="2620" dirty="0"/>
              <a:t>C. Principal Component Analysis (PCA)</a:t>
            </a:r>
          </a:p>
          <a:p>
            <a:pPr lvl="1"/>
            <a:r>
              <a:rPr lang="en-US" sz="2620" dirty="0"/>
              <a:t>D. Gradient Descent</a:t>
            </a:r>
          </a:p>
          <a:p>
            <a:pPr>
              <a:buFont typeface="+mj-lt"/>
              <a:buAutoNum type="arabicPeriod"/>
            </a:pPr>
            <a:r>
              <a:rPr lang="en-US" sz="2620" b="1" dirty="0"/>
              <a:t>What is the 'reward signal' in reinforcement learning?</a:t>
            </a:r>
            <a:endParaRPr lang="en-US" sz="2620" dirty="0"/>
          </a:p>
          <a:p>
            <a:pPr lvl="1"/>
            <a:r>
              <a:rPr lang="en-US" sz="2620" dirty="0"/>
              <a:t>A. A measure of the immediate benefit received after taking an action</a:t>
            </a:r>
          </a:p>
          <a:p>
            <a:pPr lvl="1"/>
            <a:r>
              <a:rPr lang="en-US" sz="2620" dirty="0"/>
              <a:t>B. The difference between the predicted and actual rewards</a:t>
            </a:r>
          </a:p>
          <a:p>
            <a:pPr lvl="1"/>
            <a:r>
              <a:rPr lang="en-US" sz="2620" dirty="0"/>
              <a:t>C. A penalty for incorrect actions</a:t>
            </a:r>
          </a:p>
          <a:p>
            <a:pPr lvl="1"/>
            <a:r>
              <a:rPr lang="en-US" sz="2620" dirty="0"/>
              <a:t>D. The final score obtained after an episode</a:t>
            </a:r>
          </a:p>
          <a:p>
            <a:pPr marL="1657350" lvl="3" indent="-285750">
              <a:buFont typeface="Arial" panose="020B0604020202020204" pitchFamily="34" charset="0"/>
              <a:buChar char="•"/>
            </a:pPr>
            <a:endParaRPr lang="en-US" sz="2620" b="0" i="0" dirty="0">
              <a:solidFill>
                <a:srgbClr val="0D0D0D"/>
              </a:solidFill>
              <a:effectLst/>
              <a:highlight>
                <a:srgbClr val="FFFFFF"/>
              </a:highlight>
            </a:endParaRPr>
          </a:p>
        </p:txBody>
      </p:sp>
      <p:sp>
        <p:nvSpPr>
          <p:cNvPr id="2" name="TextBox 1">
            <a:extLst>
              <a:ext uri="{FF2B5EF4-FFF2-40B4-BE49-F238E27FC236}">
                <a16:creationId xmlns:a16="http://schemas.microsoft.com/office/drawing/2014/main" id="{5E04DF11-DB91-E097-0304-F5F3C1271400}"/>
              </a:ext>
            </a:extLst>
          </p:cNvPr>
          <p:cNvSpPr txBox="1"/>
          <p:nvPr/>
        </p:nvSpPr>
        <p:spPr>
          <a:xfrm>
            <a:off x="1655226" y="25206"/>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2837907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175616"/>
            <a:ext cx="11943797" cy="4939067"/>
          </a:xfrm>
          <a:prstGeom prst="rect">
            <a:avLst/>
          </a:prstGeom>
          <a:noFill/>
        </p:spPr>
        <p:txBody>
          <a:bodyPr wrap="square" lIns="99843" tIns="49922" rIns="99843" bIns="49922" rtlCol="0" anchor="ctr">
            <a:spAutoFit/>
          </a:bodyPr>
          <a:lstStyle/>
          <a:p>
            <a:r>
              <a:rPr lang="en-US" sz="2620" b="1" dirty="0"/>
              <a:t>4. In the context of reinforcement learning, what is 'discount factor'?</a:t>
            </a:r>
            <a:endParaRPr lang="en-US" sz="2620" dirty="0"/>
          </a:p>
          <a:p>
            <a:pPr lvl="1"/>
            <a:r>
              <a:rPr lang="en-US" sz="2620" dirty="0"/>
              <a:t>A. A parameter that scales the learning rate</a:t>
            </a:r>
          </a:p>
          <a:p>
            <a:pPr lvl="1"/>
            <a:r>
              <a:rPr lang="en-US" sz="2620" dirty="0"/>
              <a:t>B. A factor that reduces the value of future rewards</a:t>
            </a:r>
          </a:p>
          <a:p>
            <a:pPr lvl="1"/>
            <a:r>
              <a:rPr lang="en-US" sz="2620" dirty="0"/>
              <a:t>C. A constant used to penalize certain actions</a:t>
            </a:r>
          </a:p>
          <a:p>
            <a:pPr lvl="1"/>
            <a:r>
              <a:rPr lang="en-US" sz="2620" dirty="0"/>
              <a:t>D. A method to normalize state values</a:t>
            </a:r>
          </a:p>
          <a:p>
            <a:r>
              <a:rPr lang="en-US" sz="2620" b="1" dirty="0"/>
              <a:t>5. Which of the following statements best describes 'temporal difference learning'?</a:t>
            </a:r>
            <a:endParaRPr lang="en-US" sz="2620" dirty="0"/>
          </a:p>
          <a:p>
            <a:pPr lvl="1"/>
            <a:r>
              <a:rPr lang="en-US" sz="2620" dirty="0"/>
              <a:t>A. It is a method for estimating the value of states by looking ahead multiple steps</a:t>
            </a:r>
          </a:p>
          <a:p>
            <a:pPr lvl="1"/>
            <a:r>
              <a:rPr lang="en-US" sz="2620" dirty="0"/>
              <a:t>B. It is a hybrid method that combines Monte Carlo methods and dynamic programming</a:t>
            </a:r>
          </a:p>
          <a:p>
            <a:pPr lvl="1"/>
            <a:r>
              <a:rPr lang="en-US" sz="2620" dirty="0"/>
              <a:t>C. It is a method used to minimize the difference between predicted and actual rewards</a:t>
            </a:r>
          </a:p>
          <a:p>
            <a:pPr lvl="1"/>
            <a:r>
              <a:rPr lang="en-US" sz="2620" dirty="0"/>
              <a:t>D. It is a supervised learning method for training neural networks</a:t>
            </a:r>
          </a:p>
        </p:txBody>
      </p:sp>
      <p:sp>
        <p:nvSpPr>
          <p:cNvPr id="2" name="TextBox 1">
            <a:extLst>
              <a:ext uri="{FF2B5EF4-FFF2-40B4-BE49-F238E27FC236}">
                <a16:creationId xmlns:a16="http://schemas.microsoft.com/office/drawing/2014/main" id="{5494E156-5C7A-8DAE-5B47-0496CD631D2A}"/>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2389123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141017"/>
            <a:ext cx="11943797" cy="4132692"/>
          </a:xfrm>
          <a:prstGeom prst="rect">
            <a:avLst/>
          </a:prstGeom>
          <a:noFill/>
        </p:spPr>
        <p:txBody>
          <a:bodyPr wrap="square" lIns="99843" tIns="49922" rIns="99843" bIns="49922" rtlCol="0" anchor="ctr">
            <a:spAutoFit/>
          </a:bodyPr>
          <a:lstStyle/>
          <a:p>
            <a:r>
              <a:rPr lang="en-US" sz="2620" b="1" dirty="0"/>
              <a:t>6. What does 'SARSA' stand for in the context of reinforcement learning?</a:t>
            </a:r>
            <a:endParaRPr lang="en-US" sz="2620" dirty="0"/>
          </a:p>
          <a:p>
            <a:pPr lvl="1"/>
            <a:r>
              <a:rPr lang="en-US" sz="2620" dirty="0"/>
              <a:t>A. State-Action-Reward-State-Action</a:t>
            </a:r>
          </a:p>
          <a:p>
            <a:pPr lvl="1"/>
            <a:r>
              <a:rPr lang="en-US" sz="2620" dirty="0"/>
              <a:t>B. Search and Rescue Algorithm</a:t>
            </a:r>
          </a:p>
          <a:p>
            <a:pPr lvl="1"/>
            <a:r>
              <a:rPr lang="en-US" sz="2620" dirty="0"/>
              <a:t>C. Supervised Action-Reward-State Algorithm</a:t>
            </a:r>
          </a:p>
          <a:p>
            <a:pPr lvl="1"/>
            <a:r>
              <a:rPr lang="en-US" sz="2620" dirty="0"/>
              <a:t>D. State-Action-Reinforcement-Search Algorithm</a:t>
            </a:r>
          </a:p>
          <a:p>
            <a:r>
              <a:rPr lang="en-US" sz="2620" b="1" dirty="0"/>
              <a:t>7. Which of the following is an example of an on-policy learning method?</a:t>
            </a:r>
            <a:endParaRPr lang="en-US" sz="2620" dirty="0"/>
          </a:p>
          <a:p>
            <a:pPr lvl="1"/>
            <a:r>
              <a:rPr lang="en-US" sz="2620" dirty="0"/>
              <a:t>A. Q-learning</a:t>
            </a:r>
          </a:p>
          <a:p>
            <a:pPr lvl="1"/>
            <a:r>
              <a:rPr lang="en-US" sz="2620" dirty="0"/>
              <a:t>B. SARSA</a:t>
            </a:r>
          </a:p>
          <a:p>
            <a:pPr lvl="1"/>
            <a:r>
              <a:rPr lang="en-US" sz="2620" dirty="0"/>
              <a:t>C. Monte Carlo tree search</a:t>
            </a:r>
          </a:p>
          <a:p>
            <a:pPr lvl="1"/>
            <a:r>
              <a:rPr lang="en-US" sz="2620" dirty="0"/>
              <a:t>D. Deep Q Network (DQN)</a:t>
            </a:r>
          </a:p>
        </p:txBody>
      </p:sp>
      <p:sp>
        <p:nvSpPr>
          <p:cNvPr id="2" name="TextBox 1">
            <a:extLst>
              <a:ext uri="{FF2B5EF4-FFF2-40B4-BE49-F238E27FC236}">
                <a16:creationId xmlns:a16="http://schemas.microsoft.com/office/drawing/2014/main" id="{676F9EEB-44D5-626E-2E4E-D4039B7B5CBA}"/>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2996208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342614"/>
            <a:ext cx="11943797" cy="3729505"/>
          </a:xfrm>
          <a:prstGeom prst="rect">
            <a:avLst/>
          </a:prstGeom>
          <a:noFill/>
        </p:spPr>
        <p:txBody>
          <a:bodyPr wrap="square" lIns="99843" tIns="49922" rIns="99843" bIns="49922" rtlCol="0" anchor="ctr">
            <a:spAutoFit/>
          </a:bodyPr>
          <a:lstStyle/>
          <a:p>
            <a:endParaRPr lang="en-US" sz="2620" dirty="0"/>
          </a:p>
          <a:p>
            <a:r>
              <a:rPr lang="en-US" sz="2620" b="1" dirty="0"/>
              <a:t>1:</a:t>
            </a:r>
            <a:r>
              <a:rPr lang="en-US" sz="2620" dirty="0"/>
              <a:t> B. Trying out new actions to discover their effects</a:t>
            </a:r>
          </a:p>
          <a:p>
            <a:r>
              <a:rPr lang="en-US" sz="2620" b="1" dirty="0"/>
              <a:t>2:</a:t>
            </a:r>
            <a:r>
              <a:rPr lang="en-US" sz="2620" dirty="0"/>
              <a:t> B. Q-learning</a:t>
            </a:r>
          </a:p>
          <a:p>
            <a:r>
              <a:rPr lang="en-US" sz="2620" b="1" dirty="0"/>
              <a:t>3:</a:t>
            </a:r>
            <a:r>
              <a:rPr lang="en-US" sz="2620" dirty="0"/>
              <a:t> A. A measure of the immediate benefit received after taking an action</a:t>
            </a:r>
          </a:p>
          <a:p>
            <a:r>
              <a:rPr lang="en-US" sz="2620" b="1" dirty="0"/>
              <a:t>4:</a:t>
            </a:r>
            <a:r>
              <a:rPr lang="en-US" sz="2620" dirty="0"/>
              <a:t> B. A factor that reduces the value of future rewards</a:t>
            </a:r>
          </a:p>
          <a:p>
            <a:r>
              <a:rPr lang="en-US" sz="2620" b="1" dirty="0"/>
              <a:t>5:</a:t>
            </a:r>
            <a:r>
              <a:rPr lang="en-US" sz="2620" dirty="0"/>
              <a:t> B. It is a hybrid method that combines Monte Carlo methods and dynamic programming</a:t>
            </a:r>
          </a:p>
          <a:p>
            <a:r>
              <a:rPr lang="en-US" sz="2620" b="1" dirty="0"/>
              <a:t>6:</a:t>
            </a:r>
            <a:r>
              <a:rPr lang="en-US" sz="2620" dirty="0"/>
              <a:t> A. State-Action-Reward-State-Action</a:t>
            </a:r>
          </a:p>
          <a:p>
            <a:r>
              <a:rPr lang="en-US" sz="2620" b="1" dirty="0"/>
              <a:t>7:</a:t>
            </a:r>
            <a:r>
              <a:rPr lang="en-US" sz="2620" dirty="0"/>
              <a:t> B. SARSA</a:t>
            </a:r>
          </a:p>
        </p:txBody>
      </p:sp>
      <p:sp>
        <p:nvSpPr>
          <p:cNvPr id="6" name="TextBox 5">
            <a:extLst>
              <a:ext uri="{FF2B5EF4-FFF2-40B4-BE49-F238E27FC236}">
                <a16:creationId xmlns:a16="http://schemas.microsoft.com/office/drawing/2014/main" id="{E9BB6B8C-366D-94F7-869D-33342C55990D}"/>
              </a:ext>
            </a:extLst>
          </p:cNvPr>
          <p:cNvSpPr txBox="1"/>
          <p:nvPr/>
        </p:nvSpPr>
        <p:spPr>
          <a:xfrm>
            <a:off x="1033073" y="522156"/>
            <a:ext cx="10454766" cy="604931"/>
          </a:xfrm>
          <a:prstGeom prst="rect">
            <a:avLst/>
          </a:prstGeom>
          <a:noFill/>
        </p:spPr>
        <p:txBody>
          <a:bodyPr wrap="square" lIns="99843" tIns="49922" rIns="99843" bIns="49922"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276" b="1" i="0" u="none" strike="noStrike" kern="1200" cap="none" spc="0" normalizeH="0" baseline="0" noProof="0" dirty="0">
                <a:ln>
                  <a:noFill/>
                </a:ln>
                <a:solidFill>
                  <a:srgbClr val="46B0FA"/>
                </a:solidFill>
                <a:effectLst/>
                <a:uLnTx/>
                <a:uFillTx/>
                <a:latin typeface="Arial"/>
                <a:ea typeface="+mn-ea"/>
                <a:cs typeface="Arial"/>
              </a:rPr>
              <a:t>MCQ’s Answers</a:t>
            </a:r>
            <a:endParaRPr kumimoji="0" lang="en-IN" sz="3276" b="1" i="0" u="none" strike="noStrike" kern="1200" cap="none" spc="0" normalizeH="0" baseline="0" noProof="0" dirty="0">
              <a:ln>
                <a:noFill/>
              </a:ln>
              <a:solidFill>
                <a:srgbClr val="46B0FA"/>
              </a:solidFill>
              <a:effectLst/>
              <a:uLnTx/>
              <a:uFillTx/>
              <a:latin typeface="Arial"/>
              <a:ea typeface="+mn-ea"/>
              <a:cs typeface="Arial"/>
            </a:endParaRPr>
          </a:p>
        </p:txBody>
      </p:sp>
    </p:spTree>
    <p:extLst>
      <p:ext uri="{BB962C8B-B14F-4D97-AF65-F5344CB8AC3E}">
        <p14:creationId xmlns:p14="http://schemas.microsoft.com/office/powerpoint/2010/main" val="2515705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327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2A20A6-2C11-4CB1-9193-A0D80FC8463A}" type="slidenum">
              <a:rPr kumimoji="0" lang="en-IN" sz="131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31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3554504" y="1543689"/>
            <a:ext cx="6656211" cy="515590"/>
          </a:xfrm>
          <a:prstGeom prst="rect">
            <a:avLst/>
          </a:prstGeom>
        </p:spPr>
        <p:txBody>
          <a:bodyPr>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2511" b="0" i="0" u="none" strike="noStrike" kern="1200" cap="none" spc="0" normalizeH="0" baseline="0" noProof="0" dirty="0">
                <a:ln>
                  <a:noFill/>
                </a:ln>
                <a:solidFill>
                  <a:prstClr val="black"/>
                </a:solidFill>
                <a:effectLst/>
                <a:uLnTx/>
                <a:uFillTx/>
                <a:latin typeface="Times New Roman"/>
                <a:ea typeface="+mn-ea"/>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276" b="1" i="0" u="none" strike="noStrike" kern="1200" cap="none" spc="0" normalizeH="0" baseline="0" noProof="0" dirty="0">
                <a:ln>
                  <a:noFill/>
                </a:ln>
                <a:solidFill>
                  <a:srgbClr val="46B0FA"/>
                </a:solidFill>
                <a:effectLst/>
                <a:uLnTx/>
                <a:uFillTx/>
                <a:latin typeface="Arial"/>
                <a:ea typeface="+mn-ea"/>
                <a:cs typeface="Arial"/>
              </a:rPr>
              <a:t>What’s Next</a:t>
            </a:r>
            <a:endParaRPr kumimoji="0" lang="en-IN" sz="3276" b="1" i="0" u="none" strike="noStrike" kern="1200" cap="none" spc="0" normalizeH="0" baseline="0" noProof="0" dirty="0">
              <a:ln>
                <a:noFill/>
              </a:ln>
              <a:solidFill>
                <a:srgbClr val="46B0FA"/>
              </a:solidFill>
              <a:effectLst/>
              <a:uLnTx/>
              <a:uFillTx/>
              <a:latin typeface="Arial"/>
              <a:ea typeface="+mn-ea"/>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1705082"/>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620" b="0" i="0" u="none" strike="noStrike" kern="1200" cap="none" spc="0" normalizeH="0" baseline="0" noProof="0" dirty="0">
                <a:ln>
                  <a:noFill/>
                </a:ln>
                <a:solidFill>
                  <a:prstClr val="black"/>
                </a:solidFill>
                <a:effectLst/>
                <a:uLnTx/>
                <a:uFillTx/>
                <a:latin typeface="Calibri" panose="020F0502020204030204"/>
                <a:ea typeface="+mn-ea"/>
                <a:cs typeface="+mn-cs"/>
              </a:rPr>
              <a:t>Semi-Supervised Learning</a:t>
            </a:r>
          </a:p>
          <a:p>
            <a:pPr marL="914400" lvl="1" indent="-457200">
              <a:buFont typeface="Arial" panose="020B0604020202020204" pitchFamily="34" charset="0"/>
              <a:buChar char="•"/>
            </a:pPr>
            <a:r>
              <a:rPr lang="en-IN" sz="2620" dirty="0">
                <a:solidFill>
                  <a:prstClr val="black"/>
                </a:solidFill>
                <a:latin typeface="Calibri" panose="020F0502020204030204"/>
              </a:rPr>
              <a:t>Techniques</a:t>
            </a:r>
          </a:p>
          <a:p>
            <a:pPr marL="914400" lvl="1" indent="-457200">
              <a:buFont typeface="Arial" panose="020B0604020202020204" pitchFamily="34" charset="0"/>
              <a:buChar char="•"/>
            </a:pPr>
            <a:r>
              <a:rPr kumimoji="0" lang="en-IN" sz="2620" b="0" i="0" u="none" strike="noStrike" kern="1200" cap="none" spc="0" normalizeH="0" baseline="0" noProof="0" dirty="0">
                <a:ln>
                  <a:noFill/>
                </a:ln>
                <a:solidFill>
                  <a:prstClr val="black"/>
                </a:solidFill>
                <a:effectLst/>
                <a:uLnTx/>
                <a:uFillTx/>
                <a:latin typeface="Calibri" panose="020F0502020204030204"/>
                <a:ea typeface="+mn-ea"/>
                <a:cs typeface="+mn-cs"/>
              </a:rPr>
              <a:t>Case studies</a:t>
            </a:r>
          </a:p>
          <a:p>
            <a:pPr marL="914400" lvl="1" indent="-457200">
              <a:buFont typeface="Arial" panose="020B0604020202020204" pitchFamily="34" charset="0"/>
              <a:buChar char="•"/>
            </a:pPr>
            <a:r>
              <a:rPr lang="en-IN" sz="2620" dirty="0">
                <a:solidFill>
                  <a:prstClr val="black"/>
                </a:solidFill>
                <a:latin typeface="Calibri" panose="020F0502020204030204"/>
              </a:rPr>
              <a:t>Challenges</a:t>
            </a:r>
            <a:endParaRPr kumimoji="0" lang="en-IN" sz="262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83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283713"/>
            <a:ext cx="11943797" cy="2316810"/>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Define reinforcement learning and its components: states, actions, rewards, and policies.</a:t>
            </a:r>
          </a:p>
          <a:p>
            <a:pPr algn="just"/>
            <a:r>
              <a:rPr lang="en-US" sz="2400" b="1" i="1" dirty="0">
                <a:latin typeface="Arial"/>
                <a:cs typeface="Arial"/>
              </a:rPr>
              <a:t>LO2: </a:t>
            </a:r>
            <a:r>
              <a:rPr lang="en-US" sz="2400" i="1" dirty="0">
                <a:latin typeface="Arial"/>
                <a:cs typeface="Arial"/>
              </a:rPr>
              <a:t>Explain the role of agents in reinforcement learning and their interaction with the environment.</a:t>
            </a:r>
          </a:p>
          <a:p>
            <a:pPr algn="just"/>
            <a:r>
              <a:rPr lang="en-US" sz="2400" b="1" i="1" dirty="0">
                <a:latin typeface="Arial"/>
                <a:cs typeface="Arial"/>
              </a:rPr>
              <a:t>LO3: </a:t>
            </a:r>
            <a:r>
              <a:rPr lang="en-US" sz="2400" i="1" dirty="0">
                <a:latin typeface="Arial"/>
                <a:cs typeface="Arial"/>
              </a:rPr>
              <a:t>Apply reinforcement learning algorithms, such as Q-learning and policy gradients, to solve basic problems.</a:t>
            </a:r>
          </a:p>
        </p:txBody>
      </p:sp>
      <p:sp>
        <p:nvSpPr>
          <p:cNvPr id="11" name="TextBox 10">
            <a:extLst>
              <a:ext uri="{FF2B5EF4-FFF2-40B4-BE49-F238E27FC236}">
                <a16:creationId xmlns:a16="http://schemas.microsoft.com/office/drawing/2014/main" id="{B2EC635B-D8A3-4A72-8304-20FFBA5D21A3}"/>
              </a:ext>
            </a:extLst>
          </p:cNvPr>
          <p:cNvSpPr txBox="1"/>
          <p:nvPr/>
        </p:nvSpPr>
        <p:spPr>
          <a:xfrm>
            <a:off x="910710" y="5113059"/>
            <a:ext cx="11943797" cy="470151"/>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U</a:t>
            </a:r>
            <a:r>
              <a:rPr lang="en-IN" sz="2400" i="1" dirty="0" err="1">
                <a:latin typeface="Arial"/>
                <a:cs typeface="Arial"/>
              </a:rPr>
              <a:t>nderstand</a:t>
            </a:r>
            <a:r>
              <a:rPr lang="en-IN" sz="2400" i="1" dirty="0">
                <a:latin typeface="Arial"/>
                <a:cs typeface="Arial"/>
              </a:rPr>
              <a:t> the basics of Machine Learning and its types</a:t>
            </a:r>
            <a:r>
              <a:rPr lang="en-US" sz="2400" i="1" dirty="0">
                <a:latin typeface="Arial"/>
                <a:cs typeface="Arial"/>
              </a:rPr>
              <a:t>. </a:t>
            </a:r>
          </a:p>
        </p:txBody>
      </p:sp>
    </p:spTree>
    <p:extLst>
      <p:ext uri="{BB962C8B-B14F-4D97-AF65-F5344CB8AC3E}">
        <p14:creationId xmlns:p14="http://schemas.microsoft.com/office/powerpoint/2010/main" val="699484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40</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0"/>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a:t>
            </a:r>
          </a:p>
        </p:txBody>
      </p:sp>
      <p:pic>
        <p:nvPicPr>
          <p:cNvPr id="5" name="Picture 4">
            <a:extLst>
              <a:ext uri="{FF2B5EF4-FFF2-40B4-BE49-F238E27FC236}">
                <a16:creationId xmlns:a16="http://schemas.microsoft.com/office/drawing/2014/main" id="{EEDA2D45-5783-4540-3005-BDAFADB1C17C}"/>
              </a:ext>
            </a:extLst>
          </p:cNvPr>
          <p:cNvPicPr>
            <a:picLocks noChangeAspect="1"/>
          </p:cNvPicPr>
          <p:nvPr/>
        </p:nvPicPr>
        <p:blipFill>
          <a:blip r:embed="rId3"/>
          <a:stretch>
            <a:fillRect/>
          </a:stretch>
        </p:blipFill>
        <p:spPr>
          <a:xfrm>
            <a:off x="1072910" y="1436005"/>
            <a:ext cx="10434816" cy="4418290"/>
          </a:xfrm>
          <a:prstGeom prst="rect">
            <a:avLst/>
          </a:prstGeom>
        </p:spPr>
      </p:pic>
    </p:spTree>
    <p:extLst>
      <p:ext uri="{BB962C8B-B14F-4D97-AF65-F5344CB8AC3E}">
        <p14:creationId xmlns:p14="http://schemas.microsoft.com/office/powerpoint/2010/main" val="399516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0"/>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a:t>
            </a:r>
          </a:p>
        </p:txBody>
      </p:sp>
      <p:pic>
        <p:nvPicPr>
          <p:cNvPr id="6" name="Picture 5">
            <a:extLst>
              <a:ext uri="{FF2B5EF4-FFF2-40B4-BE49-F238E27FC236}">
                <a16:creationId xmlns:a16="http://schemas.microsoft.com/office/drawing/2014/main" id="{EDB9DDEF-71A4-4ED5-C4AA-F55E9894C4A0}"/>
              </a:ext>
            </a:extLst>
          </p:cNvPr>
          <p:cNvPicPr>
            <a:picLocks noChangeAspect="1"/>
          </p:cNvPicPr>
          <p:nvPr/>
        </p:nvPicPr>
        <p:blipFill>
          <a:blip r:embed="rId3"/>
          <a:stretch>
            <a:fillRect/>
          </a:stretch>
        </p:blipFill>
        <p:spPr>
          <a:xfrm>
            <a:off x="988111" y="1252823"/>
            <a:ext cx="11788996" cy="4808404"/>
          </a:xfrm>
          <a:prstGeom prst="rect">
            <a:avLst/>
          </a:prstGeom>
        </p:spPr>
      </p:pic>
    </p:spTree>
    <p:extLst>
      <p:ext uri="{BB962C8B-B14F-4D97-AF65-F5344CB8AC3E}">
        <p14:creationId xmlns:p14="http://schemas.microsoft.com/office/powerpoint/2010/main" val="93535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0"/>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Example </a:t>
            </a:r>
          </a:p>
        </p:txBody>
      </p:sp>
      <p:pic>
        <p:nvPicPr>
          <p:cNvPr id="5" name="Picture 4" descr="A video game of a person holding an object&#10;&#10;Description automatically generated">
            <a:extLst>
              <a:ext uri="{FF2B5EF4-FFF2-40B4-BE49-F238E27FC236}">
                <a16:creationId xmlns:a16="http://schemas.microsoft.com/office/drawing/2014/main" id="{2928C92B-2D02-9333-9A94-6F7664BEA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060" y="2059279"/>
            <a:ext cx="4572000" cy="25717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ED028A-2820-8427-971D-007C50E26C8F}"/>
                  </a:ext>
                </a:extLst>
              </p:cNvPr>
              <p:cNvSpPr txBox="1"/>
              <p:nvPr/>
            </p:nvSpPr>
            <p:spPr>
              <a:xfrm>
                <a:off x="5890161" y="1627851"/>
                <a:ext cx="6745184" cy="3693319"/>
              </a:xfrm>
              <a:prstGeom prst="rect">
                <a:avLst/>
              </a:prstGeom>
              <a:noFill/>
            </p:spPr>
            <p:txBody>
              <a:bodyPr wrap="square" rtlCol="0">
                <a:spAutoFit/>
              </a:bodyPr>
              <a:lstStyle/>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The RL Agent(Player 1)collects the state </a:t>
                </a:r>
                <a14:m>
                  <m:oMath xmlns:m="http://schemas.openxmlformats.org/officeDocument/2006/math">
                    <m:sSup>
                      <m:s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𝑆</m:t>
                        </m:r>
                      </m:e>
                      <m:sup>
                        <m:r>
                          <a:rPr lang="en-IN" sz="2400" i="1">
                            <a:latin typeface="Cambria Math" panose="02040503050406030204" pitchFamily="18" charset="0"/>
                            <a:ea typeface="Times New Roman" panose="02020603050405020304" pitchFamily="18" charset="0"/>
                            <a:cs typeface="Times New Roman" panose="02020603050405020304" pitchFamily="18" charset="0"/>
                          </a:rPr>
                          <m:t>0</m:t>
                        </m:r>
                      </m:sup>
                    </m:sSup>
                  </m:oMath>
                </a14:m>
                <a:r>
                  <a:rPr lang="en-IN" sz="2400" dirty="0">
                    <a:latin typeface="Times New Roman" panose="02020603050405020304" pitchFamily="18" charset="0"/>
                    <a:cs typeface="Times New Roman" panose="02020603050405020304" pitchFamily="18" charset="0"/>
                  </a:rPr>
                  <a:t>from the environment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Based on the state </a:t>
                </a:r>
                <a14:m>
                  <m:oMath xmlns:m="http://schemas.openxmlformats.org/officeDocument/2006/math">
                    <m:sSup>
                      <m:s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𝑆</m:t>
                        </m:r>
                      </m:e>
                      <m:sup>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0</m:t>
                        </m:r>
                      </m:sup>
                    </m:sSup>
                  </m:oMath>
                </a14:m>
                <a:r>
                  <a:rPr lang="en-IN" sz="2400" dirty="0">
                    <a:latin typeface="Times New Roman" panose="02020603050405020304" pitchFamily="18" charset="0"/>
                    <a:cs typeface="Times New Roman" panose="02020603050405020304" pitchFamily="18" charset="0"/>
                  </a:rPr>
                  <a:t>, the RL agent takes an action </a:t>
                </a:r>
                <a14:m>
                  <m:oMath xmlns:m="http://schemas.openxmlformats.org/officeDocument/2006/math">
                    <m:sSup>
                      <m:s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𝐴</m:t>
                        </m:r>
                      </m:e>
                      <m:sup>
                        <m:r>
                          <a:rPr lang="en-IN" sz="2400" i="1">
                            <a:latin typeface="Cambria Math" panose="02040503050406030204" pitchFamily="18" charset="0"/>
                            <a:ea typeface="Times New Roman" panose="02020603050405020304" pitchFamily="18" charset="0"/>
                            <a:cs typeface="Times New Roman" panose="02020603050405020304" pitchFamily="18" charset="0"/>
                          </a:rPr>
                          <m:t>0</m:t>
                        </m:r>
                      </m:sup>
                    </m:sSup>
                  </m:oMath>
                </a14:m>
                <a:r>
                  <a:rPr lang="en-IN" sz="2400" dirty="0">
                    <a:latin typeface="Times New Roman" panose="02020603050405020304" pitchFamily="18" charset="0"/>
                    <a:cs typeface="Times New Roman" panose="02020603050405020304" pitchFamily="18" charset="0"/>
                  </a:rPr>
                  <a:t>.Initially, the action is random.</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The environment is now in a new state </a:t>
                </a:r>
                <a14:m>
                  <m:oMath xmlns:m="http://schemas.openxmlformats.org/officeDocument/2006/math">
                    <m:sSup>
                      <m:s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𝑆</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r>
                  <a:rPr lang="en-IN" sz="24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The RL agent now gets the Reward </a:t>
                </a:r>
                <a14:m>
                  <m:oMath xmlns:m="http://schemas.openxmlformats.org/officeDocument/2006/math">
                    <m:sSup>
                      <m:s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r>
                  <a:rPr lang="en-IN" sz="2400" dirty="0">
                    <a:latin typeface="Times New Roman" panose="02020603050405020304" pitchFamily="18" charset="0"/>
                    <a:cs typeface="Times New Roman" panose="02020603050405020304" pitchFamily="18" charset="0"/>
                  </a:rPr>
                  <a:t> from the Environment.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The RL loop goes until the RL agent is dead or reaches the destination. </a:t>
                </a:r>
              </a:p>
              <a:p>
                <a:endParaRPr lang="en-IN" dirty="0"/>
              </a:p>
            </p:txBody>
          </p:sp>
        </mc:Choice>
        <mc:Fallback xmlns="">
          <p:sp>
            <p:nvSpPr>
              <p:cNvPr id="7" name="TextBox 6">
                <a:extLst>
                  <a:ext uri="{FF2B5EF4-FFF2-40B4-BE49-F238E27FC236}">
                    <a16:creationId xmlns:a16="http://schemas.microsoft.com/office/drawing/2014/main" id="{ECED028A-2820-8427-971D-007C50E26C8F}"/>
                  </a:ext>
                </a:extLst>
              </p:cNvPr>
              <p:cNvSpPr txBox="1">
                <a:spLocks noRot="1" noChangeAspect="1" noMove="1" noResize="1" noEditPoints="1" noAdjustHandles="1" noChangeArrowheads="1" noChangeShapeType="1" noTextEdit="1"/>
              </p:cNvSpPr>
              <p:nvPr/>
            </p:nvSpPr>
            <p:spPr>
              <a:xfrm>
                <a:off x="5890161" y="1627851"/>
                <a:ext cx="6745184" cy="3693319"/>
              </a:xfrm>
              <a:prstGeom prst="rect">
                <a:avLst/>
              </a:prstGeom>
              <a:blipFill>
                <a:blip r:embed="rId4"/>
                <a:stretch>
                  <a:fillRect l="-1174" t="-1320" r="-2168"/>
                </a:stretch>
              </a:blipFill>
            </p:spPr>
            <p:txBody>
              <a:bodyPr/>
              <a:lstStyle/>
              <a:p>
                <a:r>
                  <a:rPr lang="en-IN">
                    <a:noFill/>
                  </a:rPr>
                  <a:t> </a:t>
                </a:r>
              </a:p>
            </p:txBody>
          </p:sp>
        </mc:Fallback>
      </mc:AlternateContent>
    </p:spTree>
    <p:extLst>
      <p:ext uri="{BB962C8B-B14F-4D97-AF65-F5344CB8AC3E}">
        <p14:creationId xmlns:p14="http://schemas.microsoft.com/office/powerpoint/2010/main" val="214680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28817" y="1041883"/>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What is Reinforcement Learning?</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2065370"/>
            <a:ext cx="11943797" cy="2283981"/>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lang="en-US" altLang="en-US" sz="2621" dirty="0">
                <a:solidFill>
                  <a:srgbClr val="F83F24"/>
                </a:solidFill>
                <a:latin typeface="Calibri" panose="020F0502020204030204"/>
              </a:rPr>
              <a:t>Reinforcement</a:t>
            </a:r>
            <a:r>
              <a:rPr kumimoji="0" lang="en-US" altLang="en-US" sz="2621" b="0" i="0" u="none" strike="noStrike" kern="1200" cap="none" spc="0" normalizeH="0" baseline="0" noProof="0" dirty="0">
                <a:ln>
                  <a:noFill/>
                </a:ln>
                <a:solidFill>
                  <a:srgbClr val="F83F24"/>
                </a:solidFill>
                <a:effectLst/>
                <a:uLnTx/>
                <a:uFillTx/>
                <a:latin typeface="Calibri" panose="020F0502020204030204"/>
                <a:ea typeface="+mn-ea"/>
                <a:cs typeface="+mn-cs"/>
              </a:rPr>
              <a:t> learning </a:t>
            </a:r>
            <a:endParaRPr kumimoji="0" lang="en-US" altLang="en-US" sz="2621"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Definition: </a:t>
            </a:r>
            <a:r>
              <a:rPr lang="en-US" sz="2621" dirty="0">
                <a:solidFill>
                  <a:prstClr val="black"/>
                </a:solidFill>
                <a:latin typeface="Calibri" panose="020F0502020204030204"/>
              </a:rPr>
              <a:t>A type of machine learning where an agent learns to make decisions by performing actions in an environment to maximize cumulative reward.</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Key Idea: </a:t>
            </a:r>
            <a:r>
              <a:rPr lang="en-US" sz="2621" dirty="0">
                <a:solidFill>
                  <a:prstClr val="black"/>
                </a:solidFill>
                <a:latin typeface="Calibri" panose="020F0502020204030204"/>
              </a:rPr>
              <a:t>Trial and error learning with feedback.</a:t>
            </a:r>
          </a:p>
        </p:txBody>
      </p:sp>
    </p:spTree>
    <p:extLst>
      <p:ext uri="{BB962C8B-B14F-4D97-AF65-F5344CB8AC3E}">
        <p14:creationId xmlns:p14="http://schemas.microsoft.com/office/powerpoint/2010/main" val="279009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5" y="189383"/>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Key Concepts in RL</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798931"/>
            <a:ext cx="11943797" cy="5464531"/>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Agent: </a:t>
            </a:r>
            <a:r>
              <a:rPr lang="en-US" sz="2621" dirty="0">
                <a:solidFill>
                  <a:prstClr val="black"/>
                </a:solidFill>
                <a:latin typeface="Calibri" panose="020F0502020204030204"/>
              </a:rPr>
              <a:t>The learner or decision-maker. The RL Algorithm learns from trial and Error.</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Environment: </a:t>
            </a:r>
            <a:r>
              <a:rPr lang="en-US" sz="2621" dirty="0">
                <a:solidFill>
                  <a:prstClr val="black"/>
                </a:solidFill>
                <a:latin typeface="Calibri" panose="020F0502020204030204"/>
              </a:rPr>
              <a:t>The world through which the agent interacts.</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Action (A): </a:t>
            </a:r>
            <a:r>
              <a:rPr lang="en-US" sz="2621" dirty="0">
                <a:solidFill>
                  <a:prstClr val="black"/>
                </a:solidFill>
                <a:latin typeface="Calibri" panose="020F0502020204030204"/>
              </a:rPr>
              <a:t>Possible moves the agent can make.</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State (S): </a:t>
            </a:r>
            <a:r>
              <a:rPr lang="en-US" sz="2621" dirty="0">
                <a:solidFill>
                  <a:prstClr val="black"/>
                </a:solidFill>
                <a:latin typeface="Calibri" panose="020F0502020204030204"/>
              </a:rPr>
              <a:t>The current situation. Current condition returned by the Environment.</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Reward (R): </a:t>
            </a:r>
            <a:r>
              <a:rPr lang="en-US" sz="2621" dirty="0">
                <a:solidFill>
                  <a:prstClr val="black"/>
                </a:solidFill>
                <a:latin typeface="Calibri" panose="020F0502020204030204"/>
              </a:rPr>
              <a:t>Feedback from the environment. An instant return from the Environment to appraise the last action.</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Policy (π): </a:t>
            </a:r>
            <a:r>
              <a:rPr lang="en-US" sz="2621" dirty="0">
                <a:solidFill>
                  <a:prstClr val="black"/>
                </a:solidFill>
                <a:latin typeface="Calibri" panose="020F0502020204030204"/>
              </a:rPr>
              <a:t>Strategy to decide the next action. The approach that the agent uses to determine the next action based on current state.</a:t>
            </a:r>
          </a:p>
        </p:txBody>
      </p:sp>
    </p:spTree>
    <p:extLst>
      <p:ext uri="{BB962C8B-B14F-4D97-AF65-F5344CB8AC3E}">
        <p14:creationId xmlns:p14="http://schemas.microsoft.com/office/powerpoint/2010/main" val="254104917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9248</TotalTime>
  <Words>2823</Words>
  <Application>Microsoft Office PowerPoint</Application>
  <PresentationFormat>Custom</PresentationFormat>
  <Paragraphs>338</Paragraphs>
  <Slides>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Calibri Light</vt:lpstr>
      <vt:lpstr>Cambria Math</vt:lpstr>
      <vt:lpstr>inter-regular</vt:lpstr>
      <vt:lpstr>sohne</vt:lpstr>
      <vt:lpstr>Studio-Feixen-Sans</vt:lpstr>
      <vt:lpstr>Times</vt:lpstr>
      <vt:lpstr>Times New Roman</vt:lpstr>
      <vt:lpstr>ui-sans-serif</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Archana Kumari</cp:lastModifiedBy>
  <cp:revision>293</cp:revision>
  <dcterms:created xsi:type="dcterms:W3CDTF">2023-06-27T05:32:28Z</dcterms:created>
  <dcterms:modified xsi:type="dcterms:W3CDTF">2024-06-27T03:43:12Z</dcterms:modified>
</cp:coreProperties>
</file>