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9"/>
  </p:notesMasterIdLst>
  <p:sldIdLst>
    <p:sldId id="257" r:id="rId2"/>
    <p:sldId id="346" r:id="rId3"/>
    <p:sldId id="349" r:id="rId4"/>
    <p:sldId id="347" r:id="rId5"/>
    <p:sldId id="1514" r:id="rId6"/>
    <p:sldId id="1515" r:id="rId7"/>
    <p:sldId id="1520" r:id="rId8"/>
    <p:sldId id="1519" r:id="rId9"/>
    <p:sldId id="1518" r:id="rId10"/>
    <p:sldId id="1527" r:id="rId11"/>
    <p:sldId id="1517" r:id="rId12"/>
    <p:sldId id="1516" r:id="rId13"/>
    <p:sldId id="1565" r:id="rId14"/>
    <p:sldId id="1521" r:id="rId15"/>
    <p:sldId id="1522" r:id="rId16"/>
    <p:sldId id="1523" r:id="rId17"/>
    <p:sldId id="1524" r:id="rId18"/>
    <p:sldId id="1525" r:id="rId19"/>
    <p:sldId id="1526" r:id="rId20"/>
    <p:sldId id="1528" r:id="rId21"/>
    <p:sldId id="1529" r:id="rId22"/>
    <p:sldId id="1530" r:id="rId23"/>
    <p:sldId id="1531" r:id="rId24"/>
    <p:sldId id="1532" r:id="rId25"/>
    <p:sldId id="1533" r:id="rId26"/>
    <p:sldId id="1534" r:id="rId27"/>
    <p:sldId id="1544" r:id="rId28"/>
    <p:sldId id="1535" r:id="rId29"/>
    <p:sldId id="1536" r:id="rId30"/>
    <p:sldId id="1537" r:id="rId31"/>
    <p:sldId id="1538" r:id="rId32"/>
    <p:sldId id="1539" r:id="rId33"/>
    <p:sldId id="1540" r:id="rId34"/>
    <p:sldId id="1541" r:id="rId35"/>
    <p:sldId id="1542" r:id="rId36"/>
    <p:sldId id="1543" r:id="rId37"/>
    <p:sldId id="1545" r:id="rId38"/>
    <p:sldId id="1546" r:id="rId39"/>
    <p:sldId id="1547" r:id="rId40"/>
    <p:sldId id="1567" r:id="rId41"/>
    <p:sldId id="1568" r:id="rId42"/>
    <p:sldId id="1569" r:id="rId43"/>
    <p:sldId id="1570" r:id="rId44"/>
    <p:sldId id="1571" r:id="rId45"/>
    <p:sldId id="1572" r:id="rId46"/>
    <p:sldId id="1566" r:id="rId47"/>
    <p:sldId id="337" r:id="rId48"/>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96283" autoAdjust="0"/>
  </p:normalViewPr>
  <p:slideViewPr>
    <p:cSldViewPr snapToGrid="0">
      <p:cViewPr varScale="1">
        <p:scale>
          <a:sx n="59" d="100"/>
          <a:sy n="59" d="100"/>
        </p:scale>
        <p:origin x="109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25-11-2024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25-11-2024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25-11-2024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25-11-2024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25-11-2024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25-11-2024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25-11-2024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25-11-2024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25-11-2024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25-11-2024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25-11-2024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25-11-2024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raw.githubusercontent.com/jbrownlee/Datasets/master/german.csv"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imbalanced-learn.org/stable/under_sampling.html"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creenshot, text&#10;&#10;Description automatically generated">
            <a:extLst>
              <a:ext uri="{FF2B5EF4-FFF2-40B4-BE49-F238E27FC236}">
                <a16:creationId xmlns:a16="http://schemas.microsoft.com/office/drawing/2014/main" id="{B770E46C-AB5E-28A7-E3E3-F3753023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77" y="5503551"/>
            <a:ext cx="12991962" cy="1984688"/>
          </a:xfrm>
          <a:prstGeom prst="rect">
            <a:avLst/>
          </a:prstGeom>
        </p:spPr>
      </p:pic>
      <p:pic>
        <p:nvPicPr>
          <p:cNvPr id="11" name="Picture 10" descr="A picture containing graphics, logo, graphic design, colorfulness&#10;&#10;Description automatically generated">
            <a:extLst>
              <a:ext uri="{FF2B5EF4-FFF2-40B4-BE49-F238E27FC236}">
                <a16:creationId xmlns:a16="http://schemas.microsoft.com/office/drawing/2014/main" id="{03FA5E2C-584B-47B9-1BDA-F69CB130D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346" y="1487833"/>
            <a:ext cx="5552085" cy="2158733"/>
          </a:xfrm>
          <a:prstGeom prst="rect">
            <a:avLst/>
          </a:prstGeom>
        </p:spPr>
      </p:pic>
      <p:pic>
        <p:nvPicPr>
          <p:cNvPr id="3" name="Picture 2" descr="A red and blue label with white text&#10;&#10;Description automatically generated with medium confidence">
            <a:extLst>
              <a:ext uri="{FF2B5EF4-FFF2-40B4-BE49-F238E27FC236}">
                <a16:creationId xmlns:a16="http://schemas.microsoft.com/office/drawing/2014/main" id="{720F3885-CA3B-138D-0F87-14C3F44C172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517" y="1"/>
            <a:ext cx="1099898" cy="1649848"/>
          </a:xfrm>
          <a:prstGeom prst="rect">
            <a:avLst/>
          </a:prstGeom>
        </p:spPr>
      </p:pic>
      <p:sp>
        <p:nvSpPr>
          <p:cNvPr id="2" name="Slide Number Placeholder 1"/>
          <p:cNvSpPr>
            <a:spLocks noGrp="1"/>
          </p:cNvSpPr>
          <p:nvPr>
            <p:ph type="sldNum" sz="quarter" idx="12"/>
          </p:nvPr>
        </p:nvSpPr>
        <p:spPr>
          <a:xfrm>
            <a:off x="9402074" y="6940488"/>
            <a:ext cx="3802164" cy="736343"/>
          </a:xfrm>
        </p:spPr>
        <p:txBody>
          <a:bodyPr/>
          <a:lstStyle/>
          <a:p>
            <a:fld id="{1B2A20A6-2C11-4CB1-9193-A0D80FC8463A}" type="slidenum">
              <a:rPr lang="en-IN" smtClean="0"/>
              <a:t>1</a:t>
            </a:fld>
            <a:endParaRPr lang="en-IN" dirty="0"/>
          </a:p>
        </p:txBody>
      </p:sp>
    </p:spTree>
    <p:extLst>
      <p:ext uri="{BB962C8B-B14F-4D97-AF65-F5344CB8AC3E}">
        <p14:creationId xmlns:p14="http://schemas.microsoft.com/office/powerpoint/2010/main" val="379467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60F2ACE6-C664-8DB0-E8CA-2811636A871E}"/>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 </a:t>
            </a:r>
            <a:r>
              <a:rPr lang="en-US" sz="2400" dirty="0" err="1">
                <a:highlight>
                  <a:srgbClr val="FFFFFF"/>
                </a:highlight>
                <a:latin typeface="Times" panose="02020603050405020304" pitchFamily="18" charset="0"/>
                <a:cs typeface="Times" panose="02020603050405020304" pitchFamily="18" charset="0"/>
              </a:rPr>
              <a:t>read_csv</a:t>
            </a:r>
            <a:r>
              <a:rPr lang="en-US" sz="2400" dirty="0">
                <a:highlight>
                  <a:srgbClr val="FFFFFF"/>
                </a:highlight>
                <a:latin typeface="Times" panose="02020603050405020304" pitchFamily="18" charset="0"/>
                <a:cs typeface="Times" panose="02020603050405020304" pitchFamily="18" charset="0"/>
              </a:rPr>
              <a:t>() pandas method can be used to load the dataset as a </a:t>
            </a:r>
            <a:r>
              <a:rPr lang="en-US" sz="2400" dirty="0" err="1">
                <a:highlight>
                  <a:srgbClr val="FFFFFF"/>
                </a:highlight>
                <a:latin typeface="Times" panose="02020603050405020304" pitchFamily="18" charset="0"/>
                <a:cs typeface="Times" panose="02020603050405020304" pitchFamily="18" charset="0"/>
              </a:rPr>
              <a:t>DataFrame</a:t>
            </a:r>
            <a:r>
              <a:rPr lang="en-US" sz="2400" dirty="0">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400" b="1" dirty="0">
                <a:solidFill>
                  <a:srgbClr val="555555"/>
                </a:solidFill>
                <a:highlight>
                  <a:srgbClr val="FFFFFF"/>
                </a:highlight>
                <a:latin typeface="Times" panose="02020603050405020304" pitchFamily="18" charset="0"/>
                <a:cs typeface="Times" panose="02020603050405020304" pitchFamily="18" charset="0"/>
              </a:rPr>
              <a:t>Example:</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define the dataset location</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filename = 'german.csv'</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load the csv file as a data frame</a:t>
            </a:r>
          </a:p>
          <a:p>
            <a:pPr marL="0" indent="0" fontAlgn="base">
              <a:buFont typeface="Arial" panose="020B0604020202020204" pitchFamily="34" charset="0"/>
              <a:buNone/>
            </a:pPr>
            <a:r>
              <a:rPr lang="en-US" sz="2400" dirty="0" err="1">
                <a:solidFill>
                  <a:srgbClr val="7030A0"/>
                </a:solidFill>
                <a:highlight>
                  <a:srgbClr val="FFFFFF"/>
                </a:highlight>
                <a:latin typeface="Times" panose="02020603050405020304" pitchFamily="18" charset="0"/>
                <a:cs typeface="Times" panose="02020603050405020304" pitchFamily="18" charset="0"/>
              </a:rPr>
              <a:t>dataframe</a:t>
            </a:r>
            <a:r>
              <a:rPr lang="en-US" sz="2400" dirty="0">
                <a:solidFill>
                  <a:srgbClr val="7030A0"/>
                </a:solidFill>
                <a:highlight>
                  <a:srgbClr val="FFFFFF"/>
                </a:highlight>
                <a:latin typeface="Times" panose="02020603050405020304" pitchFamily="18" charset="0"/>
                <a:cs typeface="Times" panose="02020603050405020304" pitchFamily="18" charset="0"/>
              </a:rPr>
              <a:t> = </a:t>
            </a:r>
            <a:r>
              <a:rPr lang="en-US" sz="2400" dirty="0" err="1">
                <a:solidFill>
                  <a:srgbClr val="7030A0"/>
                </a:solidFill>
                <a:highlight>
                  <a:srgbClr val="FFFFFF"/>
                </a:highlight>
                <a:latin typeface="Times" panose="02020603050405020304" pitchFamily="18" charset="0"/>
                <a:cs typeface="Times" panose="02020603050405020304" pitchFamily="18" charset="0"/>
              </a:rPr>
              <a:t>read_csv</a:t>
            </a:r>
            <a:r>
              <a:rPr lang="en-US" sz="2400" dirty="0">
                <a:solidFill>
                  <a:srgbClr val="7030A0"/>
                </a:solidFill>
                <a:highlight>
                  <a:srgbClr val="FFFFFF"/>
                </a:highlight>
                <a:latin typeface="Times" panose="02020603050405020304" pitchFamily="18" charset="0"/>
                <a:cs typeface="Times" panose="02020603050405020304" pitchFamily="18" charset="0"/>
              </a:rPr>
              <a:t>(filename, header=None)</a:t>
            </a:r>
          </a:p>
          <a:p>
            <a:pPr marL="0" indent="0"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Once loaded, we may print the </a:t>
            </a:r>
            <a:r>
              <a:rPr lang="en-US" sz="2400" b="1" dirty="0" err="1">
                <a:highlight>
                  <a:srgbClr val="FFFFFF"/>
                </a:highlight>
                <a:latin typeface="Times" panose="02020603050405020304" pitchFamily="18" charset="0"/>
                <a:cs typeface="Times" panose="02020603050405020304" pitchFamily="18" charset="0"/>
              </a:rPr>
              <a:t>DataFrame's</a:t>
            </a:r>
            <a:r>
              <a:rPr lang="en-US" sz="2400" b="1" dirty="0">
                <a:highlight>
                  <a:srgbClr val="FFFFFF"/>
                </a:highlight>
                <a:latin typeface="Times" panose="02020603050405020304" pitchFamily="18" charset="0"/>
                <a:cs typeface="Times" panose="02020603050405020304" pitchFamily="18" charset="0"/>
              </a:rPr>
              <a:t> shape to get an information of the rows and columns.</a:t>
            </a:r>
            <a:endParaRPr lang="en-US" sz="24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summarize the shape of the dataset</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print(</a:t>
            </a:r>
            <a:r>
              <a:rPr lang="en-US" sz="2400" dirty="0" err="1">
                <a:solidFill>
                  <a:srgbClr val="7030A0"/>
                </a:solidFill>
                <a:highlight>
                  <a:srgbClr val="FFFFFF"/>
                </a:highlight>
                <a:latin typeface="Times" panose="02020603050405020304" pitchFamily="18" charset="0"/>
                <a:cs typeface="Times" panose="02020603050405020304" pitchFamily="18" charset="0"/>
              </a:rPr>
              <a:t>dataframe.shape</a:t>
            </a:r>
            <a:r>
              <a:rPr lang="en-US" sz="24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endParaRPr lang="en-US" sz="2400" dirty="0">
              <a:solidFill>
                <a:srgbClr val="555555"/>
              </a:solidFill>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224745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25D8F8BF-B6E6-19B6-56EF-5F5AB7110CF0}"/>
              </a:ext>
            </a:extLst>
          </p:cNvPr>
          <p:cNvSpPr txBox="1">
            <a:spLocks/>
          </p:cNvSpPr>
          <p:nvPr/>
        </p:nvSpPr>
        <p:spPr>
          <a:xfrm>
            <a:off x="761999" y="1752601"/>
            <a:ext cx="11827329"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 Counter object may also be used to summarize the total number of rows in each class.</a:t>
            </a:r>
          </a:p>
          <a:p>
            <a:pPr marL="0" indent="0" fontAlgn="base">
              <a:buFont typeface="Arial" panose="020B0604020202020204" pitchFamily="34" charset="0"/>
              <a:buNone/>
            </a:pPr>
            <a:endParaRPr lang="en-US" sz="2400" dirty="0">
              <a:solidFill>
                <a:srgbClr val="555555"/>
              </a:solidFill>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from collections import Counter</a:t>
            </a: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summarize the class distribution</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target = </a:t>
            </a:r>
            <a:r>
              <a:rPr lang="en-US" sz="2400" dirty="0" err="1">
                <a:solidFill>
                  <a:srgbClr val="7030A0"/>
                </a:solidFill>
                <a:highlight>
                  <a:srgbClr val="FFFFFF"/>
                </a:highlight>
                <a:latin typeface="Times" panose="02020603050405020304" pitchFamily="18" charset="0"/>
                <a:cs typeface="Times" panose="02020603050405020304" pitchFamily="18" charset="0"/>
              </a:rPr>
              <a:t>dataframe.values</a:t>
            </a:r>
            <a:r>
              <a:rPr lang="en-US" sz="2400" dirty="0">
                <a:solidFill>
                  <a:srgbClr val="7030A0"/>
                </a:solidFill>
                <a:highlight>
                  <a:srgbClr val="FFFFFF"/>
                </a:highlight>
                <a:latin typeface="Times" panose="02020603050405020304" pitchFamily="18" charset="0"/>
                <a:cs typeface="Times" panose="02020603050405020304" pitchFamily="18" charset="0"/>
              </a:rPr>
              <a:t>[:,-1]</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counter = Counter(target)</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for </a:t>
            </a:r>
            <a:r>
              <a:rPr lang="en-US" sz="2400" dirty="0" err="1">
                <a:solidFill>
                  <a:srgbClr val="7030A0"/>
                </a:solidFill>
                <a:highlight>
                  <a:srgbClr val="FFFFFF"/>
                </a:highlight>
                <a:latin typeface="Times" panose="02020603050405020304" pitchFamily="18" charset="0"/>
                <a:cs typeface="Times" panose="02020603050405020304" pitchFamily="18" charset="0"/>
              </a:rPr>
              <a:t>k,v</a:t>
            </a:r>
            <a:r>
              <a:rPr lang="en-US" sz="2400" dirty="0">
                <a:solidFill>
                  <a:srgbClr val="7030A0"/>
                </a:solidFill>
                <a:highlight>
                  <a:srgbClr val="FFFFFF"/>
                </a:highlight>
                <a:latin typeface="Times" panose="02020603050405020304" pitchFamily="18" charset="0"/>
                <a:cs typeface="Times" panose="02020603050405020304" pitchFamily="18" charset="0"/>
              </a:rPr>
              <a:t> in </a:t>
            </a:r>
            <a:r>
              <a:rPr lang="en-US" sz="2400" dirty="0" err="1">
                <a:solidFill>
                  <a:srgbClr val="7030A0"/>
                </a:solidFill>
                <a:highlight>
                  <a:srgbClr val="FFFFFF"/>
                </a:highlight>
                <a:latin typeface="Times" panose="02020603050405020304" pitchFamily="18" charset="0"/>
                <a:cs typeface="Times" panose="02020603050405020304" pitchFamily="18" charset="0"/>
              </a:rPr>
              <a:t>counter.items</a:t>
            </a:r>
            <a:r>
              <a:rPr lang="en-US" sz="24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per = v / </a:t>
            </a:r>
            <a:r>
              <a:rPr lang="en-US" sz="2400" dirty="0" err="1">
                <a:solidFill>
                  <a:srgbClr val="7030A0"/>
                </a:solidFill>
                <a:highlight>
                  <a:srgbClr val="FFFFFF"/>
                </a:highlight>
                <a:latin typeface="Times" panose="02020603050405020304" pitchFamily="18" charset="0"/>
                <a:cs typeface="Times" panose="02020603050405020304" pitchFamily="18" charset="0"/>
              </a:rPr>
              <a:t>len</a:t>
            </a:r>
            <a:r>
              <a:rPr lang="en-US" sz="2400" dirty="0">
                <a:solidFill>
                  <a:srgbClr val="7030A0"/>
                </a:solidFill>
                <a:highlight>
                  <a:srgbClr val="FFFFFF"/>
                </a:highlight>
                <a:latin typeface="Times" panose="02020603050405020304" pitchFamily="18" charset="0"/>
                <a:cs typeface="Times" panose="02020603050405020304" pitchFamily="18" charset="0"/>
              </a:rPr>
              <a:t>(target) * 100</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print('Class=%d, Count=%d, Percentage=%.3f%%' % (k, v, per))</a:t>
            </a:r>
          </a:p>
        </p:txBody>
      </p:sp>
    </p:spTree>
    <p:extLst>
      <p:ext uri="{BB962C8B-B14F-4D97-AF65-F5344CB8AC3E}">
        <p14:creationId xmlns:p14="http://schemas.microsoft.com/office/powerpoint/2010/main" val="81359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2DD4BFD4-EDF8-7938-2917-A5607A60B333}"/>
              </a:ext>
            </a:extLst>
          </p:cNvPr>
          <p:cNvSpPr txBox="1">
            <a:spLocks/>
          </p:cNvSpPr>
          <p:nvPr/>
        </p:nvSpPr>
        <p:spPr>
          <a:xfrm>
            <a:off x="761999" y="1388588"/>
            <a:ext cx="12128484" cy="4889977"/>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 proportion of instances in the minority and majority classes are confirmed by summarizing the class distribution.</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(1000, 21)</a:t>
            </a:r>
          </a:p>
          <a:p>
            <a:pPr marL="0" indent="0" fontAlgn="base">
              <a:buFont typeface="Arial" panose="020B0604020202020204" pitchFamily="34" charset="0"/>
              <a:buNone/>
            </a:pPr>
            <a:endParaRPr lang="en-US" sz="2400" b="1" u="sng"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b="1" u="sng" dirty="0">
                <a:highlight>
                  <a:srgbClr val="FFFFFF"/>
                </a:highlight>
                <a:latin typeface="Times" panose="02020603050405020304" pitchFamily="18" charset="0"/>
                <a:cs typeface="Times" panose="02020603050405020304" pitchFamily="18" charset="0"/>
              </a:rPr>
              <a:t>Class       Count             Percentage</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 1             700                   70.000%</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 2             300                   30.000%</a:t>
            </a:r>
          </a:p>
          <a:p>
            <a:pPr marL="0" indent="0"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Making a histogram for each of the seven numerical input variables allows us to examine their distribution in more detail.</a:t>
            </a:r>
          </a:p>
        </p:txBody>
      </p:sp>
    </p:spTree>
    <p:extLst>
      <p:ext uri="{BB962C8B-B14F-4D97-AF65-F5344CB8AC3E}">
        <p14:creationId xmlns:p14="http://schemas.microsoft.com/office/powerpoint/2010/main" val="2358735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2DD4BFD4-EDF8-7938-2917-A5607A60B333}"/>
              </a:ext>
            </a:extLst>
          </p:cNvPr>
          <p:cNvSpPr txBox="1">
            <a:spLocks/>
          </p:cNvSpPr>
          <p:nvPr/>
        </p:nvSpPr>
        <p:spPr>
          <a:xfrm>
            <a:off x="761999" y="1388588"/>
            <a:ext cx="12128484" cy="4889977"/>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endParaRPr lang="en-US" sz="2400" b="1"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b="1" dirty="0" err="1">
                <a:highlight>
                  <a:srgbClr val="FFFFFF"/>
                </a:highlight>
                <a:latin typeface="Times" panose="02020603050405020304" pitchFamily="18" charset="0"/>
                <a:cs typeface="Times" panose="02020603050405020304" pitchFamily="18" charset="0"/>
              </a:rPr>
              <a:t>select_dtypes</a:t>
            </a:r>
            <a:r>
              <a:rPr lang="en-US" sz="2400" b="1" dirty="0">
                <a:highlight>
                  <a:srgbClr val="FFFFFF"/>
                </a:highlight>
                <a:latin typeface="Times" panose="02020603050405020304" pitchFamily="18" charset="0"/>
                <a:cs typeface="Times" panose="02020603050405020304" pitchFamily="18" charset="0"/>
              </a:rPr>
              <a:t>(): </a:t>
            </a:r>
            <a:r>
              <a:rPr lang="en-US" sz="2400" dirty="0">
                <a:highlight>
                  <a:srgbClr val="FFFFFF"/>
                </a:highlight>
                <a:latin typeface="Times" panose="02020603050405020304" pitchFamily="18" charset="0"/>
                <a:cs typeface="Times" panose="02020603050405020304" pitchFamily="18" charset="0"/>
              </a:rPr>
              <a:t>This function</a:t>
            </a:r>
            <a:r>
              <a:rPr lang="en-US" sz="2400" b="1" dirty="0">
                <a:highlight>
                  <a:srgbClr val="FFFFFF"/>
                </a:highlight>
                <a:latin typeface="Times" panose="02020603050405020304" pitchFamily="18" charset="0"/>
                <a:cs typeface="Times" panose="02020603050405020304" pitchFamily="18" charset="0"/>
              </a:rPr>
              <a:t> </a:t>
            </a:r>
            <a:r>
              <a:rPr lang="en-US" sz="2400" dirty="0">
                <a:highlight>
                  <a:srgbClr val="FFFFFF"/>
                </a:highlight>
                <a:latin typeface="Times" panose="02020603050405020304" pitchFamily="18" charset="0"/>
                <a:cs typeface="Times" panose="02020603050405020304" pitchFamily="18" charset="0"/>
              </a:rPr>
              <a:t>select the columns with numeric variables on the </a:t>
            </a:r>
            <a:r>
              <a:rPr lang="en-US" sz="2400" dirty="0" err="1">
                <a:highlight>
                  <a:srgbClr val="FFFFFF"/>
                </a:highlight>
                <a:latin typeface="Times" panose="02020603050405020304" pitchFamily="18" charset="0"/>
                <a:cs typeface="Times" panose="02020603050405020304" pitchFamily="18" charset="0"/>
              </a:rPr>
              <a:t>DataFrame</a:t>
            </a:r>
            <a:r>
              <a:rPr lang="en-US" sz="2400" dirty="0">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 </a:t>
            </a: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select columns with numerical data types</a:t>
            </a:r>
          </a:p>
          <a:p>
            <a:pPr marL="0" indent="0" fontAlgn="base">
              <a:buFont typeface="Arial" panose="020B0604020202020204" pitchFamily="34" charset="0"/>
              <a:buNone/>
            </a:pPr>
            <a:r>
              <a:rPr lang="en-US" sz="2400" dirty="0" err="1">
                <a:solidFill>
                  <a:srgbClr val="7030A0"/>
                </a:solidFill>
                <a:highlight>
                  <a:srgbClr val="FFFFFF"/>
                </a:highlight>
                <a:latin typeface="Times" panose="02020603050405020304" pitchFamily="18" charset="0"/>
                <a:cs typeface="Times" panose="02020603050405020304" pitchFamily="18" charset="0"/>
              </a:rPr>
              <a:t>num_ix</a:t>
            </a:r>
            <a:r>
              <a:rPr lang="en-US" sz="2400" dirty="0">
                <a:solidFill>
                  <a:srgbClr val="7030A0"/>
                </a:solidFill>
                <a:highlight>
                  <a:srgbClr val="FFFFFF"/>
                </a:highlight>
                <a:latin typeface="Times" panose="02020603050405020304" pitchFamily="18" charset="0"/>
                <a:cs typeface="Times" panose="02020603050405020304" pitchFamily="18" charset="0"/>
              </a:rPr>
              <a:t> = </a:t>
            </a:r>
            <a:r>
              <a:rPr lang="en-US" sz="2400" dirty="0" err="1">
                <a:solidFill>
                  <a:srgbClr val="7030A0"/>
                </a:solidFill>
                <a:highlight>
                  <a:srgbClr val="FFFFFF"/>
                </a:highlight>
                <a:latin typeface="Times" panose="02020603050405020304" pitchFamily="18" charset="0"/>
                <a:cs typeface="Times" panose="02020603050405020304" pitchFamily="18" charset="0"/>
              </a:rPr>
              <a:t>df.select_dtypes</a:t>
            </a:r>
            <a:r>
              <a:rPr lang="en-US" sz="2400" dirty="0">
                <a:solidFill>
                  <a:srgbClr val="7030A0"/>
                </a:solidFill>
                <a:highlight>
                  <a:srgbClr val="FFFFFF"/>
                </a:highlight>
                <a:latin typeface="Times" panose="02020603050405020304" pitchFamily="18" charset="0"/>
                <a:cs typeface="Times" panose="02020603050405020304" pitchFamily="18" charset="0"/>
              </a:rPr>
              <a:t>(include=['int64', 'float64']).columns</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select a subset of the </a:t>
            </a:r>
            <a:r>
              <a:rPr lang="en-US" sz="2400" dirty="0" err="1">
                <a:solidFill>
                  <a:srgbClr val="7030A0"/>
                </a:solidFill>
                <a:highlight>
                  <a:srgbClr val="FFFFFF"/>
                </a:highlight>
                <a:latin typeface="Times" panose="02020603050405020304" pitchFamily="18" charset="0"/>
                <a:cs typeface="Times" panose="02020603050405020304" pitchFamily="18" charset="0"/>
              </a:rPr>
              <a:t>dataframe</a:t>
            </a:r>
            <a:r>
              <a:rPr lang="en-US" sz="2400" dirty="0">
                <a:solidFill>
                  <a:srgbClr val="7030A0"/>
                </a:solidFill>
                <a:highlight>
                  <a:srgbClr val="FFFFFF"/>
                </a:highlight>
                <a:latin typeface="Times" panose="02020603050405020304" pitchFamily="18" charset="0"/>
                <a:cs typeface="Times" panose="02020603050405020304" pitchFamily="18" charset="0"/>
              </a:rPr>
              <a:t> with the chosen columns</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Subset = </a:t>
            </a:r>
            <a:r>
              <a:rPr lang="en-US" sz="2400" dirty="0" err="1">
                <a:solidFill>
                  <a:srgbClr val="7030A0"/>
                </a:solidFill>
                <a:highlight>
                  <a:srgbClr val="FFFFFF"/>
                </a:highlight>
                <a:latin typeface="Times" panose="02020603050405020304" pitchFamily="18" charset="0"/>
                <a:cs typeface="Times" panose="02020603050405020304" pitchFamily="18" charset="0"/>
              </a:rPr>
              <a:t>df</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num_ix</a:t>
            </a:r>
            <a:r>
              <a:rPr lang="en-US" sz="2400" dirty="0">
                <a:solidFill>
                  <a:srgbClr val="7030A0"/>
                </a:solidFill>
                <a:highlight>
                  <a:srgbClr val="FFFFFF"/>
                </a:highlight>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2858009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665620" y="-372942"/>
            <a:ext cx="14643640" cy="8235522"/>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AD3BD240-4F9F-420E-A984-F9CBDF47365A}"/>
              </a:ext>
            </a:extLst>
          </p:cNvPr>
          <p:cNvSpPr txBox="1">
            <a:spLocks/>
          </p:cNvSpPr>
          <p:nvPr/>
        </p:nvSpPr>
        <p:spPr>
          <a:xfrm>
            <a:off x="762000" y="1738746"/>
            <a:ext cx="10972800" cy="4525963"/>
          </a:xfrm>
          <a:prstGeom prst="rect">
            <a:avLst/>
          </a:prstGeom>
        </p:spPr>
        <p:txBody>
          <a:bodyPr vert="horz" lIns="91440" tIns="45720" rIns="91440" bIns="45720" rtlCol="0">
            <a:normAutofit fontScale="92500" lnSpcReduction="20000"/>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600" b="1" dirty="0">
                <a:solidFill>
                  <a:srgbClr val="555555"/>
                </a:solidFill>
                <a:highlight>
                  <a:srgbClr val="FFFFFF"/>
                </a:highlight>
                <a:latin typeface="Times" panose="02020603050405020304" pitchFamily="18" charset="0"/>
                <a:cs typeface="Times" panose="02020603050405020304" pitchFamily="18" charset="0"/>
              </a:rPr>
              <a:t>We can then create histograms of each numeric input variable.</a:t>
            </a:r>
          </a:p>
          <a:p>
            <a:pPr marL="0" indent="0" fontAlgn="base">
              <a:buFont typeface="Arial" panose="020B0604020202020204" pitchFamily="34" charset="0"/>
              <a:buNone/>
            </a:pPr>
            <a:r>
              <a:rPr lang="en-US" sz="2600" i="1" dirty="0">
                <a:highlight>
                  <a:srgbClr val="FFFFFF"/>
                </a:highlight>
                <a:latin typeface="Times" panose="02020603050405020304" pitchFamily="18" charset="0"/>
                <a:cs typeface="Times" panose="02020603050405020304" pitchFamily="18" charset="0"/>
              </a:rPr>
              <a:t># create histograms of numeric input variables. Also load and summarize the dataset</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from collections import Counter</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from pandas import </a:t>
            </a:r>
            <a:r>
              <a:rPr lang="en-US" sz="2000" dirty="0" err="1">
                <a:solidFill>
                  <a:srgbClr val="7030A0"/>
                </a:solidFill>
                <a:highlight>
                  <a:srgbClr val="FFFFFF"/>
                </a:highlight>
                <a:latin typeface="Times" panose="02020603050405020304" pitchFamily="18" charset="0"/>
                <a:cs typeface="Times" panose="02020603050405020304" pitchFamily="18" charset="0"/>
              </a:rPr>
              <a:t>read_csv</a:t>
            </a:r>
            <a:endParaRPr lang="en-US" sz="2000" dirty="0">
              <a:solidFill>
                <a:srgbClr val="7030A0"/>
              </a:solidFill>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from matplotlib import </a:t>
            </a:r>
            <a:r>
              <a:rPr lang="en-US" sz="2000" dirty="0" err="1">
                <a:solidFill>
                  <a:srgbClr val="7030A0"/>
                </a:solidFill>
                <a:highlight>
                  <a:srgbClr val="FFFFFF"/>
                </a:highlight>
                <a:latin typeface="Times" panose="02020603050405020304" pitchFamily="18" charset="0"/>
                <a:cs typeface="Times" panose="02020603050405020304" pitchFamily="18" charset="0"/>
              </a:rPr>
              <a:t>pyplot</a:t>
            </a:r>
            <a:endParaRPr lang="en-US" sz="2000" dirty="0">
              <a:solidFill>
                <a:srgbClr val="7030A0"/>
              </a:solidFill>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filename = 'german.csv'</a:t>
            </a:r>
          </a:p>
          <a:p>
            <a:pPr marL="0" indent="0" fontAlgn="base">
              <a:buFont typeface="Arial" panose="020B0604020202020204" pitchFamily="34" charset="0"/>
              <a:buNone/>
            </a:pPr>
            <a:r>
              <a:rPr lang="en-US" sz="2600" i="1" dirty="0">
                <a:highlight>
                  <a:srgbClr val="FFFFFF"/>
                </a:highlight>
                <a:latin typeface="Times" panose="02020603050405020304" pitchFamily="18" charset="0"/>
                <a:cs typeface="Times" panose="02020603050405020304" pitchFamily="18" charset="0"/>
              </a:rPr>
              <a:t># load the csv file as a data frame</a:t>
            </a:r>
          </a:p>
          <a:p>
            <a:pPr marL="0" indent="0" fontAlgn="base">
              <a:buFont typeface="Arial" panose="020B0604020202020204" pitchFamily="34" charset="0"/>
              <a:buNone/>
            </a:pPr>
            <a:r>
              <a:rPr lang="en-US" sz="2000" dirty="0" err="1">
                <a:solidFill>
                  <a:srgbClr val="7030A0"/>
                </a:solidFill>
                <a:highlight>
                  <a:srgbClr val="FFFFFF"/>
                </a:highlight>
                <a:latin typeface="Times" panose="02020603050405020304" pitchFamily="18" charset="0"/>
                <a:cs typeface="Times" panose="02020603050405020304" pitchFamily="18" charset="0"/>
              </a:rPr>
              <a:t>df</a:t>
            </a:r>
            <a:r>
              <a:rPr lang="en-US" sz="2000" dirty="0">
                <a:solidFill>
                  <a:srgbClr val="7030A0"/>
                </a:solidFill>
                <a:highlight>
                  <a:srgbClr val="FFFFFF"/>
                </a:highlight>
                <a:latin typeface="Times" panose="02020603050405020304" pitchFamily="18" charset="0"/>
                <a:cs typeface="Times" panose="02020603050405020304" pitchFamily="18" charset="0"/>
              </a:rPr>
              <a:t> = </a:t>
            </a:r>
            <a:r>
              <a:rPr lang="en-US" sz="2000" dirty="0" err="1">
                <a:solidFill>
                  <a:srgbClr val="7030A0"/>
                </a:solidFill>
                <a:highlight>
                  <a:srgbClr val="FFFFFF"/>
                </a:highlight>
                <a:latin typeface="Times" panose="02020603050405020304" pitchFamily="18" charset="0"/>
                <a:cs typeface="Times" panose="02020603050405020304" pitchFamily="18" charset="0"/>
              </a:rPr>
              <a:t>read_csv</a:t>
            </a:r>
            <a:r>
              <a:rPr lang="en-US" sz="2000" dirty="0">
                <a:solidFill>
                  <a:srgbClr val="7030A0"/>
                </a:solidFill>
                <a:highlight>
                  <a:srgbClr val="FFFFFF"/>
                </a:highlight>
                <a:latin typeface="Times" panose="02020603050405020304" pitchFamily="18" charset="0"/>
                <a:cs typeface="Times" panose="02020603050405020304" pitchFamily="18" charset="0"/>
              </a:rPr>
              <a:t>(filename, header=None)</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 select columns with numerical data types</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dirty="0" err="1">
                <a:solidFill>
                  <a:srgbClr val="7030A0"/>
                </a:solidFill>
                <a:highlight>
                  <a:srgbClr val="FFFFFF"/>
                </a:highlight>
                <a:latin typeface="Times" panose="02020603050405020304" pitchFamily="18" charset="0"/>
                <a:cs typeface="Times" panose="02020603050405020304" pitchFamily="18" charset="0"/>
              </a:rPr>
              <a:t>num_ix</a:t>
            </a:r>
            <a:r>
              <a:rPr lang="en-US" sz="2000" dirty="0">
                <a:solidFill>
                  <a:srgbClr val="7030A0"/>
                </a:solidFill>
                <a:highlight>
                  <a:srgbClr val="FFFFFF"/>
                </a:highlight>
                <a:latin typeface="Times" panose="02020603050405020304" pitchFamily="18" charset="0"/>
                <a:cs typeface="Times" panose="02020603050405020304" pitchFamily="18" charset="0"/>
              </a:rPr>
              <a:t> = </a:t>
            </a:r>
            <a:r>
              <a:rPr lang="en-US" sz="2000" dirty="0" err="1">
                <a:solidFill>
                  <a:srgbClr val="7030A0"/>
                </a:solidFill>
                <a:highlight>
                  <a:srgbClr val="FFFFFF"/>
                </a:highlight>
                <a:latin typeface="Times" panose="02020603050405020304" pitchFamily="18" charset="0"/>
                <a:cs typeface="Times" panose="02020603050405020304" pitchFamily="18" charset="0"/>
              </a:rPr>
              <a:t>df.select_dtypes</a:t>
            </a:r>
            <a:r>
              <a:rPr lang="en-US" sz="2000" dirty="0">
                <a:solidFill>
                  <a:srgbClr val="7030A0"/>
                </a:solidFill>
                <a:highlight>
                  <a:srgbClr val="FFFFFF"/>
                </a:highlight>
                <a:latin typeface="Times" panose="02020603050405020304" pitchFamily="18" charset="0"/>
                <a:cs typeface="Times" panose="02020603050405020304" pitchFamily="18" charset="0"/>
              </a:rPr>
              <a:t>(include=['int64', 'float64']).columns</a:t>
            </a:r>
          </a:p>
          <a:p>
            <a:pPr marL="0" indent="0" fontAlgn="base">
              <a:buFont typeface="Arial" panose="020B0604020202020204" pitchFamily="34" charset="0"/>
              <a:buNone/>
            </a:pPr>
            <a:r>
              <a:rPr lang="en-US" sz="2600" i="1" dirty="0">
                <a:highlight>
                  <a:srgbClr val="FFFFFF"/>
                </a:highlight>
                <a:latin typeface="Times" panose="02020603050405020304" pitchFamily="18" charset="0"/>
                <a:cs typeface="Times" panose="02020603050405020304" pitchFamily="18" charset="0"/>
              </a:rPr>
              <a:t># select a subset of the </a:t>
            </a:r>
            <a:r>
              <a:rPr lang="en-US" sz="2600" i="1" dirty="0" err="1">
                <a:highlight>
                  <a:srgbClr val="FFFFFF"/>
                </a:highlight>
                <a:latin typeface="Times" panose="02020603050405020304" pitchFamily="18" charset="0"/>
                <a:cs typeface="Times" panose="02020603050405020304" pitchFamily="18" charset="0"/>
              </a:rPr>
              <a:t>dataframe</a:t>
            </a:r>
            <a:r>
              <a:rPr lang="en-US" sz="2600" i="1" dirty="0">
                <a:highlight>
                  <a:srgbClr val="FFFFFF"/>
                </a:highlight>
                <a:latin typeface="Times" panose="02020603050405020304" pitchFamily="18" charset="0"/>
                <a:cs typeface="Times" panose="02020603050405020304" pitchFamily="18" charset="0"/>
              </a:rPr>
              <a:t> with the chosen columns</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subset = </a:t>
            </a:r>
            <a:r>
              <a:rPr lang="en-US" sz="2000" dirty="0" err="1">
                <a:solidFill>
                  <a:srgbClr val="7030A0"/>
                </a:solidFill>
                <a:highlight>
                  <a:srgbClr val="FFFFFF"/>
                </a:highlight>
                <a:latin typeface="Times" panose="02020603050405020304" pitchFamily="18" charset="0"/>
                <a:cs typeface="Times" panose="02020603050405020304" pitchFamily="18" charset="0"/>
              </a:rPr>
              <a:t>df</a:t>
            </a:r>
            <a:r>
              <a:rPr lang="en-US" sz="2000" dirty="0">
                <a:solidFill>
                  <a:srgbClr val="7030A0"/>
                </a:solidFill>
                <a:highlight>
                  <a:srgbClr val="FFFFFF"/>
                </a:highlight>
                <a:latin typeface="Times" panose="02020603050405020304" pitchFamily="18" charset="0"/>
                <a:cs typeface="Times" panose="02020603050405020304" pitchFamily="18" charset="0"/>
              </a:rPr>
              <a:t>[</a:t>
            </a:r>
            <a:r>
              <a:rPr lang="en-US" sz="2000" dirty="0" err="1">
                <a:solidFill>
                  <a:srgbClr val="7030A0"/>
                </a:solidFill>
                <a:highlight>
                  <a:srgbClr val="FFFFFF"/>
                </a:highlight>
                <a:latin typeface="Times" panose="02020603050405020304" pitchFamily="18" charset="0"/>
                <a:cs typeface="Times" panose="02020603050405020304" pitchFamily="18" charset="0"/>
              </a:rPr>
              <a:t>num_ix</a:t>
            </a:r>
            <a:r>
              <a:rPr lang="en-US" sz="20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endParaRPr lang="en-US" sz="1800" dirty="0">
              <a:solidFill>
                <a:srgbClr val="555555"/>
              </a:solidFill>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069142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C6A6443F-F8E5-D4FB-F69B-76FADE6295CF}"/>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create a histogram plot of each numeric variable</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ax = </a:t>
            </a:r>
            <a:r>
              <a:rPr lang="en-US" sz="1800" dirty="0" err="1">
                <a:solidFill>
                  <a:srgbClr val="7030A0"/>
                </a:solidFill>
                <a:highlight>
                  <a:srgbClr val="FFFFFF"/>
                </a:highlight>
                <a:latin typeface="Times" panose="02020603050405020304" pitchFamily="18" charset="0"/>
                <a:cs typeface="Times" panose="02020603050405020304" pitchFamily="18" charset="0"/>
              </a:rPr>
              <a:t>subset.hist</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disable axis labels to avoid the clutter</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for axis in </a:t>
            </a:r>
            <a:r>
              <a:rPr lang="en-US" sz="1800" dirty="0" err="1">
                <a:solidFill>
                  <a:srgbClr val="7030A0"/>
                </a:solidFill>
                <a:highlight>
                  <a:srgbClr val="FFFFFF"/>
                </a:highlight>
                <a:latin typeface="Times" panose="02020603050405020304" pitchFamily="18" charset="0"/>
                <a:cs typeface="Times" panose="02020603050405020304" pitchFamily="18" charset="0"/>
              </a:rPr>
              <a:t>ax.flatten</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a:t>
            </a:r>
            <a:r>
              <a:rPr lang="en-US" sz="1800" dirty="0" err="1">
                <a:solidFill>
                  <a:srgbClr val="7030A0"/>
                </a:solidFill>
                <a:highlight>
                  <a:srgbClr val="FFFFFF"/>
                </a:highlight>
                <a:latin typeface="Times" panose="02020603050405020304" pitchFamily="18" charset="0"/>
                <a:cs typeface="Times" panose="02020603050405020304" pitchFamily="18" charset="0"/>
              </a:rPr>
              <a:t>axis.set_xticklabels</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a:t>
            </a:r>
            <a:r>
              <a:rPr lang="en-US" sz="1800" dirty="0" err="1">
                <a:solidFill>
                  <a:srgbClr val="7030A0"/>
                </a:solidFill>
                <a:highlight>
                  <a:srgbClr val="FFFFFF"/>
                </a:highlight>
                <a:latin typeface="Times" panose="02020603050405020304" pitchFamily="18" charset="0"/>
                <a:cs typeface="Times" panose="02020603050405020304" pitchFamily="18" charset="0"/>
              </a:rPr>
              <a:t>axis.set_yticklabels</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show the plot</a:t>
            </a:r>
          </a:p>
          <a:p>
            <a:pPr marL="0" indent="0" fontAlgn="base">
              <a:buFont typeface="Arial" panose="020B0604020202020204" pitchFamily="34" charset="0"/>
              <a:buNone/>
            </a:pPr>
            <a:r>
              <a:rPr lang="en-US" sz="1800" dirty="0" err="1">
                <a:solidFill>
                  <a:srgbClr val="7030A0"/>
                </a:solidFill>
                <a:highlight>
                  <a:srgbClr val="FFFFFF"/>
                </a:highlight>
                <a:latin typeface="Times" panose="02020603050405020304" pitchFamily="18" charset="0"/>
                <a:cs typeface="Times" panose="02020603050405020304" pitchFamily="18" charset="0"/>
              </a:rPr>
              <a:t>pyplot.show</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endParaRPr lang="en-US" sz="1800" dirty="0">
              <a:solidFill>
                <a:srgbClr val="7030A0"/>
              </a:solidFill>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Now that we have reviewed the dataset, let’s look at developing a test harness for evaluating candidate models.</a:t>
            </a:r>
          </a:p>
          <a:p>
            <a:pPr marL="0" indent="0" fontAlgn="base">
              <a:buFont typeface="Arial" panose="020B0604020202020204" pitchFamily="34" charset="0"/>
              <a:buNone/>
            </a:pPr>
            <a:endParaRPr lang="en-US" sz="18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207254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185E9B8D-85B9-52C8-2134-D2178BA20EC4}"/>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Repeated stratified k-fold cross-validation will be used to assess candidate models.</a:t>
            </a:r>
          </a:p>
          <a:p>
            <a:pPr marL="0" indent="0" algn="just"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k-fold cross-validation:</a:t>
            </a:r>
            <a:r>
              <a:rPr lang="en-US" sz="2400" dirty="0">
                <a:highlight>
                  <a:srgbClr val="FFFFFF"/>
                </a:highlight>
                <a:latin typeface="Times" panose="02020603050405020304" pitchFamily="18" charset="0"/>
                <a:cs typeface="Times" panose="02020603050405020304" pitchFamily="18" charset="0"/>
              </a:rPr>
              <a:t> In comparison to a single train-test split, the k-fold cross-validation approach yields a decent overall estimate of model performance that is not overly optimistically biased. Since k=10 will be used, each fold will have around 1000/10, or 100, samples in it.</a:t>
            </a:r>
          </a:p>
          <a:p>
            <a:pPr marL="0" indent="0" algn="just"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Stratified :</a:t>
            </a:r>
            <a:r>
              <a:rPr lang="en-US" sz="2400" dirty="0">
                <a:highlight>
                  <a:srgbClr val="FFFFFF"/>
                </a:highlight>
                <a:latin typeface="Times" panose="02020603050405020304" pitchFamily="18" charset="0"/>
                <a:cs typeface="Times" panose="02020603050405020304" pitchFamily="18" charset="0"/>
              </a:rPr>
              <a:t> Stratified refers to the fact that every fold will have the same proportion of characteristics per class, or around 70% to 30% good to bad consumers. </a:t>
            </a:r>
          </a:p>
          <a:p>
            <a:pPr marL="0" indent="0" algn="just"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Repeated :</a:t>
            </a:r>
            <a:r>
              <a:rPr lang="en-US" sz="2400" dirty="0">
                <a:highlight>
                  <a:srgbClr val="FFFFFF"/>
                </a:highlight>
                <a:latin typeface="Times" panose="02020603050405020304" pitchFamily="18" charset="0"/>
                <a:cs typeface="Times" panose="02020603050405020304" pitchFamily="18" charset="0"/>
              </a:rPr>
              <a:t> Repeated refers to carrying out the assessment procedure more than once in order to reduce the possibility of anomalous findings and better represent the variance of the selected model. There will be three iterations.</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This implies that the mean and standard deviation of each run of a single model will be provided after it has been fitted and assessed 10 * 3 or 30 times.</a:t>
            </a:r>
          </a:p>
        </p:txBody>
      </p:sp>
    </p:spTree>
    <p:extLst>
      <p:ext uri="{BB962C8B-B14F-4D97-AF65-F5344CB8AC3E}">
        <p14:creationId xmlns:p14="http://schemas.microsoft.com/office/powerpoint/2010/main" val="549958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89431BBF-3DFD-54AE-9D21-F5F5678220AE}"/>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We will predict class labels of whether a customer is good or not. Therefore, we need a measure that is appropriate for evaluating the predicted class labels.</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 focus of the task is on the positive class (bad customers). Precision and recall are a good place to start. Maximizing precision will minimize the false positives and maximizing recall will minimize the false negatives in the predictions made by a model.</a:t>
            </a:r>
          </a:p>
          <a:p>
            <a:pPr marL="0" indent="0" algn="ctr"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Precision = </a:t>
            </a:r>
            <a:r>
              <a:rPr lang="en-US" sz="2400" i="1" dirty="0" err="1">
                <a:highlight>
                  <a:srgbClr val="FFFFFF"/>
                </a:highlight>
                <a:latin typeface="Times" panose="02020603050405020304" pitchFamily="18" charset="0"/>
                <a:cs typeface="Times" panose="02020603050405020304" pitchFamily="18" charset="0"/>
              </a:rPr>
              <a:t>TruePositives</a:t>
            </a:r>
            <a:r>
              <a:rPr lang="en-US" sz="2400" i="1" dirty="0">
                <a:highlight>
                  <a:srgbClr val="FFFFFF"/>
                </a:highlight>
                <a:latin typeface="Times" panose="02020603050405020304" pitchFamily="18" charset="0"/>
                <a:cs typeface="Times" panose="02020603050405020304" pitchFamily="18" charset="0"/>
              </a:rPr>
              <a:t> / (</a:t>
            </a:r>
            <a:r>
              <a:rPr lang="en-US" sz="2400" i="1" dirty="0" err="1">
                <a:highlight>
                  <a:srgbClr val="FFFFFF"/>
                </a:highlight>
                <a:latin typeface="Times" panose="02020603050405020304" pitchFamily="18" charset="0"/>
                <a:cs typeface="Times" panose="02020603050405020304" pitchFamily="18" charset="0"/>
              </a:rPr>
              <a:t>TruePositives</a:t>
            </a:r>
            <a:r>
              <a:rPr lang="en-US" sz="2400" i="1" dirty="0">
                <a:highlight>
                  <a:srgbClr val="FFFFFF"/>
                </a:highlight>
                <a:latin typeface="Times" panose="02020603050405020304" pitchFamily="18" charset="0"/>
                <a:cs typeface="Times" panose="02020603050405020304" pitchFamily="18" charset="0"/>
              </a:rPr>
              <a:t> + </a:t>
            </a:r>
            <a:r>
              <a:rPr lang="en-US" sz="2400" i="1" dirty="0" err="1">
                <a:highlight>
                  <a:srgbClr val="FFFFFF"/>
                </a:highlight>
                <a:latin typeface="Times" panose="02020603050405020304" pitchFamily="18" charset="0"/>
                <a:cs typeface="Times" panose="02020603050405020304" pitchFamily="18" charset="0"/>
              </a:rPr>
              <a:t>FalsePositives</a:t>
            </a:r>
            <a:r>
              <a:rPr lang="en-US" sz="2400" i="1" dirty="0">
                <a:highlight>
                  <a:srgbClr val="FFFFFF"/>
                </a:highlight>
                <a:latin typeface="Times" panose="02020603050405020304" pitchFamily="18" charset="0"/>
                <a:cs typeface="Times" panose="02020603050405020304" pitchFamily="18" charset="0"/>
              </a:rPr>
              <a:t>)</a:t>
            </a:r>
          </a:p>
          <a:p>
            <a:pPr marL="0" indent="0" algn="ctr"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Recall = </a:t>
            </a:r>
            <a:r>
              <a:rPr lang="en-US" sz="2400" i="1" dirty="0" err="1">
                <a:highlight>
                  <a:srgbClr val="FFFFFF"/>
                </a:highlight>
                <a:latin typeface="Times" panose="02020603050405020304" pitchFamily="18" charset="0"/>
                <a:cs typeface="Times" panose="02020603050405020304" pitchFamily="18" charset="0"/>
              </a:rPr>
              <a:t>TruePositives</a:t>
            </a:r>
            <a:r>
              <a:rPr lang="en-US" sz="2400" i="1" dirty="0">
                <a:highlight>
                  <a:srgbClr val="FFFFFF"/>
                </a:highlight>
                <a:latin typeface="Times" panose="02020603050405020304" pitchFamily="18" charset="0"/>
                <a:cs typeface="Times" panose="02020603050405020304" pitchFamily="18" charset="0"/>
              </a:rPr>
              <a:t> / (</a:t>
            </a:r>
            <a:r>
              <a:rPr lang="en-US" sz="2400" i="1" dirty="0" err="1">
                <a:highlight>
                  <a:srgbClr val="FFFFFF"/>
                </a:highlight>
                <a:latin typeface="Times" panose="02020603050405020304" pitchFamily="18" charset="0"/>
                <a:cs typeface="Times" panose="02020603050405020304" pitchFamily="18" charset="0"/>
              </a:rPr>
              <a:t>TruePositives</a:t>
            </a:r>
            <a:r>
              <a:rPr lang="en-US" sz="2400" i="1" dirty="0">
                <a:highlight>
                  <a:srgbClr val="FFFFFF"/>
                </a:highlight>
                <a:latin typeface="Times" panose="02020603050405020304" pitchFamily="18" charset="0"/>
                <a:cs typeface="Times" panose="02020603050405020304" pitchFamily="18" charset="0"/>
              </a:rPr>
              <a:t> + </a:t>
            </a:r>
            <a:r>
              <a:rPr lang="en-US" sz="2400" i="1" dirty="0" err="1">
                <a:highlight>
                  <a:srgbClr val="FFFFFF"/>
                </a:highlight>
                <a:latin typeface="Times" panose="02020603050405020304" pitchFamily="18" charset="0"/>
                <a:cs typeface="Times" panose="02020603050405020304" pitchFamily="18" charset="0"/>
              </a:rPr>
              <a:t>FalseNegatives</a:t>
            </a:r>
            <a:r>
              <a:rPr lang="en-US" sz="2400" i="1" dirty="0">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Using the F-Measure will calculate the harmonic mean between precision and recall. This is a good single number that can be used to compare and select a model on this problem. The issue is that false negatives are more damaging than false positives.</a:t>
            </a:r>
          </a:p>
          <a:p>
            <a:pPr marL="0" indent="0" algn="ctr"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F-Measure = (2 * Precision * Recall) / (Precision + Recall)</a:t>
            </a:r>
          </a:p>
          <a:p>
            <a:pPr marL="0" indent="0"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854474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01FFEA10-CD17-1109-9A6B-E314B9BBA9ED}"/>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Recall that instances of a bad customer being labeled as a good customer and receiving a loan are known as false negatives on this dataset. </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False positives are situations in which a creditworthy applicant is flagged as a bad applicant and denied a loan.</a:t>
            </a:r>
          </a:p>
          <a:p>
            <a:pPr marL="0" indent="0" algn="just"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False Negative:</a:t>
            </a:r>
            <a:r>
              <a:rPr lang="en-US" sz="2400" dirty="0">
                <a:highlight>
                  <a:srgbClr val="FFFFFF"/>
                </a:highlight>
                <a:latin typeface="Times" panose="02020603050405020304" pitchFamily="18" charset="0"/>
                <a:cs typeface="Times" panose="02020603050405020304" pitchFamily="18" charset="0"/>
              </a:rPr>
              <a:t> Bad Customer (class 1) predicted as a Good Customer (class 0).</a:t>
            </a:r>
          </a:p>
          <a:p>
            <a:pPr marL="0" indent="0" algn="just"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False Positive:</a:t>
            </a:r>
            <a:r>
              <a:rPr lang="en-US" sz="2400" dirty="0">
                <a:highlight>
                  <a:srgbClr val="FFFFFF"/>
                </a:highlight>
                <a:latin typeface="Times" panose="02020603050405020304" pitchFamily="18" charset="0"/>
                <a:cs typeface="Times" panose="02020603050405020304" pitchFamily="18" charset="0"/>
              </a:rPr>
              <a:t> Good Customer (class 0) predicted as a Bad Customer (class 1).</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Split the </a:t>
            </a:r>
            <a:r>
              <a:rPr lang="en-US" sz="2400" dirty="0" err="1">
                <a:highlight>
                  <a:srgbClr val="FFFFFF"/>
                </a:highlight>
                <a:latin typeface="Times" panose="02020603050405020304" pitchFamily="18" charset="0"/>
                <a:cs typeface="Times" panose="02020603050405020304" pitchFamily="18" charset="0"/>
              </a:rPr>
              <a:t>DataFrame</a:t>
            </a:r>
            <a:r>
              <a:rPr lang="en-US" sz="2400" dirty="0">
                <a:highlight>
                  <a:srgbClr val="FFFFFF"/>
                </a:highlight>
                <a:latin typeface="Times" panose="02020603050405020304" pitchFamily="18" charset="0"/>
                <a:cs typeface="Times" panose="02020603050405020304" pitchFamily="18" charset="0"/>
              </a:rPr>
              <a:t> into two different variables input and output.</a:t>
            </a:r>
          </a:p>
          <a:p>
            <a:pPr marL="0" indent="0" algn="just"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split into inputs and outputs</a:t>
            </a:r>
          </a:p>
          <a:p>
            <a:pPr marL="0" indent="0" algn="just" fontAlgn="base">
              <a:buFont typeface="Arial" panose="020B0604020202020204" pitchFamily="34" charset="0"/>
              <a:buNone/>
            </a:pPr>
            <a:r>
              <a:rPr lang="en-US" sz="2400" dirty="0" err="1">
                <a:solidFill>
                  <a:srgbClr val="7030A0"/>
                </a:solidFill>
                <a:highlight>
                  <a:srgbClr val="FFFFFF"/>
                </a:highlight>
                <a:latin typeface="Times" panose="02020603050405020304" pitchFamily="18" charset="0"/>
                <a:cs typeface="Times" panose="02020603050405020304" pitchFamily="18" charset="0"/>
              </a:rPr>
              <a:t>last_ix</a:t>
            </a:r>
            <a:r>
              <a:rPr lang="en-US" sz="2400" dirty="0">
                <a:solidFill>
                  <a:srgbClr val="7030A0"/>
                </a:solidFill>
                <a:highlight>
                  <a:srgbClr val="FFFFFF"/>
                </a:highlight>
                <a:latin typeface="Times" panose="02020603050405020304" pitchFamily="18" charset="0"/>
                <a:cs typeface="Times" panose="02020603050405020304" pitchFamily="18" charset="0"/>
              </a:rPr>
              <a:t> = </a:t>
            </a:r>
            <a:r>
              <a:rPr lang="en-US" sz="2400" dirty="0" err="1">
                <a:solidFill>
                  <a:srgbClr val="7030A0"/>
                </a:solidFill>
                <a:highlight>
                  <a:srgbClr val="FFFFFF"/>
                </a:highlight>
                <a:latin typeface="Times" panose="02020603050405020304" pitchFamily="18" charset="0"/>
                <a:cs typeface="Times" panose="02020603050405020304" pitchFamily="18" charset="0"/>
              </a:rPr>
              <a:t>len</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dataframe.columns</a:t>
            </a:r>
            <a:r>
              <a:rPr lang="en-US" sz="2400" dirty="0">
                <a:solidFill>
                  <a:srgbClr val="7030A0"/>
                </a:solidFill>
                <a:highlight>
                  <a:srgbClr val="FFFFFF"/>
                </a:highlight>
                <a:latin typeface="Times" panose="02020603050405020304" pitchFamily="18" charset="0"/>
                <a:cs typeface="Times" panose="02020603050405020304" pitchFamily="18" charset="0"/>
              </a:rPr>
              <a:t>) - 1</a:t>
            </a:r>
          </a:p>
          <a:p>
            <a:pPr marL="0" indent="0" algn="just"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X, y = </a:t>
            </a:r>
            <a:r>
              <a:rPr lang="en-US" sz="2400" dirty="0" err="1">
                <a:solidFill>
                  <a:srgbClr val="7030A0"/>
                </a:solidFill>
                <a:highlight>
                  <a:srgbClr val="FFFFFF"/>
                </a:highlight>
                <a:latin typeface="Times" panose="02020603050405020304" pitchFamily="18" charset="0"/>
                <a:cs typeface="Times" panose="02020603050405020304" pitchFamily="18" charset="0"/>
              </a:rPr>
              <a:t>dataframe.drop</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last_ix</a:t>
            </a:r>
            <a:r>
              <a:rPr lang="en-US" sz="2400" dirty="0">
                <a:solidFill>
                  <a:srgbClr val="7030A0"/>
                </a:solidFill>
                <a:highlight>
                  <a:srgbClr val="FFFFFF"/>
                </a:highlight>
                <a:latin typeface="Times" panose="02020603050405020304" pitchFamily="18" charset="0"/>
                <a:cs typeface="Times" panose="02020603050405020304" pitchFamily="18" charset="0"/>
              </a:rPr>
              <a:t>, axis=1), </a:t>
            </a:r>
            <a:r>
              <a:rPr lang="en-US" sz="2400" dirty="0" err="1">
                <a:solidFill>
                  <a:srgbClr val="7030A0"/>
                </a:solidFill>
                <a:highlight>
                  <a:srgbClr val="FFFFFF"/>
                </a:highlight>
                <a:latin typeface="Times" panose="02020603050405020304" pitchFamily="18" charset="0"/>
                <a:cs typeface="Times" panose="02020603050405020304" pitchFamily="18" charset="0"/>
              </a:rPr>
              <a:t>dataframe</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last_ix</a:t>
            </a:r>
            <a:r>
              <a:rPr lang="en-US" sz="2400" dirty="0">
                <a:solidFill>
                  <a:srgbClr val="7030A0"/>
                </a:solidFill>
                <a:highlight>
                  <a:srgbClr val="FFFFFF"/>
                </a:highlight>
                <a:latin typeface="Times" panose="02020603050405020304" pitchFamily="18" charset="0"/>
                <a:cs typeface="Times" panose="02020603050405020304" pitchFamily="18" charset="0"/>
              </a:rPr>
              <a:t>]</a:t>
            </a: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122756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5990E1F2-3272-1EF6-4E07-61A8D32FAD8E}"/>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 next step is to choose every category input variable, perform a one-hot encoding, and ignore the numerical variables.</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By specifying the transform as a </a:t>
            </a:r>
            <a:r>
              <a:rPr lang="en-US" sz="2400" dirty="0" err="1">
                <a:highlight>
                  <a:srgbClr val="FFFFFF"/>
                </a:highlight>
                <a:latin typeface="Times" panose="02020603050405020304" pitchFamily="18" charset="0"/>
                <a:cs typeface="Times" panose="02020603050405020304" pitchFamily="18" charset="0"/>
              </a:rPr>
              <a:t>OneHotEncoder</a:t>
            </a:r>
            <a:r>
              <a:rPr lang="en-US" sz="2400" dirty="0">
                <a:highlight>
                  <a:srgbClr val="FFFFFF"/>
                </a:highlight>
                <a:latin typeface="Times" panose="02020603050405020304" pitchFamily="18" charset="0"/>
                <a:cs typeface="Times" panose="02020603050405020304" pitchFamily="18" charset="0"/>
              </a:rPr>
              <a:t> applied just to the column indices for categorical variables, a </a:t>
            </a:r>
            <a:r>
              <a:rPr lang="en-US" sz="2400" dirty="0" err="1">
                <a:highlight>
                  <a:srgbClr val="FFFFFF"/>
                </a:highlight>
                <a:latin typeface="Times" panose="02020603050405020304" pitchFamily="18" charset="0"/>
                <a:cs typeface="Times" panose="02020603050405020304" pitchFamily="18" charset="0"/>
              </a:rPr>
              <a:t>ColumnTransformer</a:t>
            </a:r>
            <a:r>
              <a:rPr lang="en-US" sz="2400" dirty="0">
                <a:highlight>
                  <a:srgbClr val="FFFFFF"/>
                </a:highlight>
                <a:latin typeface="Times" panose="02020603050405020304" pitchFamily="18" charset="0"/>
                <a:cs typeface="Times" panose="02020603050405020304" pitchFamily="18" charset="0"/>
              </a:rPr>
              <a:t> may be used to do this.</a:t>
            </a:r>
          </a:p>
          <a:p>
            <a:pPr marL="0" indent="0" algn="just" fontAlgn="base">
              <a:lnSpc>
                <a:spcPct val="150000"/>
              </a:lnSpc>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select categorical features</a:t>
            </a:r>
          </a:p>
          <a:p>
            <a:pPr marL="0" indent="0" algn="just" fontAlgn="base">
              <a:buFont typeface="Arial" panose="020B0604020202020204" pitchFamily="34" charset="0"/>
              <a:buNone/>
            </a:pPr>
            <a:r>
              <a:rPr lang="en-US" sz="2400" dirty="0" err="1">
                <a:solidFill>
                  <a:srgbClr val="7030A0"/>
                </a:solidFill>
                <a:highlight>
                  <a:srgbClr val="FFFFFF"/>
                </a:highlight>
                <a:latin typeface="Times" panose="02020603050405020304" pitchFamily="18" charset="0"/>
                <a:cs typeface="Times" panose="02020603050405020304" pitchFamily="18" charset="0"/>
              </a:rPr>
              <a:t>cat_ix</a:t>
            </a:r>
            <a:r>
              <a:rPr lang="en-US" sz="2400" dirty="0">
                <a:solidFill>
                  <a:srgbClr val="7030A0"/>
                </a:solidFill>
                <a:highlight>
                  <a:srgbClr val="FFFFFF"/>
                </a:highlight>
                <a:latin typeface="Times" panose="02020603050405020304" pitchFamily="18" charset="0"/>
                <a:cs typeface="Times" panose="02020603050405020304" pitchFamily="18" charset="0"/>
              </a:rPr>
              <a:t> = </a:t>
            </a:r>
            <a:r>
              <a:rPr lang="en-US" sz="2400" dirty="0" err="1">
                <a:solidFill>
                  <a:srgbClr val="7030A0"/>
                </a:solidFill>
                <a:highlight>
                  <a:srgbClr val="FFFFFF"/>
                </a:highlight>
                <a:latin typeface="Times" panose="02020603050405020304" pitchFamily="18" charset="0"/>
                <a:cs typeface="Times" panose="02020603050405020304" pitchFamily="18" charset="0"/>
              </a:rPr>
              <a:t>X.select_dtypes</a:t>
            </a:r>
            <a:r>
              <a:rPr lang="en-US" sz="2400" dirty="0">
                <a:solidFill>
                  <a:srgbClr val="7030A0"/>
                </a:solidFill>
                <a:highlight>
                  <a:srgbClr val="FFFFFF"/>
                </a:highlight>
                <a:latin typeface="Times" panose="02020603050405020304" pitchFamily="18" charset="0"/>
                <a:cs typeface="Times" panose="02020603050405020304" pitchFamily="18" charset="0"/>
              </a:rPr>
              <a:t>(include=['object', 'bool']).columns</a:t>
            </a:r>
          </a:p>
          <a:p>
            <a:pPr marL="0" indent="0" algn="just" fontAlgn="base">
              <a:lnSpc>
                <a:spcPct val="150000"/>
              </a:lnSpc>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one hot encode cat features only</a:t>
            </a:r>
          </a:p>
          <a:p>
            <a:pPr marL="0" indent="0" algn="just" fontAlgn="base">
              <a:buFont typeface="Arial" panose="020B0604020202020204" pitchFamily="34" charset="0"/>
              <a:buNone/>
            </a:pPr>
            <a:r>
              <a:rPr lang="en-US" sz="2400" dirty="0" err="1">
                <a:solidFill>
                  <a:srgbClr val="7030A0"/>
                </a:solidFill>
                <a:highlight>
                  <a:srgbClr val="FFFFFF"/>
                </a:highlight>
                <a:latin typeface="Times" panose="02020603050405020304" pitchFamily="18" charset="0"/>
                <a:cs typeface="Times" panose="02020603050405020304" pitchFamily="18" charset="0"/>
              </a:rPr>
              <a:t>ct</a:t>
            </a:r>
            <a:r>
              <a:rPr lang="en-US" sz="2400" dirty="0">
                <a:solidFill>
                  <a:srgbClr val="7030A0"/>
                </a:solidFill>
                <a:highlight>
                  <a:srgbClr val="FFFFFF"/>
                </a:highlight>
                <a:latin typeface="Times" panose="02020603050405020304" pitchFamily="18" charset="0"/>
                <a:cs typeface="Times" panose="02020603050405020304" pitchFamily="18" charset="0"/>
              </a:rPr>
              <a:t> = </a:t>
            </a:r>
            <a:r>
              <a:rPr lang="en-US" sz="2400" dirty="0" err="1">
                <a:solidFill>
                  <a:srgbClr val="7030A0"/>
                </a:solidFill>
                <a:highlight>
                  <a:srgbClr val="FFFFFF"/>
                </a:highlight>
                <a:latin typeface="Times" panose="02020603050405020304" pitchFamily="18" charset="0"/>
                <a:cs typeface="Times" panose="02020603050405020304" pitchFamily="18" charset="0"/>
              </a:rPr>
              <a:t>ColumnTransformer</a:t>
            </a:r>
            <a:r>
              <a:rPr lang="en-US" sz="2400" dirty="0">
                <a:solidFill>
                  <a:srgbClr val="7030A0"/>
                </a:solidFill>
                <a:highlight>
                  <a:srgbClr val="FFFFFF"/>
                </a:highlight>
                <a:latin typeface="Times" panose="02020603050405020304" pitchFamily="18" charset="0"/>
                <a:cs typeface="Times" panose="02020603050405020304" pitchFamily="18" charset="0"/>
              </a:rPr>
              <a:t>([('o',</a:t>
            </a:r>
            <a:r>
              <a:rPr lang="en-US" sz="2400" dirty="0" err="1">
                <a:solidFill>
                  <a:srgbClr val="7030A0"/>
                </a:solidFill>
                <a:highlight>
                  <a:srgbClr val="FFFFFF"/>
                </a:highlight>
                <a:latin typeface="Times" panose="02020603050405020304" pitchFamily="18" charset="0"/>
                <a:cs typeface="Times" panose="02020603050405020304" pitchFamily="18" charset="0"/>
              </a:rPr>
              <a:t>OneHotEncoder</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cat_ix</a:t>
            </a:r>
            <a:r>
              <a:rPr lang="en-US" sz="2400" dirty="0">
                <a:solidFill>
                  <a:srgbClr val="7030A0"/>
                </a:solidFill>
                <a:highlight>
                  <a:srgbClr val="FFFFFF"/>
                </a:highlight>
                <a:latin typeface="Times" panose="02020603050405020304" pitchFamily="18" charset="0"/>
                <a:cs typeface="Times" panose="02020603050405020304" pitchFamily="18" charset="0"/>
              </a:rPr>
              <a:t>)], remainder='passthrough')</a:t>
            </a:r>
          </a:p>
          <a:p>
            <a:pPr marL="0" indent="0" algn="just"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X = </a:t>
            </a:r>
            <a:r>
              <a:rPr lang="en-US" sz="2400" dirty="0" err="1">
                <a:solidFill>
                  <a:srgbClr val="7030A0"/>
                </a:solidFill>
                <a:highlight>
                  <a:srgbClr val="FFFFFF"/>
                </a:highlight>
                <a:latin typeface="Times" panose="02020603050405020304" pitchFamily="18" charset="0"/>
                <a:cs typeface="Times" panose="02020603050405020304" pitchFamily="18" charset="0"/>
              </a:rPr>
              <a:t>ct.fit_transform</a:t>
            </a:r>
            <a:r>
              <a:rPr lang="en-US" sz="2400" dirty="0">
                <a:solidFill>
                  <a:srgbClr val="7030A0"/>
                </a:solidFill>
                <a:highlight>
                  <a:srgbClr val="FFFFFF"/>
                </a:highlight>
                <a:latin typeface="Times" panose="02020603050405020304" pitchFamily="18" charset="0"/>
                <a:cs typeface="Times" panose="02020603050405020304" pitchFamily="18" charset="0"/>
              </a:rPr>
              <a:t>(X)</a:t>
            </a:r>
          </a:p>
        </p:txBody>
      </p:sp>
    </p:spTree>
    <p:extLst>
      <p:ext uri="{BB962C8B-B14F-4D97-AF65-F5344CB8AC3E}">
        <p14:creationId xmlns:p14="http://schemas.microsoft.com/office/powerpoint/2010/main" val="282512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94409" y="537106"/>
            <a:ext cx="10359683" cy="5763908"/>
          </a:xfrm>
          <a:prstGeom prst="rect">
            <a:avLst/>
          </a:prstGeom>
          <a:noFill/>
        </p:spPr>
        <p:txBody>
          <a:bodyPr wrap="square" lIns="99843" tIns="49922" rIns="99843" bIns="49922" rtlCol="0" anchor="ctr">
            <a:spAutoFit/>
          </a:bodyPr>
          <a:lstStyle/>
          <a:p>
            <a:pPr algn="ctr"/>
            <a:r>
              <a:rPr lang="en-US" sz="5400" b="1" dirty="0">
                <a:solidFill>
                  <a:srgbClr val="FF0000"/>
                </a:solidFill>
                <a:latin typeface="Times" panose="02020603050405020304" pitchFamily="18" charset="0"/>
                <a:cs typeface="Times" panose="02020603050405020304" pitchFamily="18" charset="0"/>
              </a:rPr>
              <a:t>Unit 5 </a:t>
            </a:r>
            <a:r>
              <a:rPr lang="en-IN" sz="5400" b="1" dirty="0">
                <a:solidFill>
                  <a:srgbClr val="FF0000"/>
                </a:solidFill>
                <a:latin typeface="Times" panose="02020603050405020304" pitchFamily="18" charset="0"/>
                <a:cs typeface="Times" panose="02020603050405020304" pitchFamily="18" charset="0"/>
              </a:rPr>
              <a:t>: </a:t>
            </a:r>
            <a:r>
              <a:rPr lang="en-US" sz="5400" b="1" dirty="0">
                <a:solidFill>
                  <a:srgbClr val="FF0000"/>
                </a:solidFill>
                <a:latin typeface="Times" panose="02020603050405020304" pitchFamily="18" charset="0"/>
                <a:cs typeface="Times" panose="02020603050405020304" pitchFamily="18" charset="0"/>
              </a:rPr>
              <a:t>Applications of AI and machine learning</a:t>
            </a:r>
            <a:r>
              <a:rPr lang="en-US" sz="5000" b="1" dirty="0">
                <a:solidFill>
                  <a:srgbClr val="46B0FA"/>
                </a:solidFill>
                <a:latin typeface="Times" panose="02020603050405020304" pitchFamily="18" charset="0"/>
                <a:cs typeface="Times" panose="02020603050405020304" pitchFamily="18" charset="0"/>
              </a:rPr>
              <a:t>	</a:t>
            </a:r>
          </a:p>
          <a:p>
            <a:pPr algn="ctr"/>
            <a:r>
              <a:rPr lang="en-US" sz="3200" b="1" dirty="0">
                <a:solidFill>
                  <a:srgbClr val="46B0FA"/>
                </a:solidFill>
                <a:latin typeface="Times" panose="02020603050405020304" pitchFamily="18" charset="0"/>
                <a:cs typeface="Times" panose="02020603050405020304" pitchFamily="18" charset="0"/>
              </a:rPr>
              <a:t>Lecture 2: Applications of Machine Learning in Banking</a:t>
            </a:r>
          </a:p>
          <a:p>
            <a:pPr algn="ctr"/>
            <a:endParaRPr lang="en-US" sz="3200" b="1" dirty="0">
              <a:solidFill>
                <a:srgbClr val="46B0FA"/>
              </a:solidFill>
              <a:latin typeface="Times" panose="02020603050405020304" pitchFamily="18" charset="0"/>
              <a:cs typeface="Times" panose="02020603050405020304" pitchFamily="18" charset="0"/>
            </a:endParaRPr>
          </a:p>
          <a:p>
            <a:pPr algn="ctr"/>
            <a:endParaRPr lang="en-US" sz="3200" b="1" dirty="0">
              <a:solidFill>
                <a:srgbClr val="46B0FA"/>
              </a:solidFill>
              <a:latin typeface="Times" panose="02020603050405020304" pitchFamily="18" charset="0"/>
              <a:cs typeface="Times" panose="02020603050405020304" pitchFamily="18" charset="0"/>
            </a:endParaRPr>
          </a:p>
          <a:p>
            <a:pPr algn="ctr"/>
            <a:r>
              <a:rPr lang="en-US" sz="3200" b="1" dirty="0">
                <a:solidFill>
                  <a:srgbClr val="46B0FA"/>
                </a:solidFill>
                <a:latin typeface="Times" panose="02020603050405020304" pitchFamily="18" charset="0"/>
                <a:cs typeface="Times" panose="02020603050405020304" pitchFamily="18" charset="0"/>
              </a:rPr>
              <a:t>Submitted by: </a:t>
            </a:r>
          </a:p>
          <a:p>
            <a:pPr algn="ctr"/>
            <a:r>
              <a:rPr lang="en-US" sz="3200" b="1" dirty="0">
                <a:latin typeface="Times" panose="02020603050405020304" pitchFamily="18" charset="0"/>
                <a:cs typeface="Times" panose="02020603050405020304" pitchFamily="18" charset="0"/>
              </a:rPr>
              <a:t>Dr. Prabhat Ranjan Singh</a:t>
            </a:r>
          </a:p>
          <a:p>
            <a:pPr algn="ctr"/>
            <a:endParaRPr lang="en-US" sz="5000" dirty="0">
              <a:solidFill>
                <a:srgbClr val="46B0FA"/>
              </a:solidFill>
              <a:latin typeface="Times" panose="02020603050405020304" pitchFamily="18" charset="0"/>
              <a:cs typeface="Times" panose="02020603050405020304" pitchFamily="18" charset="0"/>
            </a:endParaRPr>
          </a:p>
          <a:p>
            <a:pPr algn="ctr"/>
            <a:r>
              <a:rPr lang="en-US" sz="5000" b="1" dirty="0">
                <a:latin typeface="Times" panose="02020603050405020304" pitchFamily="18" charset="0"/>
                <a:cs typeface="Times" panose="02020603050405020304" pitchFamily="18" charset="0"/>
              </a:rPr>
              <a:t>	</a:t>
            </a:r>
            <a:endParaRPr lang="en-IN" sz="5000" b="1" dirty="0">
              <a:solidFill>
                <a:srgbClr val="C00000"/>
              </a:solidFill>
              <a:latin typeface="Times" panose="02020603050405020304" pitchFamily="18" charset="0"/>
              <a:cs typeface="Times" panose="02020603050405020304" pitchFamily="18" charset="0"/>
            </a:endParaRPr>
          </a:p>
        </p:txBody>
      </p:sp>
      <p:sp>
        <p:nvSpPr>
          <p:cNvPr id="2" name="Rectangle 1"/>
          <p:cNvSpPr/>
          <p:nvPr/>
        </p:nvSpPr>
        <p:spPr>
          <a:xfrm>
            <a:off x="3029637" y="5077397"/>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6BAFC506-0C73-4E74-5D0B-C94250EC46B3}"/>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We can then label encode the target variable.</a:t>
            </a:r>
          </a:p>
          <a:p>
            <a:pPr marL="0" indent="0"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label encode the target variable to have the classes 0 and 1</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y = </a:t>
            </a:r>
            <a:r>
              <a:rPr lang="en-US" sz="2400" dirty="0" err="1">
                <a:solidFill>
                  <a:srgbClr val="7030A0"/>
                </a:solidFill>
                <a:highlight>
                  <a:srgbClr val="FFFFFF"/>
                </a:highlight>
                <a:latin typeface="Times" panose="02020603050405020304" pitchFamily="18" charset="0"/>
                <a:cs typeface="Times" panose="02020603050405020304" pitchFamily="18" charset="0"/>
              </a:rPr>
              <a:t>LabelEncoder</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fit_transform</a:t>
            </a:r>
            <a:r>
              <a:rPr lang="en-US" sz="2400" dirty="0">
                <a:solidFill>
                  <a:srgbClr val="7030A0"/>
                </a:solidFill>
                <a:highlight>
                  <a:srgbClr val="FFFFFF"/>
                </a:highlight>
                <a:latin typeface="Times" panose="02020603050405020304" pitchFamily="18" charset="0"/>
                <a:cs typeface="Times" panose="02020603050405020304" pitchFamily="18" charset="0"/>
              </a:rPr>
              <a:t>(y)</a:t>
            </a:r>
          </a:p>
          <a:p>
            <a:pPr marL="0" indent="0"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 </a:t>
            </a:r>
            <a:r>
              <a:rPr lang="en-US" sz="2400" dirty="0" err="1">
                <a:highlight>
                  <a:srgbClr val="FFFFFF"/>
                </a:highlight>
                <a:latin typeface="Times" panose="02020603050405020304" pitchFamily="18" charset="0"/>
                <a:cs typeface="Times" panose="02020603050405020304" pitchFamily="18" charset="0"/>
              </a:rPr>
              <a:t>load_dataset</a:t>
            </a:r>
            <a:r>
              <a:rPr lang="en-US" sz="2400" dirty="0">
                <a:highlight>
                  <a:srgbClr val="FFFFFF"/>
                </a:highlight>
                <a:latin typeface="Times" panose="02020603050405020304" pitchFamily="18" charset="0"/>
                <a:cs typeface="Times" panose="02020603050405020304" pitchFamily="18" charset="0"/>
              </a:rPr>
              <a:t>() function below ties all of this together and loads and prepares the dataset for modeling.</a:t>
            </a:r>
          </a:p>
        </p:txBody>
      </p:sp>
    </p:spTree>
    <p:extLst>
      <p:ext uri="{BB962C8B-B14F-4D97-AF65-F5344CB8AC3E}">
        <p14:creationId xmlns:p14="http://schemas.microsoft.com/office/powerpoint/2010/main" val="455532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7729"/>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815387" y="304096"/>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F949F23E-DD85-C35B-4C5C-F15B50EE7783}"/>
              </a:ext>
            </a:extLst>
          </p:cNvPr>
          <p:cNvSpPr txBox="1">
            <a:spLocks/>
          </p:cNvSpPr>
          <p:nvPr/>
        </p:nvSpPr>
        <p:spPr>
          <a:xfrm>
            <a:off x="1208858" y="1543690"/>
            <a:ext cx="10432472" cy="5075730"/>
          </a:xfrm>
          <a:prstGeom prst="rect">
            <a:avLst/>
          </a:prstGeom>
        </p:spPr>
        <p:txBody>
          <a:bodyPr vert="horz" lIns="91440" tIns="45720" rIns="91440" bIns="45720" rtlCol="0">
            <a:normAutofit fontScale="77500" lnSpcReduction="20000"/>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3800" dirty="0">
                <a:highlight>
                  <a:srgbClr val="FFFFFF"/>
                </a:highlight>
                <a:latin typeface="Times" panose="02020603050405020304" pitchFamily="18" charset="0"/>
                <a:cs typeface="Times" panose="02020603050405020304" pitchFamily="18" charset="0"/>
              </a:rPr>
              <a:t># load the dataset</a:t>
            </a:r>
          </a:p>
          <a:p>
            <a:pPr marL="0" indent="0" fontAlgn="base">
              <a:buFont typeface="Arial" panose="020B0604020202020204" pitchFamily="34" charset="0"/>
              <a:buNone/>
            </a:pPr>
            <a:r>
              <a:rPr lang="en-US" sz="2900" dirty="0">
                <a:solidFill>
                  <a:srgbClr val="7030A0"/>
                </a:solidFill>
                <a:highlight>
                  <a:srgbClr val="FFFFFF"/>
                </a:highlight>
              </a:rPr>
              <a:t>def </a:t>
            </a:r>
            <a:r>
              <a:rPr lang="en-US" sz="2900" dirty="0" err="1">
                <a:solidFill>
                  <a:srgbClr val="7030A0"/>
                </a:solidFill>
                <a:highlight>
                  <a:srgbClr val="FFFFFF"/>
                </a:highlight>
              </a:rPr>
              <a:t>load_dataset</a:t>
            </a:r>
            <a:r>
              <a:rPr lang="en-US" sz="2900" dirty="0">
                <a:solidFill>
                  <a:srgbClr val="7030A0"/>
                </a:solidFill>
                <a:highlight>
                  <a:srgbClr val="FFFFFF"/>
                </a:highlight>
              </a:rPr>
              <a:t>(</a:t>
            </a:r>
            <a:r>
              <a:rPr lang="en-US" sz="2900" dirty="0" err="1">
                <a:solidFill>
                  <a:srgbClr val="7030A0"/>
                </a:solidFill>
                <a:highlight>
                  <a:srgbClr val="FFFFFF"/>
                </a:highlight>
              </a:rPr>
              <a:t>full_path</a:t>
            </a:r>
            <a:r>
              <a:rPr lang="en-US" sz="2900" dirty="0">
                <a:solidFill>
                  <a:srgbClr val="7030A0"/>
                </a:solidFill>
                <a:highlight>
                  <a:srgbClr val="FFFFFF"/>
                </a:highlight>
              </a:rPr>
              <a:t>):</a:t>
            </a:r>
          </a:p>
          <a:p>
            <a:pPr marL="0" indent="0" fontAlgn="base">
              <a:buFont typeface="Arial" panose="020B0604020202020204" pitchFamily="34" charset="0"/>
              <a:buNone/>
            </a:pPr>
            <a:r>
              <a:rPr lang="en-US" sz="1800" dirty="0">
                <a:solidFill>
                  <a:srgbClr val="7030A0"/>
                </a:solidFill>
                <a:highlight>
                  <a:srgbClr val="FFFFFF"/>
                </a:highlight>
              </a:rPr>
              <a:t>	</a:t>
            </a:r>
            <a:r>
              <a:rPr lang="en-US" sz="2600" i="1" dirty="0">
                <a:highlight>
                  <a:srgbClr val="FFFFFF"/>
                </a:highlight>
                <a:latin typeface="Times" panose="02020603050405020304" pitchFamily="18" charset="0"/>
                <a:cs typeface="Times" panose="02020603050405020304" pitchFamily="18" charset="0"/>
              </a:rPr>
              <a:t># load the dataset as a </a:t>
            </a:r>
            <a:r>
              <a:rPr lang="en-US" sz="2600" i="1" dirty="0" err="1">
                <a:highlight>
                  <a:srgbClr val="FFFFFF"/>
                </a:highlight>
                <a:latin typeface="Times" panose="02020603050405020304" pitchFamily="18" charset="0"/>
                <a:cs typeface="Times" panose="02020603050405020304" pitchFamily="18" charset="0"/>
              </a:rPr>
              <a:t>numpy</a:t>
            </a:r>
            <a:r>
              <a:rPr lang="en-US" sz="2600" i="1" dirty="0">
                <a:highlight>
                  <a:srgbClr val="FFFFFF"/>
                </a:highlight>
                <a:latin typeface="Times" panose="02020603050405020304" pitchFamily="18" charset="0"/>
                <a:cs typeface="Times" panose="02020603050405020304" pitchFamily="18" charset="0"/>
              </a:rPr>
              <a:t> array</a:t>
            </a:r>
          </a:p>
          <a:p>
            <a:pPr marL="0" indent="0" fontAlgn="base">
              <a:buFont typeface="Arial" panose="020B0604020202020204" pitchFamily="34" charset="0"/>
              <a:buNone/>
            </a:pPr>
            <a:r>
              <a:rPr lang="en-US" sz="1800" dirty="0">
                <a:solidFill>
                  <a:srgbClr val="7030A0"/>
                </a:solidFill>
                <a:highlight>
                  <a:srgbClr val="FFFFFF"/>
                </a:highlight>
              </a:rPr>
              <a:t>	</a:t>
            </a:r>
            <a:r>
              <a:rPr lang="en-US" sz="1800" dirty="0" err="1">
                <a:solidFill>
                  <a:srgbClr val="7030A0"/>
                </a:solidFill>
                <a:highlight>
                  <a:srgbClr val="FFFFFF"/>
                </a:highlight>
              </a:rPr>
              <a:t>dataframe</a:t>
            </a:r>
            <a:r>
              <a:rPr lang="en-US" sz="1800" dirty="0">
                <a:solidFill>
                  <a:srgbClr val="7030A0"/>
                </a:solidFill>
                <a:highlight>
                  <a:srgbClr val="FFFFFF"/>
                </a:highlight>
              </a:rPr>
              <a:t> = </a:t>
            </a:r>
            <a:r>
              <a:rPr lang="en-US" sz="1800" dirty="0" err="1">
                <a:solidFill>
                  <a:srgbClr val="7030A0"/>
                </a:solidFill>
                <a:highlight>
                  <a:srgbClr val="FFFFFF"/>
                </a:highlight>
              </a:rPr>
              <a:t>read_csv</a:t>
            </a:r>
            <a:r>
              <a:rPr lang="en-US" sz="1800" dirty="0">
                <a:solidFill>
                  <a:srgbClr val="7030A0"/>
                </a:solidFill>
                <a:highlight>
                  <a:srgbClr val="FFFFFF"/>
                </a:highlight>
              </a:rPr>
              <a:t>(</a:t>
            </a:r>
            <a:r>
              <a:rPr lang="en-US" sz="1800" dirty="0" err="1">
                <a:solidFill>
                  <a:srgbClr val="7030A0"/>
                </a:solidFill>
                <a:highlight>
                  <a:srgbClr val="FFFFFF"/>
                </a:highlight>
              </a:rPr>
              <a:t>full_path</a:t>
            </a:r>
            <a:r>
              <a:rPr lang="en-US" sz="1800" dirty="0">
                <a:solidFill>
                  <a:srgbClr val="7030A0"/>
                </a:solidFill>
                <a:highlight>
                  <a:srgbClr val="FFFFFF"/>
                </a:highlight>
              </a:rPr>
              <a:t>, header=None)</a:t>
            </a:r>
          </a:p>
          <a:p>
            <a:pPr marL="0" indent="0" fontAlgn="base">
              <a:buFont typeface="Arial" panose="020B0604020202020204" pitchFamily="34" charset="0"/>
              <a:buNone/>
            </a:pPr>
            <a:r>
              <a:rPr lang="en-US" sz="1800" dirty="0">
                <a:solidFill>
                  <a:srgbClr val="7030A0"/>
                </a:solidFill>
                <a:highlight>
                  <a:srgbClr val="FFFFFF"/>
                </a:highlight>
              </a:rPr>
              <a:t>	</a:t>
            </a:r>
            <a:r>
              <a:rPr lang="en-US" sz="2600" i="1" dirty="0">
                <a:highlight>
                  <a:srgbClr val="FFFFFF"/>
                </a:highlight>
                <a:latin typeface="Times" panose="02020603050405020304" pitchFamily="18" charset="0"/>
                <a:cs typeface="Times" panose="02020603050405020304" pitchFamily="18" charset="0"/>
              </a:rPr>
              <a:t># split into inputs and outputs</a:t>
            </a:r>
          </a:p>
          <a:p>
            <a:pPr marL="0" indent="0" fontAlgn="base">
              <a:buFont typeface="Arial" panose="020B0604020202020204" pitchFamily="34" charset="0"/>
              <a:buNone/>
            </a:pPr>
            <a:r>
              <a:rPr lang="en-US" sz="1800" dirty="0">
                <a:solidFill>
                  <a:srgbClr val="7030A0"/>
                </a:solidFill>
                <a:highlight>
                  <a:srgbClr val="FFFFFF"/>
                </a:highlight>
              </a:rPr>
              <a:t>	</a:t>
            </a:r>
            <a:r>
              <a:rPr lang="en-US" sz="1800" dirty="0" err="1">
                <a:solidFill>
                  <a:srgbClr val="7030A0"/>
                </a:solidFill>
                <a:highlight>
                  <a:srgbClr val="FFFFFF"/>
                </a:highlight>
              </a:rPr>
              <a:t>last_ix</a:t>
            </a:r>
            <a:r>
              <a:rPr lang="en-US" sz="1800" dirty="0">
                <a:solidFill>
                  <a:srgbClr val="7030A0"/>
                </a:solidFill>
                <a:highlight>
                  <a:srgbClr val="FFFFFF"/>
                </a:highlight>
              </a:rPr>
              <a:t> = </a:t>
            </a:r>
            <a:r>
              <a:rPr lang="en-US" sz="1800" dirty="0" err="1">
                <a:solidFill>
                  <a:srgbClr val="7030A0"/>
                </a:solidFill>
                <a:highlight>
                  <a:srgbClr val="FFFFFF"/>
                </a:highlight>
              </a:rPr>
              <a:t>len</a:t>
            </a:r>
            <a:r>
              <a:rPr lang="en-US" sz="1800" dirty="0">
                <a:solidFill>
                  <a:srgbClr val="7030A0"/>
                </a:solidFill>
                <a:highlight>
                  <a:srgbClr val="FFFFFF"/>
                </a:highlight>
              </a:rPr>
              <a:t>(</a:t>
            </a:r>
            <a:r>
              <a:rPr lang="en-US" sz="1800" dirty="0" err="1">
                <a:solidFill>
                  <a:srgbClr val="7030A0"/>
                </a:solidFill>
                <a:highlight>
                  <a:srgbClr val="FFFFFF"/>
                </a:highlight>
              </a:rPr>
              <a:t>dataframe.columns</a:t>
            </a:r>
            <a:r>
              <a:rPr lang="en-US" sz="1800" dirty="0">
                <a:solidFill>
                  <a:srgbClr val="7030A0"/>
                </a:solidFill>
                <a:highlight>
                  <a:srgbClr val="FFFFFF"/>
                </a:highlight>
              </a:rPr>
              <a:t>) - 1</a:t>
            </a:r>
          </a:p>
          <a:p>
            <a:pPr marL="0" indent="0" fontAlgn="base">
              <a:buFont typeface="Arial" panose="020B0604020202020204" pitchFamily="34" charset="0"/>
              <a:buNone/>
            </a:pPr>
            <a:r>
              <a:rPr lang="en-US" sz="1800" dirty="0">
                <a:solidFill>
                  <a:srgbClr val="7030A0"/>
                </a:solidFill>
                <a:highlight>
                  <a:srgbClr val="FFFFFF"/>
                </a:highlight>
              </a:rPr>
              <a:t>	X, y = </a:t>
            </a:r>
            <a:r>
              <a:rPr lang="en-US" sz="1800" dirty="0" err="1">
                <a:solidFill>
                  <a:srgbClr val="7030A0"/>
                </a:solidFill>
                <a:highlight>
                  <a:srgbClr val="FFFFFF"/>
                </a:highlight>
              </a:rPr>
              <a:t>dataframe.drop</a:t>
            </a:r>
            <a:r>
              <a:rPr lang="en-US" sz="1800" dirty="0">
                <a:solidFill>
                  <a:srgbClr val="7030A0"/>
                </a:solidFill>
                <a:highlight>
                  <a:srgbClr val="FFFFFF"/>
                </a:highlight>
              </a:rPr>
              <a:t>(</a:t>
            </a:r>
            <a:r>
              <a:rPr lang="en-US" sz="1800" dirty="0" err="1">
                <a:solidFill>
                  <a:srgbClr val="7030A0"/>
                </a:solidFill>
                <a:highlight>
                  <a:srgbClr val="FFFFFF"/>
                </a:highlight>
              </a:rPr>
              <a:t>last_ix</a:t>
            </a:r>
            <a:r>
              <a:rPr lang="en-US" sz="1800" dirty="0">
                <a:solidFill>
                  <a:srgbClr val="7030A0"/>
                </a:solidFill>
                <a:highlight>
                  <a:srgbClr val="FFFFFF"/>
                </a:highlight>
              </a:rPr>
              <a:t>, axis=1), </a:t>
            </a:r>
            <a:r>
              <a:rPr lang="en-US" sz="1800" dirty="0" err="1">
                <a:solidFill>
                  <a:srgbClr val="7030A0"/>
                </a:solidFill>
                <a:highlight>
                  <a:srgbClr val="FFFFFF"/>
                </a:highlight>
              </a:rPr>
              <a:t>dataframe</a:t>
            </a:r>
            <a:r>
              <a:rPr lang="en-US" sz="1800" dirty="0">
                <a:solidFill>
                  <a:srgbClr val="7030A0"/>
                </a:solidFill>
                <a:highlight>
                  <a:srgbClr val="FFFFFF"/>
                </a:highlight>
              </a:rPr>
              <a:t>[</a:t>
            </a:r>
            <a:r>
              <a:rPr lang="en-US" sz="1800" dirty="0" err="1">
                <a:solidFill>
                  <a:srgbClr val="7030A0"/>
                </a:solidFill>
                <a:highlight>
                  <a:srgbClr val="FFFFFF"/>
                </a:highlight>
              </a:rPr>
              <a:t>last_ix</a:t>
            </a:r>
            <a:r>
              <a:rPr lang="en-US" sz="1800" dirty="0">
                <a:solidFill>
                  <a:srgbClr val="7030A0"/>
                </a:solidFill>
                <a:highlight>
                  <a:srgbClr val="FFFFFF"/>
                </a:highlight>
              </a:rPr>
              <a:t>]</a:t>
            </a:r>
          </a:p>
          <a:p>
            <a:pPr marL="0" indent="0" fontAlgn="base">
              <a:buFont typeface="Arial" panose="020B0604020202020204" pitchFamily="34" charset="0"/>
              <a:buNone/>
            </a:pPr>
            <a:r>
              <a:rPr lang="en-US" sz="1800" dirty="0">
                <a:solidFill>
                  <a:srgbClr val="7030A0"/>
                </a:solidFill>
                <a:highlight>
                  <a:srgbClr val="FFFFFF"/>
                </a:highlight>
              </a:rPr>
              <a:t>	</a:t>
            </a:r>
            <a:r>
              <a:rPr lang="en-US" sz="2600" i="1" dirty="0">
                <a:highlight>
                  <a:srgbClr val="FFFFFF"/>
                </a:highlight>
                <a:latin typeface="Times" panose="02020603050405020304" pitchFamily="18" charset="0"/>
                <a:cs typeface="Times" panose="02020603050405020304" pitchFamily="18" charset="0"/>
              </a:rPr>
              <a:t># select categorical features</a:t>
            </a:r>
          </a:p>
          <a:p>
            <a:pPr marL="0" indent="0" fontAlgn="base">
              <a:buFont typeface="Arial" panose="020B0604020202020204" pitchFamily="34" charset="0"/>
              <a:buNone/>
            </a:pPr>
            <a:r>
              <a:rPr lang="en-US" sz="1800" dirty="0">
                <a:solidFill>
                  <a:srgbClr val="7030A0"/>
                </a:solidFill>
                <a:highlight>
                  <a:srgbClr val="FFFFFF"/>
                </a:highlight>
              </a:rPr>
              <a:t>	</a:t>
            </a:r>
            <a:r>
              <a:rPr lang="en-US" sz="1800" dirty="0" err="1">
                <a:solidFill>
                  <a:srgbClr val="7030A0"/>
                </a:solidFill>
                <a:highlight>
                  <a:srgbClr val="FFFFFF"/>
                </a:highlight>
              </a:rPr>
              <a:t>cat_ix</a:t>
            </a:r>
            <a:r>
              <a:rPr lang="en-US" sz="1800" dirty="0">
                <a:solidFill>
                  <a:srgbClr val="7030A0"/>
                </a:solidFill>
                <a:highlight>
                  <a:srgbClr val="FFFFFF"/>
                </a:highlight>
              </a:rPr>
              <a:t> = </a:t>
            </a:r>
            <a:r>
              <a:rPr lang="en-US" sz="1800" dirty="0" err="1">
                <a:solidFill>
                  <a:srgbClr val="7030A0"/>
                </a:solidFill>
                <a:highlight>
                  <a:srgbClr val="FFFFFF"/>
                </a:highlight>
              </a:rPr>
              <a:t>X.select_dtypes</a:t>
            </a:r>
            <a:r>
              <a:rPr lang="en-US" sz="1800" dirty="0">
                <a:solidFill>
                  <a:srgbClr val="7030A0"/>
                </a:solidFill>
                <a:highlight>
                  <a:srgbClr val="FFFFFF"/>
                </a:highlight>
              </a:rPr>
              <a:t>(include=['object', 'bool']).columns</a:t>
            </a:r>
          </a:p>
          <a:p>
            <a:pPr marL="0" indent="0" fontAlgn="base">
              <a:buFont typeface="Arial" panose="020B0604020202020204" pitchFamily="34" charset="0"/>
              <a:buNone/>
            </a:pPr>
            <a:r>
              <a:rPr lang="en-US" sz="1800" dirty="0">
                <a:solidFill>
                  <a:srgbClr val="7030A0"/>
                </a:solidFill>
                <a:highlight>
                  <a:srgbClr val="FFFFFF"/>
                </a:highlight>
              </a:rPr>
              <a:t>	</a:t>
            </a:r>
            <a:r>
              <a:rPr lang="en-US" sz="2600" i="1" dirty="0">
                <a:highlight>
                  <a:srgbClr val="FFFFFF"/>
                </a:highlight>
                <a:latin typeface="Times" panose="02020603050405020304" pitchFamily="18" charset="0"/>
                <a:cs typeface="Times" panose="02020603050405020304" pitchFamily="18" charset="0"/>
              </a:rPr>
              <a:t># one hot encode cat features only</a:t>
            </a:r>
          </a:p>
          <a:p>
            <a:pPr marL="0" indent="0" fontAlgn="base">
              <a:buFont typeface="Arial" panose="020B0604020202020204" pitchFamily="34" charset="0"/>
              <a:buNone/>
            </a:pPr>
            <a:r>
              <a:rPr lang="en-US" sz="1800" dirty="0">
                <a:solidFill>
                  <a:srgbClr val="7030A0"/>
                </a:solidFill>
                <a:highlight>
                  <a:srgbClr val="FFFFFF"/>
                </a:highlight>
              </a:rPr>
              <a:t>	</a:t>
            </a:r>
            <a:r>
              <a:rPr lang="en-US" sz="1800" dirty="0" err="1">
                <a:solidFill>
                  <a:srgbClr val="7030A0"/>
                </a:solidFill>
                <a:highlight>
                  <a:srgbClr val="FFFFFF"/>
                </a:highlight>
              </a:rPr>
              <a:t>ct</a:t>
            </a:r>
            <a:r>
              <a:rPr lang="en-US" sz="1800" dirty="0">
                <a:solidFill>
                  <a:srgbClr val="7030A0"/>
                </a:solidFill>
                <a:highlight>
                  <a:srgbClr val="FFFFFF"/>
                </a:highlight>
              </a:rPr>
              <a:t> = </a:t>
            </a:r>
            <a:r>
              <a:rPr lang="en-US" sz="1800" dirty="0" err="1">
                <a:solidFill>
                  <a:srgbClr val="7030A0"/>
                </a:solidFill>
                <a:highlight>
                  <a:srgbClr val="FFFFFF"/>
                </a:highlight>
              </a:rPr>
              <a:t>ColumnTransformer</a:t>
            </a:r>
            <a:r>
              <a:rPr lang="en-US" sz="1800" dirty="0">
                <a:solidFill>
                  <a:srgbClr val="7030A0"/>
                </a:solidFill>
                <a:highlight>
                  <a:srgbClr val="FFFFFF"/>
                </a:highlight>
              </a:rPr>
              <a:t>([('o',</a:t>
            </a:r>
            <a:r>
              <a:rPr lang="en-US" sz="1800" dirty="0" err="1">
                <a:solidFill>
                  <a:srgbClr val="7030A0"/>
                </a:solidFill>
                <a:highlight>
                  <a:srgbClr val="FFFFFF"/>
                </a:highlight>
              </a:rPr>
              <a:t>OneHotEncoder</a:t>
            </a:r>
            <a:r>
              <a:rPr lang="en-US" sz="1800" dirty="0">
                <a:solidFill>
                  <a:srgbClr val="7030A0"/>
                </a:solidFill>
                <a:highlight>
                  <a:srgbClr val="FFFFFF"/>
                </a:highlight>
              </a:rPr>
              <a:t>(),</a:t>
            </a:r>
            <a:r>
              <a:rPr lang="en-US" sz="1800" dirty="0" err="1">
                <a:solidFill>
                  <a:srgbClr val="7030A0"/>
                </a:solidFill>
                <a:highlight>
                  <a:srgbClr val="FFFFFF"/>
                </a:highlight>
              </a:rPr>
              <a:t>cat_ix</a:t>
            </a:r>
            <a:r>
              <a:rPr lang="en-US" sz="1800" dirty="0">
                <a:solidFill>
                  <a:srgbClr val="7030A0"/>
                </a:solidFill>
                <a:highlight>
                  <a:srgbClr val="FFFFFF"/>
                </a:highlight>
              </a:rPr>
              <a:t>)], remainder='passthrough')</a:t>
            </a:r>
          </a:p>
          <a:p>
            <a:pPr marL="0" indent="0" fontAlgn="base">
              <a:buFont typeface="Arial" panose="020B0604020202020204" pitchFamily="34" charset="0"/>
              <a:buNone/>
            </a:pPr>
            <a:r>
              <a:rPr lang="en-US" sz="1800" dirty="0">
                <a:solidFill>
                  <a:srgbClr val="7030A0"/>
                </a:solidFill>
                <a:highlight>
                  <a:srgbClr val="FFFFFF"/>
                </a:highlight>
              </a:rPr>
              <a:t>	X = </a:t>
            </a:r>
            <a:r>
              <a:rPr lang="en-US" sz="1800" dirty="0" err="1">
                <a:solidFill>
                  <a:srgbClr val="7030A0"/>
                </a:solidFill>
                <a:highlight>
                  <a:srgbClr val="FFFFFF"/>
                </a:highlight>
              </a:rPr>
              <a:t>ct.fit_transform</a:t>
            </a:r>
            <a:r>
              <a:rPr lang="en-US" sz="1800" dirty="0">
                <a:solidFill>
                  <a:srgbClr val="7030A0"/>
                </a:solidFill>
                <a:highlight>
                  <a:srgbClr val="FFFFFF"/>
                </a:highlight>
              </a:rPr>
              <a:t>(X)</a:t>
            </a:r>
          </a:p>
          <a:p>
            <a:pPr marL="0" indent="0" fontAlgn="base">
              <a:buFont typeface="Arial" panose="020B0604020202020204" pitchFamily="34" charset="0"/>
              <a:buNone/>
            </a:pPr>
            <a:r>
              <a:rPr lang="en-US" sz="1800" dirty="0">
                <a:solidFill>
                  <a:srgbClr val="7030A0"/>
                </a:solidFill>
                <a:highlight>
                  <a:srgbClr val="FFFFFF"/>
                </a:highlight>
              </a:rPr>
              <a:t>	</a:t>
            </a:r>
            <a:r>
              <a:rPr lang="en-US" sz="2600" i="1" dirty="0">
                <a:highlight>
                  <a:srgbClr val="FFFFFF"/>
                </a:highlight>
                <a:latin typeface="Times" panose="02020603050405020304" pitchFamily="18" charset="0"/>
                <a:cs typeface="Times" panose="02020603050405020304" pitchFamily="18" charset="0"/>
              </a:rPr>
              <a:t># label encode the target variable to have the classes 0 and 1</a:t>
            </a:r>
          </a:p>
          <a:p>
            <a:pPr marL="0" indent="0" fontAlgn="base">
              <a:buFont typeface="Arial" panose="020B0604020202020204" pitchFamily="34" charset="0"/>
              <a:buNone/>
            </a:pPr>
            <a:r>
              <a:rPr lang="en-US" sz="1800" dirty="0">
                <a:solidFill>
                  <a:srgbClr val="7030A0"/>
                </a:solidFill>
                <a:highlight>
                  <a:srgbClr val="FFFFFF"/>
                </a:highlight>
              </a:rPr>
              <a:t>	y = </a:t>
            </a:r>
            <a:r>
              <a:rPr lang="en-US" sz="1800" dirty="0" err="1">
                <a:solidFill>
                  <a:srgbClr val="7030A0"/>
                </a:solidFill>
                <a:highlight>
                  <a:srgbClr val="FFFFFF"/>
                </a:highlight>
              </a:rPr>
              <a:t>LabelEncoder</a:t>
            </a:r>
            <a:r>
              <a:rPr lang="en-US" sz="1800" dirty="0">
                <a:solidFill>
                  <a:srgbClr val="7030A0"/>
                </a:solidFill>
                <a:highlight>
                  <a:srgbClr val="FFFFFF"/>
                </a:highlight>
              </a:rPr>
              <a:t>().</a:t>
            </a:r>
            <a:r>
              <a:rPr lang="en-US" sz="1800" dirty="0" err="1">
                <a:solidFill>
                  <a:srgbClr val="7030A0"/>
                </a:solidFill>
                <a:highlight>
                  <a:srgbClr val="FFFFFF"/>
                </a:highlight>
              </a:rPr>
              <a:t>fit_transform</a:t>
            </a:r>
            <a:r>
              <a:rPr lang="en-US" sz="1800" dirty="0">
                <a:solidFill>
                  <a:srgbClr val="7030A0"/>
                </a:solidFill>
                <a:highlight>
                  <a:srgbClr val="FFFFFF"/>
                </a:highlight>
              </a:rPr>
              <a:t>(y)</a:t>
            </a:r>
          </a:p>
          <a:p>
            <a:pPr marL="0" indent="0" fontAlgn="base">
              <a:buFont typeface="Arial" panose="020B0604020202020204" pitchFamily="34" charset="0"/>
              <a:buNone/>
            </a:pPr>
            <a:r>
              <a:rPr lang="en-US" sz="1800" dirty="0">
                <a:solidFill>
                  <a:srgbClr val="7030A0"/>
                </a:solidFill>
                <a:highlight>
                  <a:srgbClr val="FFFFFF"/>
                </a:highlight>
              </a:rPr>
              <a:t>	return X, y</a:t>
            </a:r>
          </a:p>
          <a:p>
            <a:pPr marL="0" indent="0" fontAlgn="base">
              <a:buFont typeface="Arial" panose="020B0604020202020204" pitchFamily="34" charset="0"/>
              <a:buNone/>
            </a:pPr>
            <a:endParaRPr lang="en-US" sz="1800" dirty="0">
              <a:highlight>
                <a:srgbClr val="FFFFFF"/>
              </a:highlight>
            </a:endParaRPr>
          </a:p>
        </p:txBody>
      </p:sp>
    </p:spTree>
    <p:extLst>
      <p:ext uri="{BB962C8B-B14F-4D97-AF65-F5344CB8AC3E}">
        <p14:creationId xmlns:p14="http://schemas.microsoft.com/office/powerpoint/2010/main" val="1815730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D6BEDF40-040E-6D7F-DC3D-A13EFACF0823}"/>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 method that evaluates a set of predictions using the </a:t>
            </a:r>
            <a:r>
              <a:rPr lang="en-US" sz="2400" dirty="0" err="1">
                <a:highlight>
                  <a:srgbClr val="FFFFFF"/>
                </a:highlight>
                <a:latin typeface="Times" panose="02020603050405020304" pitchFamily="18" charset="0"/>
                <a:cs typeface="Times" panose="02020603050405020304" pitchFamily="18" charset="0"/>
              </a:rPr>
              <a:t>fbeta_score</a:t>
            </a:r>
            <a:r>
              <a:rPr lang="en-US" sz="2400" dirty="0">
                <a:highlight>
                  <a:srgbClr val="FFFFFF"/>
                </a:highlight>
                <a:latin typeface="Times" panose="02020603050405020304" pitchFamily="18" charset="0"/>
                <a:cs typeface="Times" panose="02020603050405020304" pitchFamily="18" charset="0"/>
              </a:rPr>
              <a:t>() function with beta set to 2 is the next one we need.</a:t>
            </a:r>
          </a:p>
          <a:p>
            <a:pPr marL="0" indent="0"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calculate f2 score</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def f2(</a:t>
            </a:r>
            <a:r>
              <a:rPr lang="en-US" sz="2400" dirty="0" err="1">
                <a:solidFill>
                  <a:srgbClr val="7030A0"/>
                </a:solidFill>
                <a:highlight>
                  <a:srgbClr val="FFFFFF"/>
                </a:highlight>
                <a:latin typeface="Times" panose="02020603050405020304" pitchFamily="18" charset="0"/>
                <a:cs typeface="Times" panose="02020603050405020304" pitchFamily="18" charset="0"/>
              </a:rPr>
              <a:t>y_true</a:t>
            </a:r>
            <a:r>
              <a:rPr lang="en-US" sz="2400" dirty="0">
                <a:solidFill>
                  <a:srgbClr val="7030A0"/>
                </a:solidFill>
                <a:highlight>
                  <a:srgbClr val="FFFFFF"/>
                </a:highlight>
                <a:latin typeface="Times" panose="02020603050405020304" pitchFamily="18" charset="0"/>
                <a:cs typeface="Times" panose="02020603050405020304" pitchFamily="18" charset="0"/>
              </a:rPr>
              <a:t>, </a:t>
            </a:r>
            <a:r>
              <a:rPr lang="en-US" sz="2400" dirty="0" err="1">
                <a:solidFill>
                  <a:srgbClr val="7030A0"/>
                </a:solidFill>
                <a:highlight>
                  <a:srgbClr val="FFFFFF"/>
                </a:highlight>
                <a:latin typeface="Times" panose="02020603050405020304" pitchFamily="18" charset="0"/>
                <a:cs typeface="Times" panose="02020603050405020304" pitchFamily="18" charset="0"/>
              </a:rPr>
              <a:t>y_pred</a:t>
            </a:r>
            <a:r>
              <a:rPr lang="en-US" sz="24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return </a:t>
            </a:r>
            <a:r>
              <a:rPr lang="en-US" sz="2400" dirty="0" err="1">
                <a:solidFill>
                  <a:srgbClr val="7030A0"/>
                </a:solidFill>
                <a:highlight>
                  <a:srgbClr val="FFFFFF"/>
                </a:highlight>
                <a:latin typeface="Times" panose="02020603050405020304" pitchFamily="18" charset="0"/>
                <a:cs typeface="Times" panose="02020603050405020304" pitchFamily="18" charset="0"/>
              </a:rPr>
              <a:t>fbeta_score</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y_true</a:t>
            </a:r>
            <a:r>
              <a:rPr lang="en-US" sz="2400" dirty="0">
                <a:solidFill>
                  <a:srgbClr val="7030A0"/>
                </a:solidFill>
                <a:highlight>
                  <a:srgbClr val="FFFFFF"/>
                </a:highlight>
                <a:latin typeface="Times" panose="02020603050405020304" pitchFamily="18" charset="0"/>
                <a:cs typeface="Times" panose="02020603050405020304" pitchFamily="18" charset="0"/>
              </a:rPr>
              <a:t>, </a:t>
            </a:r>
            <a:r>
              <a:rPr lang="en-US" sz="2400" dirty="0" err="1">
                <a:solidFill>
                  <a:srgbClr val="7030A0"/>
                </a:solidFill>
                <a:highlight>
                  <a:srgbClr val="FFFFFF"/>
                </a:highlight>
                <a:latin typeface="Times" panose="02020603050405020304" pitchFamily="18" charset="0"/>
                <a:cs typeface="Times" panose="02020603050405020304" pitchFamily="18" charset="0"/>
              </a:rPr>
              <a:t>y_pred</a:t>
            </a:r>
            <a:r>
              <a:rPr lang="en-US" sz="2400" dirty="0">
                <a:solidFill>
                  <a:srgbClr val="7030A0"/>
                </a:solidFill>
                <a:highlight>
                  <a:srgbClr val="FFFFFF"/>
                </a:highlight>
                <a:latin typeface="Times" panose="02020603050405020304" pitchFamily="18" charset="0"/>
                <a:cs typeface="Times" panose="02020603050405020304" pitchFamily="18" charset="0"/>
              </a:rPr>
              <a:t>, beta=2)</a:t>
            </a:r>
          </a:p>
          <a:p>
            <a:pPr marL="0" indent="0" fontAlgn="base">
              <a:buFont typeface="Arial" panose="020B0604020202020204" pitchFamily="34" charset="0"/>
              <a:buNone/>
            </a:pPr>
            <a:endParaRPr lang="en-US" sz="2400" dirty="0">
              <a:solidFill>
                <a:srgbClr val="7030A0"/>
              </a:solidFill>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After that, we can create a function that uses the dataset to assess a given model and return a list of F2-Measure scores for each fold and repeat.</a:t>
            </a:r>
          </a:p>
          <a:p>
            <a:pPr marL="0" indent="0"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503114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21145739-FBA9-2EFC-3CC0-E4FAFAF1CB56}"/>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This is implemented by the </a:t>
            </a:r>
            <a:r>
              <a:rPr lang="en-US" sz="2400" dirty="0" err="1">
                <a:highlight>
                  <a:srgbClr val="FFFFFF"/>
                </a:highlight>
                <a:latin typeface="Times" panose="02020603050405020304" pitchFamily="18" charset="0"/>
                <a:cs typeface="Times" panose="02020603050405020304" pitchFamily="18" charset="0"/>
              </a:rPr>
              <a:t>evaluate_model</a:t>
            </a:r>
            <a:r>
              <a:rPr lang="en-US" sz="2400" dirty="0">
                <a:highlight>
                  <a:srgbClr val="FFFFFF"/>
                </a:highlight>
                <a:latin typeface="Times" panose="02020603050405020304" pitchFamily="18" charset="0"/>
                <a:cs typeface="Times" panose="02020603050405020304" pitchFamily="18" charset="0"/>
              </a:rPr>
              <a:t>() method below, which returns a list of scores after accepting the model and dataset as inputs.</a:t>
            </a: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evaluate a model</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def </a:t>
            </a:r>
            <a:r>
              <a:rPr lang="en-US" sz="2400" dirty="0" err="1">
                <a:solidFill>
                  <a:srgbClr val="7030A0"/>
                </a:solidFill>
                <a:highlight>
                  <a:srgbClr val="FFFFFF"/>
                </a:highlight>
                <a:latin typeface="Times" panose="02020603050405020304" pitchFamily="18" charset="0"/>
                <a:cs typeface="Times" panose="02020603050405020304" pitchFamily="18" charset="0"/>
              </a:rPr>
              <a:t>evaluate_model</a:t>
            </a:r>
            <a:r>
              <a:rPr lang="en-US" sz="2400" dirty="0">
                <a:solidFill>
                  <a:srgbClr val="7030A0"/>
                </a:solidFill>
                <a:highlight>
                  <a:srgbClr val="FFFFFF"/>
                </a:highlight>
                <a:latin typeface="Times" panose="02020603050405020304" pitchFamily="18" charset="0"/>
                <a:cs typeface="Times" panose="02020603050405020304" pitchFamily="18" charset="0"/>
              </a:rPr>
              <a:t>(X, y, model):</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 define evaluation procedure</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cv = </a:t>
            </a:r>
            <a:r>
              <a:rPr lang="en-US" sz="2400" dirty="0" err="1">
                <a:solidFill>
                  <a:srgbClr val="7030A0"/>
                </a:solidFill>
                <a:highlight>
                  <a:srgbClr val="FFFFFF"/>
                </a:highlight>
                <a:latin typeface="Times" panose="02020603050405020304" pitchFamily="18" charset="0"/>
                <a:cs typeface="Times" panose="02020603050405020304" pitchFamily="18" charset="0"/>
              </a:rPr>
              <a:t>RepeatedStratifiedKFold</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n_splits</a:t>
            </a:r>
            <a:r>
              <a:rPr lang="en-US" sz="2400" dirty="0">
                <a:solidFill>
                  <a:srgbClr val="7030A0"/>
                </a:solidFill>
                <a:highlight>
                  <a:srgbClr val="FFFFFF"/>
                </a:highlight>
                <a:latin typeface="Times" panose="02020603050405020304" pitchFamily="18" charset="0"/>
                <a:cs typeface="Times" panose="02020603050405020304" pitchFamily="18" charset="0"/>
              </a:rPr>
              <a:t>=10, </a:t>
            </a:r>
            <a:r>
              <a:rPr lang="en-US" sz="2400" dirty="0" err="1">
                <a:solidFill>
                  <a:srgbClr val="7030A0"/>
                </a:solidFill>
                <a:highlight>
                  <a:srgbClr val="FFFFFF"/>
                </a:highlight>
                <a:latin typeface="Times" panose="02020603050405020304" pitchFamily="18" charset="0"/>
                <a:cs typeface="Times" panose="02020603050405020304" pitchFamily="18" charset="0"/>
              </a:rPr>
              <a:t>n_repeats</a:t>
            </a:r>
            <a:r>
              <a:rPr lang="en-US" sz="2400" dirty="0">
                <a:solidFill>
                  <a:srgbClr val="7030A0"/>
                </a:solidFill>
                <a:highlight>
                  <a:srgbClr val="FFFFFF"/>
                </a:highlight>
                <a:latin typeface="Times" panose="02020603050405020304" pitchFamily="18" charset="0"/>
                <a:cs typeface="Times" panose="02020603050405020304" pitchFamily="18" charset="0"/>
              </a:rPr>
              <a:t>=3, </a:t>
            </a:r>
            <a:r>
              <a:rPr lang="en-US" sz="2400" dirty="0" err="1">
                <a:solidFill>
                  <a:srgbClr val="7030A0"/>
                </a:solidFill>
                <a:highlight>
                  <a:srgbClr val="FFFFFF"/>
                </a:highlight>
                <a:latin typeface="Times" panose="02020603050405020304" pitchFamily="18" charset="0"/>
                <a:cs typeface="Times" panose="02020603050405020304" pitchFamily="18" charset="0"/>
              </a:rPr>
              <a:t>random_state</a:t>
            </a:r>
            <a:r>
              <a:rPr lang="en-US" sz="2400" dirty="0">
                <a:solidFill>
                  <a:srgbClr val="7030A0"/>
                </a:solidFill>
                <a:highlight>
                  <a:srgbClr val="FFFFFF"/>
                </a:highlight>
                <a:latin typeface="Times" panose="02020603050405020304" pitchFamily="18" charset="0"/>
                <a:cs typeface="Times" panose="02020603050405020304" pitchFamily="18" charset="0"/>
              </a:rPr>
              <a:t>=1)</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 define the model evaluation the metric</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metric = </a:t>
            </a:r>
            <a:r>
              <a:rPr lang="en-US" sz="2400" dirty="0" err="1">
                <a:solidFill>
                  <a:srgbClr val="7030A0"/>
                </a:solidFill>
                <a:highlight>
                  <a:srgbClr val="FFFFFF"/>
                </a:highlight>
                <a:latin typeface="Times" panose="02020603050405020304" pitchFamily="18" charset="0"/>
                <a:cs typeface="Times" panose="02020603050405020304" pitchFamily="18" charset="0"/>
              </a:rPr>
              <a:t>make_scorer</a:t>
            </a:r>
            <a:r>
              <a:rPr lang="en-US" sz="2400" dirty="0">
                <a:solidFill>
                  <a:srgbClr val="7030A0"/>
                </a:solidFill>
                <a:highlight>
                  <a:srgbClr val="FFFFFF"/>
                </a:highlight>
                <a:latin typeface="Times" panose="02020603050405020304" pitchFamily="18" charset="0"/>
                <a:cs typeface="Times" panose="02020603050405020304" pitchFamily="18" charset="0"/>
              </a:rPr>
              <a:t>(f2)</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 evaluate model</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scores = </a:t>
            </a:r>
            <a:r>
              <a:rPr lang="en-US" sz="2400" dirty="0" err="1">
                <a:solidFill>
                  <a:srgbClr val="7030A0"/>
                </a:solidFill>
                <a:highlight>
                  <a:srgbClr val="FFFFFF"/>
                </a:highlight>
                <a:latin typeface="Times" panose="02020603050405020304" pitchFamily="18" charset="0"/>
                <a:cs typeface="Times" panose="02020603050405020304" pitchFamily="18" charset="0"/>
              </a:rPr>
              <a:t>cross_val_score</a:t>
            </a:r>
            <a:r>
              <a:rPr lang="en-US" sz="2400" dirty="0">
                <a:solidFill>
                  <a:srgbClr val="7030A0"/>
                </a:solidFill>
                <a:highlight>
                  <a:srgbClr val="FFFFFF"/>
                </a:highlight>
                <a:latin typeface="Times" panose="02020603050405020304" pitchFamily="18" charset="0"/>
                <a:cs typeface="Times" panose="02020603050405020304" pitchFamily="18" charset="0"/>
              </a:rPr>
              <a:t>(model, X, y, scoring=metric, cv=cv, </a:t>
            </a:r>
            <a:r>
              <a:rPr lang="en-US" sz="2400" dirty="0" err="1">
                <a:solidFill>
                  <a:srgbClr val="7030A0"/>
                </a:solidFill>
                <a:highlight>
                  <a:srgbClr val="FFFFFF"/>
                </a:highlight>
                <a:latin typeface="Times" panose="02020603050405020304" pitchFamily="18" charset="0"/>
                <a:cs typeface="Times" panose="02020603050405020304" pitchFamily="18" charset="0"/>
              </a:rPr>
              <a:t>n_jobs</a:t>
            </a:r>
            <a:r>
              <a:rPr lang="en-US" sz="2400" dirty="0">
                <a:solidFill>
                  <a:srgbClr val="7030A0"/>
                </a:solidFill>
                <a:highlight>
                  <a:srgbClr val="FFFFFF"/>
                </a:highlight>
                <a:latin typeface="Times" panose="02020603050405020304" pitchFamily="18" charset="0"/>
                <a:cs typeface="Times" panose="02020603050405020304" pitchFamily="18" charset="0"/>
              </a:rPr>
              <a:t>=-1)</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return scores</a:t>
            </a:r>
          </a:p>
        </p:txBody>
      </p:sp>
    </p:spTree>
    <p:extLst>
      <p:ext uri="{BB962C8B-B14F-4D97-AF65-F5344CB8AC3E}">
        <p14:creationId xmlns:p14="http://schemas.microsoft.com/office/powerpoint/2010/main" val="507572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E02EF6C5-F8AE-5507-B9DC-4C7F36DAD027}"/>
              </a:ext>
            </a:extLst>
          </p:cNvPr>
          <p:cNvSpPr txBox="1">
            <a:spLocks/>
          </p:cNvSpPr>
          <p:nvPr/>
        </p:nvSpPr>
        <p:spPr>
          <a:xfrm>
            <a:off x="762000" y="1752601"/>
            <a:ext cx="11859986" cy="4680856"/>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Finally, we can evaluate a baseline model on the dataset using this test harness.</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A model with a maximum recall score and a baseline precision score will be able to forecast the minority class for given data. This gives a model performance baseline for this problem, against which all other models may be evaluated.</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This may be done by using the scikit-learn library's </a:t>
            </a:r>
            <a:r>
              <a:rPr lang="en-US" sz="2400" dirty="0" err="1">
                <a:highlight>
                  <a:srgbClr val="FFFFFF"/>
                </a:highlight>
                <a:latin typeface="Times" panose="02020603050405020304" pitchFamily="18" charset="0"/>
                <a:cs typeface="Times" panose="02020603050405020304" pitchFamily="18" charset="0"/>
              </a:rPr>
              <a:t>DummyClassifier</a:t>
            </a:r>
            <a:r>
              <a:rPr lang="en-US" sz="2400" dirty="0">
                <a:highlight>
                  <a:srgbClr val="FFFFFF"/>
                </a:highlight>
                <a:latin typeface="Times" panose="02020603050405020304" pitchFamily="18" charset="0"/>
                <a:cs typeface="Times" panose="02020603050405020304" pitchFamily="18" charset="0"/>
              </a:rPr>
              <a:t> class and setting the "strategy" and "constant" arguments to "constant" for the minority class and "1," respectively.</a:t>
            </a: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define the reference model</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model = </a:t>
            </a:r>
            <a:r>
              <a:rPr lang="en-US" sz="2400" dirty="0" err="1">
                <a:solidFill>
                  <a:srgbClr val="7030A0"/>
                </a:solidFill>
                <a:highlight>
                  <a:srgbClr val="FFFFFF"/>
                </a:highlight>
                <a:latin typeface="Times" panose="02020603050405020304" pitchFamily="18" charset="0"/>
                <a:cs typeface="Times" panose="02020603050405020304" pitchFamily="18" charset="0"/>
              </a:rPr>
              <a:t>DummyClassifier</a:t>
            </a:r>
            <a:r>
              <a:rPr lang="en-US" sz="2400" dirty="0">
                <a:solidFill>
                  <a:srgbClr val="7030A0"/>
                </a:solidFill>
                <a:highlight>
                  <a:srgbClr val="FFFFFF"/>
                </a:highlight>
                <a:latin typeface="Times" panose="02020603050405020304" pitchFamily="18" charset="0"/>
                <a:cs typeface="Times" panose="02020603050405020304" pitchFamily="18" charset="0"/>
              </a:rPr>
              <a:t>(strategy='constant', constant=1)</a:t>
            </a:r>
            <a:endParaRPr lang="en-US" sz="24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evaluate the model</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scores = </a:t>
            </a:r>
            <a:r>
              <a:rPr lang="en-US" sz="2400" dirty="0" err="1">
                <a:solidFill>
                  <a:srgbClr val="7030A0"/>
                </a:solidFill>
                <a:highlight>
                  <a:srgbClr val="FFFFFF"/>
                </a:highlight>
                <a:latin typeface="Times" panose="02020603050405020304" pitchFamily="18" charset="0"/>
                <a:cs typeface="Times" panose="02020603050405020304" pitchFamily="18" charset="0"/>
              </a:rPr>
              <a:t>evaluate_model</a:t>
            </a:r>
            <a:r>
              <a:rPr lang="en-US" sz="2400" dirty="0">
                <a:solidFill>
                  <a:srgbClr val="7030A0"/>
                </a:solidFill>
                <a:highlight>
                  <a:srgbClr val="FFFFFF"/>
                </a:highlight>
                <a:latin typeface="Times" panose="02020603050405020304" pitchFamily="18" charset="0"/>
                <a:cs typeface="Times" panose="02020603050405020304" pitchFamily="18" charset="0"/>
              </a:rPr>
              <a:t>(X, y, model)</a:t>
            </a: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summarize performance</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print('Mean F2: %.3f (%.3f)' % (mean(scores), std(scores)))</a:t>
            </a:r>
          </a:p>
        </p:txBody>
      </p:sp>
    </p:spTree>
    <p:extLst>
      <p:ext uri="{BB962C8B-B14F-4D97-AF65-F5344CB8AC3E}">
        <p14:creationId xmlns:p14="http://schemas.microsoft.com/office/powerpoint/2010/main" val="223562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CDC5B772-CFD1-453C-5633-5342A1D60B3B}"/>
              </a:ext>
            </a:extLst>
          </p:cNvPr>
          <p:cNvSpPr txBox="1">
            <a:spLocks/>
          </p:cNvSpPr>
          <p:nvPr/>
        </p:nvSpPr>
        <p:spPr>
          <a:xfrm>
            <a:off x="761999" y="1543689"/>
            <a:ext cx="11681625" cy="4734875"/>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Evaluate Machine Learning Algorithms</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First, let's assess the dataset using a variety of probabilistic machine learning models.</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Spot checking a variety of alternative linear and nonlinear algorithms on a dataset may be an excellent way to rapidly identify which algorithms perform well and demand more research, and which ones don’t.</a:t>
            </a:r>
          </a:p>
          <a:p>
            <a:pPr marL="0" indent="0" fontAlgn="base">
              <a:buFont typeface="Arial" panose="020B0604020202020204" pitchFamily="34" charset="0"/>
              <a:buNone/>
            </a:pPr>
            <a:r>
              <a:rPr lang="en-US" sz="2400" b="1" i="1" dirty="0">
                <a:highlight>
                  <a:srgbClr val="FFFFFF"/>
                </a:highlight>
                <a:latin typeface="Times" panose="02020603050405020304" pitchFamily="18" charset="0"/>
                <a:cs typeface="Times" panose="02020603050405020304" pitchFamily="18" charset="0"/>
              </a:rPr>
              <a:t>Using the German credit dataset, we will assess the following machine learning models with:</a:t>
            </a:r>
          </a:p>
          <a:p>
            <a:pPr marL="0" indent="0"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Gaussian Process Classifier (GPC)</a:t>
            </a:r>
          </a:p>
          <a:p>
            <a:pPr marL="0" indent="0"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Support Vector Machine (SVM)</a:t>
            </a:r>
          </a:p>
          <a:p>
            <a:pPr marL="0" indent="0"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Naive Bayes (NB)</a:t>
            </a:r>
          </a:p>
          <a:p>
            <a:pPr marL="0" indent="0"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Logistic Regression (LR)</a:t>
            </a:r>
          </a:p>
          <a:p>
            <a:pPr marL="0" indent="0"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Linear Discriminant Analysis (LDA)</a:t>
            </a:r>
          </a:p>
        </p:txBody>
      </p:sp>
    </p:spTree>
    <p:extLst>
      <p:ext uri="{BB962C8B-B14F-4D97-AF65-F5344CB8AC3E}">
        <p14:creationId xmlns:p14="http://schemas.microsoft.com/office/powerpoint/2010/main" val="3391400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E1BA097B-43A9-A439-1713-0B979334BA05}"/>
              </a:ext>
            </a:extLst>
          </p:cNvPr>
          <p:cNvSpPr txBox="1">
            <a:spLocks/>
          </p:cNvSpPr>
          <p:nvPr/>
        </p:nvSpPr>
        <p:spPr>
          <a:xfrm>
            <a:off x="1012372" y="1391735"/>
            <a:ext cx="11495314" cy="5229620"/>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define models to test</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def </a:t>
            </a:r>
            <a:r>
              <a:rPr lang="en-US" sz="2000" dirty="0" err="1">
                <a:solidFill>
                  <a:srgbClr val="7030A0"/>
                </a:solidFill>
                <a:highlight>
                  <a:srgbClr val="FFFFFF"/>
                </a:highlight>
                <a:latin typeface="Times" panose="02020603050405020304" pitchFamily="18" charset="0"/>
                <a:cs typeface="Times" panose="02020603050405020304" pitchFamily="18" charset="0"/>
              </a:rPr>
              <a:t>get_models</a:t>
            </a:r>
            <a:r>
              <a:rPr lang="en-US" sz="20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models, names = list(), list()</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i="1" dirty="0">
                <a:highlight>
                  <a:srgbClr val="FFFFFF"/>
                </a:highlight>
                <a:latin typeface="Times" panose="02020603050405020304" pitchFamily="18" charset="0"/>
                <a:cs typeface="Times" panose="02020603050405020304" pitchFamily="18" charset="0"/>
              </a:rPr>
              <a:t># LR</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dirty="0" err="1">
                <a:solidFill>
                  <a:srgbClr val="7030A0"/>
                </a:solidFill>
                <a:highlight>
                  <a:srgbClr val="FFFFFF"/>
                </a:highlight>
                <a:latin typeface="Times" panose="02020603050405020304" pitchFamily="18" charset="0"/>
                <a:cs typeface="Times" panose="02020603050405020304" pitchFamily="18" charset="0"/>
              </a:rPr>
              <a:t>models.append</a:t>
            </a:r>
            <a:r>
              <a:rPr lang="en-US" sz="2000" dirty="0">
                <a:solidFill>
                  <a:srgbClr val="7030A0"/>
                </a:solidFill>
                <a:highlight>
                  <a:srgbClr val="FFFFFF"/>
                </a:highlight>
                <a:latin typeface="Times" panose="02020603050405020304" pitchFamily="18" charset="0"/>
                <a:cs typeface="Times" panose="02020603050405020304" pitchFamily="18" charset="0"/>
              </a:rPr>
              <a:t>(</a:t>
            </a:r>
            <a:r>
              <a:rPr lang="en-US" sz="2000" dirty="0" err="1">
                <a:solidFill>
                  <a:srgbClr val="7030A0"/>
                </a:solidFill>
                <a:highlight>
                  <a:srgbClr val="FFFFFF"/>
                </a:highlight>
                <a:latin typeface="Times" panose="02020603050405020304" pitchFamily="18" charset="0"/>
                <a:cs typeface="Times" panose="02020603050405020304" pitchFamily="18" charset="0"/>
              </a:rPr>
              <a:t>LogisticRegression</a:t>
            </a:r>
            <a:r>
              <a:rPr lang="en-US" sz="2000" dirty="0">
                <a:solidFill>
                  <a:srgbClr val="7030A0"/>
                </a:solidFill>
                <a:highlight>
                  <a:srgbClr val="FFFFFF"/>
                </a:highlight>
                <a:latin typeface="Times" panose="02020603050405020304" pitchFamily="18" charset="0"/>
                <a:cs typeface="Times" panose="02020603050405020304" pitchFamily="18" charset="0"/>
              </a:rPr>
              <a:t>(solver='</a:t>
            </a:r>
            <a:r>
              <a:rPr lang="en-US" sz="2000" dirty="0" err="1">
                <a:solidFill>
                  <a:srgbClr val="7030A0"/>
                </a:solidFill>
                <a:highlight>
                  <a:srgbClr val="FFFFFF"/>
                </a:highlight>
                <a:latin typeface="Times" panose="02020603050405020304" pitchFamily="18" charset="0"/>
                <a:cs typeface="Times" panose="02020603050405020304" pitchFamily="18" charset="0"/>
              </a:rPr>
              <a:t>liblinear</a:t>
            </a:r>
            <a:r>
              <a:rPr lang="en-US" sz="20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dirty="0" err="1">
                <a:solidFill>
                  <a:srgbClr val="7030A0"/>
                </a:solidFill>
                <a:highlight>
                  <a:srgbClr val="FFFFFF"/>
                </a:highlight>
                <a:latin typeface="Times" panose="02020603050405020304" pitchFamily="18" charset="0"/>
                <a:cs typeface="Times" panose="02020603050405020304" pitchFamily="18" charset="0"/>
              </a:rPr>
              <a:t>names.append</a:t>
            </a:r>
            <a:r>
              <a:rPr lang="en-US" sz="2000" dirty="0">
                <a:solidFill>
                  <a:srgbClr val="7030A0"/>
                </a:solidFill>
                <a:highlight>
                  <a:srgbClr val="FFFFFF"/>
                </a:highlight>
                <a:latin typeface="Times" panose="02020603050405020304" pitchFamily="18" charset="0"/>
                <a:cs typeface="Times" panose="02020603050405020304" pitchFamily="18" charset="0"/>
              </a:rPr>
              <a:t>('LR')</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i="1" dirty="0">
                <a:highlight>
                  <a:srgbClr val="FFFFFF"/>
                </a:highlight>
                <a:latin typeface="Times" panose="02020603050405020304" pitchFamily="18" charset="0"/>
                <a:cs typeface="Times" panose="02020603050405020304" pitchFamily="18" charset="0"/>
              </a:rPr>
              <a:t># LDA</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dirty="0" err="1">
                <a:solidFill>
                  <a:srgbClr val="7030A0"/>
                </a:solidFill>
                <a:highlight>
                  <a:srgbClr val="FFFFFF"/>
                </a:highlight>
                <a:latin typeface="Times" panose="02020603050405020304" pitchFamily="18" charset="0"/>
                <a:cs typeface="Times" panose="02020603050405020304" pitchFamily="18" charset="0"/>
              </a:rPr>
              <a:t>models.append</a:t>
            </a:r>
            <a:r>
              <a:rPr lang="en-US" sz="2000" dirty="0">
                <a:solidFill>
                  <a:srgbClr val="7030A0"/>
                </a:solidFill>
                <a:highlight>
                  <a:srgbClr val="FFFFFF"/>
                </a:highlight>
                <a:latin typeface="Times" panose="02020603050405020304" pitchFamily="18" charset="0"/>
                <a:cs typeface="Times" panose="02020603050405020304" pitchFamily="18" charset="0"/>
              </a:rPr>
              <a:t>(</a:t>
            </a:r>
            <a:r>
              <a:rPr lang="en-US" sz="2000" dirty="0" err="1">
                <a:solidFill>
                  <a:srgbClr val="7030A0"/>
                </a:solidFill>
                <a:highlight>
                  <a:srgbClr val="FFFFFF"/>
                </a:highlight>
                <a:latin typeface="Times" panose="02020603050405020304" pitchFamily="18" charset="0"/>
                <a:cs typeface="Times" panose="02020603050405020304" pitchFamily="18" charset="0"/>
              </a:rPr>
              <a:t>LinearDiscriminantAnalysis</a:t>
            </a:r>
            <a:r>
              <a:rPr lang="en-US" sz="20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dirty="0" err="1">
                <a:solidFill>
                  <a:srgbClr val="7030A0"/>
                </a:solidFill>
                <a:highlight>
                  <a:srgbClr val="FFFFFF"/>
                </a:highlight>
                <a:latin typeface="Times" panose="02020603050405020304" pitchFamily="18" charset="0"/>
                <a:cs typeface="Times" panose="02020603050405020304" pitchFamily="18" charset="0"/>
              </a:rPr>
              <a:t>names.append</a:t>
            </a:r>
            <a:r>
              <a:rPr lang="en-US" sz="2000" dirty="0">
                <a:solidFill>
                  <a:srgbClr val="7030A0"/>
                </a:solidFill>
                <a:highlight>
                  <a:srgbClr val="FFFFFF"/>
                </a:highlight>
                <a:latin typeface="Times" panose="02020603050405020304" pitchFamily="18" charset="0"/>
                <a:cs typeface="Times" panose="02020603050405020304" pitchFamily="18" charset="0"/>
              </a:rPr>
              <a:t>('LDA')</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i="1" dirty="0">
                <a:highlight>
                  <a:srgbClr val="FFFFFF"/>
                </a:highlight>
                <a:latin typeface="Times" panose="02020603050405020304" pitchFamily="18" charset="0"/>
                <a:cs typeface="Times" panose="02020603050405020304" pitchFamily="18" charset="0"/>
              </a:rPr>
              <a:t># NB</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dirty="0" err="1">
                <a:solidFill>
                  <a:srgbClr val="7030A0"/>
                </a:solidFill>
                <a:highlight>
                  <a:srgbClr val="FFFFFF"/>
                </a:highlight>
                <a:latin typeface="Times" panose="02020603050405020304" pitchFamily="18" charset="0"/>
                <a:cs typeface="Times" panose="02020603050405020304" pitchFamily="18" charset="0"/>
              </a:rPr>
              <a:t>models.append</a:t>
            </a:r>
            <a:r>
              <a:rPr lang="en-US" sz="2000" dirty="0">
                <a:solidFill>
                  <a:srgbClr val="7030A0"/>
                </a:solidFill>
                <a:highlight>
                  <a:srgbClr val="FFFFFF"/>
                </a:highlight>
                <a:latin typeface="Times" panose="02020603050405020304" pitchFamily="18" charset="0"/>
                <a:cs typeface="Times" panose="02020603050405020304" pitchFamily="18" charset="0"/>
              </a:rPr>
              <a:t>(</a:t>
            </a:r>
            <a:r>
              <a:rPr lang="en-US" sz="2000" dirty="0" err="1">
                <a:solidFill>
                  <a:srgbClr val="7030A0"/>
                </a:solidFill>
                <a:highlight>
                  <a:srgbClr val="FFFFFF"/>
                </a:highlight>
                <a:latin typeface="Times" panose="02020603050405020304" pitchFamily="18" charset="0"/>
                <a:cs typeface="Times" panose="02020603050405020304" pitchFamily="18" charset="0"/>
              </a:rPr>
              <a:t>GaussianNB</a:t>
            </a:r>
            <a:r>
              <a:rPr lang="en-US" sz="20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r>
              <a:rPr lang="en-US" sz="2000" dirty="0" err="1">
                <a:solidFill>
                  <a:srgbClr val="7030A0"/>
                </a:solidFill>
                <a:highlight>
                  <a:srgbClr val="FFFFFF"/>
                </a:highlight>
                <a:latin typeface="Times" panose="02020603050405020304" pitchFamily="18" charset="0"/>
                <a:cs typeface="Times" panose="02020603050405020304" pitchFamily="18" charset="0"/>
              </a:rPr>
              <a:t>names.append</a:t>
            </a:r>
            <a:r>
              <a:rPr lang="en-US" sz="2000" dirty="0">
                <a:solidFill>
                  <a:srgbClr val="7030A0"/>
                </a:solidFill>
                <a:highlight>
                  <a:srgbClr val="FFFFFF"/>
                </a:highlight>
                <a:latin typeface="Times" panose="02020603050405020304" pitchFamily="18" charset="0"/>
                <a:cs typeface="Times" panose="02020603050405020304" pitchFamily="18" charset="0"/>
              </a:rPr>
              <a:t>('NB')</a:t>
            </a:r>
          </a:p>
          <a:p>
            <a:pPr marL="0" indent="0" fontAlgn="base">
              <a:buFont typeface="Arial" panose="020B0604020202020204" pitchFamily="34" charset="0"/>
              <a:buNone/>
            </a:pPr>
            <a:r>
              <a:rPr lang="en-US" sz="2000" dirty="0">
                <a:solidFill>
                  <a:srgbClr val="7030A0"/>
                </a:solidFill>
                <a:highlight>
                  <a:srgbClr val="FFFFFF"/>
                </a:highlight>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2729750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E1BA097B-43A9-A439-1713-0B979334BA05}"/>
              </a:ext>
            </a:extLst>
          </p:cNvPr>
          <p:cNvSpPr txBox="1">
            <a:spLocks/>
          </p:cNvSpPr>
          <p:nvPr/>
        </p:nvSpPr>
        <p:spPr>
          <a:xfrm>
            <a:off x="1012372" y="1391735"/>
            <a:ext cx="11495314" cy="5229620"/>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endParaRPr lang="en-US" sz="1100" dirty="0">
              <a:solidFill>
                <a:srgbClr val="7030A0"/>
              </a:solidFill>
              <a:highlight>
                <a:srgbClr val="FFFFFF"/>
              </a:highlight>
            </a:endParaRPr>
          </a:p>
        </p:txBody>
      </p:sp>
      <p:sp>
        <p:nvSpPr>
          <p:cNvPr id="6" name="TextBox 5">
            <a:extLst>
              <a:ext uri="{FF2B5EF4-FFF2-40B4-BE49-F238E27FC236}">
                <a16:creationId xmlns:a16="http://schemas.microsoft.com/office/drawing/2014/main" id="{018A5855-DB8C-B7DA-0C33-E763B11E36FE}"/>
              </a:ext>
            </a:extLst>
          </p:cNvPr>
          <p:cNvSpPr txBox="1"/>
          <p:nvPr/>
        </p:nvSpPr>
        <p:spPr>
          <a:xfrm>
            <a:off x="1375683" y="1975219"/>
            <a:ext cx="9286874" cy="2677656"/>
          </a:xfrm>
          <a:prstGeom prst="rect">
            <a:avLst/>
          </a:prstGeom>
          <a:noFill/>
        </p:spPr>
        <p:txBody>
          <a:bodyPr wrap="square">
            <a:spAutoFit/>
          </a:body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 GPC	</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a:t>
            </a:r>
            <a:r>
              <a:rPr lang="en-US" sz="2400" dirty="0" err="1">
                <a:solidFill>
                  <a:srgbClr val="7030A0"/>
                </a:solidFill>
                <a:highlight>
                  <a:srgbClr val="FFFFFF"/>
                </a:highlight>
                <a:latin typeface="Times" panose="02020603050405020304" pitchFamily="18" charset="0"/>
                <a:cs typeface="Times" panose="02020603050405020304" pitchFamily="18" charset="0"/>
              </a:rPr>
              <a:t>models.append</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GaussianProcessClassifier</a:t>
            </a:r>
            <a:r>
              <a:rPr lang="en-US" sz="24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a:t>
            </a:r>
            <a:r>
              <a:rPr lang="en-US" sz="2400" dirty="0" err="1">
                <a:solidFill>
                  <a:srgbClr val="7030A0"/>
                </a:solidFill>
                <a:highlight>
                  <a:srgbClr val="FFFFFF"/>
                </a:highlight>
                <a:latin typeface="Times" panose="02020603050405020304" pitchFamily="18" charset="0"/>
                <a:cs typeface="Times" panose="02020603050405020304" pitchFamily="18" charset="0"/>
              </a:rPr>
              <a:t>names.append</a:t>
            </a:r>
            <a:r>
              <a:rPr lang="en-US" sz="2400" dirty="0">
                <a:solidFill>
                  <a:srgbClr val="7030A0"/>
                </a:solidFill>
                <a:highlight>
                  <a:srgbClr val="FFFFFF"/>
                </a:highlight>
                <a:latin typeface="Times" panose="02020603050405020304" pitchFamily="18" charset="0"/>
                <a:cs typeface="Times" panose="02020603050405020304" pitchFamily="18" charset="0"/>
              </a:rPr>
              <a:t>('GPC')</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 SVM</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a:t>
            </a:r>
            <a:r>
              <a:rPr lang="en-US" sz="2400" dirty="0" err="1">
                <a:solidFill>
                  <a:srgbClr val="7030A0"/>
                </a:solidFill>
                <a:highlight>
                  <a:srgbClr val="FFFFFF"/>
                </a:highlight>
                <a:latin typeface="Times" panose="02020603050405020304" pitchFamily="18" charset="0"/>
                <a:cs typeface="Times" panose="02020603050405020304" pitchFamily="18" charset="0"/>
              </a:rPr>
              <a:t>models.append</a:t>
            </a:r>
            <a:r>
              <a:rPr lang="en-US" sz="2400" dirty="0">
                <a:solidFill>
                  <a:srgbClr val="7030A0"/>
                </a:solidFill>
                <a:highlight>
                  <a:srgbClr val="FFFFFF"/>
                </a:highlight>
                <a:latin typeface="Times" panose="02020603050405020304" pitchFamily="18" charset="0"/>
                <a:cs typeface="Times" panose="02020603050405020304" pitchFamily="18" charset="0"/>
              </a:rPr>
              <a:t>(SVC(gamma='scale'))</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a:t>
            </a:r>
            <a:r>
              <a:rPr lang="en-US" sz="2400" dirty="0" err="1">
                <a:solidFill>
                  <a:srgbClr val="7030A0"/>
                </a:solidFill>
                <a:highlight>
                  <a:srgbClr val="FFFFFF"/>
                </a:highlight>
                <a:latin typeface="Times" panose="02020603050405020304" pitchFamily="18" charset="0"/>
                <a:cs typeface="Times" panose="02020603050405020304" pitchFamily="18" charset="0"/>
              </a:rPr>
              <a:t>names.append</a:t>
            </a:r>
            <a:r>
              <a:rPr lang="en-US" sz="2400" dirty="0">
                <a:solidFill>
                  <a:srgbClr val="7030A0"/>
                </a:solidFill>
                <a:highlight>
                  <a:srgbClr val="FFFFFF"/>
                </a:highlight>
                <a:latin typeface="Times" panose="02020603050405020304" pitchFamily="18" charset="0"/>
                <a:cs typeface="Times" panose="02020603050405020304" pitchFamily="18" charset="0"/>
              </a:rPr>
              <a:t>('SVM')</a:t>
            </a:r>
          </a:p>
          <a:p>
            <a:pPr marL="0" indent="0"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	return models, names</a:t>
            </a:r>
          </a:p>
        </p:txBody>
      </p:sp>
    </p:spTree>
    <p:extLst>
      <p:ext uri="{BB962C8B-B14F-4D97-AF65-F5344CB8AC3E}">
        <p14:creationId xmlns:p14="http://schemas.microsoft.com/office/powerpoint/2010/main" val="3458889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50FEC02E-85DB-270A-17DA-24C8F6603D69}"/>
              </a:ext>
            </a:extLst>
          </p:cNvPr>
          <p:cNvSpPr txBox="1">
            <a:spLocks/>
          </p:cNvSpPr>
          <p:nvPr/>
        </p:nvSpPr>
        <p:spPr>
          <a:xfrm>
            <a:off x="762000" y="1752601"/>
            <a:ext cx="11990614"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ctr"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Using the </a:t>
            </a:r>
            <a:r>
              <a:rPr lang="en-US" sz="2400" dirty="0" err="1">
                <a:highlight>
                  <a:srgbClr val="FFFFFF"/>
                </a:highlight>
                <a:latin typeface="Times" panose="02020603050405020304" pitchFamily="18" charset="0"/>
                <a:cs typeface="Times" panose="02020603050405020304" pitchFamily="18" charset="0"/>
              </a:rPr>
              <a:t>MinMaxScaler</a:t>
            </a:r>
            <a:r>
              <a:rPr lang="en-US" sz="2400" dirty="0">
                <a:highlight>
                  <a:srgbClr val="FFFFFF"/>
                </a:highlight>
                <a:latin typeface="Times" panose="02020603050405020304" pitchFamily="18" charset="0"/>
                <a:cs typeface="Times" panose="02020603050405020304" pitchFamily="18" charset="0"/>
              </a:rPr>
              <a:t>, normalize the numerical input variables for each fold of the cross-validation evaluation procedure.</a:t>
            </a: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An easy way to implement this is to use a Pipeline where the first step is a </a:t>
            </a:r>
            <a:r>
              <a:rPr lang="en-US" sz="2400" dirty="0" err="1">
                <a:highlight>
                  <a:srgbClr val="FFFFFF"/>
                </a:highlight>
                <a:latin typeface="Times" panose="02020603050405020304" pitchFamily="18" charset="0"/>
                <a:cs typeface="Times" panose="02020603050405020304" pitchFamily="18" charset="0"/>
              </a:rPr>
              <a:t>ColumnTransformer</a:t>
            </a:r>
            <a:r>
              <a:rPr lang="en-US" sz="2400" dirty="0">
                <a:highlight>
                  <a:srgbClr val="FFFFFF"/>
                </a:highlight>
                <a:latin typeface="Times" panose="02020603050405020304" pitchFamily="18" charset="0"/>
                <a:cs typeface="Times" panose="02020603050405020304" pitchFamily="18" charset="0"/>
              </a:rPr>
              <a:t> that applies a </a:t>
            </a:r>
            <a:r>
              <a:rPr lang="en-US" sz="2400" dirty="0" err="1">
                <a:highlight>
                  <a:srgbClr val="FFFFFF"/>
                </a:highlight>
                <a:latin typeface="Times" panose="02020603050405020304" pitchFamily="18" charset="0"/>
                <a:cs typeface="Times" panose="02020603050405020304" pitchFamily="18" charset="0"/>
              </a:rPr>
              <a:t>OneHotEncoder</a:t>
            </a:r>
            <a:r>
              <a:rPr lang="en-US" sz="2400" dirty="0">
                <a:highlight>
                  <a:srgbClr val="FFFFFF"/>
                </a:highlight>
                <a:latin typeface="Times" panose="02020603050405020304" pitchFamily="18" charset="0"/>
                <a:cs typeface="Times" panose="02020603050405020304" pitchFamily="18" charset="0"/>
              </a:rPr>
              <a:t> to just the categorical variables, and a </a:t>
            </a:r>
            <a:r>
              <a:rPr lang="en-US" sz="2400" dirty="0" err="1">
                <a:highlight>
                  <a:srgbClr val="FFFFFF"/>
                </a:highlight>
                <a:latin typeface="Times" panose="02020603050405020304" pitchFamily="18" charset="0"/>
                <a:cs typeface="Times" panose="02020603050405020304" pitchFamily="18" charset="0"/>
              </a:rPr>
              <a:t>MinMaxScaler</a:t>
            </a:r>
            <a:r>
              <a:rPr lang="en-US" sz="2400" dirty="0">
                <a:highlight>
                  <a:srgbClr val="FFFFFF"/>
                </a:highlight>
                <a:latin typeface="Times" panose="02020603050405020304" pitchFamily="18" charset="0"/>
                <a:cs typeface="Times" panose="02020603050405020304" pitchFamily="18" charset="0"/>
              </a:rPr>
              <a:t> to just the numerical input variables. To achieve this, we need a list of the column indices for categorical and numerical input variables.</a:t>
            </a: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algn="ctr"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 </a:t>
            </a:r>
            <a:r>
              <a:rPr lang="en-US" sz="2400" dirty="0" err="1">
                <a:highlight>
                  <a:srgbClr val="FFFFFF"/>
                </a:highlight>
                <a:latin typeface="Times" panose="02020603050405020304" pitchFamily="18" charset="0"/>
                <a:cs typeface="Times" panose="02020603050405020304" pitchFamily="18" charset="0"/>
              </a:rPr>
              <a:t>load_dataset</a:t>
            </a:r>
            <a:r>
              <a:rPr lang="en-US" sz="2400" dirty="0">
                <a:highlight>
                  <a:srgbClr val="FFFFFF"/>
                </a:highlight>
                <a:latin typeface="Times" panose="02020603050405020304" pitchFamily="18" charset="0"/>
                <a:cs typeface="Times" panose="02020603050405020304" pitchFamily="18" charset="0"/>
              </a:rPr>
              <a:t>() function may be updated to return the input and output components of the dataset together with the column indexes. This function's revised version is mentioned below.</a:t>
            </a:r>
          </a:p>
        </p:txBody>
      </p:sp>
    </p:spTree>
    <p:extLst>
      <p:ext uri="{BB962C8B-B14F-4D97-AF65-F5344CB8AC3E}">
        <p14:creationId xmlns:p14="http://schemas.microsoft.com/office/powerpoint/2010/main" val="940843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21A065D5-3422-A81D-929F-80496F74F39C}"/>
              </a:ext>
            </a:extLst>
          </p:cNvPr>
          <p:cNvSpPr txBox="1">
            <a:spLocks/>
          </p:cNvSpPr>
          <p:nvPr/>
        </p:nvSpPr>
        <p:spPr>
          <a:xfrm>
            <a:off x="762000" y="1752601"/>
            <a:ext cx="10972800" cy="4525963"/>
          </a:xfrm>
          <a:prstGeom prst="rect">
            <a:avLst/>
          </a:prstGeom>
        </p:spPr>
        <p:txBody>
          <a:bodyPr vert="horz" lIns="91440" tIns="45720" rIns="91440" bIns="45720" rtlCol="0">
            <a:normAutofit fontScale="92500" lnSpcReduction="20000"/>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200" dirty="0">
                <a:highlight>
                  <a:srgbClr val="FFFFFF"/>
                </a:highlight>
                <a:latin typeface="Times" panose="02020603050405020304" pitchFamily="18" charset="0"/>
                <a:cs typeface="Times" panose="02020603050405020304" pitchFamily="18" charset="0"/>
              </a:rPr>
              <a:t># load the dataset</a:t>
            </a:r>
          </a:p>
          <a:p>
            <a:pPr marL="0" indent="0" fontAlgn="base">
              <a:buFont typeface="Arial" panose="020B0604020202020204" pitchFamily="34" charset="0"/>
              <a:buNone/>
            </a:pPr>
            <a:r>
              <a:rPr lang="en-US" sz="1800" dirty="0">
                <a:solidFill>
                  <a:srgbClr val="7030A0"/>
                </a:solidFill>
                <a:highlight>
                  <a:srgbClr val="FFFFFF"/>
                </a:highlight>
              </a:rPr>
              <a:t>def </a:t>
            </a:r>
            <a:r>
              <a:rPr lang="en-US" sz="1800" dirty="0" err="1">
                <a:solidFill>
                  <a:srgbClr val="7030A0"/>
                </a:solidFill>
                <a:highlight>
                  <a:srgbClr val="FFFFFF"/>
                </a:highlight>
              </a:rPr>
              <a:t>load_dataset</a:t>
            </a:r>
            <a:r>
              <a:rPr lang="en-US" sz="1800" dirty="0">
                <a:solidFill>
                  <a:srgbClr val="7030A0"/>
                </a:solidFill>
                <a:highlight>
                  <a:srgbClr val="FFFFFF"/>
                </a:highlight>
              </a:rPr>
              <a:t>(</a:t>
            </a:r>
            <a:r>
              <a:rPr lang="en-US" sz="1800" dirty="0" err="1">
                <a:solidFill>
                  <a:srgbClr val="7030A0"/>
                </a:solidFill>
                <a:highlight>
                  <a:srgbClr val="FFFFFF"/>
                </a:highlight>
              </a:rPr>
              <a:t>full_path</a:t>
            </a:r>
            <a:r>
              <a:rPr lang="en-US" sz="1800" dirty="0">
                <a:solidFill>
                  <a:srgbClr val="7030A0"/>
                </a:solidFill>
                <a:highlight>
                  <a:srgbClr val="FFFFFF"/>
                </a:highlight>
              </a:rPr>
              <a:t>):</a:t>
            </a:r>
          </a:p>
          <a:p>
            <a:pPr marL="0" indent="0" fontAlgn="base">
              <a:buFont typeface="Arial" panose="020B0604020202020204" pitchFamily="34" charset="0"/>
              <a:buNone/>
            </a:pPr>
            <a:r>
              <a:rPr lang="en-US" sz="1800" dirty="0">
                <a:solidFill>
                  <a:srgbClr val="7030A0"/>
                </a:solidFill>
                <a:highlight>
                  <a:srgbClr val="FFFFFF"/>
                </a:highlight>
              </a:rPr>
              <a:t>	</a:t>
            </a:r>
            <a:r>
              <a:rPr lang="en-US" sz="2200" dirty="0">
                <a:highlight>
                  <a:srgbClr val="FFFFFF"/>
                </a:highlight>
                <a:latin typeface="Times" panose="02020603050405020304" pitchFamily="18" charset="0"/>
                <a:cs typeface="Times" panose="02020603050405020304" pitchFamily="18" charset="0"/>
              </a:rPr>
              <a:t># load the dataset as a </a:t>
            </a:r>
            <a:r>
              <a:rPr lang="en-US" sz="2200" dirty="0" err="1">
                <a:highlight>
                  <a:srgbClr val="FFFFFF"/>
                </a:highlight>
                <a:latin typeface="Times" panose="02020603050405020304" pitchFamily="18" charset="0"/>
                <a:cs typeface="Times" panose="02020603050405020304" pitchFamily="18" charset="0"/>
              </a:rPr>
              <a:t>numpy</a:t>
            </a:r>
            <a:r>
              <a:rPr lang="en-US" sz="2200" dirty="0">
                <a:highlight>
                  <a:srgbClr val="FFFFFF"/>
                </a:highlight>
                <a:latin typeface="Times" panose="02020603050405020304" pitchFamily="18" charset="0"/>
                <a:cs typeface="Times" panose="02020603050405020304" pitchFamily="18" charset="0"/>
              </a:rPr>
              <a:t> array</a:t>
            </a:r>
            <a:endParaRPr lang="en-US" sz="26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1800" dirty="0">
                <a:solidFill>
                  <a:srgbClr val="7030A0"/>
                </a:solidFill>
                <a:highlight>
                  <a:srgbClr val="FFFFFF"/>
                </a:highlight>
              </a:rPr>
              <a:t>	</a:t>
            </a:r>
            <a:r>
              <a:rPr lang="en-US" sz="1800" dirty="0" err="1">
                <a:solidFill>
                  <a:srgbClr val="7030A0"/>
                </a:solidFill>
                <a:highlight>
                  <a:srgbClr val="FFFFFF"/>
                </a:highlight>
              </a:rPr>
              <a:t>dataframe</a:t>
            </a:r>
            <a:r>
              <a:rPr lang="en-US" sz="1800" dirty="0">
                <a:solidFill>
                  <a:srgbClr val="7030A0"/>
                </a:solidFill>
                <a:highlight>
                  <a:srgbClr val="FFFFFF"/>
                </a:highlight>
              </a:rPr>
              <a:t> = </a:t>
            </a:r>
            <a:r>
              <a:rPr lang="en-US" sz="1800" dirty="0" err="1">
                <a:solidFill>
                  <a:srgbClr val="7030A0"/>
                </a:solidFill>
                <a:highlight>
                  <a:srgbClr val="FFFFFF"/>
                </a:highlight>
              </a:rPr>
              <a:t>read_csv</a:t>
            </a:r>
            <a:r>
              <a:rPr lang="en-US" sz="1800" dirty="0">
                <a:solidFill>
                  <a:srgbClr val="7030A0"/>
                </a:solidFill>
                <a:highlight>
                  <a:srgbClr val="FFFFFF"/>
                </a:highlight>
              </a:rPr>
              <a:t>(</a:t>
            </a:r>
            <a:r>
              <a:rPr lang="en-US" sz="1800" dirty="0" err="1">
                <a:solidFill>
                  <a:srgbClr val="7030A0"/>
                </a:solidFill>
                <a:highlight>
                  <a:srgbClr val="FFFFFF"/>
                </a:highlight>
              </a:rPr>
              <a:t>full_path</a:t>
            </a:r>
            <a:r>
              <a:rPr lang="en-US" sz="1800" dirty="0">
                <a:solidFill>
                  <a:srgbClr val="7030A0"/>
                </a:solidFill>
                <a:highlight>
                  <a:srgbClr val="FFFFFF"/>
                </a:highlight>
              </a:rPr>
              <a:t>, header=None)</a:t>
            </a:r>
          </a:p>
          <a:p>
            <a:pPr marL="0" indent="0" fontAlgn="base">
              <a:buFont typeface="Arial" panose="020B0604020202020204" pitchFamily="34" charset="0"/>
              <a:buNone/>
            </a:pPr>
            <a:r>
              <a:rPr lang="en-US" sz="1800" dirty="0">
                <a:solidFill>
                  <a:srgbClr val="7030A0"/>
                </a:solidFill>
                <a:highlight>
                  <a:srgbClr val="FFFFFF"/>
                </a:highlight>
              </a:rPr>
              <a:t>	</a:t>
            </a:r>
            <a:r>
              <a:rPr lang="en-US" sz="2200" dirty="0">
                <a:highlight>
                  <a:srgbClr val="FFFFFF"/>
                </a:highlight>
                <a:latin typeface="Times" panose="02020603050405020304" pitchFamily="18" charset="0"/>
                <a:cs typeface="Times" panose="02020603050405020304" pitchFamily="18" charset="0"/>
              </a:rPr>
              <a:t># split into inputs and outputs</a:t>
            </a:r>
          </a:p>
          <a:p>
            <a:pPr marL="0" indent="0" fontAlgn="base">
              <a:buFont typeface="Arial" panose="020B0604020202020204" pitchFamily="34" charset="0"/>
              <a:buNone/>
            </a:pPr>
            <a:r>
              <a:rPr lang="en-US" sz="1800" dirty="0">
                <a:solidFill>
                  <a:srgbClr val="7030A0"/>
                </a:solidFill>
                <a:highlight>
                  <a:srgbClr val="FFFFFF"/>
                </a:highlight>
              </a:rPr>
              <a:t>	</a:t>
            </a:r>
            <a:r>
              <a:rPr lang="en-US" sz="1800" dirty="0" err="1">
                <a:solidFill>
                  <a:srgbClr val="7030A0"/>
                </a:solidFill>
                <a:highlight>
                  <a:srgbClr val="FFFFFF"/>
                </a:highlight>
              </a:rPr>
              <a:t>last_ix</a:t>
            </a:r>
            <a:r>
              <a:rPr lang="en-US" sz="1800" dirty="0">
                <a:solidFill>
                  <a:srgbClr val="7030A0"/>
                </a:solidFill>
                <a:highlight>
                  <a:srgbClr val="FFFFFF"/>
                </a:highlight>
              </a:rPr>
              <a:t> = </a:t>
            </a:r>
            <a:r>
              <a:rPr lang="en-US" sz="1800" dirty="0" err="1">
                <a:solidFill>
                  <a:srgbClr val="7030A0"/>
                </a:solidFill>
                <a:highlight>
                  <a:srgbClr val="FFFFFF"/>
                </a:highlight>
              </a:rPr>
              <a:t>len</a:t>
            </a:r>
            <a:r>
              <a:rPr lang="en-US" sz="1800" dirty="0">
                <a:solidFill>
                  <a:srgbClr val="7030A0"/>
                </a:solidFill>
                <a:highlight>
                  <a:srgbClr val="FFFFFF"/>
                </a:highlight>
              </a:rPr>
              <a:t>(</a:t>
            </a:r>
            <a:r>
              <a:rPr lang="en-US" sz="1800" dirty="0" err="1">
                <a:solidFill>
                  <a:srgbClr val="7030A0"/>
                </a:solidFill>
                <a:highlight>
                  <a:srgbClr val="FFFFFF"/>
                </a:highlight>
              </a:rPr>
              <a:t>dataframe.columns</a:t>
            </a:r>
            <a:r>
              <a:rPr lang="en-US" sz="1800" dirty="0">
                <a:solidFill>
                  <a:srgbClr val="7030A0"/>
                </a:solidFill>
                <a:highlight>
                  <a:srgbClr val="FFFFFF"/>
                </a:highlight>
              </a:rPr>
              <a:t>) - 1</a:t>
            </a:r>
          </a:p>
          <a:p>
            <a:pPr marL="0" indent="0" fontAlgn="base">
              <a:buFont typeface="Arial" panose="020B0604020202020204" pitchFamily="34" charset="0"/>
              <a:buNone/>
            </a:pPr>
            <a:r>
              <a:rPr lang="en-US" sz="1800" dirty="0">
                <a:solidFill>
                  <a:srgbClr val="7030A0"/>
                </a:solidFill>
                <a:highlight>
                  <a:srgbClr val="FFFFFF"/>
                </a:highlight>
              </a:rPr>
              <a:t>	X, y = </a:t>
            </a:r>
            <a:r>
              <a:rPr lang="en-US" sz="1800" dirty="0" err="1">
                <a:solidFill>
                  <a:srgbClr val="7030A0"/>
                </a:solidFill>
                <a:highlight>
                  <a:srgbClr val="FFFFFF"/>
                </a:highlight>
              </a:rPr>
              <a:t>dataframe.drop</a:t>
            </a:r>
            <a:r>
              <a:rPr lang="en-US" sz="1800" dirty="0">
                <a:solidFill>
                  <a:srgbClr val="7030A0"/>
                </a:solidFill>
                <a:highlight>
                  <a:srgbClr val="FFFFFF"/>
                </a:highlight>
              </a:rPr>
              <a:t>(</a:t>
            </a:r>
            <a:r>
              <a:rPr lang="en-US" sz="1800" dirty="0" err="1">
                <a:solidFill>
                  <a:srgbClr val="7030A0"/>
                </a:solidFill>
                <a:highlight>
                  <a:srgbClr val="FFFFFF"/>
                </a:highlight>
              </a:rPr>
              <a:t>last_ix</a:t>
            </a:r>
            <a:r>
              <a:rPr lang="en-US" sz="1800" dirty="0">
                <a:solidFill>
                  <a:srgbClr val="7030A0"/>
                </a:solidFill>
                <a:highlight>
                  <a:srgbClr val="FFFFFF"/>
                </a:highlight>
              </a:rPr>
              <a:t>, axis=1), </a:t>
            </a:r>
            <a:r>
              <a:rPr lang="en-US" sz="1800" dirty="0" err="1">
                <a:solidFill>
                  <a:srgbClr val="7030A0"/>
                </a:solidFill>
                <a:highlight>
                  <a:srgbClr val="FFFFFF"/>
                </a:highlight>
              </a:rPr>
              <a:t>dataframe</a:t>
            </a:r>
            <a:r>
              <a:rPr lang="en-US" sz="1800" dirty="0">
                <a:solidFill>
                  <a:srgbClr val="7030A0"/>
                </a:solidFill>
                <a:highlight>
                  <a:srgbClr val="FFFFFF"/>
                </a:highlight>
              </a:rPr>
              <a:t>[</a:t>
            </a:r>
            <a:r>
              <a:rPr lang="en-US" sz="1800" dirty="0" err="1">
                <a:solidFill>
                  <a:srgbClr val="7030A0"/>
                </a:solidFill>
                <a:highlight>
                  <a:srgbClr val="FFFFFF"/>
                </a:highlight>
              </a:rPr>
              <a:t>last_ix</a:t>
            </a:r>
            <a:r>
              <a:rPr lang="en-US" sz="1800" dirty="0">
                <a:solidFill>
                  <a:srgbClr val="7030A0"/>
                </a:solidFill>
                <a:highlight>
                  <a:srgbClr val="FFFFFF"/>
                </a:highlight>
              </a:rPr>
              <a:t>]</a:t>
            </a:r>
          </a:p>
          <a:p>
            <a:pPr marL="0" indent="0" fontAlgn="base">
              <a:buFont typeface="Arial" panose="020B0604020202020204" pitchFamily="34" charset="0"/>
              <a:buNone/>
            </a:pPr>
            <a:r>
              <a:rPr lang="en-US" sz="1800" dirty="0">
                <a:solidFill>
                  <a:srgbClr val="7030A0"/>
                </a:solidFill>
                <a:highlight>
                  <a:srgbClr val="FFFFFF"/>
                </a:highlight>
              </a:rPr>
              <a:t>	</a:t>
            </a:r>
            <a:r>
              <a:rPr lang="en-US" sz="2200" dirty="0">
                <a:highlight>
                  <a:srgbClr val="FFFFFF"/>
                </a:highlight>
                <a:latin typeface="Times" panose="02020603050405020304" pitchFamily="18" charset="0"/>
                <a:cs typeface="Times" panose="02020603050405020304" pitchFamily="18" charset="0"/>
              </a:rPr>
              <a:t># select categorical and numerical features</a:t>
            </a:r>
          </a:p>
          <a:p>
            <a:pPr marL="0" indent="0" fontAlgn="base">
              <a:buFont typeface="Arial" panose="020B0604020202020204" pitchFamily="34" charset="0"/>
              <a:buNone/>
            </a:pPr>
            <a:r>
              <a:rPr lang="en-US" sz="1800" dirty="0">
                <a:solidFill>
                  <a:srgbClr val="7030A0"/>
                </a:solidFill>
                <a:highlight>
                  <a:srgbClr val="FFFFFF"/>
                </a:highlight>
              </a:rPr>
              <a:t>	</a:t>
            </a:r>
            <a:r>
              <a:rPr lang="en-US" sz="1800" dirty="0" err="1">
                <a:solidFill>
                  <a:srgbClr val="7030A0"/>
                </a:solidFill>
                <a:highlight>
                  <a:srgbClr val="FFFFFF"/>
                </a:highlight>
              </a:rPr>
              <a:t>cat_ix</a:t>
            </a:r>
            <a:r>
              <a:rPr lang="en-US" sz="1800" dirty="0">
                <a:solidFill>
                  <a:srgbClr val="7030A0"/>
                </a:solidFill>
                <a:highlight>
                  <a:srgbClr val="FFFFFF"/>
                </a:highlight>
              </a:rPr>
              <a:t> = </a:t>
            </a:r>
            <a:r>
              <a:rPr lang="en-US" sz="1800" dirty="0" err="1">
                <a:solidFill>
                  <a:srgbClr val="7030A0"/>
                </a:solidFill>
                <a:highlight>
                  <a:srgbClr val="FFFFFF"/>
                </a:highlight>
              </a:rPr>
              <a:t>X.select_dtypes</a:t>
            </a:r>
            <a:r>
              <a:rPr lang="en-US" sz="1800" dirty="0">
                <a:solidFill>
                  <a:srgbClr val="7030A0"/>
                </a:solidFill>
                <a:highlight>
                  <a:srgbClr val="FFFFFF"/>
                </a:highlight>
              </a:rPr>
              <a:t>(include=['object', 'bool']).columns</a:t>
            </a:r>
          </a:p>
          <a:p>
            <a:pPr marL="0" indent="0" fontAlgn="base">
              <a:buFont typeface="Arial" panose="020B0604020202020204" pitchFamily="34" charset="0"/>
              <a:buNone/>
            </a:pPr>
            <a:r>
              <a:rPr lang="en-US" sz="1800" dirty="0">
                <a:solidFill>
                  <a:srgbClr val="7030A0"/>
                </a:solidFill>
                <a:highlight>
                  <a:srgbClr val="FFFFFF"/>
                </a:highlight>
              </a:rPr>
              <a:t>	</a:t>
            </a:r>
            <a:r>
              <a:rPr lang="en-US" sz="1800" dirty="0" err="1">
                <a:solidFill>
                  <a:srgbClr val="7030A0"/>
                </a:solidFill>
                <a:highlight>
                  <a:srgbClr val="FFFFFF"/>
                </a:highlight>
              </a:rPr>
              <a:t>num_ix</a:t>
            </a:r>
            <a:r>
              <a:rPr lang="en-US" sz="1800" dirty="0">
                <a:solidFill>
                  <a:srgbClr val="7030A0"/>
                </a:solidFill>
                <a:highlight>
                  <a:srgbClr val="FFFFFF"/>
                </a:highlight>
              </a:rPr>
              <a:t> = </a:t>
            </a:r>
            <a:r>
              <a:rPr lang="en-US" sz="1800" dirty="0" err="1">
                <a:solidFill>
                  <a:srgbClr val="7030A0"/>
                </a:solidFill>
                <a:highlight>
                  <a:srgbClr val="FFFFFF"/>
                </a:highlight>
              </a:rPr>
              <a:t>X.select_dtypes</a:t>
            </a:r>
            <a:r>
              <a:rPr lang="en-US" sz="1800" dirty="0">
                <a:solidFill>
                  <a:srgbClr val="7030A0"/>
                </a:solidFill>
                <a:highlight>
                  <a:srgbClr val="FFFFFF"/>
                </a:highlight>
              </a:rPr>
              <a:t>(include=['int64', 'float64']).columns</a:t>
            </a:r>
          </a:p>
          <a:p>
            <a:pPr marL="0" indent="0" fontAlgn="base">
              <a:buFont typeface="Arial" panose="020B0604020202020204" pitchFamily="34" charset="0"/>
              <a:buNone/>
            </a:pPr>
            <a:r>
              <a:rPr lang="en-US" sz="1800" dirty="0">
                <a:solidFill>
                  <a:srgbClr val="7030A0"/>
                </a:solidFill>
                <a:highlight>
                  <a:srgbClr val="FFFFFF"/>
                </a:highlight>
              </a:rPr>
              <a:t>	</a:t>
            </a:r>
            <a:r>
              <a:rPr lang="en-US" sz="2200" dirty="0">
                <a:highlight>
                  <a:srgbClr val="FFFFFF"/>
                </a:highlight>
                <a:latin typeface="Times" panose="02020603050405020304" pitchFamily="18" charset="0"/>
                <a:cs typeface="Times" panose="02020603050405020304" pitchFamily="18" charset="0"/>
              </a:rPr>
              <a:t># label encode the target variable to have the classes 0 and 1</a:t>
            </a:r>
            <a:endParaRPr lang="en-US" sz="26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1800" dirty="0">
                <a:solidFill>
                  <a:srgbClr val="7030A0"/>
                </a:solidFill>
                <a:highlight>
                  <a:srgbClr val="FFFFFF"/>
                </a:highlight>
              </a:rPr>
              <a:t>	y = </a:t>
            </a:r>
            <a:r>
              <a:rPr lang="en-US" sz="1800" dirty="0" err="1">
                <a:solidFill>
                  <a:srgbClr val="7030A0"/>
                </a:solidFill>
                <a:highlight>
                  <a:srgbClr val="FFFFFF"/>
                </a:highlight>
              </a:rPr>
              <a:t>LabelEncoder</a:t>
            </a:r>
            <a:r>
              <a:rPr lang="en-US" sz="1800" dirty="0">
                <a:solidFill>
                  <a:srgbClr val="7030A0"/>
                </a:solidFill>
                <a:highlight>
                  <a:srgbClr val="FFFFFF"/>
                </a:highlight>
              </a:rPr>
              <a:t>().</a:t>
            </a:r>
            <a:r>
              <a:rPr lang="en-US" sz="1800" dirty="0" err="1">
                <a:solidFill>
                  <a:srgbClr val="7030A0"/>
                </a:solidFill>
                <a:highlight>
                  <a:srgbClr val="FFFFFF"/>
                </a:highlight>
              </a:rPr>
              <a:t>fit_transform</a:t>
            </a:r>
            <a:r>
              <a:rPr lang="en-US" sz="1800" dirty="0">
                <a:solidFill>
                  <a:srgbClr val="7030A0"/>
                </a:solidFill>
                <a:highlight>
                  <a:srgbClr val="FFFFFF"/>
                </a:highlight>
              </a:rPr>
              <a:t>(y)</a:t>
            </a:r>
          </a:p>
          <a:p>
            <a:pPr marL="0" indent="0" fontAlgn="base">
              <a:buFont typeface="Arial" panose="020B0604020202020204" pitchFamily="34" charset="0"/>
              <a:buNone/>
            </a:pPr>
            <a:r>
              <a:rPr lang="en-US" sz="1800" dirty="0">
                <a:solidFill>
                  <a:srgbClr val="7030A0"/>
                </a:solidFill>
                <a:highlight>
                  <a:srgbClr val="FFFFFF"/>
                </a:highlight>
              </a:rPr>
              <a:t>	return </a:t>
            </a:r>
            <a:r>
              <a:rPr lang="en-US" sz="1800" dirty="0" err="1">
                <a:solidFill>
                  <a:srgbClr val="7030A0"/>
                </a:solidFill>
                <a:highlight>
                  <a:srgbClr val="FFFFFF"/>
                </a:highlight>
              </a:rPr>
              <a:t>X.values</a:t>
            </a:r>
            <a:r>
              <a:rPr lang="en-US" sz="1800" dirty="0">
                <a:solidFill>
                  <a:srgbClr val="7030A0"/>
                </a:solidFill>
                <a:highlight>
                  <a:srgbClr val="FFFFFF"/>
                </a:highlight>
              </a:rPr>
              <a:t>, y, </a:t>
            </a:r>
            <a:r>
              <a:rPr lang="en-US" sz="1800" dirty="0" err="1">
                <a:solidFill>
                  <a:srgbClr val="7030A0"/>
                </a:solidFill>
                <a:highlight>
                  <a:srgbClr val="FFFFFF"/>
                </a:highlight>
              </a:rPr>
              <a:t>cat_ix</a:t>
            </a:r>
            <a:r>
              <a:rPr lang="en-US" sz="1800" dirty="0">
                <a:solidFill>
                  <a:srgbClr val="7030A0"/>
                </a:solidFill>
                <a:highlight>
                  <a:srgbClr val="FFFFFF"/>
                </a:highlight>
              </a:rPr>
              <a:t>, </a:t>
            </a:r>
            <a:r>
              <a:rPr lang="en-US" sz="1800" dirty="0" err="1">
                <a:solidFill>
                  <a:srgbClr val="7030A0"/>
                </a:solidFill>
                <a:highlight>
                  <a:srgbClr val="FFFFFF"/>
                </a:highlight>
              </a:rPr>
              <a:t>num_ix</a:t>
            </a:r>
            <a:endParaRPr lang="en-US" sz="1800" dirty="0">
              <a:solidFill>
                <a:srgbClr val="7030A0"/>
              </a:solidFill>
              <a:highlight>
                <a:srgbClr val="FFFFFF"/>
              </a:highlight>
            </a:endParaRPr>
          </a:p>
        </p:txBody>
      </p:sp>
    </p:spTree>
    <p:extLst>
      <p:ext uri="{BB962C8B-B14F-4D97-AF65-F5344CB8AC3E}">
        <p14:creationId xmlns:p14="http://schemas.microsoft.com/office/powerpoint/2010/main" val="252633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210715" y="7143525"/>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wrap="square">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61717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
        <p:nvSpPr>
          <p:cNvPr id="9" name="TextBox 8">
            <a:extLst>
              <a:ext uri="{FF2B5EF4-FFF2-40B4-BE49-F238E27FC236}">
                <a16:creationId xmlns:a16="http://schemas.microsoft.com/office/drawing/2014/main" id="{D9FCD071-C39D-673E-BBAC-04D584FECEBF}"/>
              </a:ext>
            </a:extLst>
          </p:cNvPr>
          <p:cNvSpPr txBox="1"/>
          <p:nvPr/>
        </p:nvSpPr>
        <p:spPr>
          <a:xfrm>
            <a:off x="985652" y="1330036"/>
            <a:ext cx="9057903" cy="3416320"/>
          </a:xfrm>
          <a:prstGeom prst="rect">
            <a:avLst/>
          </a:prstGeom>
          <a:noFill/>
        </p:spPr>
        <p:txBody>
          <a:bodyPr wrap="square">
            <a:spAutoFit/>
          </a:bodyPr>
          <a:lstStyle/>
          <a:p>
            <a:r>
              <a:rPr lang="en-IN" sz="2400" b="1" kern="0" dirty="0">
                <a:effectLst/>
                <a:latin typeface="Arial" panose="020B0604020202020204" pitchFamily="34" charset="0"/>
                <a:ea typeface="Calibri" panose="020F0502020204030204" pitchFamily="34" charset="0"/>
              </a:rPr>
              <a:t>Classification</a:t>
            </a:r>
          </a:p>
          <a:p>
            <a:pPr marL="914400" lvl="1" indent="-457200">
              <a:buFont typeface="+mj-lt"/>
              <a:buAutoNum type="arabicPeriod"/>
            </a:pPr>
            <a:endParaRPr lang="en-IN" sz="2400" kern="0" dirty="0">
              <a:latin typeface="Arial" panose="020B0604020202020204" pitchFamily="34" charset="0"/>
              <a:ea typeface="Calibri" panose="020F0502020204030204" pitchFamily="34" charset="0"/>
            </a:endParaRPr>
          </a:p>
          <a:p>
            <a:pPr marL="914400" lvl="1" indent="-457200">
              <a:buFont typeface="+mj-lt"/>
              <a:buAutoNum type="arabicPeriod"/>
            </a:pPr>
            <a:r>
              <a:rPr lang="en-US" sz="2400" kern="0" dirty="0">
                <a:latin typeface="Arial" panose="020B0604020202020204" pitchFamily="34" charset="0"/>
                <a:ea typeface="Calibri" panose="020F0502020204030204" pitchFamily="34" charset="0"/>
              </a:rPr>
              <a:t>Application of Machine Learning in Banking</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Imbalanced Classification of Good and Bad Credit </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K-fold cross validation</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Machine learning algorithms </a:t>
            </a:r>
          </a:p>
          <a:p>
            <a:pPr marL="914400" lvl="1" indent="-457200">
              <a:buFont typeface="+mj-lt"/>
              <a:buAutoNum type="arabicPeriod"/>
            </a:pPr>
            <a:r>
              <a:rPr lang="en-IN" sz="2400" kern="0" dirty="0" err="1">
                <a:latin typeface="Arial" panose="020B0604020202020204" pitchFamily="34" charset="0"/>
                <a:ea typeface="Calibri" panose="020F0502020204030204" pitchFamily="34" charset="0"/>
              </a:rPr>
              <a:t>Undersampling</a:t>
            </a:r>
            <a:endParaRPr lang="en-IN" sz="2400" kern="0" dirty="0">
              <a:latin typeface="Arial" panose="020B0604020202020204" pitchFamily="34" charset="0"/>
              <a:ea typeface="Calibri" panose="020F0502020204030204" pitchFamily="34" charset="0"/>
            </a:endParaRPr>
          </a:p>
          <a:p>
            <a:pPr marL="914400" lvl="1" indent="-457200">
              <a:buFont typeface="+mj-lt"/>
              <a:buAutoNum type="arabicPeriod"/>
            </a:pPr>
            <a:endParaRPr lang="en-IN" sz="2400" kern="0" dirty="0">
              <a:latin typeface="Arial" panose="020B0604020202020204" pitchFamily="34" charset="0"/>
              <a:ea typeface="Calibri" panose="020F0502020204030204" pitchFamily="34" charset="0"/>
            </a:endParaRPr>
          </a:p>
          <a:p>
            <a:pPr marL="1371600" lvl="2" indent="-457200">
              <a:buFont typeface="+mj-lt"/>
              <a:buAutoNum type="arabicPeriod"/>
            </a:pPr>
            <a:endParaRPr lang="en-IN" sz="2400" kern="0" dirty="0">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505743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435F4EC3-7301-BC3F-E811-2088A5E31A59}"/>
              </a:ext>
            </a:extLst>
          </p:cNvPr>
          <p:cNvSpPr txBox="1">
            <a:spLocks/>
          </p:cNvSpPr>
          <p:nvPr/>
        </p:nvSpPr>
        <p:spPr>
          <a:xfrm>
            <a:off x="761999" y="1752601"/>
            <a:ext cx="12128483"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We can then call this function to get the data and the list of categorical and numerical variables.</a:t>
            </a:r>
          </a:p>
          <a:p>
            <a:pPr marL="0" indent="0" algn="just"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define the location of the dataset</a:t>
            </a:r>
          </a:p>
          <a:p>
            <a:pPr marL="0" indent="0" algn="just" fontAlgn="base">
              <a:buFont typeface="Arial" panose="020B0604020202020204" pitchFamily="34" charset="0"/>
              <a:buNone/>
            </a:pPr>
            <a:r>
              <a:rPr lang="en-US" sz="2400" dirty="0" err="1">
                <a:solidFill>
                  <a:srgbClr val="7030A0"/>
                </a:solidFill>
                <a:highlight>
                  <a:srgbClr val="FFFFFF"/>
                </a:highlight>
                <a:latin typeface="Times" panose="02020603050405020304" pitchFamily="18" charset="0"/>
                <a:cs typeface="Times" panose="02020603050405020304" pitchFamily="18" charset="0"/>
              </a:rPr>
              <a:t>full_path</a:t>
            </a:r>
            <a:r>
              <a:rPr lang="en-US" sz="2400" dirty="0">
                <a:solidFill>
                  <a:srgbClr val="7030A0"/>
                </a:solidFill>
                <a:highlight>
                  <a:srgbClr val="FFFFFF"/>
                </a:highlight>
                <a:latin typeface="Times" panose="02020603050405020304" pitchFamily="18" charset="0"/>
                <a:cs typeface="Times" panose="02020603050405020304" pitchFamily="18" charset="0"/>
              </a:rPr>
              <a:t> = 'german.csv'</a:t>
            </a:r>
          </a:p>
          <a:p>
            <a:pPr marL="0" indent="0" algn="just"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load the dataset</a:t>
            </a:r>
          </a:p>
          <a:p>
            <a:pPr marL="0" indent="0" algn="just" fontAlgn="base">
              <a:buFont typeface="Arial" panose="020B0604020202020204" pitchFamily="34" charset="0"/>
              <a:buNone/>
            </a:pPr>
            <a:r>
              <a:rPr lang="en-US" sz="2400" dirty="0">
                <a:solidFill>
                  <a:srgbClr val="7030A0"/>
                </a:solidFill>
                <a:highlight>
                  <a:srgbClr val="FFFFFF"/>
                </a:highlight>
                <a:latin typeface="Times" panose="02020603050405020304" pitchFamily="18" charset="0"/>
                <a:cs typeface="Times" panose="02020603050405020304" pitchFamily="18" charset="0"/>
              </a:rPr>
              <a:t>X, y, </a:t>
            </a:r>
            <a:r>
              <a:rPr lang="en-US" sz="2400" dirty="0" err="1">
                <a:solidFill>
                  <a:srgbClr val="7030A0"/>
                </a:solidFill>
                <a:highlight>
                  <a:srgbClr val="FFFFFF"/>
                </a:highlight>
                <a:latin typeface="Times" panose="02020603050405020304" pitchFamily="18" charset="0"/>
                <a:cs typeface="Times" panose="02020603050405020304" pitchFamily="18" charset="0"/>
              </a:rPr>
              <a:t>cat_ix</a:t>
            </a:r>
            <a:r>
              <a:rPr lang="en-US" sz="2400" dirty="0">
                <a:solidFill>
                  <a:srgbClr val="7030A0"/>
                </a:solidFill>
                <a:highlight>
                  <a:srgbClr val="FFFFFF"/>
                </a:highlight>
                <a:latin typeface="Times" panose="02020603050405020304" pitchFamily="18" charset="0"/>
                <a:cs typeface="Times" panose="02020603050405020304" pitchFamily="18" charset="0"/>
              </a:rPr>
              <a:t>, </a:t>
            </a:r>
            <a:r>
              <a:rPr lang="en-US" sz="2400" dirty="0" err="1">
                <a:solidFill>
                  <a:srgbClr val="7030A0"/>
                </a:solidFill>
                <a:highlight>
                  <a:srgbClr val="FFFFFF"/>
                </a:highlight>
                <a:latin typeface="Times" panose="02020603050405020304" pitchFamily="18" charset="0"/>
                <a:cs typeface="Times" panose="02020603050405020304" pitchFamily="18" charset="0"/>
              </a:rPr>
              <a:t>num_ix</a:t>
            </a:r>
            <a:r>
              <a:rPr lang="en-US" sz="2400" dirty="0">
                <a:solidFill>
                  <a:srgbClr val="7030A0"/>
                </a:solidFill>
                <a:highlight>
                  <a:srgbClr val="FFFFFF"/>
                </a:highlight>
                <a:latin typeface="Times" panose="02020603050405020304" pitchFamily="18" charset="0"/>
                <a:cs typeface="Times" panose="02020603050405020304" pitchFamily="18" charset="0"/>
              </a:rPr>
              <a:t> = </a:t>
            </a:r>
            <a:r>
              <a:rPr lang="en-US" sz="2400" dirty="0" err="1">
                <a:solidFill>
                  <a:srgbClr val="7030A0"/>
                </a:solidFill>
                <a:highlight>
                  <a:srgbClr val="FFFFFF"/>
                </a:highlight>
                <a:latin typeface="Times" panose="02020603050405020304" pitchFamily="18" charset="0"/>
                <a:cs typeface="Times" panose="02020603050405020304" pitchFamily="18" charset="0"/>
              </a:rPr>
              <a:t>load_dataset</a:t>
            </a:r>
            <a:r>
              <a:rPr lang="en-US" sz="2400" dirty="0">
                <a:solidFill>
                  <a:srgbClr val="7030A0"/>
                </a:solidFill>
                <a:highlight>
                  <a:srgbClr val="FFFFFF"/>
                </a:highlight>
                <a:latin typeface="Times" panose="02020603050405020304" pitchFamily="18" charset="0"/>
                <a:cs typeface="Times" panose="02020603050405020304" pitchFamily="18" charset="0"/>
              </a:rPr>
              <a:t>(</a:t>
            </a:r>
            <a:r>
              <a:rPr lang="en-US" sz="2400" dirty="0" err="1">
                <a:solidFill>
                  <a:srgbClr val="7030A0"/>
                </a:solidFill>
                <a:highlight>
                  <a:srgbClr val="FFFFFF"/>
                </a:highlight>
                <a:latin typeface="Times" panose="02020603050405020304" pitchFamily="18" charset="0"/>
                <a:cs typeface="Times" panose="02020603050405020304" pitchFamily="18" charset="0"/>
              </a:rPr>
              <a:t>full_path</a:t>
            </a:r>
            <a:r>
              <a:rPr lang="en-US" sz="2400" dirty="0">
                <a:solidFill>
                  <a:srgbClr val="7030A0"/>
                </a:solidFill>
                <a:highlight>
                  <a:srgbClr val="FFFFFF"/>
                </a:highlight>
                <a:latin typeface="Times" panose="02020603050405020304" pitchFamily="18" charset="0"/>
                <a:cs typeface="Times" panose="02020603050405020304" pitchFamily="18" charset="0"/>
              </a:rPr>
              <a:t>)</a:t>
            </a:r>
          </a:p>
          <a:p>
            <a:pPr marL="0" indent="0" algn="just" fontAlgn="base">
              <a:buFont typeface="Arial" panose="020B0604020202020204" pitchFamily="34" charset="0"/>
              <a:buNone/>
            </a:pPr>
            <a:endParaRPr lang="en-US" sz="2400" dirty="0">
              <a:solidFill>
                <a:srgbClr val="7030A0"/>
              </a:solidFill>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This can be used to prepare a Pipeline to wrap each model prior to evaluating it.</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First, the </a:t>
            </a:r>
            <a:r>
              <a:rPr lang="en-US" sz="2400" dirty="0" err="1">
                <a:highlight>
                  <a:srgbClr val="FFFFFF"/>
                </a:highlight>
                <a:latin typeface="Times" panose="02020603050405020304" pitchFamily="18" charset="0"/>
                <a:cs typeface="Times" panose="02020603050405020304" pitchFamily="18" charset="0"/>
              </a:rPr>
              <a:t>ColumnTransformer</a:t>
            </a:r>
            <a:r>
              <a:rPr lang="en-US" sz="2400" dirty="0">
                <a:highlight>
                  <a:srgbClr val="FFFFFF"/>
                </a:highlight>
                <a:latin typeface="Times" panose="02020603050405020304" pitchFamily="18" charset="0"/>
                <a:cs typeface="Times" panose="02020603050405020304" pitchFamily="18" charset="0"/>
              </a:rPr>
              <a:t> is defined, which specifies what transform to apply to each type of column, then this is used as the first step in a Pipeline that ends with the specific model that will be fit and evaluated.</a:t>
            </a:r>
          </a:p>
          <a:p>
            <a:pPr marL="0" indent="0" algn="just" fontAlgn="base">
              <a:buFont typeface="Arial" panose="020B0604020202020204" pitchFamily="34" charset="0"/>
              <a:buNone/>
            </a:pPr>
            <a:endParaRPr lang="en-US" sz="2400" dirty="0">
              <a:solidFill>
                <a:srgbClr val="7030A0"/>
              </a:solidFill>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endParaRPr lang="en-US" sz="2400" dirty="0">
              <a:solidFill>
                <a:srgbClr val="7030A0"/>
              </a:solidFill>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835758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2236A363-99F8-BCE4-37FB-92560185DA2F}"/>
              </a:ext>
            </a:extLst>
          </p:cNvPr>
          <p:cNvSpPr txBox="1">
            <a:spLocks/>
          </p:cNvSpPr>
          <p:nvPr/>
        </p:nvSpPr>
        <p:spPr>
          <a:xfrm>
            <a:off x="762000" y="1752601"/>
            <a:ext cx="11990614" cy="4525963"/>
          </a:xfrm>
          <a:prstGeom prst="rect">
            <a:avLst/>
          </a:prstGeom>
        </p:spPr>
        <p:txBody>
          <a:bodyPr vert="horz" lIns="91440" tIns="45720" rIns="91440" bIns="45720" rtlCol="0">
            <a:normAutofit lnSpcReduction="10000"/>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evaluate each model</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for </a:t>
            </a:r>
            <a:r>
              <a:rPr lang="en-US" sz="1800" dirty="0" err="1">
                <a:solidFill>
                  <a:srgbClr val="7030A0"/>
                </a:solidFill>
                <a:highlight>
                  <a:srgbClr val="FFFFFF"/>
                </a:highlight>
                <a:latin typeface="Times" panose="02020603050405020304" pitchFamily="18" charset="0"/>
                <a:cs typeface="Times" panose="02020603050405020304" pitchFamily="18" charset="0"/>
              </a:rPr>
              <a:t>i</a:t>
            </a:r>
            <a:r>
              <a:rPr lang="en-US" sz="1800" dirty="0">
                <a:solidFill>
                  <a:srgbClr val="7030A0"/>
                </a:solidFill>
                <a:highlight>
                  <a:srgbClr val="FFFFFF"/>
                </a:highlight>
                <a:latin typeface="Times" panose="02020603050405020304" pitchFamily="18" charset="0"/>
                <a:cs typeface="Times" panose="02020603050405020304" pitchFamily="18" charset="0"/>
              </a:rPr>
              <a:t> in range(</a:t>
            </a:r>
            <a:r>
              <a:rPr lang="en-US" sz="1800" dirty="0" err="1">
                <a:solidFill>
                  <a:srgbClr val="7030A0"/>
                </a:solidFill>
                <a:highlight>
                  <a:srgbClr val="FFFFFF"/>
                </a:highlight>
                <a:latin typeface="Times" panose="02020603050405020304" pitchFamily="18" charset="0"/>
                <a:cs typeface="Times" panose="02020603050405020304" pitchFamily="18" charset="0"/>
              </a:rPr>
              <a:t>len</a:t>
            </a:r>
            <a:r>
              <a:rPr lang="en-US" sz="1800" dirty="0">
                <a:solidFill>
                  <a:srgbClr val="7030A0"/>
                </a:solidFill>
                <a:highlight>
                  <a:srgbClr val="FFFFFF"/>
                </a:highlight>
                <a:latin typeface="Times" panose="02020603050405020304" pitchFamily="18" charset="0"/>
                <a:cs typeface="Times" panose="02020603050405020304" pitchFamily="18" charset="0"/>
              </a:rPr>
              <a:t>(models)):</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a:t>
            </a:r>
            <a:r>
              <a:rPr lang="en-US" sz="2000" dirty="0">
                <a:highlight>
                  <a:srgbClr val="FFFFFF"/>
                </a:highlight>
                <a:latin typeface="Times" panose="02020603050405020304" pitchFamily="18" charset="0"/>
                <a:cs typeface="Times" panose="02020603050405020304" pitchFamily="18" charset="0"/>
              </a:rPr>
              <a:t># one hot encode categorical, normalize numerical</a:t>
            </a:r>
            <a:endParaRPr lang="en-US" sz="18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a:t>
            </a:r>
            <a:r>
              <a:rPr lang="en-US" sz="1800" dirty="0" err="1">
                <a:solidFill>
                  <a:srgbClr val="7030A0"/>
                </a:solidFill>
                <a:highlight>
                  <a:srgbClr val="FFFFFF"/>
                </a:highlight>
                <a:latin typeface="Times" panose="02020603050405020304" pitchFamily="18" charset="0"/>
                <a:cs typeface="Times" panose="02020603050405020304" pitchFamily="18" charset="0"/>
              </a:rPr>
              <a:t>ct</a:t>
            </a:r>
            <a:r>
              <a:rPr lang="en-US" sz="1800" dirty="0">
                <a:solidFill>
                  <a:srgbClr val="7030A0"/>
                </a:solidFill>
                <a:highlight>
                  <a:srgbClr val="FFFFFF"/>
                </a:highlight>
                <a:latin typeface="Times" panose="02020603050405020304" pitchFamily="18" charset="0"/>
                <a:cs typeface="Times" panose="02020603050405020304" pitchFamily="18" charset="0"/>
              </a:rPr>
              <a:t> = </a:t>
            </a:r>
            <a:r>
              <a:rPr lang="en-US" sz="1800" dirty="0" err="1">
                <a:solidFill>
                  <a:srgbClr val="7030A0"/>
                </a:solidFill>
                <a:highlight>
                  <a:srgbClr val="FFFFFF"/>
                </a:highlight>
                <a:latin typeface="Times" panose="02020603050405020304" pitchFamily="18" charset="0"/>
                <a:cs typeface="Times" panose="02020603050405020304" pitchFamily="18" charset="0"/>
              </a:rPr>
              <a:t>ColumnTransformer</a:t>
            </a:r>
            <a:r>
              <a:rPr lang="en-US" sz="1800" dirty="0">
                <a:solidFill>
                  <a:srgbClr val="7030A0"/>
                </a:solidFill>
                <a:highlight>
                  <a:srgbClr val="FFFFFF"/>
                </a:highlight>
                <a:latin typeface="Times" panose="02020603050405020304" pitchFamily="18" charset="0"/>
                <a:cs typeface="Times" panose="02020603050405020304" pitchFamily="18" charset="0"/>
              </a:rPr>
              <a:t>([('c',</a:t>
            </a:r>
            <a:r>
              <a:rPr lang="en-US" sz="1800" dirty="0" err="1">
                <a:solidFill>
                  <a:srgbClr val="7030A0"/>
                </a:solidFill>
                <a:highlight>
                  <a:srgbClr val="FFFFFF"/>
                </a:highlight>
                <a:latin typeface="Times" panose="02020603050405020304" pitchFamily="18" charset="0"/>
                <a:cs typeface="Times" panose="02020603050405020304" pitchFamily="18" charset="0"/>
              </a:rPr>
              <a:t>OneHotEncoder</a:t>
            </a:r>
            <a:r>
              <a:rPr lang="en-US" sz="1800" dirty="0">
                <a:solidFill>
                  <a:srgbClr val="7030A0"/>
                </a:solidFill>
                <a:highlight>
                  <a:srgbClr val="FFFFFF"/>
                </a:highlight>
                <a:latin typeface="Times" panose="02020603050405020304" pitchFamily="18" charset="0"/>
                <a:cs typeface="Times" panose="02020603050405020304" pitchFamily="18" charset="0"/>
              </a:rPr>
              <a:t>(),</a:t>
            </a:r>
            <a:r>
              <a:rPr lang="en-US" sz="1800" dirty="0" err="1">
                <a:solidFill>
                  <a:srgbClr val="7030A0"/>
                </a:solidFill>
                <a:highlight>
                  <a:srgbClr val="FFFFFF"/>
                </a:highlight>
                <a:latin typeface="Times" panose="02020603050405020304" pitchFamily="18" charset="0"/>
                <a:cs typeface="Times" panose="02020603050405020304" pitchFamily="18" charset="0"/>
              </a:rPr>
              <a:t>cat_ix</a:t>
            </a:r>
            <a:r>
              <a:rPr lang="en-US" sz="1800" dirty="0">
                <a:solidFill>
                  <a:srgbClr val="7030A0"/>
                </a:solidFill>
                <a:highlight>
                  <a:srgbClr val="FFFFFF"/>
                </a:highlight>
                <a:latin typeface="Times" panose="02020603050405020304" pitchFamily="18" charset="0"/>
                <a:cs typeface="Times" panose="02020603050405020304" pitchFamily="18" charset="0"/>
              </a:rPr>
              <a:t>), ('n',</a:t>
            </a:r>
            <a:r>
              <a:rPr lang="en-US" sz="1800" dirty="0" err="1">
                <a:solidFill>
                  <a:srgbClr val="7030A0"/>
                </a:solidFill>
                <a:highlight>
                  <a:srgbClr val="FFFFFF"/>
                </a:highlight>
                <a:latin typeface="Times" panose="02020603050405020304" pitchFamily="18" charset="0"/>
                <a:cs typeface="Times" panose="02020603050405020304" pitchFamily="18" charset="0"/>
              </a:rPr>
              <a:t>MinMaxScaler</a:t>
            </a:r>
            <a:r>
              <a:rPr lang="en-US" sz="1800" dirty="0">
                <a:solidFill>
                  <a:srgbClr val="7030A0"/>
                </a:solidFill>
                <a:highlight>
                  <a:srgbClr val="FFFFFF"/>
                </a:highlight>
                <a:latin typeface="Times" panose="02020603050405020304" pitchFamily="18" charset="0"/>
                <a:cs typeface="Times" panose="02020603050405020304" pitchFamily="18" charset="0"/>
              </a:rPr>
              <a:t>(),</a:t>
            </a:r>
            <a:r>
              <a:rPr lang="en-US" sz="1800" dirty="0" err="1">
                <a:solidFill>
                  <a:srgbClr val="7030A0"/>
                </a:solidFill>
                <a:highlight>
                  <a:srgbClr val="FFFFFF"/>
                </a:highlight>
                <a:latin typeface="Times" panose="02020603050405020304" pitchFamily="18" charset="0"/>
                <a:cs typeface="Times" panose="02020603050405020304" pitchFamily="18" charset="0"/>
              </a:rPr>
              <a:t>num_ix</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a:t>
            </a:r>
            <a:r>
              <a:rPr lang="en-US" sz="2000" dirty="0">
                <a:highlight>
                  <a:srgbClr val="FFFFFF"/>
                </a:highlight>
                <a:latin typeface="Times" panose="02020603050405020304" pitchFamily="18" charset="0"/>
                <a:cs typeface="Times" panose="02020603050405020304" pitchFamily="18" charset="0"/>
              </a:rPr>
              <a:t># wrap the model in a pipeline</a:t>
            </a:r>
            <a:endParaRPr lang="en-US" sz="18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pipeline = Pipeline(steps=[('t',</a:t>
            </a:r>
            <a:r>
              <a:rPr lang="en-US" sz="1800" dirty="0" err="1">
                <a:solidFill>
                  <a:srgbClr val="7030A0"/>
                </a:solidFill>
                <a:highlight>
                  <a:srgbClr val="FFFFFF"/>
                </a:highlight>
                <a:latin typeface="Times" panose="02020603050405020304" pitchFamily="18" charset="0"/>
                <a:cs typeface="Times" panose="02020603050405020304" pitchFamily="18" charset="0"/>
              </a:rPr>
              <a:t>ct</a:t>
            </a:r>
            <a:r>
              <a:rPr lang="en-US" sz="1800" dirty="0">
                <a:solidFill>
                  <a:srgbClr val="7030A0"/>
                </a:solidFill>
                <a:highlight>
                  <a:srgbClr val="FFFFFF"/>
                </a:highlight>
                <a:latin typeface="Times" panose="02020603050405020304" pitchFamily="18" charset="0"/>
                <a:cs typeface="Times" panose="02020603050405020304" pitchFamily="18" charset="0"/>
              </a:rPr>
              <a:t>),('</a:t>
            </a:r>
            <a:r>
              <a:rPr lang="en-US" sz="1800" dirty="0" err="1">
                <a:solidFill>
                  <a:srgbClr val="7030A0"/>
                </a:solidFill>
                <a:highlight>
                  <a:srgbClr val="FFFFFF"/>
                </a:highlight>
                <a:latin typeface="Times" panose="02020603050405020304" pitchFamily="18" charset="0"/>
                <a:cs typeface="Times" panose="02020603050405020304" pitchFamily="18" charset="0"/>
              </a:rPr>
              <a:t>m',models</a:t>
            </a:r>
            <a:r>
              <a:rPr lang="en-US" sz="1800" dirty="0">
                <a:solidFill>
                  <a:srgbClr val="7030A0"/>
                </a:solidFill>
                <a:highlight>
                  <a:srgbClr val="FFFFFF"/>
                </a:highlight>
                <a:latin typeface="Times" panose="02020603050405020304" pitchFamily="18" charset="0"/>
                <a:cs typeface="Times" panose="02020603050405020304" pitchFamily="18" charset="0"/>
              </a:rPr>
              <a:t>[</a:t>
            </a:r>
            <a:r>
              <a:rPr lang="en-US" sz="1800" dirty="0" err="1">
                <a:solidFill>
                  <a:srgbClr val="7030A0"/>
                </a:solidFill>
                <a:highlight>
                  <a:srgbClr val="FFFFFF"/>
                </a:highlight>
                <a:latin typeface="Times" panose="02020603050405020304" pitchFamily="18" charset="0"/>
                <a:cs typeface="Times" panose="02020603050405020304" pitchFamily="18" charset="0"/>
              </a:rPr>
              <a:t>i</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a:t>
            </a:r>
            <a:r>
              <a:rPr lang="en-US" sz="2000" dirty="0">
                <a:highlight>
                  <a:srgbClr val="FFFFFF"/>
                </a:highlight>
                <a:latin typeface="Times" panose="02020603050405020304" pitchFamily="18" charset="0"/>
                <a:cs typeface="Times" panose="02020603050405020304" pitchFamily="18" charset="0"/>
              </a:rPr>
              <a:t># evaluate the model and store results</a:t>
            </a:r>
            <a:endParaRPr lang="en-US" sz="18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scores = </a:t>
            </a:r>
            <a:r>
              <a:rPr lang="en-US" sz="1800" dirty="0" err="1">
                <a:solidFill>
                  <a:srgbClr val="7030A0"/>
                </a:solidFill>
                <a:highlight>
                  <a:srgbClr val="FFFFFF"/>
                </a:highlight>
                <a:latin typeface="Times" panose="02020603050405020304" pitchFamily="18" charset="0"/>
                <a:cs typeface="Times" panose="02020603050405020304" pitchFamily="18" charset="0"/>
              </a:rPr>
              <a:t>evaluate_model</a:t>
            </a:r>
            <a:r>
              <a:rPr lang="en-US" sz="1800" dirty="0">
                <a:solidFill>
                  <a:srgbClr val="7030A0"/>
                </a:solidFill>
                <a:highlight>
                  <a:srgbClr val="FFFFFF"/>
                </a:highlight>
                <a:latin typeface="Times" panose="02020603050405020304" pitchFamily="18" charset="0"/>
                <a:cs typeface="Times" panose="02020603050405020304" pitchFamily="18" charset="0"/>
              </a:rPr>
              <a:t>(X, y, pipeline)</a:t>
            </a:r>
          </a:p>
          <a:p>
            <a:pPr marL="0" indent="0"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We can summarize the mean F2-Measure for each algorithm; this will help to directly compare algorithms.</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summarize and store</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print('&gt;%s %.3f (%.3f)' % (names[</a:t>
            </a:r>
            <a:r>
              <a:rPr lang="en-US" sz="1800" dirty="0" err="1">
                <a:solidFill>
                  <a:srgbClr val="7030A0"/>
                </a:solidFill>
                <a:highlight>
                  <a:srgbClr val="FFFFFF"/>
                </a:highlight>
                <a:latin typeface="Times" panose="02020603050405020304" pitchFamily="18" charset="0"/>
                <a:cs typeface="Times" panose="02020603050405020304" pitchFamily="18" charset="0"/>
              </a:rPr>
              <a:t>i</a:t>
            </a:r>
            <a:r>
              <a:rPr lang="en-US" sz="1800" dirty="0">
                <a:solidFill>
                  <a:srgbClr val="7030A0"/>
                </a:solidFill>
                <a:highlight>
                  <a:srgbClr val="FFFFFF"/>
                </a:highlight>
                <a:latin typeface="Times" panose="02020603050405020304" pitchFamily="18" charset="0"/>
                <a:cs typeface="Times" panose="02020603050405020304" pitchFamily="18" charset="0"/>
              </a:rPr>
              <a:t>], mean(scores), std(scores)))</a:t>
            </a:r>
          </a:p>
        </p:txBody>
      </p:sp>
    </p:spTree>
    <p:extLst>
      <p:ext uri="{BB962C8B-B14F-4D97-AF65-F5344CB8AC3E}">
        <p14:creationId xmlns:p14="http://schemas.microsoft.com/office/powerpoint/2010/main" val="1319906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6AB459EE-9574-BF88-D98B-81033944B067}"/>
              </a:ext>
            </a:extLst>
          </p:cNvPr>
          <p:cNvSpPr txBox="1">
            <a:spLocks/>
          </p:cNvSpPr>
          <p:nvPr/>
        </p:nvSpPr>
        <p:spPr>
          <a:xfrm>
            <a:off x="761999" y="1752601"/>
            <a:ext cx="11549743"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At the end of the run, we will create a separate box and whisker plot for each algorithm’s sample of results.</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These plots will use the same y-axis scale so we can compare the distribution of results directly.</a:t>
            </a:r>
          </a:p>
          <a:p>
            <a:pPr marL="0" indent="0"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400" i="1" dirty="0">
                <a:highlight>
                  <a:srgbClr val="FFFFFF"/>
                </a:highlight>
                <a:latin typeface="Times" panose="02020603050405020304" pitchFamily="18" charset="0"/>
                <a:cs typeface="Times" panose="02020603050405020304" pitchFamily="18" charset="0"/>
              </a:rPr>
              <a:t># plot the results</a:t>
            </a:r>
          </a:p>
          <a:p>
            <a:pPr marL="0" indent="0" fontAlgn="base">
              <a:buFont typeface="Arial" panose="020B0604020202020204" pitchFamily="34" charset="0"/>
              <a:buNone/>
            </a:pPr>
            <a:r>
              <a:rPr lang="en-US" sz="2400" dirty="0" err="1">
                <a:highlight>
                  <a:srgbClr val="FFFFFF"/>
                </a:highlight>
                <a:latin typeface="Times" panose="02020603050405020304" pitchFamily="18" charset="0"/>
                <a:cs typeface="Times" panose="02020603050405020304" pitchFamily="18" charset="0"/>
              </a:rPr>
              <a:t>pyplot.boxplot</a:t>
            </a:r>
            <a:r>
              <a:rPr lang="en-US" sz="2400" dirty="0">
                <a:highlight>
                  <a:srgbClr val="FFFFFF"/>
                </a:highlight>
                <a:latin typeface="Times" panose="02020603050405020304" pitchFamily="18" charset="0"/>
                <a:cs typeface="Times" panose="02020603050405020304" pitchFamily="18" charset="0"/>
              </a:rPr>
              <a:t>(results, labels=names, </a:t>
            </a:r>
            <a:r>
              <a:rPr lang="en-US" sz="2400" dirty="0" err="1">
                <a:highlight>
                  <a:srgbClr val="FFFFFF"/>
                </a:highlight>
                <a:latin typeface="Times" panose="02020603050405020304" pitchFamily="18" charset="0"/>
                <a:cs typeface="Times" panose="02020603050405020304" pitchFamily="18" charset="0"/>
              </a:rPr>
              <a:t>showmeans</a:t>
            </a:r>
            <a:r>
              <a:rPr lang="en-US" sz="2400" dirty="0">
                <a:highlight>
                  <a:srgbClr val="FFFFFF"/>
                </a:highlight>
                <a:latin typeface="Times" panose="02020603050405020304" pitchFamily="18" charset="0"/>
                <a:cs typeface="Times" panose="02020603050405020304" pitchFamily="18" charset="0"/>
              </a:rPr>
              <a:t>=True)</a:t>
            </a:r>
          </a:p>
          <a:p>
            <a:pPr marL="0" indent="0" fontAlgn="base">
              <a:buFont typeface="Arial" panose="020B0604020202020204" pitchFamily="34" charset="0"/>
              <a:buNone/>
            </a:pPr>
            <a:r>
              <a:rPr lang="en-US" sz="2400" dirty="0" err="1">
                <a:highlight>
                  <a:srgbClr val="FFFFFF"/>
                </a:highlight>
                <a:latin typeface="Times" panose="02020603050405020304" pitchFamily="18" charset="0"/>
                <a:cs typeface="Times" panose="02020603050405020304" pitchFamily="18" charset="0"/>
              </a:rPr>
              <a:t>pyplot.show</a:t>
            </a:r>
            <a:r>
              <a:rPr lang="en-US" sz="2400" dirty="0">
                <a:highlight>
                  <a:srgbClr val="FFFFFF"/>
                </a:highlight>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1277426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3F89DCE6-B624-4B01-EDDB-AD2A6C21B195}"/>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&gt;LR 0.497 (0.072)</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&gt;LDA 0.519 (0.072)</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&gt;NB 0.639 (0.049)</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&gt;GPC 0.219 (0.061)</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&gt;SVM 0.436 (0.077)</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As we can see, none of the tested models in this instance had an F2-measure higher than the default, which is 0.682, which predicts the majority class in every scenario.</a:t>
            </a: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The models are all incompetent. Though it raises the possibility that the boundary between the two classes is noisy, this is still surprising.</a:t>
            </a:r>
          </a:p>
        </p:txBody>
      </p:sp>
    </p:spTree>
    <p:extLst>
      <p:ext uri="{BB962C8B-B14F-4D97-AF65-F5344CB8AC3E}">
        <p14:creationId xmlns:p14="http://schemas.microsoft.com/office/powerpoint/2010/main" val="2338537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89CE0DAF-C5FB-2D7C-3E37-3882FC3A5317}"/>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fontAlgn="base">
              <a:buFont typeface="Arial" panose="020B0604020202020204" pitchFamily="34" charset="0"/>
              <a:buNone/>
            </a:pPr>
            <a:r>
              <a:rPr lang="en-US" sz="2400" b="1" dirty="0">
                <a:highlight>
                  <a:srgbClr val="FFFFFF"/>
                </a:highlight>
                <a:latin typeface="Times" panose="02020603050405020304" pitchFamily="18" charset="0"/>
                <a:cs typeface="Times" panose="02020603050405020304" pitchFamily="18" charset="0"/>
              </a:rPr>
              <a:t>Evaluate </a:t>
            </a:r>
            <a:r>
              <a:rPr lang="en-US" sz="2400" b="1" dirty="0" err="1">
                <a:highlight>
                  <a:srgbClr val="FFFFFF"/>
                </a:highlight>
                <a:latin typeface="Times" panose="02020603050405020304" pitchFamily="18" charset="0"/>
                <a:cs typeface="Times" panose="02020603050405020304" pitchFamily="18" charset="0"/>
              </a:rPr>
              <a:t>Undersampling</a:t>
            </a:r>
            <a:endParaRPr lang="en-US" sz="2400" b="1" dirty="0">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When dealing with an unbalanced classification assignment, </a:t>
            </a:r>
            <a:r>
              <a:rPr lang="en-US" sz="2400" dirty="0" err="1">
                <a:highlight>
                  <a:srgbClr val="FFFFFF"/>
                </a:highlight>
                <a:latin typeface="Times" panose="02020603050405020304" pitchFamily="18" charset="0"/>
                <a:cs typeface="Times" panose="02020603050405020304" pitchFamily="18" charset="0"/>
              </a:rPr>
              <a:t>undersampling</a:t>
            </a:r>
            <a:r>
              <a:rPr lang="en-US" sz="2400" dirty="0">
                <a:highlight>
                  <a:srgbClr val="FFFFFF"/>
                </a:highlight>
                <a:latin typeface="Times" panose="02020603050405020304" pitchFamily="18" charset="0"/>
                <a:cs typeface="Times" panose="02020603050405020304" pitchFamily="18" charset="0"/>
              </a:rPr>
              <a:t> is perhaps the least used strategy because SMOTE is mostly employed to oversample the majority class.</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Classification algorithms may find the task more difficult if instances from the majority class near the decision boundary are eliminated through the use of </a:t>
            </a:r>
            <a:r>
              <a:rPr lang="en-US" sz="2400" dirty="0" err="1">
                <a:highlight>
                  <a:srgbClr val="FFFFFF"/>
                </a:highlight>
                <a:latin typeface="Times" panose="02020603050405020304" pitchFamily="18" charset="0"/>
                <a:cs typeface="Times" panose="02020603050405020304" pitchFamily="18" charset="0"/>
              </a:rPr>
              <a:t>undersampling</a:t>
            </a:r>
            <a:r>
              <a:rPr lang="en-US" sz="2400" dirty="0">
                <a:highlight>
                  <a:srgbClr val="FFFFFF"/>
                </a:highlight>
                <a:latin typeface="Times" panose="02020603050405020304" pitchFamily="18" charset="0"/>
                <a:cs typeface="Times" panose="02020603050405020304" pitchFamily="18" charset="0"/>
              </a:rPr>
              <a:t>.</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While OSS and NCR choose examples to keep and examples to remove, Tomek Links and ENN approaches choose examples from the majority class to delete. To keep things simple, we will evaluate each </a:t>
            </a:r>
            <a:r>
              <a:rPr lang="en-US" sz="2400" dirty="0" err="1">
                <a:highlight>
                  <a:srgbClr val="FFFFFF"/>
                </a:highlight>
                <a:latin typeface="Times" panose="02020603050405020304" pitchFamily="18" charset="0"/>
                <a:cs typeface="Times" panose="02020603050405020304" pitchFamily="18" charset="0"/>
              </a:rPr>
              <a:t>undersampling</a:t>
            </a:r>
            <a:r>
              <a:rPr lang="en-US" sz="2400" dirty="0">
                <a:highlight>
                  <a:srgbClr val="FFFFFF"/>
                </a:highlight>
                <a:latin typeface="Times" panose="02020603050405020304" pitchFamily="18" charset="0"/>
                <a:cs typeface="Times" panose="02020603050405020304" pitchFamily="18" charset="0"/>
              </a:rPr>
              <a:t> strategy using the balanced version of the logistic regression algorithm.</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It is possible to change the </a:t>
            </a:r>
            <a:r>
              <a:rPr lang="en-US" sz="2400" dirty="0" err="1">
                <a:highlight>
                  <a:srgbClr val="FFFFFF"/>
                </a:highlight>
                <a:latin typeface="Times" panose="02020603050405020304" pitchFamily="18" charset="0"/>
                <a:cs typeface="Times" panose="02020603050405020304" pitchFamily="18" charset="0"/>
              </a:rPr>
              <a:t>get_models</a:t>
            </a:r>
            <a:r>
              <a:rPr lang="en-US" sz="2400" dirty="0">
                <a:highlight>
                  <a:srgbClr val="FFFFFF"/>
                </a:highlight>
                <a:latin typeface="Times" panose="02020603050405020304" pitchFamily="18" charset="0"/>
                <a:cs typeface="Times" panose="02020603050405020304" pitchFamily="18" charset="0"/>
              </a:rPr>
              <a:t>() function from the previous section to provide a list of </a:t>
            </a:r>
            <a:r>
              <a:rPr lang="en-US" sz="2400" dirty="0" err="1">
                <a:highlight>
                  <a:srgbClr val="FFFFFF"/>
                </a:highlight>
                <a:latin typeface="Times" panose="02020603050405020304" pitchFamily="18" charset="0"/>
                <a:cs typeface="Times" panose="02020603050405020304" pitchFamily="18" charset="0"/>
              </a:rPr>
              <a:t>undersampling</a:t>
            </a:r>
            <a:r>
              <a:rPr lang="en-US" sz="2400" dirty="0">
                <a:highlight>
                  <a:srgbClr val="FFFFFF"/>
                </a:highlight>
                <a:latin typeface="Times" panose="02020603050405020304" pitchFamily="18" charset="0"/>
                <a:cs typeface="Times" panose="02020603050405020304" pitchFamily="18" charset="0"/>
              </a:rPr>
              <a:t> strategies that the logistic regression algorithm can examine. </a:t>
            </a:r>
          </a:p>
        </p:txBody>
      </p:sp>
    </p:spTree>
    <p:extLst>
      <p:ext uri="{BB962C8B-B14F-4D97-AF65-F5344CB8AC3E}">
        <p14:creationId xmlns:p14="http://schemas.microsoft.com/office/powerpoint/2010/main" val="659906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30C8A588-11DE-5304-BF5B-467D9638B1CD}"/>
              </a:ext>
            </a:extLst>
          </p:cNvPr>
          <p:cNvSpPr txBox="1">
            <a:spLocks/>
          </p:cNvSpPr>
          <p:nvPr/>
        </p:nvSpPr>
        <p:spPr>
          <a:xfrm>
            <a:off x="762000" y="1752601"/>
            <a:ext cx="5894387"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2000" b="1" dirty="0">
                <a:highlight>
                  <a:srgbClr val="FFFFFF"/>
                </a:highlight>
                <a:latin typeface="Times" panose="02020603050405020304" pitchFamily="18" charset="0"/>
                <a:cs typeface="Times" panose="02020603050405020304" pitchFamily="18" charset="0"/>
              </a:rPr>
              <a:t># Update version  of </a:t>
            </a:r>
            <a:r>
              <a:rPr lang="en-US" sz="2000" b="1" dirty="0" err="1">
                <a:highlight>
                  <a:srgbClr val="FFFFFF"/>
                </a:highlight>
                <a:latin typeface="Times" panose="02020603050405020304" pitchFamily="18" charset="0"/>
                <a:cs typeface="Times" panose="02020603050405020304" pitchFamily="18" charset="0"/>
              </a:rPr>
              <a:t>get_models</a:t>
            </a:r>
            <a:endParaRPr lang="en-US" sz="2000" b="1"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define </a:t>
            </a:r>
            <a:r>
              <a:rPr lang="en-US" sz="2000" dirty="0" err="1">
                <a:highlight>
                  <a:srgbClr val="FFFFFF"/>
                </a:highlight>
                <a:latin typeface="Times" panose="02020603050405020304" pitchFamily="18" charset="0"/>
                <a:cs typeface="Times" panose="02020603050405020304" pitchFamily="18" charset="0"/>
              </a:rPr>
              <a:t>undersampling</a:t>
            </a:r>
            <a:r>
              <a:rPr lang="en-US" sz="2000" dirty="0">
                <a:highlight>
                  <a:srgbClr val="FFFFFF"/>
                </a:highlight>
                <a:latin typeface="Times" panose="02020603050405020304" pitchFamily="18" charset="0"/>
                <a:cs typeface="Times" panose="02020603050405020304" pitchFamily="18" charset="0"/>
              </a:rPr>
              <a:t> models to test</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def </a:t>
            </a:r>
            <a:r>
              <a:rPr lang="en-US" sz="2000" dirty="0" err="1">
                <a:highlight>
                  <a:srgbClr val="FFFFFF"/>
                </a:highlight>
                <a:latin typeface="Times" panose="02020603050405020304" pitchFamily="18" charset="0"/>
                <a:cs typeface="Times" panose="02020603050405020304" pitchFamily="18" charset="0"/>
              </a:rPr>
              <a:t>get_models</a:t>
            </a:r>
            <a:r>
              <a:rPr lang="en-US" sz="2000" dirty="0">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models, names = list(), list()</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 TL</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models.append</a:t>
            </a:r>
            <a:r>
              <a:rPr lang="en-US" sz="2000" dirty="0">
                <a:highlight>
                  <a:srgbClr val="FFFFFF"/>
                </a:highlight>
                <a:latin typeface="Times" panose="02020603050405020304" pitchFamily="18" charset="0"/>
                <a:cs typeface="Times" panose="02020603050405020304" pitchFamily="18" charset="0"/>
              </a:rPr>
              <a:t>(</a:t>
            </a:r>
            <a:r>
              <a:rPr lang="en-US" sz="2000" dirty="0" err="1">
                <a:highlight>
                  <a:srgbClr val="FFFFFF"/>
                </a:highlight>
                <a:latin typeface="Times" panose="02020603050405020304" pitchFamily="18" charset="0"/>
                <a:cs typeface="Times" panose="02020603050405020304" pitchFamily="18" charset="0"/>
              </a:rPr>
              <a:t>TomekLinks</a:t>
            </a:r>
            <a:r>
              <a:rPr lang="en-US" sz="2000" dirty="0">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names.append</a:t>
            </a:r>
            <a:r>
              <a:rPr lang="en-US" sz="2000" dirty="0">
                <a:highlight>
                  <a:srgbClr val="FFFFFF"/>
                </a:highlight>
                <a:latin typeface="Times" panose="02020603050405020304" pitchFamily="18" charset="0"/>
                <a:cs typeface="Times" panose="02020603050405020304" pitchFamily="18" charset="0"/>
              </a:rPr>
              <a:t>('TL')</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 ENN</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models.append</a:t>
            </a:r>
            <a:r>
              <a:rPr lang="en-US" sz="2000" dirty="0">
                <a:highlight>
                  <a:srgbClr val="FFFFFF"/>
                </a:highlight>
                <a:latin typeface="Times" panose="02020603050405020304" pitchFamily="18" charset="0"/>
                <a:cs typeface="Times" panose="02020603050405020304" pitchFamily="18" charset="0"/>
              </a:rPr>
              <a:t>(</a:t>
            </a:r>
            <a:r>
              <a:rPr lang="en-US" sz="2000" dirty="0" err="1">
                <a:highlight>
                  <a:srgbClr val="FFFFFF"/>
                </a:highlight>
                <a:latin typeface="Times" panose="02020603050405020304" pitchFamily="18" charset="0"/>
                <a:cs typeface="Times" panose="02020603050405020304" pitchFamily="18" charset="0"/>
              </a:rPr>
              <a:t>EditedNearestNeighbours</a:t>
            </a:r>
            <a:r>
              <a:rPr lang="en-US" sz="2000" dirty="0">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names.append</a:t>
            </a:r>
            <a:r>
              <a:rPr lang="en-US" sz="2000" dirty="0">
                <a:highlight>
                  <a:srgbClr val="FFFFFF"/>
                </a:highlight>
                <a:latin typeface="Times" panose="02020603050405020304" pitchFamily="18" charset="0"/>
                <a:cs typeface="Times" panose="02020603050405020304" pitchFamily="18" charset="0"/>
              </a:rPr>
              <a:t>('ENN')</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p>
        </p:txBody>
      </p:sp>
      <p:sp>
        <p:nvSpPr>
          <p:cNvPr id="7" name="TextBox 6">
            <a:extLst>
              <a:ext uri="{FF2B5EF4-FFF2-40B4-BE49-F238E27FC236}">
                <a16:creationId xmlns:a16="http://schemas.microsoft.com/office/drawing/2014/main" id="{0B47C711-3B7B-91E8-5F40-FB70D91110C2}"/>
              </a:ext>
            </a:extLst>
          </p:cNvPr>
          <p:cNvSpPr txBox="1"/>
          <p:nvPr/>
        </p:nvSpPr>
        <p:spPr>
          <a:xfrm>
            <a:off x="6039826" y="2059279"/>
            <a:ext cx="6656210" cy="3785652"/>
          </a:xfrm>
          <a:prstGeom prst="rect">
            <a:avLst/>
          </a:prstGeom>
          <a:noFill/>
        </p:spPr>
        <p:txBody>
          <a:bodyPr wrap="square">
            <a:spAutoFit/>
          </a:bodyPr>
          <a:lstStyle/>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 RENN</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models.append</a:t>
            </a:r>
            <a:r>
              <a:rPr lang="en-US" sz="2000" dirty="0">
                <a:highlight>
                  <a:srgbClr val="FFFFFF"/>
                </a:highlight>
                <a:latin typeface="Times" panose="02020603050405020304" pitchFamily="18" charset="0"/>
                <a:cs typeface="Times" panose="02020603050405020304" pitchFamily="18" charset="0"/>
              </a:rPr>
              <a:t>(</a:t>
            </a:r>
            <a:r>
              <a:rPr lang="en-US" sz="2000" dirty="0" err="1">
                <a:highlight>
                  <a:srgbClr val="FFFFFF"/>
                </a:highlight>
                <a:latin typeface="Times" panose="02020603050405020304" pitchFamily="18" charset="0"/>
                <a:cs typeface="Times" panose="02020603050405020304" pitchFamily="18" charset="0"/>
              </a:rPr>
              <a:t>RepeatedEditedNearestNeighbours</a:t>
            </a:r>
            <a:r>
              <a:rPr lang="en-US" sz="2000" dirty="0">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names.append</a:t>
            </a:r>
            <a:r>
              <a:rPr lang="en-US" sz="2000" dirty="0">
                <a:highlight>
                  <a:srgbClr val="FFFFFF"/>
                </a:highlight>
                <a:latin typeface="Times" panose="02020603050405020304" pitchFamily="18" charset="0"/>
                <a:cs typeface="Times" panose="02020603050405020304" pitchFamily="18" charset="0"/>
              </a:rPr>
              <a:t>('RENN’)</a:t>
            </a:r>
          </a:p>
          <a:p>
            <a:pPr marL="0" indent="0" fontAlgn="base">
              <a:buFont typeface="Arial" panose="020B0604020202020204" pitchFamily="34" charset="0"/>
              <a:buNone/>
            </a:pPr>
            <a:endParaRPr lang="en-US" sz="20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 OSS</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models.append</a:t>
            </a:r>
            <a:r>
              <a:rPr lang="en-US" sz="2000" dirty="0">
                <a:highlight>
                  <a:srgbClr val="FFFFFF"/>
                </a:highlight>
                <a:latin typeface="Times" panose="02020603050405020304" pitchFamily="18" charset="0"/>
                <a:cs typeface="Times" panose="02020603050405020304" pitchFamily="18" charset="0"/>
              </a:rPr>
              <a:t>(</a:t>
            </a:r>
            <a:r>
              <a:rPr lang="en-US" sz="2000" dirty="0" err="1">
                <a:highlight>
                  <a:srgbClr val="FFFFFF"/>
                </a:highlight>
                <a:latin typeface="Times" panose="02020603050405020304" pitchFamily="18" charset="0"/>
                <a:cs typeface="Times" panose="02020603050405020304" pitchFamily="18" charset="0"/>
              </a:rPr>
              <a:t>OneSidedSelection</a:t>
            </a:r>
            <a:r>
              <a:rPr lang="en-US" sz="2000" dirty="0">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names.append</a:t>
            </a:r>
            <a:r>
              <a:rPr lang="en-US" sz="2000" dirty="0">
                <a:highlight>
                  <a:srgbClr val="FFFFFF"/>
                </a:highlight>
                <a:latin typeface="Times" panose="02020603050405020304" pitchFamily="18" charset="0"/>
                <a:cs typeface="Times" panose="02020603050405020304" pitchFamily="18" charset="0"/>
              </a:rPr>
              <a:t>('OSS’)</a:t>
            </a:r>
          </a:p>
          <a:p>
            <a:pPr marL="0" indent="0" fontAlgn="base">
              <a:buFont typeface="Arial" panose="020B0604020202020204" pitchFamily="34" charset="0"/>
              <a:buNone/>
            </a:pPr>
            <a:endParaRPr lang="en-US" sz="2000" dirty="0">
              <a:highlight>
                <a:srgbClr val="FFFFFF"/>
              </a:highlight>
              <a:latin typeface="Times" panose="02020603050405020304" pitchFamily="18" charset="0"/>
              <a:cs typeface="Times" panose="02020603050405020304" pitchFamily="18" charset="0"/>
            </a:endParaRP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 NCR</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models.append</a:t>
            </a:r>
            <a:r>
              <a:rPr lang="en-US" sz="2000" dirty="0">
                <a:highlight>
                  <a:srgbClr val="FFFFFF"/>
                </a:highlight>
                <a:latin typeface="Times" panose="02020603050405020304" pitchFamily="18" charset="0"/>
                <a:cs typeface="Times" panose="02020603050405020304" pitchFamily="18" charset="0"/>
              </a:rPr>
              <a:t>(</a:t>
            </a:r>
            <a:r>
              <a:rPr lang="en-US" sz="2000" dirty="0" err="1">
                <a:highlight>
                  <a:srgbClr val="FFFFFF"/>
                </a:highlight>
                <a:latin typeface="Times" panose="02020603050405020304" pitchFamily="18" charset="0"/>
                <a:cs typeface="Times" panose="02020603050405020304" pitchFamily="18" charset="0"/>
              </a:rPr>
              <a:t>NeighbourhoodCleaningRule</a:t>
            </a:r>
            <a:r>
              <a:rPr lang="en-US" sz="2000" dirty="0">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a:t>
            </a:r>
            <a:r>
              <a:rPr lang="en-US" sz="2000" dirty="0" err="1">
                <a:highlight>
                  <a:srgbClr val="FFFFFF"/>
                </a:highlight>
                <a:latin typeface="Times" panose="02020603050405020304" pitchFamily="18" charset="0"/>
                <a:cs typeface="Times" panose="02020603050405020304" pitchFamily="18" charset="0"/>
              </a:rPr>
              <a:t>names.append</a:t>
            </a:r>
            <a:r>
              <a:rPr lang="en-US" sz="2000" dirty="0">
                <a:highlight>
                  <a:srgbClr val="FFFFFF"/>
                </a:highlight>
                <a:latin typeface="Times" panose="02020603050405020304" pitchFamily="18" charset="0"/>
                <a:cs typeface="Times" panose="02020603050405020304" pitchFamily="18" charset="0"/>
              </a:rPr>
              <a:t>('NCR')</a:t>
            </a:r>
          </a:p>
          <a:p>
            <a:pPr marL="0" indent="0" fontAlgn="base">
              <a:buFont typeface="Arial" panose="020B0604020202020204" pitchFamily="34" charset="0"/>
              <a:buNone/>
            </a:pPr>
            <a:r>
              <a:rPr lang="en-US" sz="2000" dirty="0">
                <a:highlight>
                  <a:srgbClr val="FFFFFF"/>
                </a:highlight>
                <a:latin typeface="Times" panose="02020603050405020304" pitchFamily="18" charset="0"/>
                <a:cs typeface="Times" panose="02020603050405020304" pitchFamily="18" charset="0"/>
              </a:rPr>
              <a:t>	return models, names</a:t>
            </a:r>
          </a:p>
        </p:txBody>
      </p:sp>
      <p:cxnSp>
        <p:nvCxnSpPr>
          <p:cNvPr id="11" name="Straight Connector 10">
            <a:extLst>
              <a:ext uri="{FF2B5EF4-FFF2-40B4-BE49-F238E27FC236}">
                <a16:creationId xmlns:a16="http://schemas.microsoft.com/office/drawing/2014/main" id="{F5A73558-0C9A-F149-9C66-182C6D6C18E4}"/>
              </a:ext>
            </a:extLst>
          </p:cNvPr>
          <p:cNvCxnSpPr>
            <a:cxnSpLocks/>
          </p:cNvCxnSpPr>
          <p:nvPr/>
        </p:nvCxnSpPr>
        <p:spPr>
          <a:xfrm>
            <a:off x="6656387" y="1752601"/>
            <a:ext cx="0" cy="41919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69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178C01E3-8FCF-A117-F8CE-86A5A4328702}"/>
              </a:ext>
            </a:extLst>
          </p:cNvPr>
          <p:cNvSpPr txBox="1">
            <a:spLocks/>
          </p:cNvSpPr>
          <p:nvPr/>
        </p:nvSpPr>
        <p:spPr>
          <a:xfrm>
            <a:off x="761999" y="1752601"/>
            <a:ext cx="11892643"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Since the scikit-learn Pipeline does not support </a:t>
            </a:r>
            <a:r>
              <a:rPr lang="en-US" sz="2400" dirty="0" err="1">
                <a:highlight>
                  <a:srgbClr val="FFFFFF"/>
                </a:highlight>
                <a:latin typeface="Times" panose="02020603050405020304" pitchFamily="18" charset="0"/>
                <a:cs typeface="Times" panose="02020603050405020304" pitchFamily="18" charset="0"/>
              </a:rPr>
              <a:t>undersampling</a:t>
            </a:r>
            <a:r>
              <a:rPr lang="en-US" sz="2400" dirty="0">
                <a:highlight>
                  <a:srgbClr val="FFFFFF"/>
                </a:highlight>
                <a:latin typeface="Times" panose="02020603050405020304" pitchFamily="18" charset="0"/>
                <a:cs typeface="Times" panose="02020603050405020304" pitchFamily="18" charset="0"/>
              </a:rPr>
              <a:t> techniques, we have to utilize the imbalanced-learn library's Pipeline implementation.</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Similar to the preceding section, the pipeline's initial stages will involve the one-hot encoding of categorical variables, the normalizing of numerical variables, and model fitting. </a:t>
            </a: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Here, the middle step will be the </a:t>
            </a:r>
            <a:r>
              <a:rPr lang="en-US" sz="2400" dirty="0" err="1">
                <a:highlight>
                  <a:srgbClr val="FFFFFF"/>
                </a:highlight>
                <a:latin typeface="Times" panose="02020603050405020304" pitchFamily="18" charset="0"/>
                <a:cs typeface="Times" panose="02020603050405020304" pitchFamily="18" charset="0"/>
              </a:rPr>
              <a:t>undersampling</a:t>
            </a:r>
            <a:r>
              <a:rPr lang="en-US" sz="2400" dirty="0">
                <a:highlight>
                  <a:srgbClr val="FFFFFF"/>
                </a:highlight>
                <a:latin typeface="Times" panose="02020603050405020304" pitchFamily="18" charset="0"/>
                <a:cs typeface="Times" panose="02020603050405020304" pitchFamily="18" charset="0"/>
              </a:rPr>
              <a:t> technique, correctly applied within the cross-validation evaluation on the training dataset only.</a:t>
            </a:r>
          </a:p>
          <a:p>
            <a:pPr marL="0" indent="0" algn="just" fontAlgn="base">
              <a:buFont typeface="Arial" panose="020B0604020202020204" pitchFamily="34" charset="0"/>
              <a:buNone/>
            </a:pPr>
            <a:r>
              <a:rPr lang="en-US" sz="2400" dirty="0" err="1">
                <a:highlight>
                  <a:srgbClr val="FFFFFF"/>
                </a:highlight>
                <a:latin typeface="Times" panose="02020603050405020304" pitchFamily="18" charset="0"/>
                <a:cs typeface="Times" panose="02020603050405020304" pitchFamily="18" charset="0"/>
              </a:rPr>
              <a:t>Undersampling</a:t>
            </a:r>
            <a:r>
              <a:rPr lang="en-US" sz="2400" dirty="0">
                <a:highlight>
                  <a:srgbClr val="FFFFFF"/>
                </a:highlight>
                <a:latin typeface="Times" panose="02020603050405020304" pitchFamily="18" charset="0"/>
                <a:cs typeface="Times" panose="02020603050405020304" pitchFamily="18" charset="0"/>
              </a:rPr>
              <a:t> should lead to a boost in logistic regression ability, ideally above the baseline performance of correctly identifying the minority class in every scenario.</a:t>
            </a: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endParaRPr lang="en-US" sz="24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207718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7F1CF62B-6202-7484-6E02-3E76E0391B88}"/>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fontAlgn="base">
              <a:buFont typeface="Arial" panose="020B0604020202020204" pitchFamily="34" charset="0"/>
              <a:buNone/>
            </a:pPr>
            <a:r>
              <a:rPr lang="en-US" sz="2400" dirty="0" err="1">
                <a:highlight>
                  <a:srgbClr val="FFFFFF"/>
                </a:highlight>
                <a:latin typeface="Times" panose="02020603050405020304" pitchFamily="18" charset="0"/>
                <a:cs typeface="Times" panose="02020603050405020304" pitchFamily="18" charset="0"/>
              </a:rPr>
              <a:t>Undersampling</a:t>
            </a:r>
            <a:r>
              <a:rPr lang="en-US" sz="2400" dirty="0">
                <a:highlight>
                  <a:srgbClr val="FFFFFF"/>
                </a:highlight>
                <a:latin typeface="Times" panose="02020603050405020304" pitchFamily="18" charset="0"/>
                <a:cs typeface="Times" panose="02020603050405020304" pitchFamily="18" charset="0"/>
              </a:rPr>
              <a:t> should lead to a boost in logistic regression ability, ideally above the baseline performance of correctly identifying the minority class in every scenario.</a:t>
            </a:r>
          </a:p>
          <a:p>
            <a:pPr marL="0" indent="0" algn="just" fontAlgn="base">
              <a:buFont typeface="Arial" panose="020B0604020202020204" pitchFamily="34" charset="0"/>
              <a:buNone/>
            </a:pPr>
            <a:endParaRPr lang="en-US" sz="1800" dirty="0">
              <a:highlight>
                <a:srgbClr val="FFFFFF"/>
              </a:highlight>
              <a:latin typeface="Times" panose="02020603050405020304" pitchFamily="18" charset="0"/>
              <a:cs typeface="Times" panose="02020603050405020304" pitchFamily="18" charset="0"/>
            </a:endParaRPr>
          </a:p>
          <a:p>
            <a:pPr marL="0" indent="0" algn="just"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define model to evaluate</a:t>
            </a:r>
          </a:p>
          <a:p>
            <a:pPr marL="0" indent="0" algn="just"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model = </a:t>
            </a:r>
            <a:r>
              <a:rPr lang="en-US" sz="1800" dirty="0" err="1">
                <a:solidFill>
                  <a:srgbClr val="7030A0"/>
                </a:solidFill>
                <a:highlight>
                  <a:srgbClr val="FFFFFF"/>
                </a:highlight>
                <a:latin typeface="Times" panose="02020603050405020304" pitchFamily="18" charset="0"/>
                <a:cs typeface="Times" panose="02020603050405020304" pitchFamily="18" charset="0"/>
              </a:rPr>
              <a:t>LogisticRegression</a:t>
            </a:r>
            <a:r>
              <a:rPr lang="en-US" sz="1800" dirty="0">
                <a:solidFill>
                  <a:srgbClr val="7030A0"/>
                </a:solidFill>
                <a:highlight>
                  <a:srgbClr val="FFFFFF"/>
                </a:highlight>
                <a:latin typeface="Times" panose="02020603050405020304" pitchFamily="18" charset="0"/>
                <a:cs typeface="Times" panose="02020603050405020304" pitchFamily="18" charset="0"/>
              </a:rPr>
              <a:t>(solver='</a:t>
            </a:r>
            <a:r>
              <a:rPr lang="en-US" sz="1800" dirty="0" err="1">
                <a:solidFill>
                  <a:srgbClr val="7030A0"/>
                </a:solidFill>
                <a:highlight>
                  <a:srgbClr val="FFFFFF"/>
                </a:highlight>
                <a:latin typeface="Times" panose="02020603050405020304" pitchFamily="18" charset="0"/>
                <a:cs typeface="Times" panose="02020603050405020304" pitchFamily="18" charset="0"/>
              </a:rPr>
              <a:t>liblinear</a:t>
            </a:r>
            <a:r>
              <a:rPr lang="en-US" sz="1800" dirty="0">
                <a:solidFill>
                  <a:srgbClr val="7030A0"/>
                </a:solidFill>
                <a:highlight>
                  <a:srgbClr val="FFFFFF"/>
                </a:highlight>
                <a:latin typeface="Times" panose="02020603050405020304" pitchFamily="18" charset="0"/>
                <a:cs typeface="Times" panose="02020603050405020304" pitchFamily="18" charset="0"/>
              </a:rPr>
              <a:t>', </a:t>
            </a:r>
            <a:r>
              <a:rPr lang="en-US" sz="1800" dirty="0" err="1">
                <a:solidFill>
                  <a:srgbClr val="7030A0"/>
                </a:solidFill>
                <a:highlight>
                  <a:srgbClr val="FFFFFF"/>
                </a:highlight>
                <a:latin typeface="Times" panose="02020603050405020304" pitchFamily="18" charset="0"/>
                <a:cs typeface="Times" panose="02020603050405020304" pitchFamily="18" charset="0"/>
              </a:rPr>
              <a:t>class_weight</a:t>
            </a:r>
            <a:r>
              <a:rPr lang="en-US" sz="1800" dirty="0">
                <a:solidFill>
                  <a:srgbClr val="7030A0"/>
                </a:solidFill>
                <a:highlight>
                  <a:srgbClr val="FFFFFF"/>
                </a:highlight>
                <a:latin typeface="Times" panose="02020603050405020304" pitchFamily="18" charset="0"/>
                <a:cs typeface="Times" panose="02020603050405020304" pitchFamily="18" charset="0"/>
              </a:rPr>
              <a:t>='balanced')</a:t>
            </a:r>
          </a:p>
          <a:p>
            <a:pPr marL="0" indent="0" algn="just"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one hot encode categorical, normalize numerical</a:t>
            </a:r>
          </a:p>
          <a:p>
            <a:pPr marL="0" indent="0" algn="just" fontAlgn="base">
              <a:buFont typeface="Arial" panose="020B0604020202020204" pitchFamily="34" charset="0"/>
              <a:buNone/>
            </a:pPr>
            <a:r>
              <a:rPr lang="en-US" sz="1800" dirty="0" err="1">
                <a:solidFill>
                  <a:srgbClr val="7030A0"/>
                </a:solidFill>
                <a:highlight>
                  <a:srgbClr val="FFFFFF"/>
                </a:highlight>
                <a:latin typeface="Times" panose="02020603050405020304" pitchFamily="18" charset="0"/>
                <a:cs typeface="Times" panose="02020603050405020304" pitchFamily="18" charset="0"/>
              </a:rPr>
              <a:t>ct</a:t>
            </a:r>
            <a:r>
              <a:rPr lang="en-US" sz="1800" dirty="0">
                <a:solidFill>
                  <a:srgbClr val="7030A0"/>
                </a:solidFill>
                <a:highlight>
                  <a:srgbClr val="FFFFFF"/>
                </a:highlight>
                <a:latin typeface="Times" panose="02020603050405020304" pitchFamily="18" charset="0"/>
                <a:cs typeface="Times" panose="02020603050405020304" pitchFamily="18" charset="0"/>
              </a:rPr>
              <a:t> = </a:t>
            </a:r>
            <a:r>
              <a:rPr lang="en-US" sz="1800" dirty="0" err="1">
                <a:solidFill>
                  <a:srgbClr val="7030A0"/>
                </a:solidFill>
                <a:highlight>
                  <a:srgbClr val="FFFFFF"/>
                </a:highlight>
                <a:latin typeface="Times" panose="02020603050405020304" pitchFamily="18" charset="0"/>
                <a:cs typeface="Times" panose="02020603050405020304" pitchFamily="18" charset="0"/>
              </a:rPr>
              <a:t>ColumnTransformer</a:t>
            </a:r>
            <a:r>
              <a:rPr lang="en-US" sz="1800" dirty="0">
                <a:solidFill>
                  <a:srgbClr val="7030A0"/>
                </a:solidFill>
                <a:highlight>
                  <a:srgbClr val="FFFFFF"/>
                </a:highlight>
                <a:latin typeface="Times" panose="02020603050405020304" pitchFamily="18" charset="0"/>
                <a:cs typeface="Times" panose="02020603050405020304" pitchFamily="18" charset="0"/>
              </a:rPr>
              <a:t>([('c',</a:t>
            </a:r>
            <a:r>
              <a:rPr lang="en-US" sz="1800" dirty="0" err="1">
                <a:solidFill>
                  <a:srgbClr val="7030A0"/>
                </a:solidFill>
                <a:highlight>
                  <a:srgbClr val="FFFFFF"/>
                </a:highlight>
                <a:latin typeface="Times" panose="02020603050405020304" pitchFamily="18" charset="0"/>
                <a:cs typeface="Times" panose="02020603050405020304" pitchFamily="18" charset="0"/>
              </a:rPr>
              <a:t>OneHotEncoder</a:t>
            </a:r>
            <a:r>
              <a:rPr lang="en-US" sz="1800" dirty="0">
                <a:solidFill>
                  <a:srgbClr val="7030A0"/>
                </a:solidFill>
                <a:highlight>
                  <a:srgbClr val="FFFFFF"/>
                </a:highlight>
                <a:latin typeface="Times" panose="02020603050405020304" pitchFamily="18" charset="0"/>
                <a:cs typeface="Times" panose="02020603050405020304" pitchFamily="18" charset="0"/>
              </a:rPr>
              <a:t>(),</a:t>
            </a:r>
            <a:r>
              <a:rPr lang="en-US" sz="1800" dirty="0" err="1">
                <a:solidFill>
                  <a:srgbClr val="7030A0"/>
                </a:solidFill>
                <a:highlight>
                  <a:srgbClr val="FFFFFF"/>
                </a:highlight>
                <a:latin typeface="Times" panose="02020603050405020304" pitchFamily="18" charset="0"/>
                <a:cs typeface="Times" panose="02020603050405020304" pitchFamily="18" charset="0"/>
              </a:rPr>
              <a:t>cat_ix</a:t>
            </a:r>
            <a:r>
              <a:rPr lang="en-US" sz="1800" dirty="0">
                <a:solidFill>
                  <a:srgbClr val="7030A0"/>
                </a:solidFill>
                <a:highlight>
                  <a:srgbClr val="FFFFFF"/>
                </a:highlight>
                <a:latin typeface="Times" panose="02020603050405020304" pitchFamily="18" charset="0"/>
                <a:cs typeface="Times" panose="02020603050405020304" pitchFamily="18" charset="0"/>
              </a:rPr>
              <a:t>), ('n',</a:t>
            </a:r>
            <a:r>
              <a:rPr lang="en-US" sz="1800" dirty="0" err="1">
                <a:solidFill>
                  <a:srgbClr val="7030A0"/>
                </a:solidFill>
                <a:highlight>
                  <a:srgbClr val="FFFFFF"/>
                </a:highlight>
                <a:latin typeface="Times" panose="02020603050405020304" pitchFamily="18" charset="0"/>
                <a:cs typeface="Times" panose="02020603050405020304" pitchFamily="18" charset="0"/>
              </a:rPr>
              <a:t>MinMaxScaler</a:t>
            </a:r>
            <a:r>
              <a:rPr lang="en-US" sz="1800" dirty="0">
                <a:solidFill>
                  <a:srgbClr val="7030A0"/>
                </a:solidFill>
                <a:highlight>
                  <a:srgbClr val="FFFFFF"/>
                </a:highlight>
                <a:latin typeface="Times" panose="02020603050405020304" pitchFamily="18" charset="0"/>
                <a:cs typeface="Times" panose="02020603050405020304" pitchFamily="18" charset="0"/>
              </a:rPr>
              <a:t>(),</a:t>
            </a:r>
            <a:r>
              <a:rPr lang="en-US" sz="1800" dirty="0" err="1">
                <a:solidFill>
                  <a:srgbClr val="7030A0"/>
                </a:solidFill>
                <a:highlight>
                  <a:srgbClr val="FFFFFF"/>
                </a:highlight>
                <a:latin typeface="Times" panose="02020603050405020304" pitchFamily="18" charset="0"/>
                <a:cs typeface="Times" panose="02020603050405020304" pitchFamily="18" charset="0"/>
              </a:rPr>
              <a:t>num_ix</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algn="just"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scale, then </a:t>
            </a:r>
            <a:r>
              <a:rPr lang="en-US" sz="1800" dirty="0" err="1">
                <a:solidFill>
                  <a:srgbClr val="7030A0"/>
                </a:solidFill>
                <a:highlight>
                  <a:srgbClr val="FFFFFF"/>
                </a:highlight>
                <a:latin typeface="Times" panose="02020603050405020304" pitchFamily="18" charset="0"/>
                <a:cs typeface="Times" panose="02020603050405020304" pitchFamily="18" charset="0"/>
              </a:rPr>
              <a:t>undersample</a:t>
            </a:r>
            <a:r>
              <a:rPr lang="en-US" sz="1800" dirty="0">
                <a:solidFill>
                  <a:srgbClr val="7030A0"/>
                </a:solidFill>
                <a:highlight>
                  <a:srgbClr val="FFFFFF"/>
                </a:highlight>
                <a:latin typeface="Times" panose="02020603050405020304" pitchFamily="18" charset="0"/>
                <a:cs typeface="Times" panose="02020603050405020304" pitchFamily="18" charset="0"/>
              </a:rPr>
              <a:t>, then fit model</a:t>
            </a:r>
          </a:p>
          <a:p>
            <a:pPr marL="0" indent="0" algn="just"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pipeline = Pipeline(steps=[('t',</a:t>
            </a:r>
            <a:r>
              <a:rPr lang="en-US" sz="1800" dirty="0" err="1">
                <a:solidFill>
                  <a:srgbClr val="7030A0"/>
                </a:solidFill>
                <a:highlight>
                  <a:srgbClr val="FFFFFF"/>
                </a:highlight>
                <a:latin typeface="Times" panose="02020603050405020304" pitchFamily="18" charset="0"/>
                <a:cs typeface="Times" panose="02020603050405020304" pitchFamily="18" charset="0"/>
              </a:rPr>
              <a:t>ct</a:t>
            </a:r>
            <a:r>
              <a:rPr lang="en-US" sz="1800" dirty="0">
                <a:solidFill>
                  <a:srgbClr val="7030A0"/>
                </a:solidFill>
                <a:highlight>
                  <a:srgbClr val="FFFFFF"/>
                </a:highlight>
                <a:latin typeface="Times" panose="02020603050405020304" pitchFamily="18" charset="0"/>
                <a:cs typeface="Times" panose="02020603050405020304" pitchFamily="18" charset="0"/>
              </a:rPr>
              <a:t>), ('s', models[</a:t>
            </a:r>
            <a:r>
              <a:rPr lang="en-US" sz="1800" dirty="0" err="1">
                <a:solidFill>
                  <a:srgbClr val="7030A0"/>
                </a:solidFill>
                <a:highlight>
                  <a:srgbClr val="FFFFFF"/>
                </a:highlight>
                <a:latin typeface="Times" panose="02020603050405020304" pitchFamily="18" charset="0"/>
                <a:cs typeface="Times" panose="02020603050405020304" pitchFamily="18" charset="0"/>
              </a:rPr>
              <a:t>i</a:t>
            </a:r>
            <a:r>
              <a:rPr lang="en-US" sz="1800" dirty="0">
                <a:solidFill>
                  <a:srgbClr val="7030A0"/>
                </a:solidFill>
                <a:highlight>
                  <a:srgbClr val="FFFFFF"/>
                </a:highlight>
                <a:latin typeface="Times" panose="02020603050405020304" pitchFamily="18" charset="0"/>
                <a:cs typeface="Times" panose="02020603050405020304" pitchFamily="18" charset="0"/>
              </a:rPr>
              <a:t>]), ('</a:t>
            </a:r>
            <a:r>
              <a:rPr lang="en-US" sz="1800" dirty="0" err="1">
                <a:solidFill>
                  <a:srgbClr val="7030A0"/>
                </a:solidFill>
                <a:highlight>
                  <a:srgbClr val="FFFFFF"/>
                </a:highlight>
                <a:latin typeface="Times" panose="02020603050405020304" pitchFamily="18" charset="0"/>
                <a:cs typeface="Times" panose="02020603050405020304" pitchFamily="18" charset="0"/>
              </a:rPr>
              <a:t>m',model</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algn="just"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evaluate the model and store results</a:t>
            </a:r>
          </a:p>
          <a:p>
            <a:pPr marL="0" indent="0" algn="just"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scores = </a:t>
            </a:r>
            <a:r>
              <a:rPr lang="en-US" sz="1800" dirty="0" err="1">
                <a:solidFill>
                  <a:srgbClr val="7030A0"/>
                </a:solidFill>
                <a:highlight>
                  <a:srgbClr val="FFFFFF"/>
                </a:highlight>
                <a:latin typeface="Times" panose="02020603050405020304" pitchFamily="18" charset="0"/>
                <a:cs typeface="Times" panose="02020603050405020304" pitchFamily="18" charset="0"/>
              </a:rPr>
              <a:t>evaluate_model</a:t>
            </a:r>
            <a:r>
              <a:rPr lang="en-US" sz="1800" dirty="0">
                <a:solidFill>
                  <a:srgbClr val="7030A0"/>
                </a:solidFill>
                <a:highlight>
                  <a:srgbClr val="FFFFFF"/>
                </a:highlight>
                <a:latin typeface="Times" panose="02020603050405020304" pitchFamily="18" charset="0"/>
                <a:cs typeface="Times" panose="02020603050405020304" pitchFamily="18" charset="0"/>
              </a:rPr>
              <a:t>(X, y, pipeline)</a:t>
            </a:r>
          </a:p>
          <a:p>
            <a:pPr marL="0" indent="0" algn="just" fontAlgn="base">
              <a:buFont typeface="Arial" panose="020B0604020202020204" pitchFamily="34" charset="0"/>
              <a:buNone/>
            </a:pPr>
            <a:endParaRPr lang="en-US" sz="18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596949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6317EACF-36B2-2F71-0EF0-5D1FCB45F1BB}"/>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a:t>
            </a:r>
            <a:r>
              <a:rPr lang="en-US" sz="1800" dirty="0" err="1">
                <a:solidFill>
                  <a:srgbClr val="7030A0"/>
                </a:solidFill>
                <a:highlight>
                  <a:srgbClr val="FFFFFF"/>
                </a:highlight>
                <a:latin typeface="Times" panose="02020603050405020304" pitchFamily="18" charset="0"/>
                <a:cs typeface="Times" panose="02020603050405020304" pitchFamily="18" charset="0"/>
              </a:rPr>
              <a:t>results.append</a:t>
            </a:r>
            <a:r>
              <a:rPr lang="en-US" sz="1800" dirty="0">
                <a:solidFill>
                  <a:srgbClr val="7030A0"/>
                </a:solidFill>
                <a:highlight>
                  <a:srgbClr val="FFFFFF"/>
                </a:highlight>
                <a:latin typeface="Times" panose="02020603050405020304" pitchFamily="18" charset="0"/>
                <a:cs typeface="Times" panose="02020603050405020304" pitchFamily="18" charset="0"/>
              </a:rPr>
              <a:t>(scores)</a:t>
            </a:r>
          </a:p>
          <a:p>
            <a:pPr marL="0" indent="0" fontAlgn="base">
              <a:buFont typeface="Arial" panose="020B0604020202020204" pitchFamily="34" charset="0"/>
              <a:buNone/>
            </a:pPr>
            <a:r>
              <a:rPr lang="en-US" sz="1800" i="1" dirty="0">
                <a:highlight>
                  <a:srgbClr val="FFFFFF"/>
                </a:highlight>
                <a:latin typeface="Times" panose="02020603050405020304" pitchFamily="18" charset="0"/>
                <a:cs typeface="Times" panose="02020603050405020304" pitchFamily="18" charset="0"/>
              </a:rPr>
              <a:t> # summarize and store</a:t>
            </a:r>
          </a:p>
          <a:p>
            <a:pPr marL="0" indent="0" fontAlgn="base">
              <a:buFont typeface="Arial" panose="020B0604020202020204" pitchFamily="34" charset="0"/>
              <a:buNone/>
            </a:pPr>
            <a:r>
              <a:rPr lang="en-US" sz="1800" dirty="0">
                <a:solidFill>
                  <a:srgbClr val="7030A0"/>
                </a:solidFill>
                <a:highlight>
                  <a:srgbClr val="FFFFFF"/>
                </a:highlight>
                <a:latin typeface="Times" panose="02020603050405020304" pitchFamily="18" charset="0"/>
                <a:cs typeface="Times" panose="02020603050405020304" pitchFamily="18" charset="0"/>
              </a:rPr>
              <a:t> print('&gt;%s %.3f (%.3f)' % (names[</a:t>
            </a:r>
            <a:r>
              <a:rPr lang="en-US" sz="1800" dirty="0" err="1">
                <a:solidFill>
                  <a:srgbClr val="7030A0"/>
                </a:solidFill>
                <a:highlight>
                  <a:srgbClr val="FFFFFF"/>
                </a:highlight>
                <a:latin typeface="Times" panose="02020603050405020304" pitchFamily="18" charset="0"/>
                <a:cs typeface="Times" panose="02020603050405020304" pitchFamily="18" charset="0"/>
              </a:rPr>
              <a:t>i</a:t>
            </a:r>
            <a:r>
              <a:rPr lang="en-US" sz="1800" dirty="0">
                <a:solidFill>
                  <a:srgbClr val="7030A0"/>
                </a:solidFill>
                <a:highlight>
                  <a:srgbClr val="FFFFFF"/>
                </a:highlight>
                <a:latin typeface="Times" panose="02020603050405020304" pitchFamily="18" charset="0"/>
                <a:cs typeface="Times" panose="02020603050405020304" pitchFamily="18" charset="0"/>
              </a:rPr>
              <a:t>], mean(scores), std(scores)))</a:t>
            </a:r>
          </a:p>
          <a:p>
            <a:pPr marL="0" indent="0" fontAlgn="base">
              <a:buFont typeface="Arial" panose="020B0604020202020204" pitchFamily="34" charset="0"/>
              <a:buNone/>
            </a:pPr>
            <a:r>
              <a:rPr lang="en-US" sz="1800" i="1" dirty="0">
                <a:highlight>
                  <a:srgbClr val="FFFFFF"/>
                </a:highlight>
                <a:latin typeface="Times" panose="02020603050405020304" pitchFamily="18" charset="0"/>
                <a:cs typeface="Times" panose="02020603050405020304" pitchFamily="18" charset="0"/>
              </a:rPr>
              <a:t># plot the results</a:t>
            </a:r>
          </a:p>
          <a:p>
            <a:pPr marL="0" indent="0" fontAlgn="base">
              <a:buFont typeface="Arial" panose="020B0604020202020204" pitchFamily="34" charset="0"/>
              <a:buNone/>
            </a:pPr>
            <a:r>
              <a:rPr lang="en-US" sz="1800" dirty="0" err="1">
                <a:solidFill>
                  <a:srgbClr val="7030A0"/>
                </a:solidFill>
                <a:highlight>
                  <a:srgbClr val="FFFFFF"/>
                </a:highlight>
                <a:latin typeface="Times" panose="02020603050405020304" pitchFamily="18" charset="0"/>
                <a:cs typeface="Times" panose="02020603050405020304" pitchFamily="18" charset="0"/>
              </a:rPr>
              <a:t>pyplot.boxplot</a:t>
            </a:r>
            <a:r>
              <a:rPr lang="en-US" sz="1800" dirty="0">
                <a:solidFill>
                  <a:srgbClr val="7030A0"/>
                </a:solidFill>
                <a:highlight>
                  <a:srgbClr val="FFFFFF"/>
                </a:highlight>
                <a:latin typeface="Times" panose="02020603050405020304" pitchFamily="18" charset="0"/>
                <a:cs typeface="Times" panose="02020603050405020304" pitchFamily="18" charset="0"/>
              </a:rPr>
              <a:t>(results, labels=names, </a:t>
            </a:r>
            <a:r>
              <a:rPr lang="en-US" sz="1800" dirty="0" err="1">
                <a:solidFill>
                  <a:srgbClr val="7030A0"/>
                </a:solidFill>
                <a:highlight>
                  <a:srgbClr val="FFFFFF"/>
                </a:highlight>
                <a:latin typeface="Times" panose="02020603050405020304" pitchFamily="18" charset="0"/>
                <a:cs typeface="Times" panose="02020603050405020304" pitchFamily="18" charset="0"/>
              </a:rPr>
              <a:t>showmeans</a:t>
            </a:r>
            <a:r>
              <a:rPr lang="en-US" sz="1800" dirty="0">
                <a:solidFill>
                  <a:srgbClr val="7030A0"/>
                </a:solidFill>
                <a:highlight>
                  <a:srgbClr val="FFFFFF"/>
                </a:highlight>
                <a:latin typeface="Times" panose="02020603050405020304" pitchFamily="18" charset="0"/>
                <a:cs typeface="Times" panose="02020603050405020304" pitchFamily="18" charset="0"/>
              </a:rPr>
              <a:t>=True)</a:t>
            </a:r>
          </a:p>
          <a:p>
            <a:pPr marL="0" indent="0" fontAlgn="base">
              <a:buFont typeface="Arial" panose="020B0604020202020204" pitchFamily="34" charset="0"/>
              <a:buNone/>
            </a:pPr>
            <a:r>
              <a:rPr lang="en-US" sz="1800" dirty="0" err="1">
                <a:solidFill>
                  <a:srgbClr val="7030A0"/>
                </a:solidFill>
                <a:highlight>
                  <a:srgbClr val="FFFFFF"/>
                </a:highlight>
                <a:latin typeface="Times" panose="02020603050405020304" pitchFamily="18" charset="0"/>
                <a:cs typeface="Times" panose="02020603050405020304" pitchFamily="18" charset="0"/>
              </a:rPr>
              <a:t>pyplot.show</a:t>
            </a:r>
            <a:r>
              <a:rPr lang="en-US" sz="1800" dirty="0">
                <a:solidFill>
                  <a:srgbClr val="7030A0"/>
                </a:solidFill>
                <a:highlight>
                  <a:srgbClr val="FFFFFF"/>
                </a:highlight>
                <a:latin typeface="Times" panose="02020603050405020304" pitchFamily="18" charset="0"/>
                <a:cs typeface="Times" panose="02020603050405020304" pitchFamily="18" charset="0"/>
              </a:rPr>
              <a:t>()</a:t>
            </a:r>
          </a:p>
          <a:p>
            <a:pPr marL="0" indent="0" fontAlgn="base">
              <a:buFont typeface="Arial" panose="020B0604020202020204" pitchFamily="34" charset="0"/>
              <a:buNone/>
            </a:pPr>
            <a:r>
              <a:rPr lang="en-US" sz="1800" dirty="0">
                <a:highlight>
                  <a:srgbClr val="FFFFFF"/>
                </a:highlight>
                <a:latin typeface="Times" panose="02020603050405020304" pitchFamily="18" charset="0"/>
                <a:cs typeface="Times" panose="02020603050405020304" pitchFamily="18" charset="0"/>
              </a:rPr>
              <a:t>Running the example evaluates the logistic regression algorithm with five different </a:t>
            </a:r>
            <a:r>
              <a:rPr lang="en-US" sz="1800" dirty="0" err="1">
                <a:highlight>
                  <a:srgbClr val="FFFFFF"/>
                </a:highlight>
                <a:latin typeface="Times" panose="02020603050405020304" pitchFamily="18" charset="0"/>
                <a:cs typeface="Times" panose="02020603050405020304" pitchFamily="18" charset="0"/>
              </a:rPr>
              <a:t>undersampling</a:t>
            </a:r>
            <a:r>
              <a:rPr lang="en-US" sz="1800" dirty="0">
                <a:highlight>
                  <a:srgbClr val="FFFFFF"/>
                </a:highlight>
                <a:latin typeface="Times" panose="02020603050405020304" pitchFamily="18" charset="0"/>
                <a:cs typeface="Times" panose="02020603050405020304" pitchFamily="18" charset="0"/>
              </a:rPr>
              <a:t> techniques.</a:t>
            </a:r>
          </a:p>
          <a:p>
            <a:pPr marL="0" indent="0" fontAlgn="base">
              <a:buFont typeface="Arial" panose="020B0604020202020204" pitchFamily="34" charset="0"/>
              <a:buNone/>
            </a:pPr>
            <a:r>
              <a:rPr lang="nb-NO" sz="1800" dirty="0">
                <a:solidFill>
                  <a:srgbClr val="7030A0"/>
                </a:solidFill>
                <a:highlight>
                  <a:srgbClr val="FFFFFF"/>
                </a:highlight>
                <a:latin typeface="Times" panose="02020603050405020304" pitchFamily="18" charset="0"/>
                <a:cs typeface="Times" panose="02020603050405020304" pitchFamily="18" charset="0"/>
              </a:rPr>
              <a:t>&gt;TL 0.669 (0.057)</a:t>
            </a:r>
          </a:p>
          <a:p>
            <a:pPr marL="0" indent="0" fontAlgn="base">
              <a:buFont typeface="Arial" panose="020B0604020202020204" pitchFamily="34" charset="0"/>
              <a:buNone/>
            </a:pPr>
            <a:r>
              <a:rPr lang="nb-NO" sz="1800" dirty="0">
                <a:solidFill>
                  <a:srgbClr val="7030A0"/>
                </a:solidFill>
                <a:highlight>
                  <a:srgbClr val="FFFFFF"/>
                </a:highlight>
                <a:latin typeface="Times" panose="02020603050405020304" pitchFamily="18" charset="0"/>
                <a:cs typeface="Times" panose="02020603050405020304" pitchFamily="18" charset="0"/>
              </a:rPr>
              <a:t>&gt;ENN 0.706 (0.048)</a:t>
            </a:r>
          </a:p>
          <a:p>
            <a:pPr marL="0" indent="0" fontAlgn="base">
              <a:buFont typeface="Arial" panose="020B0604020202020204" pitchFamily="34" charset="0"/>
              <a:buNone/>
            </a:pPr>
            <a:r>
              <a:rPr lang="nb-NO" sz="1800" dirty="0">
                <a:solidFill>
                  <a:srgbClr val="7030A0"/>
                </a:solidFill>
                <a:highlight>
                  <a:srgbClr val="FFFFFF"/>
                </a:highlight>
                <a:latin typeface="Times" panose="02020603050405020304" pitchFamily="18" charset="0"/>
                <a:cs typeface="Times" panose="02020603050405020304" pitchFamily="18" charset="0"/>
              </a:rPr>
              <a:t>&gt;RENN 0.714 (0.041)</a:t>
            </a:r>
          </a:p>
          <a:p>
            <a:pPr marL="0" indent="0" fontAlgn="base">
              <a:buFont typeface="Arial" panose="020B0604020202020204" pitchFamily="34" charset="0"/>
              <a:buNone/>
            </a:pPr>
            <a:r>
              <a:rPr lang="nb-NO" sz="1800" dirty="0">
                <a:solidFill>
                  <a:srgbClr val="7030A0"/>
                </a:solidFill>
                <a:highlight>
                  <a:srgbClr val="FFFFFF"/>
                </a:highlight>
                <a:latin typeface="Times" panose="02020603050405020304" pitchFamily="18" charset="0"/>
                <a:cs typeface="Times" panose="02020603050405020304" pitchFamily="18" charset="0"/>
              </a:rPr>
              <a:t>&gt;OSS 0.670 (0.054)</a:t>
            </a:r>
          </a:p>
          <a:p>
            <a:pPr marL="0" indent="0" fontAlgn="base">
              <a:buFont typeface="Arial" panose="020B0604020202020204" pitchFamily="34" charset="0"/>
              <a:buNone/>
            </a:pPr>
            <a:r>
              <a:rPr lang="nb-NO" sz="1800" dirty="0">
                <a:solidFill>
                  <a:srgbClr val="7030A0"/>
                </a:solidFill>
                <a:highlight>
                  <a:srgbClr val="FFFFFF"/>
                </a:highlight>
                <a:latin typeface="Times" panose="02020603050405020304" pitchFamily="18" charset="0"/>
                <a:cs typeface="Times" panose="02020603050405020304" pitchFamily="18" charset="0"/>
              </a:rPr>
              <a:t>&gt;NCR 0.693 (0.052)</a:t>
            </a:r>
            <a:endParaRPr lang="en-US" sz="1800" dirty="0">
              <a:solidFill>
                <a:srgbClr val="7030A0"/>
              </a:solidFill>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691671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1796" y="65477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Summary</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827CA6C4-E49C-4051-393D-34EF11283053}"/>
              </a:ext>
            </a:extLst>
          </p:cNvPr>
          <p:cNvSpPr txBox="1">
            <a:spLocks/>
          </p:cNvSpPr>
          <p:nvPr/>
        </p:nvSpPr>
        <p:spPr>
          <a:xfrm>
            <a:off x="761999" y="1752601"/>
            <a:ext cx="11681625"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fontAlgn="base">
              <a:buFont typeface="Arial" panose="020B0604020202020204" pitchFamily="34" charset="0"/>
              <a:buNone/>
            </a:pPr>
            <a:endParaRPr lang="en-US" sz="2000" dirty="0">
              <a:highlight>
                <a:srgbClr val="FFFFFF"/>
              </a:highlight>
            </a:endParaRPr>
          </a:p>
          <a:p>
            <a:pPr marL="0" indent="0" algn="just"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In this instance, it is evident that three out of the five </a:t>
            </a:r>
            <a:r>
              <a:rPr lang="en-US" sz="2400" dirty="0" err="1">
                <a:highlight>
                  <a:srgbClr val="FFFFFF"/>
                </a:highlight>
                <a:latin typeface="Times" panose="02020603050405020304" pitchFamily="18" charset="0"/>
                <a:cs typeface="Times" panose="02020603050405020304" pitchFamily="18" charset="0"/>
              </a:rPr>
              <a:t>undersampling</a:t>
            </a:r>
            <a:r>
              <a:rPr lang="en-US" sz="2400" dirty="0">
                <a:highlight>
                  <a:srgbClr val="FFFFFF"/>
                </a:highlight>
                <a:latin typeface="Times" panose="02020603050405020304" pitchFamily="18" charset="0"/>
                <a:cs typeface="Times" panose="02020603050405020304" pitchFamily="18" charset="0"/>
              </a:rPr>
              <a:t> strategies produced an F2-measure that is better than the baseline value of 0.682. With repeated modified nearest neighbors, ENN, RENN, and NCR had the best performance, with an F2-measure of around 0.716.</a:t>
            </a:r>
          </a:p>
        </p:txBody>
      </p:sp>
    </p:spTree>
    <p:extLst>
      <p:ext uri="{BB962C8B-B14F-4D97-AF65-F5344CB8AC3E}">
        <p14:creationId xmlns:p14="http://schemas.microsoft.com/office/powerpoint/2010/main" val="110143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653044"/>
            <a:ext cx="11943797" cy="1578147"/>
          </a:xfrm>
          <a:prstGeom prst="rect">
            <a:avLst/>
          </a:prstGeom>
          <a:noFill/>
        </p:spPr>
        <p:txBody>
          <a:bodyPr wrap="square" lIns="99843" tIns="49922" rIns="99843" bIns="49922" rtlCol="0" anchor="ctr">
            <a:spAutoFit/>
          </a:bodyPr>
          <a:lstStyle/>
          <a:p>
            <a:pPr algn="just"/>
            <a:r>
              <a:rPr lang="en-US" sz="2400" b="1" i="1" dirty="0">
                <a:latin typeface="Arial"/>
                <a:cs typeface="Arial"/>
              </a:rPr>
              <a:t>LO1: </a:t>
            </a:r>
            <a:r>
              <a:rPr lang="en-US" sz="2400" i="1" dirty="0">
                <a:latin typeface="Arial"/>
                <a:cs typeface="Arial"/>
              </a:rPr>
              <a:t>Explore German credit dataset and sampling. </a:t>
            </a:r>
          </a:p>
          <a:p>
            <a:pPr algn="just"/>
            <a:r>
              <a:rPr lang="en-US" sz="2400" b="1" i="1" dirty="0">
                <a:latin typeface="Arial"/>
                <a:cs typeface="Arial"/>
              </a:rPr>
              <a:t>LO2: </a:t>
            </a:r>
            <a:r>
              <a:rPr lang="en-US" sz="2400" i="1" dirty="0">
                <a:latin typeface="Arial"/>
                <a:cs typeface="Arial"/>
              </a:rPr>
              <a:t>To evaluate different machine learning algorithms on dataset.</a:t>
            </a:r>
          </a:p>
          <a:p>
            <a:pPr algn="just"/>
            <a:r>
              <a:rPr lang="en-US" sz="2400" b="1" i="1" dirty="0">
                <a:latin typeface="Arial"/>
                <a:cs typeface="Arial"/>
              </a:rPr>
              <a:t>LO3: </a:t>
            </a:r>
            <a:r>
              <a:rPr lang="en-US" sz="2400" i="1" dirty="0">
                <a:latin typeface="Arial"/>
                <a:cs typeface="Arial"/>
              </a:rPr>
              <a:t>To evaluate </a:t>
            </a:r>
            <a:r>
              <a:rPr lang="en-US" sz="2400" i="1" dirty="0" err="1">
                <a:latin typeface="Arial"/>
                <a:cs typeface="Arial"/>
              </a:rPr>
              <a:t>undersampling</a:t>
            </a:r>
            <a:r>
              <a:rPr lang="en-US" sz="2400" i="1" dirty="0">
                <a:latin typeface="Arial"/>
                <a:cs typeface="Arial"/>
              </a:rPr>
              <a:t>.</a:t>
            </a:r>
          </a:p>
          <a:p>
            <a:pPr algn="just"/>
            <a:r>
              <a:rPr lang="en-US" sz="2400" b="1" i="1" dirty="0">
                <a:latin typeface="Arial"/>
                <a:cs typeface="Arial"/>
              </a:rPr>
              <a:t>LO4: </a:t>
            </a:r>
            <a:r>
              <a:rPr lang="en-US" sz="2400" i="1" dirty="0">
                <a:latin typeface="Arial"/>
                <a:cs typeface="Arial"/>
              </a:rPr>
              <a:t>Summarize performance.</a:t>
            </a: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4370152"/>
            <a:ext cx="11943797" cy="839483"/>
          </a:xfrm>
          <a:prstGeom prst="rect">
            <a:avLst/>
          </a:prstGeom>
          <a:noFill/>
        </p:spPr>
        <p:txBody>
          <a:bodyPr wrap="square" lIns="99843" tIns="49922" rIns="99843" bIns="49922" rtlCol="0" anchor="ctr">
            <a:spAutoFit/>
          </a:bodyPr>
          <a:lstStyle/>
          <a:p>
            <a:pPr algn="just"/>
            <a:r>
              <a:rPr lang="en-US" sz="2400" b="1" i="1" dirty="0">
                <a:latin typeface="Arial"/>
                <a:cs typeface="Arial"/>
              </a:rPr>
              <a:t>CO2: </a:t>
            </a:r>
            <a:r>
              <a:rPr lang="en-US" sz="2400" i="1" dirty="0">
                <a:latin typeface="Arial"/>
                <a:cs typeface="Arial"/>
              </a:rPr>
              <a:t>Explore the data analysis and preparation techniques, the logic of AI algorithms for solving practical problems. </a:t>
            </a:r>
          </a:p>
        </p:txBody>
      </p:sp>
    </p:spTree>
    <p:extLst>
      <p:ext uri="{BB962C8B-B14F-4D97-AF65-F5344CB8AC3E}">
        <p14:creationId xmlns:p14="http://schemas.microsoft.com/office/powerpoint/2010/main" val="699484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1796" y="65477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MCQ’s</a:t>
            </a:r>
          </a:p>
        </p:txBody>
      </p:sp>
      <p:sp>
        <p:nvSpPr>
          <p:cNvPr id="2" name="Content Placeholder 4">
            <a:extLst>
              <a:ext uri="{FF2B5EF4-FFF2-40B4-BE49-F238E27FC236}">
                <a16:creationId xmlns:a16="http://schemas.microsoft.com/office/drawing/2014/main" id="{827CA6C4-E49C-4051-393D-34EF11283053}"/>
              </a:ext>
            </a:extLst>
          </p:cNvPr>
          <p:cNvSpPr txBox="1">
            <a:spLocks/>
          </p:cNvSpPr>
          <p:nvPr/>
        </p:nvSpPr>
        <p:spPr>
          <a:xfrm>
            <a:off x="761999" y="1752601"/>
            <a:ext cx="11681625"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457200" indent="-457200">
              <a:buAutoNum type="arabicPeriod"/>
            </a:pPr>
            <a:r>
              <a:rPr lang="en-US" sz="2000" b="1" dirty="0">
                <a:latin typeface="Times" panose="02020603050405020304" pitchFamily="18" charset="0"/>
                <a:cs typeface="Times" panose="02020603050405020304" pitchFamily="18" charset="0"/>
              </a:rPr>
              <a:t>What is the primary goal of </a:t>
            </a:r>
            <a:r>
              <a:rPr lang="en-US" sz="2000" b="1" dirty="0" err="1">
                <a:latin typeface="Times" panose="02020603050405020304" pitchFamily="18" charset="0"/>
                <a:cs typeface="Times" panose="02020603050405020304" pitchFamily="18" charset="0"/>
              </a:rPr>
              <a:t>undersampling</a:t>
            </a:r>
            <a:r>
              <a:rPr lang="en-US" sz="2000" b="1" dirty="0">
                <a:latin typeface="Times" panose="02020603050405020304" pitchFamily="18" charset="0"/>
                <a:cs typeface="Times" panose="02020603050405020304" pitchFamily="18" charset="0"/>
              </a:rPr>
              <a:t> in the context of machine learning?</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To increase the size of the majority class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To reduce the size of the majority class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To increase the size of the minority class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To balance the class distribution by reducing the size of the minority class</a:t>
            </a:r>
          </a:p>
          <a:p>
            <a:pPr marL="0" indent="0">
              <a:buNone/>
            </a:pPr>
            <a:r>
              <a:rPr lang="en-US" sz="2000" b="1" dirty="0">
                <a:latin typeface="Times" panose="02020603050405020304" pitchFamily="18" charset="0"/>
                <a:cs typeface="Times" panose="02020603050405020304" pitchFamily="18" charset="0"/>
              </a:rPr>
              <a:t>2. Which of the following is a potential drawback of </a:t>
            </a:r>
            <a:r>
              <a:rPr lang="en-US" sz="2000" b="1" dirty="0" err="1">
                <a:latin typeface="Times" panose="02020603050405020304" pitchFamily="18" charset="0"/>
                <a:cs typeface="Times" panose="02020603050405020304" pitchFamily="18" charset="0"/>
              </a:rPr>
              <a:t>undersampling</a:t>
            </a:r>
            <a:r>
              <a:rPr lang="en-US" sz="2000" b="1" dirty="0">
                <a:latin typeface="Times" panose="02020603050405020304" pitchFamily="18" charset="0"/>
                <a:cs typeface="Times" panose="02020603050405020304" pitchFamily="18" charset="0"/>
              </a:rPr>
              <a:t>?</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It can increase computational complexity</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It may lead to overfitting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It can cause loss of valuable information from the majority class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It is only applicable to binary classification problems</a:t>
            </a:r>
          </a:p>
        </p:txBody>
      </p:sp>
    </p:spTree>
    <p:extLst>
      <p:ext uri="{BB962C8B-B14F-4D97-AF65-F5344CB8AC3E}">
        <p14:creationId xmlns:p14="http://schemas.microsoft.com/office/powerpoint/2010/main" val="2095215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1796" y="65477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MCQ’s</a:t>
            </a:r>
          </a:p>
        </p:txBody>
      </p:sp>
      <p:sp>
        <p:nvSpPr>
          <p:cNvPr id="2" name="Content Placeholder 4">
            <a:extLst>
              <a:ext uri="{FF2B5EF4-FFF2-40B4-BE49-F238E27FC236}">
                <a16:creationId xmlns:a16="http://schemas.microsoft.com/office/drawing/2014/main" id="{827CA6C4-E49C-4051-393D-34EF11283053}"/>
              </a:ext>
            </a:extLst>
          </p:cNvPr>
          <p:cNvSpPr txBox="1">
            <a:spLocks/>
          </p:cNvSpPr>
          <p:nvPr/>
        </p:nvSpPr>
        <p:spPr>
          <a:xfrm>
            <a:off x="761999" y="1752601"/>
            <a:ext cx="11681625"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3. Which technique can be used in conjunction with </a:t>
            </a:r>
            <a:r>
              <a:rPr lang="en-US" sz="2000" b="1" dirty="0" err="1">
                <a:latin typeface="Times" panose="02020603050405020304" pitchFamily="18" charset="0"/>
                <a:cs typeface="Times" panose="02020603050405020304" pitchFamily="18" charset="0"/>
              </a:rPr>
              <a:t>undersampling</a:t>
            </a:r>
            <a:r>
              <a:rPr lang="en-US" sz="2000" b="1" dirty="0">
                <a:latin typeface="Times" panose="02020603050405020304" pitchFamily="18" charset="0"/>
                <a:cs typeface="Times" panose="02020603050405020304" pitchFamily="18" charset="0"/>
              </a:rPr>
              <a:t> to address imbalanced datasets?</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SMOTE (Synthetic Minority Over-sampling Technique)</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Feature scaling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Principal Component Analysis (PCA)</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Cross-validation</a:t>
            </a:r>
          </a:p>
          <a:p>
            <a:pPr marL="0" indent="0">
              <a:buNone/>
            </a:pPr>
            <a:r>
              <a:rPr lang="en-US" sz="2000" dirty="0">
                <a:latin typeface="Times" panose="02020603050405020304" pitchFamily="18" charset="0"/>
                <a:cs typeface="Times" panose="02020603050405020304" pitchFamily="18" charset="0"/>
              </a:rPr>
              <a:t>4. </a:t>
            </a:r>
            <a:r>
              <a:rPr lang="en-US" sz="2000" b="1" dirty="0">
                <a:latin typeface="Times" panose="02020603050405020304" pitchFamily="18" charset="0"/>
                <a:cs typeface="Times" panose="02020603050405020304" pitchFamily="18" charset="0"/>
              </a:rPr>
              <a:t>In which scenario is random </a:t>
            </a:r>
            <a:r>
              <a:rPr lang="en-US" sz="2000" b="1" dirty="0" err="1">
                <a:latin typeface="Times" panose="02020603050405020304" pitchFamily="18" charset="0"/>
                <a:cs typeface="Times" panose="02020603050405020304" pitchFamily="18" charset="0"/>
              </a:rPr>
              <a:t>undersampling</a:t>
            </a:r>
            <a:r>
              <a:rPr lang="en-US" sz="2000" b="1" dirty="0">
                <a:latin typeface="Times" panose="02020603050405020304" pitchFamily="18" charset="0"/>
                <a:cs typeface="Times" panose="02020603050405020304" pitchFamily="18" charset="0"/>
              </a:rPr>
              <a:t> most likely to be effective?</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When the minority class is much smaller than the majority class and the dataset is very large</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When the majority class contains noisy data</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When there is a high risk of overfitting in the model</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When feature selection is the primary concern</a:t>
            </a:r>
          </a:p>
          <a:p>
            <a:pPr marL="0" indent="0" fontAlgn="base">
              <a:buFont typeface="Arial" panose="020B0604020202020204" pitchFamily="34" charset="0"/>
              <a:buNone/>
            </a:pPr>
            <a:endParaRPr lang="en-US" sz="20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4807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1796" y="65477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MCQ’s</a:t>
            </a:r>
          </a:p>
        </p:txBody>
      </p:sp>
      <p:sp>
        <p:nvSpPr>
          <p:cNvPr id="2" name="Content Placeholder 4">
            <a:extLst>
              <a:ext uri="{FF2B5EF4-FFF2-40B4-BE49-F238E27FC236}">
                <a16:creationId xmlns:a16="http://schemas.microsoft.com/office/drawing/2014/main" id="{827CA6C4-E49C-4051-393D-34EF11283053}"/>
              </a:ext>
            </a:extLst>
          </p:cNvPr>
          <p:cNvSpPr txBox="1">
            <a:spLocks/>
          </p:cNvSpPr>
          <p:nvPr/>
        </p:nvSpPr>
        <p:spPr>
          <a:xfrm>
            <a:off x="761999" y="1752601"/>
            <a:ext cx="11681625"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5. What is a common alternative to random </a:t>
            </a:r>
            <a:r>
              <a:rPr lang="en-US" sz="2000" b="1" dirty="0" err="1">
                <a:latin typeface="Times" panose="02020603050405020304" pitchFamily="18" charset="0"/>
                <a:cs typeface="Times" panose="02020603050405020304" pitchFamily="18" charset="0"/>
              </a:rPr>
              <a:t>undersampling</a:t>
            </a:r>
            <a:r>
              <a:rPr lang="en-US" sz="2000" b="1" dirty="0">
                <a:latin typeface="Times" panose="02020603050405020304" pitchFamily="18" charset="0"/>
                <a:cs typeface="Times" panose="02020603050405020304" pitchFamily="18" charset="0"/>
              </a:rPr>
              <a:t> that can help mitigate some of its drawbacks?</a:t>
            </a:r>
            <a:r>
              <a:rPr lang="en-US" sz="2000" dirty="0">
                <a:latin typeface="Times" panose="02020603050405020304" pitchFamily="18" charset="0"/>
                <a:cs typeface="Times" panose="02020603050405020304" pitchFamily="18" charset="0"/>
              </a:rPr>
              <a:t> A. Random oversampling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Cluster-based </a:t>
            </a:r>
            <a:r>
              <a:rPr lang="en-US" sz="2000" dirty="0" err="1">
                <a:latin typeface="Times" panose="02020603050405020304" pitchFamily="18" charset="0"/>
                <a:cs typeface="Times" panose="02020603050405020304" pitchFamily="18" charset="0"/>
              </a:rPr>
              <a:t>undersampling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Stratified sampling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Bagging</a:t>
            </a:r>
          </a:p>
          <a:p>
            <a:pPr marL="0" indent="0">
              <a:buNone/>
            </a:pPr>
            <a:r>
              <a:rPr lang="en-US" sz="2000" b="1" dirty="0">
                <a:latin typeface="Times" panose="02020603050405020304" pitchFamily="18" charset="0"/>
                <a:cs typeface="Times" panose="02020603050405020304" pitchFamily="18" charset="0"/>
              </a:rPr>
              <a:t>6. What is the main purpose of data sampling in machine learning?</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To improve the accuracy of the model</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To reduce the size of the dataset for faster processing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To ensure a balanced distribution of classes in the dataset</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To increase the complexity of the model</a:t>
            </a:r>
          </a:p>
          <a:p>
            <a:pPr marL="0" indent="0">
              <a:buNone/>
            </a:pPr>
            <a:endParaRPr lang="en-US" sz="2000" dirty="0">
              <a:latin typeface="Times" panose="02020603050405020304" pitchFamily="18" charset="0"/>
              <a:cs typeface="Times" panose="02020603050405020304" pitchFamily="18" charset="0"/>
            </a:endParaRPr>
          </a:p>
          <a:p>
            <a:pPr marL="0" indent="0" fontAlgn="base">
              <a:buFont typeface="Arial" panose="020B0604020202020204" pitchFamily="34" charset="0"/>
              <a:buNone/>
            </a:pPr>
            <a:endParaRPr lang="en-US" sz="20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872725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1796" y="65477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MCQ’s</a:t>
            </a:r>
          </a:p>
        </p:txBody>
      </p:sp>
      <p:sp>
        <p:nvSpPr>
          <p:cNvPr id="2" name="Content Placeholder 4">
            <a:extLst>
              <a:ext uri="{FF2B5EF4-FFF2-40B4-BE49-F238E27FC236}">
                <a16:creationId xmlns:a16="http://schemas.microsoft.com/office/drawing/2014/main" id="{827CA6C4-E49C-4051-393D-34EF11283053}"/>
              </a:ext>
            </a:extLst>
          </p:cNvPr>
          <p:cNvSpPr txBox="1">
            <a:spLocks/>
          </p:cNvSpPr>
          <p:nvPr/>
        </p:nvSpPr>
        <p:spPr>
          <a:xfrm>
            <a:off x="761999" y="1752601"/>
            <a:ext cx="11681625"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7. Which of the following sampling techniques ensures that each subset has an equal representation of all classes?</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Simple Random Sampling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Stratified Sampling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Cluster Sampling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Systematic Sampling</a:t>
            </a:r>
          </a:p>
          <a:p>
            <a:pPr marL="0" indent="0">
              <a:buNone/>
            </a:pPr>
            <a:r>
              <a:rPr lang="en-US" sz="2000" b="1" dirty="0">
                <a:latin typeface="Times" panose="02020603050405020304" pitchFamily="18" charset="0"/>
                <a:cs typeface="Times" panose="02020603050405020304" pitchFamily="18" charset="0"/>
              </a:rPr>
              <a:t>8. In the context of data sampling, what does "oversampling" refer to?</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Reducing the number of instances in the majority class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Increasing the number of instances in the minority class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Selecting every nth item from the dataset</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Dividing the dataset into multiple clusters</a:t>
            </a:r>
          </a:p>
          <a:p>
            <a:pPr marL="0" indent="0">
              <a:buNone/>
            </a:pPr>
            <a:endParaRPr lang="en-US" sz="2000" b="1" dirty="0">
              <a:highlight>
                <a:srgbClr val="FFFFFF"/>
              </a:highlight>
              <a:latin typeface="Times" panose="02020603050405020304" pitchFamily="18" charset="0"/>
              <a:cs typeface="Times" panose="02020603050405020304" pitchFamily="18" charset="0"/>
            </a:endParaRPr>
          </a:p>
          <a:p>
            <a:pPr marL="0" indent="0">
              <a:buNone/>
            </a:pPr>
            <a:endParaRPr lang="en-US" sz="20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757712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1796" y="65477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MCQ’s</a:t>
            </a:r>
          </a:p>
        </p:txBody>
      </p:sp>
      <p:sp>
        <p:nvSpPr>
          <p:cNvPr id="2" name="Content Placeholder 4">
            <a:extLst>
              <a:ext uri="{FF2B5EF4-FFF2-40B4-BE49-F238E27FC236}">
                <a16:creationId xmlns:a16="http://schemas.microsoft.com/office/drawing/2014/main" id="{827CA6C4-E49C-4051-393D-34EF11283053}"/>
              </a:ext>
            </a:extLst>
          </p:cNvPr>
          <p:cNvSpPr txBox="1">
            <a:spLocks/>
          </p:cNvSpPr>
          <p:nvPr/>
        </p:nvSpPr>
        <p:spPr>
          <a:xfrm>
            <a:off x="761999" y="1752601"/>
            <a:ext cx="11681625"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9. Which sampling method involves dividing the population into clusters and then randomly selecting entire clusters?</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Simple Random Sampling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Stratified Sampling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Cluster Sampling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Systematic Sampling</a:t>
            </a:r>
          </a:p>
          <a:p>
            <a:pPr marL="0" indent="0">
              <a:buNone/>
            </a:pPr>
            <a:r>
              <a:rPr lang="en-US" sz="2000" b="1" dirty="0">
                <a:latin typeface="Times" panose="02020603050405020304" pitchFamily="18" charset="0"/>
                <a:cs typeface="Times" panose="02020603050405020304" pitchFamily="18" charset="0"/>
              </a:rPr>
              <a:t>10. What is a potential drawback of using simple random sampling?</a:t>
            </a:r>
          </a:p>
          <a:p>
            <a:pPr marL="457200" indent="-457200">
              <a:buAutoNum type="alphaUcPeriod"/>
            </a:pPr>
            <a:r>
              <a:rPr lang="en-US" sz="2000" dirty="0">
                <a:highlight>
                  <a:srgbClr val="FFFFFF"/>
                </a:highlight>
                <a:latin typeface="Times" panose="02020603050405020304" pitchFamily="18" charset="0"/>
                <a:cs typeface="Times" panose="02020603050405020304" pitchFamily="18" charset="0"/>
              </a:rPr>
              <a:t>It requires complex algorithms to implement</a:t>
            </a:r>
          </a:p>
          <a:p>
            <a:pPr marL="457200" indent="-457200">
              <a:buAutoNum type="alphaUcPeriod"/>
            </a:pPr>
            <a:r>
              <a:rPr lang="en-US" sz="2000" dirty="0">
                <a:highlight>
                  <a:srgbClr val="FFFFFF"/>
                </a:highlight>
                <a:latin typeface="Times" panose="02020603050405020304" pitchFamily="18" charset="0"/>
                <a:cs typeface="Times" panose="02020603050405020304" pitchFamily="18" charset="0"/>
              </a:rPr>
              <a:t>It can lead to unrepresentative samples if the dataset is not large enough</a:t>
            </a:r>
          </a:p>
          <a:p>
            <a:pPr marL="457200" indent="-457200">
              <a:buAutoNum type="alphaUcPeriod"/>
            </a:pPr>
            <a:r>
              <a:rPr lang="en-US" sz="2000" dirty="0">
                <a:highlight>
                  <a:srgbClr val="FFFFFF"/>
                </a:highlight>
                <a:latin typeface="Times" panose="02020603050405020304" pitchFamily="18" charset="0"/>
                <a:cs typeface="Times" panose="02020603050405020304" pitchFamily="18" charset="0"/>
              </a:rPr>
              <a:t>It always results in a balanced class distribution</a:t>
            </a:r>
          </a:p>
          <a:p>
            <a:pPr marL="457200" indent="-457200">
              <a:buAutoNum type="alphaUcPeriod"/>
            </a:pPr>
            <a:r>
              <a:rPr lang="en-US" sz="2000" dirty="0">
                <a:highlight>
                  <a:srgbClr val="FFFFFF"/>
                </a:highlight>
                <a:latin typeface="Times" panose="02020603050405020304" pitchFamily="18" charset="0"/>
                <a:cs typeface="Times" panose="02020603050405020304" pitchFamily="18" charset="0"/>
              </a:rPr>
              <a:t>It is only suitable for very large datasets</a:t>
            </a:r>
          </a:p>
        </p:txBody>
      </p:sp>
    </p:spTree>
    <p:extLst>
      <p:ext uri="{BB962C8B-B14F-4D97-AF65-F5344CB8AC3E}">
        <p14:creationId xmlns:p14="http://schemas.microsoft.com/office/powerpoint/2010/main" val="1309202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1796" y="65477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MCQ’s</a:t>
            </a:r>
          </a:p>
        </p:txBody>
      </p:sp>
      <p:sp>
        <p:nvSpPr>
          <p:cNvPr id="2" name="Content Placeholder 4">
            <a:extLst>
              <a:ext uri="{FF2B5EF4-FFF2-40B4-BE49-F238E27FC236}">
                <a16:creationId xmlns:a16="http://schemas.microsoft.com/office/drawing/2014/main" id="{827CA6C4-E49C-4051-393D-34EF11283053}"/>
              </a:ext>
            </a:extLst>
          </p:cNvPr>
          <p:cNvSpPr txBox="1">
            <a:spLocks/>
          </p:cNvSpPr>
          <p:nvPr/>
        </p:nvSpPr>
        <p:spPr>
          <a:xfrm>
            <a:off x="761999" y="1752601"/>
            <a:ext cx="11681625"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457200" indent="-457200">
              <a:buAutoNum type="arabicPeriod"/>
            </a:pPr>
            <a:r>
              <a:rPr lang="en-US" sz="2000" b="1" dirty="0">
                <a:latin typeface="Times" panose="02020603050405020304" pitchFamily="18" charset="0"/>
                <a:cs typeface="Times" panose="02020603050405020304" pitchFamily="18" charset="0"/>
              </a:rPr>
              <a:t>Answer:</a:t>
            </a:r>
            <a:r>
              <a:rPr lang="en-US" sz="2000" dirty="0">
                <a:latin typeface="Times" panose="02020603050405020304" pitchFamily="18" charset="0"/>
                <a:cs typeface="Times" panose="02020603050405020304" pitchFamily="18" charset="0"/>
              </a:rPr>
              <a:t> B. To reduce the size of the majority class</a:t>
            </a:r>
          </a:p>
          <a:p>
            <a:pPr marL="457200" indent="-457200">
              <a:buFont typeface="Arial" panose="020B0604020202020204" pitchFamily="34" charset="0"/>
              <a:buAutoNum type="arabicPeriod"/>
            </a:pPr>
            <a:r>
              <a:rPr lang="en-US" sz="2000" b="1" dirty="0">
                <a:latin typeface="Times" panose="02020603050405020304" pitchFamily="18" charset="0"/>
                <a:cs typeface="Times" panose="02020603050405020304" pitchFamily="18" charset="0"/>
              </a:rPr>
              <a:t>Answer:</a:t>
            </a:r>
            <a:r>
              <a:rPr lang="en-US" sz="2000" dirty="0">
                <a:latin typeface="Times" panose="02020603050405020304" pitchFamily="18" charset="0"/>
                <a:cs typeface="Times" panose="02020603050405020304" pitchFamily="18" charset="0"/>
              </a:rPr>
              <a:t> C. It can cause loss of valuable information from the majority class</a:t>
            </a:r>
          </a:p>
          <a:p>
            <a:pPr marL="457200" indent="-457200">
              <a:buFont typeface="Arial" panose="020B0604020202020204" pitchFamily="34" charset="0"/>
              <a:buAutoNum type="arabicPeriod"/>
            </a:pPr>
            <a:r>
              <a:rPr lang="en-US" sz="2000" b="1" dirty="0">
                <a:latin typeface="Times" panose="02020603050405020304" pitchFamily="18" charset="0"/>
                <a:cs typeface="Times" panose="02020603050405020304" pitchFamily="18" charset="0"/>
              </a:rPr>
              <a:t>Answer:</a:t>
            </a:r>
            <a:r>
              <a:rPr lang="en-US" sz="2000" dirty="0">
                <a:latin typeface="Times" panose="02020603050405020304" pitchFamily="18" charset="0"/>
                <a:cs typeface="Times" panose="02020603050405020304" pitchFamily="18" charset="0"/>
              </a:rPr>
              <a:t> A. SMOTE (Synthetic Minority Over-sampling Technique)</a:t>
            </a:r>
          </a:p>
          <a:p>
            <a:pPr marL="457200" indent="-457200">
              <a:buFont typeface="Arial" panose="020B0604020202020204" pitchFamily="34" charset="0"/>
              <a:buAutoNum type="arabicPeriod"/>
            </a:pPr>
            <a:r>
              <a:rPr lang="en-US" sz="2000" b="1" dirty="0">
                <a:latin typeface="Times" panose="02020603050405020304" pitchFamily="18" charset="0"/>
                <a:cs typeface="Times" panose="02020603050405020304" pitchFamily="18" charset="0"/>
              </a:rPr>
              <a:t>Answer:</a:t>
            </a:r>
            <a:r>
              <a:rPr lang="en-US" sz="2000" dirty="0">
                <a:latin typeface="Times" panose="02020603050405020304" pitchFamily="18" charset="0"/>
                <a:cs typeface="Times" panose="02020603050405020304" pitchFamily="18" charset="0"/>
              </a:rPr>
              <a:t> A. When the minority class is much smaller than the majority class and the dataset is very large</a:t>
            </a:r>
          </a:p>
          <a:p>
            <a:pPr marL="457200" indent="-457200">
              <a:buFont typeface="Arial" panose="020B0604020202020204" pitchFamily="34" charset="0"/>
              <a:buAutoNum type="arabicPeriod"/>
            </a:pPr>
            <a:r>
              <a:rPr lang="en-US" sz="2000" b="1" dirty="0">
                <a:latin typeface="Times" panose="02020603050405020304" pitchFamily="18" charset="0"/>
                <a:cs typeface="Times" panose="02020603050405020304" pitchFamily="18" charset="0"/>
              </a:rPr>
              <a:t>Answer:</a:t>
            </a:r>
            <a:r>
              <a:rPr lang="en-US" sz="2000" dirty="0">
                <a:latin typeface="Times" panose="02020603050405020304" pitchFamily="18" charset="0"/>
                <a:cs typeface="Times" panose="02020603050405020304" pitchFamily="18" charset="0"/>
              </a:rPr>
              <a:t> B. Cluster-based </a:t>
            </a:r>
            <a:r>
              <a:rPr lang="en-US" sz="2000" dirty="0" err="1">
                <a:latin typeface="Times" panose="02020603050405020304" pitchFamily="18" charset="0"/>
                <a:cs typeface="Times" panose="02020603050405020304" pitchFamily="18" charset="0"/>
              </a:rPr>
              <a:t>undersampling</a:t>
            </a:r>
            <a:endParaRPr lang="en-US" sz="2000" dirty="0">
              <a:latin typeface="Times" panose="02020603050405020304" pitchFamily="18" charset="0"/>
              <a:cs typeface="Times" panose="02020603050405020304" pitchFamily="18" charset="0"/>
            </a:endParaRPr>
          </a:p>
          <a:p>
            <a:pPr marL="457200" indent="-457200">
              <a:buFont typeface="Arial" panose="020B0604020202020204" pitchFamily="34" charset="0"/>
              <a:buAutoNum type="arabicPeriod"/>
            </a:pPr>
            <a:r>
              <a:rPr lang="en-US" sz="2000" b="1" dirty="0">
                <a:latin typeface="Times" panose="02020603050405020304" pitchFamily="18" charset="0"/>
                <a:cs typeface="Times" panose="02020603050405020304" pitchFamily="18" charset="0"/>
              </a:rPr>
              <a:t>Answer:</a:t>
            </a:r>
            <a:r>
              <a:rPr lang="en-US" sz="2000" dirty="0">
                <a:latin typeface="Times" panose="02020603050405020304" pitchFamily="18" charset="0"/>
                <a:cs typeface="Times" panose="02020603050405020304" pitchFamily="18" charset="0"/>
              </a:rPr>
              <a:t> B. To reduce the size of the dataset for faster processing</a:t>
            </a:r>
          </a:p>
          <a:p>
            <a:pPr marL="457200" indent="-457200">
              <a:buFont typeface="Arial" panose="020B0604020202020204" pitchFamily="34" charset="0"/>
              <a:buAutoNum type="arabicPeriod"/>
            </a:pPr>
            <a:r>
              <a:rPr lang="en-US" sz="2000" b="1" dirty="0">
                <a:latin typeface="Times" panose="02020603050405020304" pitchFamily="18" charset="0"/>
                <a:cs typeface="Times" panose="02020603050405020304" pitchFamily="18" charset="0"/>
              </a:rPr>
              <a:t>Answer:</a:t>
            </a:r>
            <a:r>
              <a:rPr lang="en-US" sz="2000" dirty="0">
                <a:latin typeface="Times" panose="02020603050405020304" pitchFamily="18" charset="0"/>
                <a:cs typeface="Times" panose="02020603050405020304" pitchFamily="18" charset="0"/>
              </a:rPr>
              <a:t> B. Stratified Sampling</a:t>
            </a:r>
          </a:p>
          <a:p>
            <a:pPr marL="457200" indent="-457200">
              <a:buFont typeface="Arial" panose="020B0604020202020204" pitchFamily="34" charset="0"/>
              <a:buAutoNum type="arabicPeriod"/>
            </a:pPr>
            <a:r>
              <a:rPr lang="en-US" sz="2000" b="1" dirty="0">
                <a:latin typeface="Times" panose="02020603050405020304" pitchFamily="18" charset="0"/>
                <a:cs typeface="Times" panose="02020603050405020304" pitchFamily="18" charset="0"/>
              </a:rPr>
              <a:t>Answer:</a:t>
            </a:r>
            <a:r>
              <a:rPr lang="en-US" sz="2000" dirty="0">
                <a:latin typeface="Times" panose="02020603050405020304" pitchFamily="18" charset="0"/>
                <a:cs typeface="Times" panose="02020603050405020304" pitchFamily="18" charset="0"/>
              </a:rPr>
              <a:t> B. Increasing the number of instances in the minority class</a:t>
            </a:r>
          </a:p>
          <a:p>
            <a:pPr marL="457200" indent="-457200">
              <a:buFont typeface="Arial" panose="020B0604020202020204" pitchFamily="34" charset="0"/>
              <a:buAutoNum type="arabicPeriod"/>
            </a:pPr>
            <a:r>
              <a:rPr lang="en-US" sz="2000" b="1" dirty="0">
                <a:latin typeface="Times" panose="02020603050405020304" pitchFamily="18" charset="0"/>
                <a:cs typeface="Times" panose="02020603050405020304" pitchFamily="18" charset="0"/>
              </a:rPr>
              <a:t>Answer:</a:t>
            </a:r>
            <a:r>
              <a:rPr lang="en-US" sz="2000" dirty="0">
                <a:latin typeface="Times" panose="02020603050405020304" pitchFamily="18" charset="0"/>
                <a:cs typeface="Times" panose="02020603050405020304" pitchFamily="18" charset="0"/>
              </a:rPr>
              <a:t> C. Cluster Sampling</a:t>
            </a:r>
          </a:p>
          <a:p>
            <a:pPr marL="457200" indent="-457200">
              <a:buFont typeface="Arial" panose="020B0604020202020204" pitchFamily="34" charset="0"/>
              <a:buAutoNum type="arabicPeriod"/>
            </a:pPr>
            <a:r>
              <a:rPr lang="en-US" sz="2000" b="1" dirty="0">
                <a:latin typeface="Times" panose="02020603050405020304" pitchFamily="18" charset="0"/>
                <a:cs typeface="Times" panose="02020603050405020304" pitchFamily="18" charset="0"/>
              </a:rPr>
              <a:t>Answer</a:t>
            </a:r>
            <a:r>
              <a:rPr lang="en-US" sz="2000" dirty="0">
                <a:highlight>
                  <a:srgbClr val="FFFFFF"/>
                </a:highlight>
                <a:latin typeface="Times" panose="02020603050405020304" pitchFamily="18" charset="0"/>
                <a:cs typeface="Times" panose="02020603050405020304" pitchFamily="18" charset="0"/>
              </a:rPr>
              <a:t>: B. It can lead to unrepresentative samples if the dataset is not large enough</a:t>
            </a:r>
            <a:endParaRPr lang="en-US" sz="2000" dirty="0">
              <a:latin typeface="Times" panose="02020603050405020304" pitchFamily="18" charset="0"/>
              <a:cs typeface="Times" panose="02020603050405020304" pitchFamily="18" charset="0"/>
            </a:endParaRPr>
          </a:p>
          <a:p>
            <a:pPr marL="457200" indent="-457200">
              <a:buFont typeface="Arial" panose="020B0604020202020204" pitchFamily="34" charset="0"/>
              <a:buAutoNum type="arabicPeriod"/>
            </a:pPr>
            <a:endParaRPr lang="en-US" sz="2000" dirty="0">
              <a:latin typeface="Times" panose="02020603050405020304" pitchFamily="18" charset="0"/>
              <a:cs typeface="Times" panose="02020603050405020304" pitchFamily="18" charset="0"/>
            </a:endParaRPr>
          </a:p>
          <a:p>
            <a:pPr marL="457200" indent="-457200">
              <a:buFont typeface="Arial" panose="020B0604020202020204" pitchFamily="34" charset="0"/>
              <a:buAutoNum type="arabicPeriod"/>
            </a:pPr>
            <a:endParaRPr lang="en-US" sz="2000" dirty="0">
              <a:latin typeface="Times" panose="02020603050405020304" pitchFamily="18" charset="0"/>
              <a:cs typeface="Times" panose="02020603050405020304" pitchFamily="18" charset="0"/>
            </a:endParaRPr>
          </a:p>
          <a:p>
            <a:pPr marL="457200" indent="-457200">
              <a:buFont typeface="Arial" panose="020B0604020202020204" pitchFamily="34" charset="0"/>
              <a:buAutoNum type="arabicPeriod"/>
            </a:pPr>
            <a:endParaRPr lang="en-US" sz="2000" dirty="0">
              <a:latin typeface="Times" panose="02020603050405020304" pitchFamily="18" charset="0"/>
              <a:cs typeface="Times" panose="02020603050405020304" pitchFamily="18" charset="0"/>
            </a:endParaRPr>
          </a:p>
          <a:p>
            <a:pPr marL="457200" indent="-457200">
              <a:buFont typeface="Arial" panose="020B0604020202020204" pitchFamily="34" charset="0"/>
              <a:buAutoNum type="arabicPeriod"/>
            </a:pPr>
            <a:endParaRPr lang="en-US" sz="2000" dirty="0">
              <a:latin typeface="Times" panose="02020603050405020304" pitchFamily="18" charset="0"/>
              <a:cs typeface="Times" panose="02020603050405020304" pitchFamily="18" charset="0"/>
            </a:endParaRPr>
          </a:p>
          <a:p>
            <a:pPr marL="457200" indent="-457200">
              <a:buAutoNum type="arabicPeriod"/>
            </a:pPr>
            <a:endParaRPr lang="en-US" sz="2000" dirty="0">
              <a:latin typeface="Times" panose="02020603050405020304" pitchFamily="18" charset="0"/>
              <a:cs typeface="Times" panose="02020603050405020304" pitchFamily="18" charset="0"/>
            </a:endParaRPr>
          </a:p>
          <a:p>
            <a:pPr marL="0" indent="0">
              <a:buNone/>
            </a:pPr>
            <a:endParaRPr lang="en-US" sz="2000" dirty="0">
              <a:highlight>
                <a:srgbClr val="FFFFFF"/>
              </a:highligh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6939785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1796" y="65477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Reference Material</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827CA6C4-E49C-4051-393D-34EF11283053}"/>
              </a:ext>
            </a:extLst>
          </p:cNvPr>
          <p:cNvSpPr txBox="1">
            <a:spLocks/>
          </p:cNvSpPr>
          <p:nvPr/>
        </p:nvSpPr>
        <p:spPr>
          <a:xfrm>
            <a:off x="761999" y="1752601"/>
            <a:ext cx="11681625"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fontAlgn="base">
              <a:buFont typeface="Arial" panose="020B0604020202020204" pitchFamily="34" charset="0"/>
              <a:buNone/>
            </a:pPr>
            <a:endParaRPr lang="en-US" sz="2000" dirty="0">
              <a:highlight>
                <a:srgbClr val="FFFFFF"/>
              </a:highlight>
            </a:endParaRPr>
          </a:p>
          <a:p>
            <a:pPr marL="457200" indent="-457200" fontAlgn="base">
              <a:buFont typeface="Arial" panose="020B0604020202020204" pitchFamily="34" charset="0"/>
              <a:buAutoNum type="arabicPeriod"/>
            </a:pPr>
            <a:r>
              <a:rPr lang="en-US" sz="2400" dirty="0">
                <a:latin typeface="Times" panose="02020603050405020304" pitchFamily="18" charset="0"/>
                <a:cs typeface="Times" panose="02020603050405020304" pitchFamily="18" charset="0"/>
                <a:hlinkClick r:id="rId3"/>
              </a:rPr>
              <a:t>https://raw.githubusercontent.com/jbrownlee/Datasets/master/german.csv</a:t>
            </a:r>
            <a:r>
              <a:rPr lang="en-US" sz="2400" dirty="0">
                <a:latin typeface="Times" panose="02020603050405020304" pitchFamily="18" charset="0"/>
                <a:cs typeface="Times" panose="02020603050405020304" pitchFamily="18" charset="0"/>
              </a:rPr>
              <a:t> </a:t>
            </a:r>
            <a:endParaRPr kumimoji="0" 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endParaRPr>
          </a:p>
          <a:p>
            <a:pPr marL="457200" indent="-457200">
              <a:buAutoNum type="arabicPeriod"/>
            </a:pPr>
            <a:r>
              <a:rPr lang="en-US" sz="2400" dirty="0">
                <a:hlinkClick r:id="rId4"/>
              </a:rPr>
              <a:t>https://imbalanced-learn.org/stable/under_sampling.html</a:t>
            </a:r>
            <a:endParaRPr lang="en-US" sz="2400" dirty="0"/>
          </a:p>
          <a:p>
            <a:pPr marL="457200" indent="-457200">
              <a:buAutoNum type="arabicPeriod"/>
            </a:pPr>
            <a:r>
              <a:rPr lang="en-US" sz="2400" dirty="0"/>
              <a:t>"Pattern Recognition and Machine Learning" by Christopher M. Bishop</a:t>
            </a:r>
          </a:p>
          <a:p>
            <a:pPr marL="457200" indent="-457200">
              <a:buAutoNum type="arabicPeriod"/>
            </a:pPr>
            <a:r>
              <a:rPr lang="en-US" sz="2400" dirty="0"/>
              <a:t>"An Introduction to Statistical Learning: With Applications in R" by Gareth James, Daniela Witten, Trevor Hastie, and Robert </a:t>
            </a:r>
            <a:r>
              <a:rPr lang="en-US" sz="2400"/>
              <a:t>Tibshirani</a:t>
            </a:r>
            <a:endParaRPr kumimoji="0" 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024185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47</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21365"/>
            <a:ext cx="11681625" cy="1147259"/>
          </a:xfrm>
          <a:prstGeom prst="rect">
            <a:avLst/>
          </a:prstGeom>
          <a:noFill/>
        </p:spPr>
        <p:txBody>
          <a:bodyPr wrap="square" lIns="99843" tIns="49922" rIns="99843" bIns="49922" rtlCol="0" anchor="ctr">
            <a:spAutoFit/>
          </a:bodyPr>
          <a:lstStyle/>
          <a:p>
            <a:pPr algn="ctr"/>
            <a:r>
              <a:rPr lang="en-IN" sz="4000" b="1" dirty="0">
                <a:solidFill>
                  <a:srgbClr val="00B0F0"/>
                </a:solidFill>
                <a:latin typeface="Arial" panose="020B0604020202020204" pitchFamily="34" charset="0"/>
                <a:cs typeface="Arial" panose="020B0604020202020204" pitchFamily="34" charset="0"/>
              </a:rPr>
              <a:t>Application of Machine Learning in Banking: </a:t>
            </a:r>
            <a:r>
              <a:rPr lang="en-US" sz="2800" b="1" dirty="0">
                <a:solidFill>
                  <a:srgbClr val="00B0F0"/>
                </a:solidFill>
                <a:effectLst/>
                <a:highlight>
                  <a:srgbClr val="FFFFFF"/>
                </a:highlight>
                <a:latin typeface="Arial" panose="020B0604020202020204" pitchFamily="34" charset="0"/>
                <a:cs typeface="Arial" panose="020B0604020202020204" pitchFamily="34" charset="0"/>
              </a:rPr>
              <a:t>Imbalanced Classification of Good and Bad Credit</a:t>
            </a:r>
            <a:endParaRPr lang="en-IN" sz="2400" b="1" dirty="0">
              <a:solidFill>
                <a:srgbClr val="00B0F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997EF17-B360-8113-43E9-D794AA6E5D37}"/>
              </a:ext>
            </a:extLst>
          </p:cNvPr>
          <p:cNvSpPr txBox="1"/>
          <p:nvPr/>
        </p:nvSpPr>
        <p:spPr>
          <a:xfrm>
            <a:off x="1012370" y="2252219"/>
            <a:ext cx="11397343" cy="3687484"/>
          </a:xfrm>
          <a:prstGeom prst="rect">
            <a:avLst/>
          </a:prstGeom>
          <a:noFill/>
        </p:spPr>
        <p:txBody>
          <a:bodyPr wrap="square">
            <a:spAutoFit/>
          </a:bodyPr>
          <a:lstStyle/>
          <a:p>
            <a:pPr algn="just" defTabSz="998433">
              <a:lnSpc>
                <a:spcPct val="130000"/>
              </a:lnSpc>
              <a:spcBef>
                <a:spcPts val="1092"/>
              </a:spcBef>
              <a:defRPr/>
            </a:pPr>
            <a:r>
              <a:rPr lang="en-US" sz="2400" dirty="0">
                <a:latin typeface="Times" panose="02020603050405020304" pitchFamily="18" charset="0"/>
                <a:cs typeface="Times" panose="02020603050405020304" pitchFamily="18" charset="0"/>
              </a:rPr>
              <a:t>The challenge of categorizing bank clients according to whether or not they should be granted a loan. </a:t>
            </a:r>
          </a:p>
          <a:p>
            <a:pPr algn="just" defTabSz="998433">
              <a:lnSpc>
                <a:spcPct val="130000"/>
              </a:lnSpc>
              <a:spcBef>
                <a:spcPts val="1092"/>
              </a:spcBef>
              <a:defRPr/>
            </a:pPr>
            <a:r>
              <a:rPr lang="en-US" sz="2400" dirty="0">
                <a:latin typeface="Times" panose="02020603050405020304" pitchFamily="18" charset="0"/>
                <a:cs typeface="Times" panose="02020603050405020304" pitchFamily="18" charset="0"/>
              </a:rPr>
              <a:t>The bank incurs higher costs when it extends credit to a bad customer who has been mislabeled as a good customer than when it rejects a good customer who has been mislabeled as a bad customer.</a:t>
            </a:r>
          </a:p>
          <a:p>
            <a:pPr algn="just" defTabSz="998433">
              <a:lnSpc>
                <a:spcPct val="130000"/>
              </a:lnSpc>
              <a:spcBef>
                <a:spcPts val="1092"/>
              </a:spcBef>
              <a:defRPr/>
            </a:pPr>
            <a:r>
              <a:rPr lang="en-US" sz="2400" dirty="0">
                <a:latin typeface="Times" panose="02020603050405020304" pitchFamily="18" charset="0"/>
                <a:cs typeface="Times" panose="02020603050405020304" pitchFamily="18" charset="0"/>
              </a:rPr>
              <a:t>One common imbalanced classification dataset with this feature is the German credit dataset, which has varying costs to misclassification errors.</a:t>
            </a:r>
          </a:p>
        </p:txBody>
      </p:sp>
    </p:spTree>
    <p:extLst>
      <p:ext uri="{BB962C8B-B14F-4D97-AF65-F5344CB8AC3E}">
        <p14:creationId xmlns:p14="http://schemas.microsoft.com/office/powerpoint/2010/main" val="13232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997EF17-B360-8113-43E9-D794AA6E5D37}"/>
              </a:ext>
            </a:extLst>
          </p:cNvPr>
          <p:cNvSpPr txBox="1"/>
          <p:nvPr/>
        </p:nvSpPr>
        <p:spPr>
          <a:xfrm>
            <a:off x="957528" y="1801484"/>
            <a:ext cx="11397343" cy="4154984"/>
          </a:xfrm>
          <a:prstGeom prst="rect">
            <a:avLst/>
          </a:prstGeom>
          <a:noFill/>
        </p:spPr>
        <p:txBody>
          <a:bodyPr wrap="square">
            <a:spAutoFit/>
          </a:bodyPr>
          <a:lstStyle/>
          <a:p>
            <a:pPr marL="0" indent="0" algn="just">
              <a:buNone/>
            </a:pPr>
            <a:r>
              <a:rPr lang="en-US" sz="2400" b="0" i="0" dirty="0">
                <a:effectLst/>
                <a:highlight>
                  <a:srgbClr val="FFFFFF"/>
                </a:highlight>
                <a:latin typeface="Times" panose="02020603050405020304" pitchFamily="18" charset="0"/>
                <a:cs typeface="Times" panose="02020603050405020304" pitchFamily="18" charset="0"/>
              </a:rPr>
              <a:t>Models evaluated on </a:t>
            </a:r>
            <a:r>
              <a:rPr lang="en-US" sz="2400" b="1" i="0" dirty="0">
                <a:effectLst/>
                <a:highlight>
                  <a:srgbClr val="FFFFFF"/>
                </a:highlight>
                <a:latin typeface="Times" panose="02020603050405020304" pitchFamily="18" charset="0"/>
                <a:cs typeface="Times" panose="02020603050405020304" pitchFamily="18" charset="0"/>
              </a:rPr>
              <a:t>German credit dataset</a:t>
            </a:r>
            <a:r>
              <a:rPr lang="en-US" sz="2400" b="0" i="0" dirty="0">
                <a:effectLst/>
                <a:highlight>
                  <a:srgbClr val="FFFFFF"/>
                </a:highlight>
                <a:latin typeface="Times" panose="02020603050405020304" pitchFamily="18" charset="0"/>
                <a:cs typeface="Times" panose="02020603050405020304" pitchFamily="18" charset="0"/>
              </a:rPr>
              <a:t> can be evaluated using the  </a:t>
            </a:r>
            <a:r>
              <a:rPr lang="en-US" sz="2400" b="0" i="0" dirty="0" err="1">
                <a:effectLst/>
                <a:highlight>
                  <a:srgbClr val="FFFFFF"/>
                </a:highlight>
                <a:latin typeface="Times" panose="02020603050405020304" pitchFamily="18" charset="0"/>
                <a:cs typeface="Times" panose="02020603050405020304" pitchFamily="18" charset="0"/>
              </a:rPr>
              <a:t>Fbeta</a:t>
            </a:r>
            <a:r>
              <a:rPr lang="en-US" sz="2400" b="0" i="0" dirty="0">
                <a:effectLst/>
                <a:highlight>
                  <a:srgbClr val="FFFFFF"/>
                </a:highlight>
                <a:latin typeface="Times" panose="02020603050405020304" pitchFamily="18" charset="0"/>
                <a:cs typeface="Times" panose="02020603050405020304" pitchFamily="18" charset="0"/>
              </a:rPr>
              <a:t>-Measure that provides a way of both quantifying model performance and captures the requirement that one type of misclassification error is more costly than another.</a:t>
            </a:r>
          </a:p>
          <a:p>
            <a:pPr algn="l" fontAlgn="base">
              <a:buFont typeface="+mj-lt"/>
              <a:buAutoNum type="arabicPeriod"/>
            </a:pPr>
            <a:r>
              <a:rPr lang="en-US" sz="2400" b="0" i="0" dirty="0">
                <a:effectLst/>
                <a:highlight>
                  <a:srgbClr val="FFFFFF"/>
                </a:highlight>
                <a:latin typeface="Times" panose="02020603050405020304" pitchFamily="18" charset="0"/>
                <a:cs typeface="Times" panose="02020603050405020304" pitchFamily="18" charset="0"/>
              </a:rPr>
              <a:t>German Credit Dataset</a:t>
            </a:r>
          </a:p>
          <a:p>
            <a:pPr algn="l" fontAlgn="base">
              <a:buFont typeface="+mj-lt"/>
              <a:buAutoNum type="arabicPeriod"/>
            </a:pPr>
            <a:r>
              <a:rPr lang="en-US" sz="2400" b="0" i="0" dirty="0">
                <a:effectLst/>
                <a:highlight>
                  <a:srgbClr val="FFFFFF"/>
                </a:highlight>
                <a:latin typeface="Times" panose="02020603050405020304" pitchFamily="18" charset="0"/>
                <a:cs typeface="Times" panose="02020603050405020304" pitchFamily="18" charset="0"/>
              </a:rPr>
              <a:t>Explore the Dataset</a:t>
            </a:r>
          </a:p>
          <a:p>
            <a:pPr algn="l" fontAlgn="base">
              <a:buFont typeface="+mj-lt"/>
              <a:buAutoNum type="arabicPeriod"/>
            </a:pPr>
            <a:r>
              <a:rPr lang="en-US" sz="2400" b="0" i="0" dirty="0">
                <a:effectLst/>
                <a:highlight>
                  <a:srgbClr val="FFFFFF"/>
                </a:highlight>
                <a:latin typeface="Times" panose="02020603050405020304" pitchFamily="18" charset="0"/>
                <a:cs typeface="Times" panose="02020603050405020304" pitchFamily="18" charset="0"/>
              </a:rPr>
              <a:t>Model Test and Baseline Result</a:t>
            </a:r>
          </a:p>
          <a:p>
            <a:pPr algn="l" fontAlgn="base">
              <a:buFont typeface="+mj-lt"/>
              <a:buAutoNum type="arabicPeriod"/>
            </a:pPr>
            <a:r>
              <a:rPr lang="en-US" sz="2400" b="0" i="0" dirty="0">
                <a:effectLst/>
                <a:highlight>
                  <a:srgbClr val="FFFFFF"/>
                </a:highlight>
                <a:latin typeface="Times" panose="02020603050405020304" pitchFamily="18" charset="0"/>
                <a:cs typeface="Times" panose="02020603050405020304" pitchFamily="18" charset="0"/>
              </a:rPr>
              <a:t>Evaluate Models</a:t>
            </a:r>
          </a:p>
          <a:p>
            <a:pPr marL="742950" lvl="1" indent="-285750" algn="l" fontAlgn="base">
              <a:buFont typeface="+mj-lt"/>
              <a:buAutoNum type="arabicPeriod"/>
            </a:pPr>
            <a:r>
              <a:rPr lang="en-US" sz="2400" b="0" i="0" dirty="0">
                <a:effectLst/>
                <a:highlight>
                  <a:srgbClr val="FFFFFF"/>
                </a:highlight>
                <a:latin typeface="Times" panose="02020603050405020304" pitchFamily="18" charset="0"/>
                <a:cs typeface="Times" panose="02020603050405020304" pitchFamily="18" charset="0"/>
              </a:rPr>
              <a:t>Evaluate Machine Learning Algorithms</a:t>
            </a:r>
          </a:p>
          <a:p>
            <a:pPr marL="742950" lvl="1" indent="-285750" algn="l" fontAlgn="base">
              <a:buFont typeface="+mj-lt"/>
              <a:buAutoNum type="arabicPeriod"/>
            </a:pPr>
            <a:r>
              <a:rPr lang="en-US" sz="2400" b="0" i="0" dirty="0">
                <a:effectLst/>
                <a:highlight>
                  <a:srgbClr val="FFFFFF"/>
                </a:highlight>
                <a:latin typeface="Times" panose="02020603050405020304" pitchFamily="18" charset="0"/>
                <a:cs typeface="Times" panose="02020603050405020304" pitchFamily="18" charset="0"/>
              </a:rPr>
              <a:t>Evaluate </a:t>
            </a:r>
            <a:r>
              <a:rPr lang="en-US" sz="2400" b="0" i="0" dirty="0" err="1">
                <a:effectLst/>
                <a:highlight>
                  <a:srgbClr val="FFFFFF"/>
                </a:highlight>
                <a:latin typeface="Times" panose="02020603050405020304" pitchFamily="18" charset="0"/>
                <a:cs typeface="Times" panose="02020603050405020304" pitchFamily="18" charset="0"/>
              </a:rPr>
              <a:t>Undersampling</a:t>
            </a:r>
            <a:endParaRPr lang="en-US" sz="2400" b="0" i="0" dirty="0">
              <a:effectLst/>
              <a:highlight>
                <a:srgbClr val="FFFFFF"/>
              </a:highlight>
              <a:latin typeface="Times" panose="02020603050405020304" pitchFamily="18" charset="0"/>
              <a:cs typeface="Times" panose="02020603050405020304" pitchFamily="18" charset="0"/>
            </a:endParaRPr>
          </a:p>
          <a:p>
            <a:pPr marL="742950" lvl="1" indent="-285750" algn="l" fontAlgn="base">
              <a:buFont typeface="+mj-lt"/>
              <a:buAutoNum type="arabicPeriod"/>
            </a:pPr>
            <a:r>
              <a:rPr lang="en-US" sz="2400" b="0" i="0" dirty="0">
                <a:effectLst/>
                <a:highlight>
                  <a:srgbClr val="FFFFFF"/>
                </a:highlight>
                <a:latin typeface="Times" panose="02020603050405020304" pitchFamily="18" charset="0"/>
                <a:cs typeface="Times" panose="02020603050405020304" pitchFamily="18" charset="0"/>
              </a:rPr>
              <a:t>Further Model Improvements</a:t>
            </a:r>
          </a:p>
          <a:p>
            <a:pPr algn="l" fontAlgn="base">
              <a:buFont typeface="+mj-lt"/>
              <a:buAutoNum type="arabicPeriod"/>
            </a:pPr>
            <a:r>
              <a:rPr lang="en-US" sz="2400" b="0" i="0" dirty="0">
                <a:effectLst/>
                <a:highlight>
                  <a:srgbClr val="FFFFFF"/>
                </a:highlight>
                <a:latin typeface="Times" panose="02020603050405020304" pitchFamily="18" charset="0"/>
                <a:cs typeface="Times" panose="02020603050405020304" pitchFamily="18" charset="0"/>
              </a:rPr>
              <a:t>Make Prediction on New Data</a:t>
            </a:r>
          </a:p>
        </p:txBody>
      </p:sp>
    </p:spTree>
    <p:extLst>
      <p:ext uri="{BB962C8B-B14F-4D97-AF65-F5344CB8AC3E}">
        <p14:creationId xmlns:p14="http://schemas.microsoft.com/office/powerpoint/2010/main" val="4068189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997EF17-B360-8113-43E9-D794AA6E5D37}"/>
              </a:ext>
            </a:extLst>
          </p:cNvPr>
          <p:cNvSpPr txBox="1"/>
          <p:nvPr/>
        </p:nvSpPr>
        <p:spPr>
          <a:xfrm>
            <a:off x="1012370" y="1828800"/>
            <a:ext cx="11446329" cy="4093428"/>
          </a:xfrm>
          <a:prstGeom prst="rect">
            <a:avLst/>
          </a:prstGeom>
          <a:noFill/>
        </p:spPr>
        <p:txBody>
          <a:bodyPr wrap="square">
            <a:spAutoFit/>
          </a:bodyPr>
          <a:lstStyle/>
          <a:p>
            <a:pPr marL="0" marR="0" lvl="0" indent="0" algn="just" defTabSz="457189"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rPr>
              <a:t>Using the German credit dataset, one may ascertain a customer's creditworthiness by looking up their banking and financial information. Predicting whether a consumer will repay a loan or credit is the underlying premise of the work.</a:t>
            </a:r>
            <a:endParaRPr kumimoji="0" lang="en-US" sz="2000" b="0" i="0" u="none" strike="noStrike" kern="1200" cap="none" spc="0" normalizeH="0" baseline="0" noProof="0" dirty="0">
              <a:ln>
                <a:noFill/>
              </a:ln>
              <a:effectLst/>
              <a:uLnTx/>
              <a:uFillTx/>
              <a:latin typeface="Times" panose="02020603050405020304" pitchFamily="18" charset="0"/>
              <a:cs typeface="Times" panose="02020603050405020304" pitchFamily="18" charset="0"/>
            </a:endParaRPr>
          </a:p>
          <a:p>
            <a:pPr marL="0" marR="0" lvl="0" indent="0" algn="l" defTabSz="457189" rtl="0" eaLnBrk="1" fontAlgn="base" latinLnBrk="0" hangingPunct="1">
              <a:lnSpc>
                <a:spcPct val="200000"/>
              </a:lnSpc>
              <a:spcBef>
                <a:spcPct val="20000"/>
              </a:spcBef>
              <a:spcAft>
                <a:spcPts val="0"/>
              </a:spcAft>
              <a:buClrTx/>
              <a:buSzTx/>
              <a:buFont typeface="Arial"/>
              <a:buNone/>
              <a:tabLst/>
              <a:defRPr/>
            </a:pPr>
            <a:r>
              <a:rPr kumimoji="0" lang="en-US" sz="2000" b="1" i="0" u="none" strike="noStrike" kern="1200" cap="none" spc="0" normalizeH="0" baseline="0" noProof="0" dirty="0">
                <a:ln>
                  <a:noFill/>
                </a:ln>
                <a:effectLst/>
                <a:highlight>
                  <a:srgbClr val="FFFFFF"/>
                </a:highlight>
                <a:uLnTx/>
                <a:uFillTx/>
                <a:latin typeface="Times" panose="02020603050405020304" pitchFamily="18" charset="0"/>
                <a:cs typeface="Times" panose="02020603050405020304" pitchFamily="18" charset="0"/>
              </a:rPr>
              <a:t>Explore the Dataset</a:t>
            </a:r>
          </a:p>
          <a:p>
            <a:pPr marL="0" marR="0" lvl="0" indent="0" algn="l" defTabSz="457189" rtl="0" eaLnBrk="1" fontAlgn="base" latinLnBrk="0" hangingPunct="1">
              <a:lnSpc>
                <a:spcPct val="100000"/>
              </a:lnSpc>
              <a:spcBef>
                <a:spcPct val="20000"/>
              </a:spcBef>
              <a:spcAft>
                <a:spcPts val="0"/>
              </a:spcAft>
              <a:buClrTx/>
              <a:buSzTx/>
              <a:buFont typeface="Arial"/>
              <a:buNone/>
              <a:tabLst/>
              <a:defRPr/>
            </a:pPr>
            <a:r>
              <a:rPr kumimoji="0" lang="pt-BR" sz="2000" b="0" i="0" u="none" strike="noStrike" kern="1200" cap="none" spc="0" normalizeH="0" baseline="0" noProof="0" dirty="0">
                <a:ln>
                  <a:noFill/>
                </a:ln>
                <a:effectLst/>
                <a:highlight>
                  <a:srgbClr val="FFFFFF"/>
                </a:highlight>
                <a:uLnTx/>
                <a:uFillTx/>
                <a:latin typeface="Times" panose="02020603050405020304" pitchFamily="18" charset="0"/>
                <a:cs typeface="Times" panose="02020603050405020304" pitchFamily="18" charset="0"/>
              </a:rPr>
              <a:t>A11,6,A34,A43,1169,A65,A75,4,A93,A101,4,A121,67,A143,A152,2,A173,1,A192,A201,1</a:t>
            </a:r>
          </a:p>
          <a:p>
            <a:pPr marL="0" marR="0" lvl="0" indent="0" algn="l" defTabSz="457189" rtl="0" eaLnBrk="1" fontAlgn="base" latinLnBrk="0" hangingPunct="1">
              <a:lnSpc>
                <a:spcPct val="100000"/>
              </a:lnSpc>
              <a:spcBef>
                <a:spcPct val="20000"/>
              </a:spcBef>
              <a:spcAft>
                <a:spcPts val="0"/>
              </a:spcAft>
              <a:buClrTx/>
              <a:buSzTx/>
              <a:buFont typeface="Arial"/>
              <a:buNone/>
              <a:tabLst/>
              <a:defRPr/>
            </a:pPr>
            <a:r>
              <a:rPr kumimoji="0" lang="pt-BR" sz="2000" b="0" i="0" u="none" strike="noStrike" kern="1200" cap="none" spc="0" normalizeH="0" baseline="0" noProof="0" dirty="0">
                <a:ln>
                  <a:noFill/>
                </a:ln>
                <a:effectLst/>
                <a:highlight>
                  <a:srgbClr val="FFFFFF"/>
                </a:highlight>
                <a:uLnTx/>
                <a:uFillTx/>
                <a:latin typeface="Times" panose="02020603050405020304" pitchFamily="18" charset="0"/>
                <a:cs typeface="Times" panose="02020603050405020304" pitchFamily="18" charset="0"/>
              </a:rPr>
              <a:t>A12,48,A32,A43,5951,A61,A73,2,A92,A101,2,A121,22,A143,A152,1,A173,1,A191,A201,2</a:t>
            </a:r>
          </a:p>
          <a:p>
            <a:pPr marL="0" marR="0" lvl="0" indent="0" algn="l" defTabSz="457189" rtl="0" eaLnBrk="1" fontAlgn="base" latinLnBrk="0" hangingPunct="1">
              <a:lnSpc>
                <a:spcPct val="100000"/>
              </a:lnSpc>
              <a:spcBef>
                <a:spcPct val="20000"/>
              </a:spcBef>
              <a:spcAft>
                <a:spcPts val="0"/>
              </a:spcAft>
              <a:buClrTx/>
              <a:buSzTx/>
              <a:buFont typeface="Arial"/>
              <a:buNone/>
              <a:tabLst/>
              <a:defRPr/>
            </a:pPr>
            <a:r>
              <a:rPr kumimoji="0" lang="pt-BR" sz="2000" b="0" i="0" u="none" strike="noStrike" kern="1200" cap="none" spc="0" normalizeH="0" baseline="0" noProof="0" dirty="0">
                <a:ln>
                  <a:noFill/>
                </a:ln>
                <a:effectLst/>
                <a:highlight>
                  <a:srgbClr val="FFFFFF"/>
                </a:highlight>
                <a:uLnTx/>
                <a:uFillTx/>
                <a:latin typeface="Times" panose="02020603050405020304" pitchFamily="18" charset="0"/>
                <a:cs typeface="Times" panose="02020603050405020304" pitchFamily="18" charset="0"/>
              </a:rPr>
              <a:t>A14,12,A34,A46,2096,A61,A74,2,A93,A101,3,A121,49,A143,A152,1,A172,2,A191,A201,1</a:t>
            </a:r>
          </a:p>
          <a:p>
            <a:pPr marL="0" marR="0" lvl="0" indent="0" algn="l" defTabSz="457189" rtl="0" eaLnBrk="1" fontAlgn="base" latinLnBrk="0" hangingPunct="1">
              <a:lnSpc>
                <a:spcPct val="100000"/>
              </a:lnSpc>
              <a:spcBef>
                <a:spcPct val="20000"/>
              </a:spcBef>
              <a:spcAft>
                <a:spcPts val="0"/>
              </a:spcAft>
              <a:buClrTx/>
              <a:buSzTx/>
              <a:buFont typeface="Arial"/>
              <a:buNone/>
              <a:tabLst/>
              <a:defRPr/>
            </a:pPr>
            <a:r>
              <a:rPr kumimoji="0" lang="pt-BR" sz="2000" b="0" i="0" u="none" strike="noStrike" kern="1200" cap="none" spc="0" normalizeH="0" baseline="0" noProof="0" dirty="0">
                <a:ln>
                  <a:noFill/>
                </a:ln>
                <a:effectLst/>
                <a:highlight>
                  <a:srgbClr val="FFFFFF"/>
                </a:highlight>
                <a:uLnTx/>
                <a:uFillTx/>
                <a:latin typeface="Times" panose="02020603050405020304" pitchFamily="18" charset="0"/>
                <a:cs typeface="Times" panose="02020603050405020304" pitchFamily="18" charset="0"/>
              </a:rPr>
              <a:t>A11,42,A32,A42,7882,A61,A74,2,A93,A103,4,A122,45,A143,A153,1,A173,2,A191,A201,1</a:t>
            </a:r>
          </a:p>
          <a:p>
            <a:pPr marL="0" marR="0" lvl="0" indent="0" algn="l" defTabSz="457189" rtl="0" eaLnBrk="1" fontAlgn="base" latinLnBrk="0" hangingPunct="1">
              <a:lnSpc>
                <a:spcPct val="100000"/>
              </a:lnSpc>
              <a:spcBef>
                <a:spcPct val="20000"/>
              </a:spcBef>
              <a:spcAft>
                <a:spcPts val="0"/>
              </a:spcAft>
              <a:buClrTx/>
              <a:buSzTx/>
              <a:buFont typeface="Arial"/>
              <a:buNone/>
              <a:tabLst/>
              <a:defRPr/>
            </a:pPr>
            <a:r>
              <a:rPr kumimoji="0" lang="pt-BR" sz="2000" b="0" i="0" u="none" strike="noStrike" kern="1200" cap="none" spc="0" normalizeH="0" baseline="0" noProof="0" dirty="0">
                <a:ln>
                  <a:noFill/>
                </a:ln>
                <a:effectLst/>
                <a:highlight>
                  <a:srgbClr val="FFFFFF"/>
                </a:highlight>
                <a:uLnTx/>
                <a:uFillTx/>
                <a:latin typeface="Times" panose="02020603050405020304" pitchFamily="18" charset="0"/>
                <a:cs typeface="Times" panose="02020603050405020304" pitchFamily="18" charset="0"/>
              </a:rPr>
              <a:t>A11,24,A33,A40,4870,A61,A73,3,A93,A101,4,A124,53,A143,A153,2,A173,2,A191,A201,2</a:t>
            </a:r>
          </a:p>
          <a:p>
            <a:pPr marL="0" marR="0" lvl="0" indent="0" algn="l" defTabSz="457189" rtl="0" eaLnBrk="1" fontAlgn="base" latinLnBrk="0" hangingPunct="1">
              <a:lnSpc>
                <a:spcPct val="100000"/>
              </a:lnSpc>
              <a:spcBef>
                <a:spcPct val="20000"/>
              </a:spcBef>
              <a:spcAft>
                <a:spcPts val="0"/>
              </a:spcAft>
              <a:buClrTx/>
              <a:buSzTx/>
              <a:buFont typeface="Arial"/>
              <a:buNone/>
              <a:tabLst/>
              <a:defRPr/>
            </a:pPr>
            <a:r>
              <a:rPr kumimoji="0" lang="pt-BR" sz="2000" b="0" i="0" u="none" strike="noStrike" kern="1200" cap="none" spc="0" normalizeH="0" baseline="0" noProof="0" dirty="0">
                <a:ln>
                  <a:noFill/>
                </a:ln>
                <a:effectLst/>
                <a:highlight>
                  <a:srgbClr val="FFFFFF"/>
                </a:highlight>
                <a:uLnTx/>
                <a:uFillTx/>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66352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C63C2E36-E3B7-D729-0F24-9D59D9A83347}"/>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a:buFont typeface="Arial" panose="020B0604020202020204" pitchFamily="34" charset="0"/>
              <a:buNone/>
            </a:pPr>
            <a:r>
              <a:rPr lang="en-US" sz="2400" b="1" dirty="0">
                <a:latin typeface="Times" panose="02020603050405020304" pitchFamily="18" charset="0"/>
                <a:cs typeface="Times" panose="02020603050405020304" pitchFamily="18" charset="0"/>
              </a:rPr>
              <a:t>The dataset includes: </a:t>
            </a:r>
          </a:p>
          <a:p>
            <a:pPr marL="0" indent="0" algn="just">
              <a:buFont typeface="Arial" panose="020B0604020202020204" pitchFamily="34" charset="0"/>
              <a:buNone/>
            </a:pPr>
            <a:r>
              <a:rPr lang="en-US" sz="2400" dirty="0">
                <a:latin typeface="Times" panose="02020603050405020304" pitchFamily="18" charset="0"/>
                <a:cs typeface="Times" panose="02020603050405020304" pitchFamily="18" charset="0"/>
              </a:rPr>
              <a:t>In order to run the example, first load the dataset and verify that there are 1,000 rows, 20 input variables (seven of which are numerical (integer) and thirteen of which are categorical), and one target variable.</a:t>
            </a:r>
          </a:p>
          <a:p>
            <a:pPr marL="0" indent="0" algn="just">
              <a:buFont typeface="Arial" panose="020B0604020202020204" pitchFamily="34" charset="0"/>
              <a:buNone/>
            </a:pPr>
            <a:r>
              <a:rPr lang="en-US" sz="2400" b="1" dirty="0">
                <a:latin typeface="Times" panose="02020603050405020304" pitchFamily="18" charset="0"/>
                <a:cs typeface="Times" panose="02020603050405020304" pitchFamily="18" charset="0"/>
              </a:rPr>
              <a:t>There are two classes: </a:t>
            </a:r>
          </a:p>
          <a:p>
            <a:pPr marL="0" indent="0" algn="just">
              <a:buFont typeface="Arial" panose="020B0604020202020204" pitchFamily="34" charset="0"/>
              <a:buNone/>
            </a:pPr>
            <a:r>
              <a:rPr lang="en-US" sz="2400" dirty="0">
                <a:latin typeface="Times" panose="02020603050405020304" pitchFamily="18" charset="0"/>
                <a:cs typeface="Times" panose="02020603050405020304" pitchFamily="18" charset="0"/>
              </a:rPr>
              <a:t>1: good customers and </a:t>
            </a:r>
          </a:p>
          <a:p>
            <a:pPr marL="0" indent="0" algn="just">
              <a:buFont typeface="Arial" panose="020B0604020202020204" pitchFamily="34" charset="0"/>
              <a:buNone/>
            </a:pPr>
            <a:r>
              <a:rPr lang="en-US" sz="2400" dirty="0">
                <a:latin typeface="Times" panose="02020603050405020304" pitchFamily="18" charset="0"/>
                <a:cs typeface="Times" panose="02020603050405020304" pitchFamily="18" charset="0"/>
              </a:rPr>
              <a:t>2: bad customers. </a:t>
            </a:r>
          </a:p>
          <a:p>
            <a:pPr marL="0" indent="0" algn="just">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0" indent="0" algn="just">
              <a:buFont typeface="Arial" panose="020B0604020202020204" pitchFamily="34" charset="0"/>
              <a:buNone/>
            </a:pPr>
            <a:r>
              <a:rPr lang="en-US" sz="2400" dirty="0">
                <a:latin typeface="Times" panose="02020603050405020304" pitchFamily="18" charset="0"/>
                <a:cs typeface="Times" panose="02020603050405020304" pitchFamily="18" charset="0"/>
              </a:rPr>
              <a:t>Good customers are the default or negative class, whereas bad customers are the exception or positive class. </a:t>
            </a:r>
          </a:p>
        </p:txBody>
      </p:sp>
    </p:spTree>
    <p:extLst>
      <p:ext uri="{BB962C8B-B14F-4D97-AF65-F5344CB8AC3E}">
        <p14:creationId xmlns:p14="http://schemas.microsoft.com/office/powerpoint/2010/main" val="64384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52142"/>
            <a:ext cx="11681625" cy="1085704"/>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Application of Machine Learning in Banking: </a:t>
            </a:r>
            <a:r>
              <a:rPr lang="en-US" sz="3200" b="1" dirty="0">
                <a:solidFill>
                  <a:srgbClr val="00B0F0"/>
                </a:solidFill>
                <a:latin typeface="Arial" panose="020B0604020202020204" pitchFamily="34" charset="0"/>
                <a:cs typeface="Arial" panose="020B0604020202020204" pitchFamily="34" charset="0"/>
              </a:rPr>
              <a:t>Imbalanced Classification of Good and Bad Credit</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582443AD-C716-B4C8-D2A6-D8CC55D378FB}"/>
              </a:ext>
            </a:extLst>
          </p:cNvPr>
          <p:cNvSpPr txBox="1">
            <a:spLocks/>
          </p:cNvSpPr>
          <p:nvPr/>
        </p:nvSpPr>
        <p:spPr>
          <a:xfrm>
            <a:off x="762000" y="1752601"/>
            <a:ext cx="11859986"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lgn="just">
              <a:buFont typeface="Arial" panose="020B0604020202020204" pitchFamily="34" charset="0"/>
              <a:buNone/>
            </a:pPr>
            <a:r>
              <a:rPr lang="en-US" sz="2400" dirty="0">
                <a:latin typeface="Times" panose="02020603050405020304" pitchFamily="18" charset="0"/>
                <a:cs typeface="Times" panose="02020603050405020304" pitchFamily="18" charset="0"/>
              </a:rPr>
              <a:t>A total of 70 percent of the examples are good customers, whereas the remaining 30 percent of examples are bad customers.</a:t>
            </a:r>
          </a:p>
          <a:p>
            <a:pPr marL="0" indent="0" algn="just">
              <a:buFont typeface="Arial" panose="020B0604020202020204" pitchFamily="34" charset="0"/>
              <a:buNone/>
            </a:pPr>
            <a:r>
              <a:rPr lang="en-US" sz="2400" b="1" dirty="0">
                <a:latin typeface="Times" panose="02020603050405020304" pitchFamily="18" charset="0"/>
                <a:cs typeface="Times" panose="02020603050405020304" pitchFamily="18" charset="0"/>
              </a:rPr>
              <a:t>Good Customers: </a:t>
            </a:r>
            <a:r>
              <a:rPr lang="en-US" sz="2400" dirty="0">
                <a:latin typeface="Times" panose="02020603050405020304" pitchFamily="18" charset="0"/>
                <a:cs typeface="Times" panose="02020603050405020304" pitchFamily="18" charset="0"/>
              </a:rPr>
              <a:t>Negative or majority class (70%).</a:t>
            </a:r>
          </a:p>
          <a:p>
            <a:pPr marL="0" indent="0" algn="just">
              <a:buFont typeface="Arial" panose="020B0604020202020204" pitchFamily="34" charset="0"/>
              <a:buNone/>
            </a:pPr>
            <a:r>
              <a:rPr lang="en-US" sz="2400" b="1" dirty="0">
                <a:latin typeface="Times" panose="02020603050405020304" pitchFamily="18" charset="0"/>
                <a:cs typeface="Times" panose="02020603050405020304" pitchFamily="18" charset="0"/>
              </a:rPr>
              <a:t>Bad Customers: </a:t>
            </a:r>
            <a:r>
              <a:rPr lang="en-US" sz="2400" dirty="0">
                <a:latin typeface="Times" panose="02020603050405020304" pitchFamily="18" charset="0"/>
                <a:cs typeface="Times" panose="02020603050405020304" pitchFamily="18" charset="0"/>
              </a:rPr>
              <a:t>Positive or minority class (30%).</a:t>
            </a:r>
          </a:p>
          <a:p>
            <a:pPr marL="0" indent="0" algn="just">
              <a:buFont typeface="Arial" panose="020B0604020202020204" pitchFamily="34" charset="0"/>
              <a:buNone/>
            </a:pPr>
            <a:r>
              <a:rPr lang="en-US" sz="2400" dirty="0">
                <a:latin typeface="Times" panose="02020603050405020304" pitchFamily="18" charset="0"/>
                <a:cs typeface="Times" panose="02020603050405020304" pitchFamily="18" charset="0"/>
              </a:rPr>
              <a:t>A cost matrix is provided with the dataset that gives a different penalty to each misclassification error for the positive class. Specifically, a cost of five is applied to a false negative (marking a bad customer as good) and a cost of one is assigned for a false positive (marking a good customer as bad).</a:t>
            </a:r>
          </a:p>
          <a:p>
            <a:pPr fontAlgn="base"/>
            <a:r>
              <a:rPr lang="en-US" sz="2400" b="1" dirty="0">
                <a:highlight>
                  <a:srgbClr val="FFFFFF"/>
                </a:highlight>
                <a:latin typeface="Times" panose="02020603050405020304" pitchFamily="18" charset="0"/>
                <a:cs typeface="Times" panose="02020603050405020304" pitchFamily="18" charset="0"/>
              </a:rPr>
              <a:t>Cost for False Negative</a:t>
            </a:r>
            <a:r>
              <a:rPr lang="en-US" sz="2400" dirty="0">
                <a:highlight>
                  <a:srgbClr val="FFFFFF"/>
                </a:highlight>
                <a:latin typeface="Times" panose="02020603050405020304" pitchFamily="18" charset="0"/>
                <a:cs typeface="Times" panose="02020603050405020304" pitchFamily="18" charset="0"/>
              </a:rPr>
              <a:t>: 5</a:t>
            </a:r>
          </a:p>
          <a:p>
            <a:pPr fontAlgn="base"/>
            <a:r>
              <a:rPr lang="en-US" sz="2400" b="1" dirty="0">
                <a:highlight>
                  <a:srgbClr val="FFFFFF"/>
                </a:highlight>
                <a:latin typeface="Times" panose="02020603050405020304" pitchFamily="18" charset="0"/>
                <a:cs typeface="Times" panose="02020603050405020304" pitchFamily="18" charset="0"/>
              </a:rPr>
              <a:t>Cost for False Positive</a:t>
            </a:r>
            <a:r>
              <a:rPr lang="en-US" sz="2400" dirty="0">
                <a:highlight>
                  <a:srgbClr val="FFFFFF"/>
                </a:highlight>
                <a:latin typeface="Times" panose="02020603050405020304" pitchFamily="18" charset="0"/>
                <a:cs typeface="Times" panose="02020603050405020304" pitchFamily="18" charset="0"/>
              </a:rPr>
              <a:t>: 1</a:t>
            </a:r>
          </a:p>
          <a:p>
            <a:pPr marL="0" indent="0" fontAlgn="base">
              <a:buFont typeface="Arial" panose="020B0604020202020204" pitchFamily="34" charset="0"/>
              <a:buNone/>
            </a:pPr>
            <a:r>
              <a:rPr lang="en-US" sz="2400" dirty="0">
                <a:highlight>
                  <a:srgbClr val="FFFFFF"/>
                </a:highlight>
                <a:latin typeface="Times" panose="02020603050405020304" pitchFamily="18" charset="0"/>
                <a:cs typeface="Times" panose="02020603050405020304" pitchFamily="18" charset="0"/>
              </a:rPr>
              <a:t>This suggests that the positive class is the focus of the prediction task and that it is more costly to the bank or financial institution to give money to a bad customer than to not give money to a good customer. This must be taken into account when selecting a performance metric.</a:t>
            </a:r>
          </a:p>
        </p:txBody>
      </p:sp>
    </p:spTree>
    <p:extLst>
      <p:ext uri="{BB962C8B-B14F-4D97-AF65-F5344CB8AC3E}">
        <p14:creationId xmlns:p14="http://schemas.microsoft.com/office/powerpoint/2010/main" val="291653295"/>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8602</TotalTime>
  <Words>5079</Words>
  <Application>Microsoft Office PowerPoint</Application>
  <PresentationFormat>Custom</PresentationFormat>
  <Paragraphs>501</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Times</vt:lpstr>
      <vt:lpstr>Times New Roman</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Prabhat Ranjan Singh</cp:lastModifiedBy>
  <cp:revision>316</cp:revision>
  <dcterms:created xsi:type="dcterms:W3CDTF">2023-06-27T05:32:28Z</dcterms:created>
  <dcterms:modified xsi:type="dcterms:W3CDTF">2024-11-25T12:55:07Z</dcterms:modified>
</cp:coreProperties>
</file>