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7"/>
  </p:notesMasterIdLst>
  <p:sldIdLst>
    <p:sldId id="257" r:id="rId2"/>
    <p:sldId id="346" r:id="rId3"/>
    <p:sldId id="349" r:id="rId4"/>
    <p:sldId id="347" r:id="rId5"/>
    <p:sldId id="436" r:id="rId6"/>
    <p:sldId id="1510" r:id="rId7"/>
    <p:sldId id="1572" r:id="rId8"/>
    <p:sldId id="1573" r:id="rId9"/>
    <p:sldId id="1574" r:id="rId10"/>
    <p:sldId id="1575" r:id="rId11"/>
    <p:sldId id="1576" r:id="rId12"/>
    <p:sldId id="1511" r:id="rId13"/>
    <p:sldId id="1579" r:id="rId14"/>
    <p:sldId id="1512" r:id="rId15"/>
    <p:sldId id="1577" r:id="rId16"/>
    <p:sldId id="1513" r:id="rId17"/>
    <p:sldId id="1564" r:id="rId18"/>
    <p:sldId id="1569" r:id="rId19"/>
    <p:sldId id="1570" r:id="rId20"/>
    <p:sldId id="1565" r:id="rId21"/>
    <p:sldId id="1567" r:id="rId22"/>
    <p:sldId id="1568" r:id="rId23"/>
    <p:sldId id="1566" r:id="rId24"/>
    <p:sldId id="1578" r:id="rId25"/>
    <p:sldId id="337" r:id="rId26"/>
  </p:sldIdLst>
  <p:sldSz cx="13312775" cy="74882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96283" autoAdjust="0"/>
  </p:normalViewPr>
  <p:slideViewPr>
    <p:cSldViewPr snapToGrid="0">
      <p:cViewPr varScale="1">
        <p:scale>
          <a:sx n="59" d="100"/>
          <a:sy n="59" d="100"/>
        </p:scale>
        <p:origin x="105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234CF1-96C6-4DA7-9DEC-B5B90AB04AA0}" type="datetimeFigureOut">
              <a:rPr lang="en-US" smtClean="0"/>
              <a:t>11/25/2024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0B9421-C2D4-4483-A10B-21FF0838890E}" type="slidenum">
              <a:rPr lang="en-US" smtClean="0"/>
              <a:t>‹#›</a:t>
            </a:fld>
            <a:endParaRPr lang="en-US"/>
          </a:p>
        </p:txBody>
      </p:sp>
    </p:spTree>
    <p:extLst>
      <p:ext uri="{BB962C8B-B14F-4D97-AF65-F5344CB8AC3E}">
        <p14:creationId xmlns:p14="http://schemas.microsoft.com/office/powerpoint/2010/main" val="217918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1D64E-478A-1C7A-E30B-2928419E360C}"/>
              </a:ext>
            </a:extLst>
          </p:cNvPr>
          <p:cNvSpPr>
            <a:spLocks noGrp="1"/>
          </p:cNvSpPr>
          <p:nvPr>
            <p:ph type="ctrTitle"/>
          </p:nvPr>
        </p:nvSpPr>
        <p:spPr>
          <a:xfrm>
            <a:off x="1664097" y="1225506"/>
            <a:ext cx="9984581" cy="2607016"/>
          </a:xfrm>
        </p:spPr>
        <p:txBody>
          <a:bodyPr anchor="b"/>
          <a:lstStyle>
            <a:lvl1pPr algn="ctr">
              <a:defRPr sz="6551"/>
            </a:lvl1pPr>
          </a:lstStyle>
          <a:p>
            <a:r>
              <a:rPr lang="en-US"/>
              <a:t>Click to edit Master title style</a:t>
            </a:r>
            <a:endParaRPr lang="en-IN"/>
          </a:p>
        </p:txBody>
      </p:sp>
      <p:sp>
        <p:nvSpPr>
          <p:cNvPr id="3" name="Subtitle 2">
            <a:extLst>
              <a:ext uri="{FF2B5EF4-FFF2-40B4-BE49-F238E27FC236}">
                <a16:creationId xmlns:a16="http://schemas.microsoft.com/office/drawing/2014/main" id="{6FA49085-9578-DC52-6A22-B041AE6D4061}"/>
              </a:ext>
            </a:extLst>
          </p:cNvPr>
          <p:cNvSpPr>
            <a:spLocks noGrp="1"/>
          </p:cNvSpPr>
          <p:nvPr>
            <p:ph type="subTitle" idx="1"/>
          </p:nvPr>
        </p:nvSpPr>
        <p:spPr>
          <a:xfrm>
            <a:off x="1664097" y="3933059"/>
            <a:ext cx="9984581" cy="1807924"/>
          </a:xfrm>
        </p:spPr>
        <p:txBody>
          <a:bodyPr/>
          <a:lstStyle>
            <a:lvl1pPr marL="0" indent="0" algn="ctr">
              <a:buNone/>
              <a:defRPr sz="2621"/>
            </a:lvl1pPr>
            <a:lvl2pPr marL="499217" indent="0" algn="ctr">
              <a:buNone/>
              <a:defRPr sz="2184"/>
            </a:lvl2pPr>
            <a:lvl3pPr marL="998433" indent="0" algn="ctr">
              <a:buNone/>
              <a:defRPr sz="1965"/>
            </a:lvl3pPr>
            <a:lvl4pPr marL="1497650" indent="0" algn="ctr">
              <a:buNone/>
              <a:defRPr sz="1747"/>
            </a:lvl4pPr>
            <a:lvl5pPr marL="1996867" indent="0" algn="ctr">
              <a:buNone/>
              <a:defRPr sz="1747"/>
            </a:lvl5pPr>
            <a:lvl6pPr marL="2496083" indent="0" algn="ctr">
              <a:buNone/>
              <a:defRPr sz="1747"/>
            </a:lvl6pPr>
            <a:lvl7pPr marL="2995300" indent="0" algn="ctr">
              <a:buNone/>
              <a:defRPr sz="1747"/>
            </a:lvl7pPr>
            <a:lvl8pPr marL="3494517" indent="0" algn="ctr">
              <a:buNone/>
              <a:defRPr sz="1747"/>
            </a:lvl8pPr>
            <a:lvl9pPr marL="3993733" indent="0" algn="ctr">
              <a:buNone/>
              <a:defRPr sz="1747"/>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F8943E-D792-CEA4-78B9-88DCDDB094E3}"/>
              </a:ext>
            </a:extLst>
          </p:cNvPr>
          <p:cNvSpPr>
            <a:spLocks noGrp="1"/>
          </p:cNvSpPr>
          <p:nvPr>
            <p:ph type="dt" sz="half" idx="10"/>
          </p:nvPr>
        </p:nvSpPr>
        <p:spPr/>
        <p:txBody>
          <a:bodyPr/>
          <a:lstStyle/>
          <a:p>
            <a:fld id="{737410FA-CE35-4D5A-A47A-EC25C35078B2}" type="datetime1">
              <a:rPr lang="en-IN" smtClean="0"/>
              <a:t>25-11-2024</a:t>
            </a:fld>
            <a:endParaRPr lang="en-IN"/>
          </a:p>
        </p:txBody>
      </p:sp>
      <p:sp>
        <p:nvSpPr>
          <p:cNvPr id="5" name="Footer Placeholder 4">
            <a:extLst>
              <a:ext uri="{FF2B5EF4-FFF2-40B4-BE49-F238E27FC236}">
                <a16:creationId xmlns:a16="http://schemas.microsoft.com/office/drawing/2014/main" id="{E5610C63-00AD-ED85-E3CC-AF52459CEC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C6B301-9B48-3827-40FB-135BAA3EFAF7}"/>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392344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5ED4A-B517-8786-80C5-66A5D60E3A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D582A0-8C90-D236-344C-A748B17103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E268AA-C00C-8080-CFC2-C133EEB97432}"/>
              </a:ext>
            </a:extLst>
          </p:cNvPr>
          <p:cNvSpPr>
            <a:spLocks noGrp="1"/>
          </p:cNvSpPr>
          <p:nvPr>
            <p:ph type="dt" sz="half" idx="10"/>
          </p:nvPr>
        </p:nvSpPr>
        <p:spPr/>
        <p:txBody>
          <a:bodyPr/>
          <a:lstStyle/>
          <a:p>
            <a:fld id="{5FBEB603-D42B-44FD-BE12-19A36654F80B}" type="datetime1">
              <a:rPr lang="en-IN" smtClean="0"/>
              <a:t>25-11-2024</a:t>
            </a:fld>
            <a:endParaRPr lang="en-IN"/>
          </a:p>
        </p:txBody>
      </p:sp>
      <p:sp>
        <p:nvSpPr>
          <p:cNvPr id="5" name="Footer Placeholder 4">
            <a:extLst>
              <a:ext uri="{FF2B5EF4-FFF2-40B4-BE49-F238E27FC236}">
                <a16:creationId xmlns:a16="http://schemas.microsoft.com/office/drawing/2014/main" id="{532F4E1B-00AD-AFD3-8CEC-C77422E7EB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7DD3F4-68F1-B077-EE39-F361EB35E7D2}"/>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310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B932FD-435B-D467-5585-DF9F12E8C6C0}"/>
              </a:ext>
            </a:extLst>
          </p:cNvPr>
          <p:cNvSpPr>
            <a:spLocks noGrp="1"/>
          </p:cNvSpPr>
          <p:nvPr>
            <p:ph type="title" orient="vert"/>
          </p:nvPr>
        </p:nvSpPr>
        <p:spPr>
          <a:xfrm>
            <a:off x="9526955" y="398679"/>
            <a:ext cx="2870567" cy="6345936"/>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EE6659-9E0E-BDC1-C915-D84CC0929D57}"/>
              </a:ext>
            </a:extLst>
          </p:cNvPr>
          <p:cNvSpPr>
            <a:spLocks noGrp="1"/>
          </p:cNvSpPr>
          <p:nvPr>
            <p:ph type="body" orient="vert" idx="1"/>
          </p:nvPr>
        </p:nvSpPr>
        <p:spPr>
          <a:xfrm>
            <a:off x="915253" y="398679"/>
            <a:ext cx="8445292" cy="63459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B2E90C-31C7-EA19-55C5-1B99079ECB8B}"/>
              </a:ext>
            </a:extLst>
          </p:cNvPr>
          <p:cNvSpPr>
            <a:spLocks noGrp="1"/>
          </p:cNvSpPr>
          <p:nvPr>
            <p:ph type="dt" sz="half" idx="10"/>
          </p:nvPr>
        </p:nvSpPr>
        <p:spPr/>
        <p:txBody>
          <a:bodyPr/>
          <a:lstStyle/>
          <a:p>
            <a:fld id="{6E9E0FA7-EA50-4A8F-A659-8A15740E542B}" type="datetime1">
              <a:rPr lang="en-IN" smtClean="0"/>
              <a:t>25-11-2024</a:t>
            </a:fld>
            <a:endParaRPr lang="en-IN"/>
          </a:p>
        </p:txBody>
      </p:sp>
      <p:sp>
        <p:nvSpPr>
          <p:cNvPr id="5" name="Footer Placeholder 4">
            <a:extLst>
              <a:ext uri="{FF2B5EF4-FFF2-40B4-BE49-F238E27FC236}">
                <a16:creationId xmlns:a16="http://schemas.microsoft.com/office/drawing/2014/main" id="{E8A15EEB-A01A-F13E-60F1-C05B5D6005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46E890-36DE-584F-0818-6AC88D26C9F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36967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3F19-B29D-AEBA-1E67-63B526DB24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3A8A09-5661-E84C-EA5A-BA7A0790D4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2CD4C5-4F23-150D-0244-46A2469D79E8}"/>
              </a:ext>
            </a:extLst>
          </p:cNvPr>
          <p:cNvSpPr>
            <a:spLocks noGrp="1"/>
          </p:cNvSpPr>
          <p:nvPr>
            <p:ph type="dt" sz="half" idx="10"/>
          </p:nvPr>
        </p:nvSpPr>
        <p:spPr/>
        <p:txBody>
          <a:bodyPr/>
          <a:lstStyle/>
          <a:p>
            <a:fld id="{B8314CB9-266C-48A5-BC47-6E91B45369EA}" type="datetime1">
              <a:rPr lang="en-IN" smtClean="0"/>
              <a:t>25-11-2024</a:t>
            </a:fld>
            <a:endParaRPr lang="en-IN"/>
          </a:p>
        </p:txBody>
      </p:sp>
      <p:sp>
        <p:nvSpPr>
          <p:cNvPr id="5" name="Footer Placeholder 4">
            <a:extLst>
              <a:ext uri="{FF2B5EF4-FFF2-40B4-BE49-F238E27FC236}">
                <a16:creationId xmlns:a16="http://schemas.microsoft.com/office/drawing/2014/main" id="{385B48FF-FC69-C154-54AE-A7BC2D5E73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D33FAA-014B-8F86-DF44-FBFEE780AA00}"/>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7965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5D23-87D4-D2E6-B822-4059C1337B12}"/>
              </a:ext>
            </a:extLst>
          </p:cNvPr>
          <p:cNvSpPr>
            <a:spLocks noGrp="1"/>
          </p:cNvSpPr>
          <p:nvPr>
            <p:ph type="title"/>
          </p:nvPr>
        </p:nvSpPr>
        <p:spPr>
          <a:xfrm>
            <a:off x="908320" y="1866861"/>
            <a:ext cx="11482268" cy="3114898"/>
          </a:xfrm>
        </p:spPr>
        <p:txBody>
          <a:bodyPr anchor="b"/>
          <a:lstStyle>
            <a:lvl1pPr>
              <a:defRPr sz="6551"/>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4B8A1B-3924-ABF0-4F27-2F19FF5DE2FB}"/>
              </a:ext>
            </a:extLst>
          </p:cNvPr>
          <p:cNvSpPr>
            <a:spLocks noGrp="1"/>
          </p:cNvSpPr>
          <p:nvPr>
            <p:ph type="body" idx="1"/>
          </p:nvPr>
        </p:nvSpPr>
        <p:spPr>
          <a:xfrm>
            <a:off x="908320" y="5011227"/>
            <a:ext cx="11482268" cy="1638052"/>
          </a:xfrm>
        </p:spPr>
        <p:txBody>
          <a:bodyPr/>
          <a:lstStyle>
            <a:lvl1pPr marL="0" indent="0">
              <a:buNone/>
              <a:defRPr sz="2621">
                <a:solidFill>
                  <a:schemeClr val="tx1">
                    <a:tint val="75000"/>
                  </a:schemeClr>
                </a:solidFill>
              </a:defRPr>
            </a:lvl1pPr>
            <a:lvl2pPr marL="499217" indent="0">
              <a:buNone/>
              <a:defRPr sz="2184">
                <a:solidFill>
                  <a:schemeClr val="tx1">
                    <a:tint val="75000"/>
                  </a:schemeClr>
                </a:solidFill>
              </a:defRPr>
            </a:lvl2pPr>
            <a:lvl3pPr marL="998433" indent="0">
              <a:buNone/>
              <a:defRPr sz="1965">
                <a:solidFill>
                  <a:schemeClr val="tx1">
                    <a:tint val="75000"/>
                  </a:schemeClr>
                </a:solidFill>
              </a:defRPr>
            </a:lvl3pPr>
            <a:lvl4pPr marL="1497650" indent="0">
              <a:buNone/>
              <a:defRPr sz="1747">
                <a:solidFill>
                  <a:schemeClr val="tx1">
                    <a:tint val="75000"/>
                  </a:schemeClr>
                </a:solidFill>
              </a:defRPr>
            </a:lvl4pPr>
            <a:lvl5pPr marL="1996867" indent="0">
              <a:buNone/>
              <a:defRPr sz="1747">
                <a:solidFill>
                  <a:schemeClr val="tx1">
                    <a:tint val="75000"/>
                  </a:schemeClr>
                </a:solidFill>
              </a:defRPr>
            </a:lvl5pPr>
            <a:lvl6pPr marL="2496083" indent="0">
              <a:buNone/>
              <a:defRPr sz="1747">
                <a:solidFill>
                  <a:schemeClr val="tx1">
                    <a:tint val="75000"/>
                  </a:schemeClr>
                </a:solidFill>
              </a:defRPr>
            </a:lvl6pPr>
            <a:lvl7pPr marL="2995300" indent="0">
              <a:buNone/>
              <a:defRPr sz="1747">
                <a:solidFill>
                  <a:schemeClr val="tx1">
                    <a:tint val="75000"/>
                  </a:schemeClr>
                </a:solidFill>
              </a:defRPr>
            </a:lvl7pPr>
            <a:lvl8pPr marL="3494517" indent="0">
              <a:buNone/>
              <a:defRPr sz="1747">
                <a:solidFill>
                  <a:schemeClr val="tx1">
                    <a:tint val="75000"/>
                  </a:schemeClr>
                </a:solidFill>
              </a:defRPr>
            </a:lvl8pPr>
            <a:lvl9pPr marL="3993733" indent="0">
              <a:buNone/>
              <a:defRPr sz="174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920101-8C12-368F-BCFD-D298AE953AA5}"/>
              </a:ext>
            </a:extLst>
          </p:cNvPr>
          <p:cNvSpPr>
            <a:spLocks noGrp="1"/>
          </p:cNvSpPr>
          <p:nvPr>
            <p:ph type="dt" sz="half" idx="10"/>
          </p:nvPr>
        </p:nvSpPr>
        <p:spPr/>
        <p:txBody>
          <a:bodyPr/>
          <a:lstStyle/>
          <a:p>
            <a:fld id="{846AFDF4-EF7A-4564-9465-9D98C589AD25}" type="datetime1">
              <a:rPr lang="en-IN" smtClean="0"/>
              <a:t>25-11-2024</a:t>
            </a:fld>
            <a:endParaRPr lang="en-IN"/>
          </a:p>
        </p:txBody>
      </p:sp>
      <p:sp>
        <p:nvSpPr>
          <p:cNvPr id="5" name="Footer Placeholder 4">
            <a:extLst>
              <a:ext uri="{FF2B5EF4-FFF2-40B4-BE49-F238E27FC236}">
                <a16:creationId xmlns:a16="http://schemas.microsoft.com/office/drawing/2014/main" id="{74CAA9EC-F0BF-9282-71FB-0F1C0553D9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464145-27E3-A673-EF49-6B65D2FFD9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434852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7B97-55A1-573E-DE88-196F2F0E0C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938F98-6744-B58D-9226-B5436AC9AAFD}"/>
              </a:ext>
            </a:extLst>
          </p:cNvPr>
          <p:cNvSpPr>
            <a:spLocks noGrp="1"/>
          </p:cNvSpPr>
          <p:nvPr>
            <p:ph sz="half" idx="1"/>
          </p:nvPr>
        </p:nvSpPr>
        <p:spPr>
          <a:xfrm>
            <a:off x="91525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91AC41-88D4-9364-9F45-55F6EF05EB2E}"/>
              </a:ext>
            </a:extLst>
          </p:cNvPr>
          <p:cNvSpPr>
            <a:spLocks noGrp="1"/>
          </p:cNvSpPr>
          <p:nvPr>
            <p:ph sz="half" idx="2"/>
          </p:nvPr>
        </p:nvSpPr>
        <p:spPr>
          <a:xfrm>
            <a:off x="673959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C75089-67E1-B4A7-55DD-CCB9180F58A8}"/>
              </a:ext>
            </a:extLst>
          </p:cNvPr>
          <p:cNvSpPr>
            <a:spLocks noGrp="1"/>
          </p:cNvSpPr>
          <p:nvPr>
            <p:ph type="dt" sz="half" idx="10"/>
          </p:nvPr>
        </p:nvSpPr>
        <p:spPr/>
        <p:txBody>
          <a:bodyPr/>
          <a:lstStyle/>
          <a:p>
            <a:fld id="{4BD0B86C-E134-4771-BA43-07E1ACC61987}" type="datetime1">
              <a:rPr lang="en-IN" smtClean="0"/>
              <a:t>25-11-2024</a:t>
            </a:fld>
            <a:endParaRPr lang="en-IN"/>
          </a:p>
        </p:txBody>
      </p:sp>
      <p:sp>
        <p:nvSpPr>
          <p:cNvPr id="6" name="Footer Placeholder 5">
            <a:extLst>
              <a:ext uri="{FF2B5EF4-FFF2-40B4-BE49-F238E27FC236}">
                <a16:creationId xmlns:a16="http://schemas.microsoft.com/office/drawing/2014/main" id="{D8879873-233E-5E7B-6E92-9D12231EC4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8CCA6F-BAD1-6C94-A30B-01959B08FB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13811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6B48-1BBD-2956-8F34-4B0ADA599724}"/>
              </a:ext>
            </a:extLst>
          </p:cNvPr>
          <p:cNvSpPr>
            <a:spLocks noGrp="1"/>
          </p:cNvSpPr>
          <p:nvPr>
            <p:ph type="title"/>
          </p:nvPr>
        </p:nvSpPr>
        <p:spPr>
          <a:xfrm>
            <a:off x="916987" y="398680"/>
            <a:ext cx="11482268" cy="144738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1B1C43-87E8-08EF-5D72-BB06D1176B90}"/>
              </a:ext>
            </a:extLst>
          </p:cNvPr>
          <p:cNvSpPr>
            <a:spLocks noGrp="1"/>
          </p:cNvSpPr>
          <p:nvPr>
            <p:ph type="body" idx="1"/>
          </p:nvPr>
        </p:nvSpPr>
        <p:spPr>
          <a:xfrm>
            <a:off x="916989" y="1835659"/>
            <a:ext cx="5631927"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4" name="Content Placeholder 3">
            <a:extLst>
              <a:ext uri="{FF2B5EF4-FFF2-40B4-BE49-F238E27FC236}">
                <a16:creationId xmlns:a16="http://schemas.microsoft.com/office/drawing/2014/main" id="{F02DE98D-4E61-300A-2C4D-B91DAEB3BBD5}"/>
              </a:ext>
            </a:extLst>
          </p:cNvPr>
          <p:cNvSpPr>
            <a:spLocks noGrp="1"/>
          </p:cNvSpPr>
          <p:nvPr>
            <p:ph sz="half" idx="2"/>
          </p:nvPr>
        </p:nvSpPr>
        <p:spPr>
          <a:xfrm>
            <a:off x="916989" y="2735288"/>
            <a:ext cx="5631927"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5D277E-05C0-DBB0-3C88-A01C07166D39}"/>
              </a:ext>
            </a:extLst>
          </p:cNvPr>
          <p:cNvSpPr>
            <a:spLocks noGrp="1"/>
          </p:cNvSpPr>
          <p:nvPr>
            <p:ph type="body" sz="quarter" idx="3"/>
          </p:nvPr>
        </p:nvSpPr>
        <p:spPr>
          <a:xfrm>
            <a:off x="6739593" y="1835659"/>
            <a:ext cx="5659663"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6" name="Content Placeholder 5">
            <a:extLst>
              <a:ext uri="{FF2B5EF4-FFF2-40B4-BE49-F238E27FC236}">
                <a16:creationId xmlns:a16="http://schemas.microsoft.com/office/drawing/2014/main" id="{8CAE8685-13DE-B05A-B935-F22B2CA0D1E4}"/>
              </a:ext>
            </a:extLst>
          </p:cNvPr>
          <p:cNvSpPr>
            <a:spLocks noGrp="1"/>
          </p:cNvSpPr>
          <p:nvPr>
            <p:ph sz="quarter" idx="4"/>
          </p:nvPr>
        </p:nvSpPr>
        <p:spPr>
          <a:xfrm>
            <a:off x="6739593" y="2735288"/>
            <a:ext cx="5659663"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1CF8E0-D36E-17C5-0797-196719A23D2E}"/>
              </a:ext>
            </a:extLst>
          </p:cNvPr>
          <p:cNvSpPr>
            <a:spLocks noGrp="1"/>
          </p:cNvSpPr>
          <p:nvPr>
            <p:ph type="dt" sz="half" idx="10"/>
          </p:nvPr>
        </p:nvSpPr>
        <p:spPr/>
        <p:txBody>
          <a:bodyPr/>
          <a:lstStyle/>
          <a:p>
            <a:fld id="{28B6DBC0-D5B8-4882-B814-FC9A488010AD}" type="datetime1">
              <a:rPr lang="en-IN" smtClean="0"/>
              <a:t>25-11-2024</a:t>
            </a:fld>
            <a:endParaRPr lang="en-IN"/>
          </a:p>
        </p:txBody>
      </p:sp>
      <p:sp>
        <p:nvSpPr>
          <p:cNvPr id="8" name="Footer Placeholder 7">
            <a:extLst>
              <a:ext uri="{FF2B5EF4-FFF2-40B4-BE49-F238E27FC236}">
                <a16:creationId xmlns:a16="http://schemas.microsoft.com/office/drawing/2014/main" id="{3383E82F-7963-91F0-238F-8851C17243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EADFA8-E7F8-D8AF-9F55-4069BE295D3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913002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4A05-D1FF-26B0-BE1C-8C91E1FA26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F067BD-C455-001A-4FD1-66B7DC9F3F26}"/>
              </a:ext>
            </a:extLst>
          </p:cNvPr>
          <p:cNvSpPr>
            <a:spLocks noGrp="1"/>
          </p:cNvSpPr>
          <p:nvPr>
            <p:ph type="dt" sz="half" idx="10"/>
          </p:nvPr>
        </p:nvSpPr>
        <p:spPr/>
        <p:txBody>
          <a:bodyPr/>
          <a:lstStyle/>
          <a:p>
            <a:fld id="{C270AD81-EEA0-4A94-9180-E93EF1E5F3F8}" type="datetime1">
              <a:rPr lang="en-IN" smtClean="0"/>
              <a:t>25-11-2024</a:t>
            </a:fld>
            <a:endParaRPr lang="en-IN"/>
          </a:p>
        </p:txBody>
      </p:sp>
      <p:sp>
        <p:nvSpPr>
          <p:cNvPr id="4" name="Footer Placeholder 3">
            <a:extLst>
              <a:ext uri="{FF2B5EF4-FFF2-40B4-BE49-F238E27FC236}">
                <a16:creationId xmlns:a16="http://schemas.microsoft.com/office/drawing/2014/main" id="{C65E7B67-0D01-E1C8-B892-1677F627AE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DDECB4-4488-7682-2118-69D12F5B514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8644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471566-498C-19C4-723D-9D6B4251CC3C}"/>
              </a:ext>
            </a:extLst>
          </p:cNvPr>
          <p:cNvSpPr>
            <a:spLocks noGrp="1"/>
          </p:cNvSpPr>
          <p:nvPr>
            <p:ph type="dt" sz="half" idx="10"/>
          </p:nvPr>
        </p:nvSpPr>
        <p:spPr/>
        <p:txBody>
          <a:bodyPr/>
          <a:lstStyle/>
          <a:p>
            <a:fld id="{C687A05A-5012-439E-B4AB-A3BEF737441B}" type="datetime1">
              <a:rPr lang="en-IN" smtClean="0"/>
              <a:t>25-11-2024</a:t>
            </a:fld>
            <a:endParaRPr lang="en-IN"/>
          </a:p>
        </p:txBody>
      </p:sp>
      <p:sp>
        <p:nvSpPr>
          <p:cNvPr id="3" name="Footer Placeholder 2">
            <a:extLst>
              <a:ext uri="{FF2B5EF4-FFF2-40B4-BE49-F238E27FC236}">
                <a16:creationId xmlns:a16="http://schemas.microsoft.com/office/drawing/2014/main" id="{7E8B0847-313D-0CBE-86DB-9263A1B25B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F60DC6-9602-3B57-D1A3-18CC0B9BEEBB}"/>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76304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FD0B-56AD-25ED-246E-D1A29E88FB85}"/>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B33214-9ED8-B45F-48C6-3A06C4B056F8}"/>
              </a:ext>
            </a:extLst>
          </p:cNvPr>
          <p:cNvSpPr>
            <a:spLocks noGrp="1"/>
          </p:cNvSpPr>
          <p:nvPr>
            <p:ph idx="1"/>
          </p:nvPr>
        </p:nvSpPr>
        <p:spPr>
          <a:xfrm>
            <a:off x="5659664" y="1078168"/>
            <a:ext cx="6739592" cy="5321502"/>
          </a:xfrm>
        </p:spPr>
        <p:txBody>
          <a:bodyPr/>
          <a:lstStyle>
            <a:lvl1pPr>
              <a:defRPr sz="3494"/>
            </a:lvl1pPr>
            <a:lvl2pPr>
              <a:defRPr sz="3057"/>
            </a:lvl2pPr>
            <a:lvl3pPr>
              <a:defRPr sz="2621"/>
            </a:lvl3pPr>
            <a:lvl4pPr>
              <a:defRPr sz="2184"/>
            </a:lvl4pPr>
            <a:lvl5pPr>
              <a:defRPr sz="2184"/>
            </a:lvl5pPr>
            <a:lvl6pPr>
              <a:defRPr sz="2184"/>
            </a:lvl6pPr>
            <a:lvl7pPr>
              <a:defRPr sz="2184"/>
            </a:lvl7pPr>
            <a:lvl8pPr>
              <a:defRPr sz="2184"/>
            </a:lvl8pPr>
            <a:lvl9pPr>
              <a:defRPr sz="21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E0913D-2257-27AA-4DCF-02B23CABC34D}"/>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B1E4EDF-E637-6236-85EF-D96196F080C4}"/>
              </a:ext>
            </a:extLst>
          </p:cNvPr>
          <p:cNvSpPr>
            <a:spLocks noGrp="1"/>
          </p:cNvSpPr>
          <p:nvPr>
            <p:ph type="dt" sz="half" idx="10"/>
          </p:nvPr>
        </p:nvSpPr>
        <p:spPr/>
        <p:txBody>
          <a:bodyPr/>
          <a:lstStyle/>
          <a:p>
            <a:fld id="{0CFBACD7-4F78-4E65-821A-B4EB50D10649}" type="datetime1">
              <a:rPr lang="en-IN" smtClean="0"/>
              <a:t>25-11-2024</a:t>
            </a:fld>
            <a:endParaRPr lang="en-IN"/>
          </a:p>
        </p:txBody>
      </p:sp>
      <p:sp>
        <p:nvSpPr>
          <p:cNvPr id="6" name="Footer Placeholder 5">
            <a:extLst>
              <a:ext uri="{FF2B5EF4-FFF2-40B4-BE49-F238E27FC236}">
                <a16:creationId xmlns:a16="http://schemas.microsoft.com/office/drawing/2014/main" id="{654548BC-22C9-CE57-F9C8-AAE20BA111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C328A1-D786-B5D2-2B77-833A42E3B484}"/>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072115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6AD8D-207B-7044-B614-D565AACA4016}"/>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724A54-D399-3DD3-ECFF-5656D3FA371B}"/>
              </a:ext>
            </a:extLst>
          </p:cNvPr>
          <p:cNvSpPr>
            <a:spLocks noGrp="1"/>
          </p:cNvSpPr>
          <p:nvPr>
            <p:ph type="pic" idx="1"/>
          </p:nvPr>
        </p:nvSpPr>
        <p:spPr>
          <a:xfrm>
            <a:off x="5659664" y="1078168"/>
            <a:ext cx="6739592" cy="5321502"/>
          </a:xfrm>
        </p:spPr>
        <p:txBody>
          <a:bodyPr/>
          <a:lstStyle>
            <a:lvl1pPr marL="0" indent="0">
              <a:buNone/>
              <a:defRPr sz="3494"/>
            </a:lvl1pPr>
            <a:lvl2pPr marL="499217" indent="0">
              <a:buNone/>
              <a:defRPr sz="3057"/>
            </a:lvl2pPr>
            <a:lvl3pPr marL="998433" indent="0">
              <a:buNone/>
              <a:defRPr sz="2621"/>
            </a:lvl3pPr>
            <a:lvl4pPr marL="1497650" indent="0">
              <a:buNone/>
              <a:defRPr sz="2184"/>
            </a:lvl4pPr>
            <a:lvl5pPr marL="1996867" indent="0">
              <a:buNone/>
              <a:defRPr sz="2184"/>
            </a:lvl5pPr>
            <a:lvl6pPr marL="2496083" indent="0">
              <a:buNone/>
              <a:defRPr sz="2184"/>
            </a:lvl6pPr>
            <a:lvl7pPr marL="2995300" indent="0">
              <a:buNone/>
              <a:defRPr sz="2184"/>
            </a:lvl7pPr>
            <a:lvl8pPr marL="3494517" indent="0">
              <a:buNone/>
              <a:defRPr sz="2184"/>
            </a:lvl8pPr>
            <a:lvl9pPr marL="3993733" indent="0">
              <a:buNone/>
              <a:defRPr sz="2184"/>
            </a:lvl9pPr>
          </a:lstStyle>
          <a:p>
            <a:r>
              <a:rPr lang="en-US"/>
              <a:t>Click icon to add picture</a:t>
            </a:r>
            <a:endParaRPr lang="en-IN"/>
          </a:p>
        </p:txBody>
      </p:sp>
      <p:sp>
        <p:nvSpPr>
          <p:cNvPr id="4" name="Text Placeholder 3">
            <a:extLst>
              <a:ext uri="{FF2B5EF4-FFF2-40B4-BE49-F238E27FC236}">
                <a16:creationId xmlns:a16="http://schemas.microsoft.com/office/drawing/2014/main" id="{2E34BE89-765C-1EBB-248E-0C58155FFA75}"/>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C219E5E-BF83-F6B5-680C-7FCCB4DA2DB3}"/>
              </a:ext>
            </a:extLst>
          </p:cNvPr>
          <p:cNvSpPr>
            <a:spLocks noGrp="1"/>
          </p:cNvSpPr>
          <p:nvPr>
            <p:ph type="dt" sz="half" idx="10"/>
          </p:nvPr>
        </p:nvSpPr>
        <p:spPr/>
        <p:txBody>
          <a:bodyPr/>
          <a:lstStyle/>
          <a:p>
            <a:fld id="{9E602E48-AC37-438E-98F0-E49735A44EE3}" type="datetime1">
              <a:rPr lang="en-IN" smtClean="0"/>
              <a:t>25-11-2024</a:t>
            </a:fld>
            <a:endParaRPr lang="en-IN"/>
          </a:p>
        </p:txBody>
      </p:sp>
      <p:sp>
        <p:nvSpPr>
          <p:cNvPr id="6" name="Footer Placeholder 5">
            <a:extLst>
              <a:ext uri="{FF2B5EF4-FFF2-40B4-BE49-F238E27FC236}">
                <a16:creationId xmlns:a16="http://schemas.microsoft.com/office/drawing/2014/main" id="{F7C74F30-2B6A-AEB4-16EC-BC00EEF762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8A0FDD-6F6A-1009-D67F-AA37D1679E6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745680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2F0FB9-85D7-314A-7868-990DB91E6959}"/>
              </a:ext>
            </a:extLst>
          </p:cNvPr>
          <p:cNvSpPr>
            <a:spLocks noGrp="1"/>
          </p:cNvSpPr>
          <p:nvPr>
            <p:ph type="title"/>
          </p:nvPr>
        </p:nvSpPr>
        <p:spPr>
          <a:xfrm>
            <a:off x="915254" y="398680"/>
            <a:ext cx="11482268" cy="144738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C0D864-B93B-152B-017C-DFE292FA3E5C}"/>
              </a:ext>
            </a:extLst>
          </p:cNvPr>
          <p:cNvSpPr>
            <a:spLocks noGrp="1"/>
          </p:cNvSpPr>
          <p:nvPr>
            <p:ph type="body" idx="1"/>
          </p:nvPr>
        </p:nvSpPr>
        <p:spPr>
          <a:xfrm>
            <a:off x="915254" y="1993397"/>
            <a:ext cx="11482268" cy="47512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E4A768-9F60-DCE0-1C96-342980486622}"/>
              </a:ext>
            </a:extLst>
          </p:cNvPr>
          <p:cNvSpPr>
            <a:spLocks noGrp="1"/>
          </p:cNvSpPr>
          <p:nvPr>
            <p:ph type="dt" sz="half" idx="2"/>
          </p:nvPr>
        </p:nvSpPr>
        <p:spPr>
          <a:xfrm>
            <a:off x="915253" y="6940489"/>
            <a:ext cx="2995374" cy="398679"/>
          </a:xfrm>
          <a:prstGeom prst="rect">
            <a:avLst/>
          </a:prstGeom>
        </p:spPr>
        <p:txBody>
          <a:bodyPr vert="horz" lIns="91440" tIns="45720" rIns="91440" bIns="45720" rtlCol="0" anchor="ctr"/>
          <a:lstStyle>
            <a:lvl1pPr algn="l">
              <a:defRPr sz="1310">
                <a:solidFill>
                  <a:schemeClr val="tx1">
                    <a:tint val="75000"/>
                  </a:schemeClr>
                </a:solidFill>
              </a:defRPr>
            </a:lvl1pPr>
          </a:lstStyle>
          <a:p>
            <a:fld id="{C794C9DC-A68E-4366-9C3A-FAB296F0FB0C}" type="datetime1">
              <a:rPr lang="en-IN" smtClean="0"/>
              <a:t>25-11-2024</a:t>
            </a:fld>
            <a:endParaRPr lang="en-IN"/>
          </a:p>
        </p:txBody>
      </p:sp>
      <p:sp>
        <p:nvSpPr>
          <p:cNvPr id="5" name="Footer Placeholder 4">
            <a:extLst>
              <a:ext uri="{FF2B5EF4-FFF2-40B4-BE49-F238E27FC236}">
                <a16:creationId xmlns:a16="http://schemas.microsoft.com/office/drawing/2014/main" id="{BC34445C-DE3E-EB82-E099-43AC4778891A}"/>
              </a:ext>
            </a:extLst>
          </p:cNvPr>
          <p:cNvSpPr>
            <a:spLocks noGrp="1"/>
          </p:cNvSpPr>
          <p:nvPr>
            <p:ph type="ftr" sz="quarter" idx="3"/>
          </p:nvPr>
        </p:nvSpPr>
        <p:spPr>
          <a:xfrm>
            <a:off x="4409857" y="6940489"/>
            <a:ext cx="4493062" cy="398679"/>
          </a:xfrm>
          <a:prstGeom prst="rect">
            <a:avLst/>
          </a:prstGeom>
        </p:spPr>
        <p:txBody>
          <a:bodyPr vert="horz" lIns="91440" tIns="45720" rIns="91440" bIns="45720" rtlCol="0" anchor="ctr"/>
          <a:lstStyle>
            <a:lvl1pPr algn="ctr">
              <a:defRPr sz="131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E453CB-5C7C-0046-5155-6ACB34DE9686}"/>
              </a:ext>
            </a:extLst>
          </p:cNvPr>
          <p:cNvSpPr>
            <a:spLocks noGrp="1"/>
          </p:cNvSpPr>
          <p:nvPr>
            <p:ph type="sldNum" sz="quarter" idx="4"/>
          </p:nvPr>
        </p:nvSpPr>
        <p:spPr>
          <a:xfrm>
            <a:off x="9402148" y="6940489"/>
            <a:ext cx="2995374" cy="398679"/>
          </a:xfrm>
          <a:prstGeom prst="rect">
            <a:avLst/>
          </a:prstGeom>
        </p:spPr>
        <p:txBody>
          <a:bodyPr vert="horz" lIns="91440" tIns="45720" rIns="91440" bIns="45720" rtlCol="0" anchor="ctr"/>
          <a:lstStyle>
            <a:lvl1pPr algn="r">
              <a:defRPr sz="1310">
                <a:solidFill>
                  <a:schemeClr val="tx1">
                    <a:tint val="75000"/>
                  </a:schemeClr>
                </a:solidFill>
              </a:defRPr>
            </a:lvl1pPr>
          </a:lstStyle>
          <a:p>
            <a:fld id="{1B2A20A6-2C11-4CB1-9193-A0D80FC8463A}" type="slidenum">
              <a:rPr lang="en-IN" smtClean="0"/>
              <a:t>‹#›</a:t>
            </a:fld>
            <a:endParaRPr lang="en-IN"/>
          </a:p>
        </p:txBody>
      </p:sp>
    </p:spTree>
    <p:extLst>
      <p:ext uri="{BB962C8B-B14F-4D97-AF65-F5344CB8AC3E}">
        <p14:creationId xmlns:p14="http://schemas.microsoft.com/office/powerpoint/2010/main" val="34996198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98433" rtl="0" eaLnBrk="1" latinLnBrk="0" hangingPunct="1">
        <a:lnSpc>
          <a:spcPct val="90000"/>
        </a:lnSpc>
        <a:spcBef>
          <a:spcPct val="0"/>
        </a:spcBef>
        <a:buNone/>
        <a:defRPr sz="4804" kern="1200">
          <a:solidFill>
            <a:schemeClr val="tx1"/>
          </a:solidFill>
          <a:latin typeface="+mj-lt"/>
          <a:ea typeface="+mj-ea"/>
          <a:cs typeface="+mj-cs"/>
        </a:defRPr>
      </a:lvl1pPr>
    </p:titleStyle>
    <p:body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p:bodyStyle>
    <p:otherStyle>
      <a:defPPr>
        <a:defRPr lang="en-US"/>
      </a:defPPr>
      <a:lvl1pPr marL="0" algn="l" defTabSz="998433" rtl="0" eaLnBrk="1" latinLnBrk="0" hangingPunct="1">
        <a:defRPr sz="1965" kern="1200">
          <a:solidFill>
            <a:schemeClr val="tx1"/>
          </a:solidFill>
          <a:latin typeface="+mn-lt"/>
          <a:ea typeface="+mn-ea"/>
          <a:cs typeface="+mn-cs"/>
        </a:defRPr>
      </a:lvl1pPr>
      <a:lvl2pPr marL="499217" algn="l" defTabSz="998433" rtl="0" eaLnBrk="1" latinLnBrk="0" hangingPunct="1">
        <a:defRPr sz="1965" kern="1200">
          <a:solidFill>
            <a:schemeClr val="tx1"/>
          </a:solidFill>
          <a:latin typeface="+mn-lt"/>
          <a:ea typeface="+mn-ea"/>
          <a:cs typeface="+mn-cs"/>
        </a:defRPr>
      </a:lvl2pPr>
      <a:lvl3pPr marL="998433" algn="l" defTabSz="998433" rtl="0" eaLnBrk="1" latinLnBrk="0" hangingPunct="1">
        <a:defRPr sz="1965" kern="1200">
          <a:solidFill>
            <a:schemeClr val="tx1"/>
          </a:solidFill>
          <a:latin typeface="+mn-lt"/>
          <a:ea typeface="+mn-ea"/>
          <a:cs typeface="+mn-cs"/>
        </a:defRPr>
      </a:lvl3pPr>
      <a:lvl4pPr marL="1497650" algn="l" defTabSz="998433" rtl="0" eaLnBrk="1" latinLnBrk="0" hangingPunct="1">
        <a:defRPr sz="1965" kern="1200">
          <a:solidFill>
            <a:schemeClr val="tx1"/>
          </a:solidFill>
          <a:latin typeface="+mn-lt"/>
          <a:ea typeface="+mn-ea"/>
          <a:cs typeface="+mn-cs"/>
        </a:defRPr>
      </a:lvl4pPr>
      <a:lvl5pPr marL="1996867" algn="l" defTabSz="998433" rtl="0" eaLnBrk="1" latinLnBrk="0" hangingPunct="1">
        <a:defRPr sz="1965" kern="1200">
          <a:solidFill>
            <a:schemeClr val="tx1"/>
          </a:solidFill>
          <a:latin typeface="+mn-lt"/>
          <a:ea typeface="+mn-ea"/>
          <a:cs typeface="+mn-cs"/>
        </a:defRPr>
      </a:lvl5pPr>
      <a:lvl6pPr marL="2496083" algn="l" defTabSz="998433" rtl="0" eaLnBrk="1" latinLnBrk="0" hangingPunct="1">
        <a:defRPr sz="1965" kern="1200">
          <a:solidFill>
            <a:schemeClr val="tx1"/>
          </a:solidFill>
          <a:latin typeface="+mn-lt"/>
          <a:ea typeface="+mn-ea"/>
          <a:cs typeface="+mn-cs"/>
        </a:defRPr>
      </a:lvl6pPr>
      <a:lvl7pPr marL="2995300" algn="l" defTabSz="998433" rtl="0" eaLnBrk="1" latinLnBrk="0" hangingPunct="1">
        <a:defRPr sz="1965" kern="1200">
          <a:solidFill>
            <a:schemeClr val="tx1"/>
          </a:solidFill>
          <a:latin typeface="+mn-lt"/>
          <a:ea typeface="+mn-ea"/>
          <a:cs typeface="+mn-cs"/>
        </a:defRPr>
      </a:lvl7pPr>
      <a:lvl8pPr marL="3494517" algn="l" defTabSz="998433" rtl="0" eaLnBrk="1" latinLnBrk="0" hangingPunct="1">
        <a:defRPr sz="1965" kern="1200">
          <a:solidFill>
            <a:schemeClr val="tx1"/>
          </a:solidFill>
          <a:latin typeface="+mn-lt"/>
          <a:ea typeface="+mn-ea"/>
          <a:cs typeface="+mn-cs"/>
        </a:defRPr>
      </a:lvl8pPr>
      <a:lvl9pPr marL="3993733" algn="l" defTabSz="998433" rtl="0" eaLnBrk="1" latinLnBrk="0" hangingPunct="1">
        <a:defRPr sz="19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scikit-learn.org/stable/modules/cross_validation.html"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imbalanced-learn.org/stable/under_sampling.html" TargetMode="External"/><Relationship Id="rId4" Type="http://schemas.openxmlformats.org/officeDocument/2006/relationships/hyperlink" Target="https://scikit-learn.org/stable/modules/model_evaluation.html"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picture containing screenshot, text&#10;&#10;Description automatically generated">
            <a:extLst>
              <a:ext uri="{FF2B5EF4-FFF2-40B4-BE49-F238E27FC236}">
                <a16:creationId xmlns:a16="http://schemas.microsoft.com/office/drawing/2014/main" id="{B770E46C-AB5E-28A7-E3E3-F3753023BB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277" y="5503551"/>
            <a:ext cx="12991962" cy="1984688"/>
          </a:xfrm>
          <a:prstGeom prst="rect">
            <a:avLst/>
          </a:prstGeom>
        </p:spPr>
      </p:pic>
      <p:pic>
        <p:nvPicPr>
          <p:cNvPr id="11" name="Picture 10" descr="A picture containing graphics, logo, graphic design, colorfulness&#10;&#10;Description automatically generated">
            <a:extLst>
              <a:ext uri="{FF2B5EF4-FFF2-40B4-BE49-F238E27FC236}">
                <a16:creationId xmlns:a16="http://schemas.microsoft.com/office/drawing/2014/main" id="{03FA5E2C-584B-47B9-1BDA-F69CB130D0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0346" y="1487833"/>
            <a:ext cx="5552085" cy="2158733"/>
          </a:xfrm>
          <a:prstGeom prst="rect">
            <a:avLst/>
          </a:prstGeom>
        </p:spPr>
      </p:pic>
      <p:pic>
        <p:nvPicPr>
          <p:cNvPr id="3" name="Picture 2" descr="A red and blue label with white text&#10;&#10;Description automatically generated with medium confidence">
            <a:extLst>
              <a:ext uri="{FF2B5EF4-FFF2-40B4-BE49-F238E27FC236}">
                <a16:creationId xmlns:a16="http://schemas.microsoft.com/office/drawing/2014/main" id="{720F3885-CA3B-138D-0F87-14C3F44C172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0517" y="1"/>
            <a:ext cx="1099898" cy="1649848"/>
          </a:xfrm>
          <a:prstGeom prst="rect">
            <a:avLst/>
          </a:prstGeom>
        </p:spPr>
      </p:pic>
      <p:sp>
        <p:nvSpPr>
          <p:cNvPr id="2" name="Slide Number Placeholder 1"/>
          <p:cNvSpPr>
            <a:spLocks noGrp="1"/>
          </p:cNvSpPr>
          <p:nvPr>
            <p:ph type="sldNum" sz="quarter" idx="12"/>
          </p:nvPr>
        </p:nvSpPr>
        <p:spPr>
          <a:xfrm>
            <a:off x="9402074" y="6940488"/>
            <a:ext cx="3802164" cy="736343"/>
          </a:xfrm>
        </p:spPr>
        <p:txBody>
          <a:bodyPr/>
          <a:lstStyle/>
          <a:p>
            <a:fld id="{1B2A20A6-2C11-4CB1-9193-A0D80FC8463A}" type="slidenum">
              <a:rPr lang="en-IN" smtClean="0"/>
              <a:t>1</a:t>
            </a:fld>
            <a:endParaRPr lang="en-IN" dirty="0"/>
          </a:p>
        </p:txBody>
      </p:sp>
    </p:spTree>
    <p:extLst>
      <p:ext uri="{BB962C8B-B14F-4D97-AF65-F5344CB8AC3E}">
        <p14:creationId xmlns:p14="http://schemas.microsoft.com/office/powerpoint/2010/main" val="3794671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Defect detection and predictive maintenance</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684301" y="1665160"/>
            <a:ext cx="11943797" cy="4221947"/>
          </a:xfrm>
          <a:prstGeom prst="rect">
            <a:avLst/>
          </a:prstGeom>
          <a:noFill/>
        </p:spPr>
        <p:txBody>
          <a:bodyPr wrap="square" lIns="99843" tIns="49922" rIns="99843" bIns="49922" rtlCol="0" anchor="ctr">
            <a:spAutoFit/>
          </a:bodyPr>
          <a:lstStyle/>
          <a:p>
            <a:pPr algn="just" defTabSz="998433">
              <a:lnSpc>
                <a:spcPct val="130000"/>
              </a:lnSpc>
              <a:spcBef>
                <a:spcPts val="1092"/>
              </a:spcBef>
              <a:defRPr/>
            </a:pPr>
            <a:r>
              <a:rPr lang="en-US" sz="2600" b="1" dirty="0">
                <a:solidFill>
                  <a:schemeClr val="accent1"/>
                </a:solidFill>
                <a:latin typeface="Times New Roman" panose="02020603050405020304" pitchFamily="18" charset="0"/>
                <a:cs typeface="Times New Roman" panose="02020603050405020304" pitchFamily="18" charset="0"/>
              </a:rPr>
              <a:t>History and Evolution:</a:t>
            </a:r>
          </a:p>
          <a:p>
            <a:pPr algn="just"/>
            <a:r>
              <a:rPr lang="en-US" sz="2600" b="1" dirty="0">
                <a:latin typeface="Times New Roman" panose="02020603050405020304" pitchFamily="18" charset="0"/>
                <a:cs typeface="Times New Roman" panose="02020603050405020304" pitchFamily="18" charset="0"/>
              </a:rPr>
              <a:t>2. Advent of Predictive Maintenance:</a:t>
            </a:r>
          </a:p>
          <a:p>
            <a:pPr algn="just"/>
            <a:r>
              <a:rPr lang="en-US" sz="2600" b="1" dirty="0">
                <a:latin typeface="Times New Roman" panose="02020603050405020304" pitchFamily="18" charset="0"/>
                <a:cs typeface="Times New Roman" panose="02020603050405020304" pitchFamily="18" charset="0"/>
              </a:rPr>
              <a:t>Condition Monitoring: </a:t>
            </a:r>
          </a:p>
          <a:p>
            <a:pPr algn="just"/>
            <a:r>
              <a:rPr lang="en-US" sz="2600" dirty="0">
                <a:latin typeface="Times New Roman" panose="02020603050405020304" pitchFamily="18" charset="0"/>
                <a:cs typeface="Times New Roman" panose="02020603050405020304" pitchFamily="18" charset="0"/>
              </a:rPr>
              <a:t>With advancements in technology, condition monitoring became possible, allowing for more accurate assessment of equipment health.</a:t>
            </a:r>
          </a:p>
          <a:p>
            <a:pPr algn="just"/>
            <a:endParaRPr lang="en-US" sz="2600" b="1" dirty="0">
              <a:latin typeface="Times New Roman" panose="02020603050405020304" pitchFamily="18" charset="0"/>
              <a:cs typeface="Times New Roman" panose="02020603050405020304" pitchFamily="18" charset="0"/>
            </a:endParaRPr>
          </a:p>
          <a:p>
            <a:pPr algn="just"/>
            <a:r>
              <a:rPr lang="en-US" sz="2600" b="1" dirty="0">
                <a:latin typeface="Times New Roman" panose="02020603050405020304" pitchFamily="18" charset="0"/>
                <a:cs typeface="Times New Roman" panose="02020603050405020304" pitchFamily="18" charset="0"/>
              </a:rPr>
              <a:t>Data Analytics:</a:t>
            </a:r>
            <a:r>
              <a:rPr lang="en-US" sz="2600" dirty="0">
                <a:latin typeface="Times New Roman" panose="02020603050405020304" pitchFamily="18" charset="0"/>
                <a:cs typeface="Times New Roman" panose="02020603050405020304" pitchFamily="18" charset="0"/>
              </a:rPr>
              <a:t> </a:t>
            </a:r>
          </a:p>
          <a:p>
            <a:pPr algn="just"/>
            <a:r>
              <a:rPr lang="en-US" sz="2600" dirty="0">
                <a:latin typeface="Times New Roman" panose="02020603050405020304" pitchFamily="18" charset="0"/>
                <a:cs typeface="Times New Roman" panose="02020603050405020304" pitchFamily="18" charset="0"/>
              </a:rPr>
              <a:t>The integration of data analytics and machine learning enabled the development of predictive maintenance strategies, which use real-time data to predict failures and optimize maintenance schedules.</a:t>
            </a:r>
            <a:endParaRPr kumimoji="0" lang="en-US" altLang="en-US" sz="260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667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Defect detection and predictive maintenance</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684301" y="1665160"/>
            <a:ext cx="11943797" cy="4221947"/>
          </a:xfrm>
          <a:prstGeom prst="rect">
            <a:avLst/>
          </a:prstGeom>
          <a:noFill/>
        </p:spPr>
        <p:txBody>
          <a:bodyPr wrap="square" lIns="99843" tIns="49922" rIns="99843" bIns="49922" rtlCol="0" anchor="ctr">
            <a:spAutoFit/>
          </a:bodyPr>
          <a:lstStyle/>
          <a:p>
            <a:pPr marR="0" lvl="0" defTabSz="998433" fontAlgn="auto">
              <a:lnSpc>
                <a:spcPct val="130000"/>
              </a:lnSpc>
              <a:spcBef>
                <a:spcPts val="1092"/>
              </a:spcBef>
              <a:spcAft>
                <a:spcPts val="0"/>
              </a:spcAft>
              <a:buClrTx/>
              <a:buSzTx/>
              <a:tabLst/>
              <a:defRPr/>
            </a:pPr>
            <a:r>
              <a:rPr lang="en-US" sz="2600" b="1" dirty="0">
                <a:solidFill>
                  <a:schemeClr val="accent1"/>
                </a:solidFill>
                <a:latin typeface="Times New Roman" panose="02020603050405020304" pitchFamily="18" charset="0"/>
                <a:cs typeface="Times New Roman" panose="02020603050405020304" pitchFamily="18" charset="0"/>
              </a:rPr>
              <a:t>History and Evolution:</a:t>
            </a:r>
          </a:p>
          <a:p>
            <a:r>
              <a:rPr lang="en-US" sz="2600" b="1" dirty="0">
                <a:latin typeface="Times New Roman" panose="02020603050405020304" pitchFamily="18" charset="0"/>
                <a:cs typeface="Times New Roman" panose="02020603050405020304" pitchFamily="18" charset="0"/>
              </a:rPr>
              <a:t>3. Current Trends:</a:t>
            </a:r>
          </a:p>
          <a:p>
            <a:r>
              <a:rPr lang="en-US" sz="2600" b="1" dirty="0">
                <a:latin typeface="Times New Roman" panose="02020603050405020304" pitchFamily="18" charset="0"/>
                <a:cs typeface="Times New Roman" panose="02020603050405020304" pitchFamily="18" charset="0"/>
              </a:rPr>
              <a:t>IoT and Industry 4.0: </a:t>
            </a:r>
          </a:p>
          <a:p>
            <a:r>
              <a:rPr lang="en-US" sz="2600" dirty="0">
                <a:latin typeface="Times New Roman" panose="02020603050405020304" pitchFamily="18" charset="0"/>
                <a:cs typeface="Times New Roman" panose="02020603050405020304" pitchFamily="18" charset="0"/>
              </a:rPr>
              <a:t>The Internet of Things (IoT) and Industry 4.0 have further revolutionized maintenance practices by providing more comprehensive and real-time data.</a:t>
            </a:r>
          </a:p>
          <a:p>
            <a:endParaRPr lang="en-US" sz="2600" b="1" dirty="0">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AI and Machine Learning: </a:t>
            </a:r>
          </a:p>
          <a:p>
            <a:r>
              <a:rPr lang="en-US" sz="2600" dirty="0">
                <a:latin typeface="Times New Roman" panose="02020603050405020304" pitchFamily="18" charset="0"/>
                <a:cs typeface="Times New Roman" panose="02020603050405020304" pitchFamily="18" charset="0"/>
              </a:rPr>
              <a:t>The application of AI and machine learning in predictive maintenance has enhanced the accuracy of failure predictions and enabled more sophisticated analysis of complex systems.</a:t>
            </a:r>
            <a:endParaRPr kumimoji="0" lang="en-US" altLang="en-US" sz="260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9808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Transforming the customer experience</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618986" y="1891328"/>
            <a:ext cx="6749623" cy="1973448"/>
          </a:xfrm>
          <a:prstGeom prst="rect">
            <a:avLst/>
          </a:prstGeom>
          <a:noFill/>
        </p:spPr>
        <p:txBody>
          <a:bodyPr wrap="square" lIns="99843" tIns="49922" rIns="99843" bIns="49922" rtlCol="0" anchor="ctr">
            <a:spAutoFit/>
          </a:bodyPr>
          <a:lstStyle/>
          <a:p>
            <a:pPr marR="0" lvl="0" algn="just" defTabSz="998433" rtl="0" eaLnBrk="1" fontAlgn="auto" latinLnBrk="0" hangingPunct="1">
              <a:lnSpc>
                <a:spcPct val="130000"/>
              </a:lnSpc>
              <a:spcBef>
                <a:spcPts val="1092"/>
              </a:spcBef>
              <a:spcAft>
                <a:spcPts val="0"/>
              </a:spcAft>
              <a:buClrTx/>
              <a:buSzTx/>
              <a:tabLst/>
              <a:defRPr/>
            </a:pPr>
            <a:r>
              <a:rPr kumimoji="0" lang="en-US" alt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The utility suppliers can predict with the help of AI the consumption of water/heating/energy and thus come up with dynamic pricing to offer super low variants when there is excess capacity, for example.</a:t>
            </a:r>
          </a:p>
        </p:txBody>
      </p:sp>
      <p:pic>
        <p:nvPicPr>
          <p:cNvPr id="6" name="Picture 5" descr="A car charging at a charging station&#10;&#10;Description automatically generated">
            <a:extLst>
              <a:ext uri="{FF2B5EF4-FFF2-40B4-BE49-F238E27FC236}">
                <a16:creationId xmlns:a16="http://schemas.microsoft.com/office/drawing/2014/main" id="{6A137241-C391-9358-FAD7-01CB2896B2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0254" y="956505"/>
            <a:ext cx="5878475" cy="3306642"/>
          </a:xfrm>
          <a:prstGeom prst="rect">
            <a:avLst/>
          </a:prstGeom>
        </p:spPr>
      </p:pic>
    </p:spTree>
    <p:extLst>
      <p:ext uri="{BB962C8B-B14F-4D97-AF65-F5344CB8AC3E}">
        <p14:creationId xmlns:p14="http://schemas.microsoft.com/office/powerpoint/2010/main" val="2818960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106232-24BF-74BE-76C2-F3086633B5C0}"/>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A693A6CF-F543-BA6A-41F1-7DA87B165E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a:extLst>
              <a:ext uri="{FF2B5EF4-FFF2-40B4-BE49-F238E27FC236}">
                <a16:creationId xmlns:a16="http://schemas.microsoft.com/office/drawing/2014/main" id="{7A20D7AA-6120-762B-F534-8CA8D3C9F75B}"/>
              </a:ext>
            </a:extLst>
          </p:cNvPr>
          <p:cNvSpPr>
            <a:spLocks noGrp="1"/>
          </p:cNvSpPr>
          <p:nvPr>
            <p:ph type="sldNum" sz="quarter" idx="12"/>
          </p:nvPr>
        </p:nvSpPr>
        <p:spPr>
          <a:xfrm>
            <a:off x="10156446" y="7288899"/>
            <a:ext cx="2995295" cy="398679"/>
          </a:xfrm>
        </p:spPr>
        <p:txBody>
          <a:bodyPr/>
          <a:lstStyle/>
          <a:p>
            <a:fld id="{1B2A20A6-2C11-4CB1-9193-A0D80FC8463A}" type="slidenum">
              <a:rPr lang="en-IN" smtClean="0"/>
              <a:t>13</a:t>
            </a:fld>
            <a:endParaRPr lang="en-IN" dirty="0"/>
          </a:p>
        </p:txBody>
      </p:sp>
      <p:sp>
        <p:nvSpPr>
          <p:cNvPr id="3" name="Rectangle 2">
            <a:extLst>
              <a:ext uri="{FF2B5EF4-FFF2-40B4-BE49-F238E27FC236}">
                <a16:creationId xmlns:a16="http://schemas.microsoft.com/office/drawing/2014/main" id="{AB9AF288-B3EF-2FAE-1B39-27B6FBA7E34F}"/>
              </a:ext>
            </a:extLst>
          </p:cNvPr>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A8A4A4E9-57AD-841A-BB9F-501C878F7FB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Transforming the customer experience</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6F7DFA67-8773-C750-ED69-AD8BF67E7F88}"/>
              </a:ext>
            </a:extLst>
          </p:cNvPr>
          <p:cNvSpPr txBox="1"/>
          <p:nvPr/>
        </p:nvSpPr>
        <p:spPr>
          <a:xfrm>
            <a:off x="618986" y="1411198"/>
            <a:ext cx="6749623" cy="2933710"/>
          </a:xfrm>
          <a:prstGeom prst="rect">
            <a:avLst/>
          </a:prstGeom>
          <a:noFill/>
        </p:spPr>
        <p:txBody>
          <a:bodyPr wrap="square" lIns="99843" tIns="49922" rIns="99843" bIns="49922" rtlCol="0" anchor="ctr">
            <a:spAutoFit/>
          </a:bodyPr>
          <a:lstStyle/>
          <a:p>
            <a:pPr marR="0" lvl="0" algn="just" defTabSz="998433" rtl="0" eaLnBrk="1" fontAlgn="auto" latinLnBrk="0" hangingPunct="1">
              <a:lnSpc>
                <a:spcPct val="130000"/>
              </a:lnSpc>
              <a:spcBef>
                <a:spcPts val="1092"/>
              </a:spcBef>
              <a:spcAft>
                <a:spcPts val="0"/>
              </a:spcAft>
              <a:buClrTx/>
              <a:buSzTx/>
              <a:tabLst/>
              <a:defRPr/>
            </a:pPr>
            <a:r>
              <a:rPr kumimoji="0" lang="en-US" alt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AI provides a highly personalized view of those household interactions with different appliances through sophisticated disaggregation and customer segmentation. Thus, the customer, concerned with the bill size, could adjust and regulate their utility consumption in the most rational way.</a:t>
            </a:r>
          </a:p>
        </p:txBody>
      </p:sp>
      <p:pic>
        <p:nvPicPr>
          <p:cNvPr id="6" name="Picture 5" descr="A car charging at a charging station&#10;&#10;Description automatically generated">
            <a:extLst>
              <a:ext uri="{FF2B5EF4-FFF2-40B4-BE49-F238E27FC236}">
                <a16:creationId xmlns:a16="http://schemas.microsoft.com/office/drawing/2014/main" id="{FDC6B9AE-4D59-9A6A-E26F-EE668B42EB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0254" y="956505"/>
            <a:ext cx="5878475" cy="3306642"/>
          </a:xfrm>
          <a:prstGeom prst="rect">
            <a:avLst/>
          </a:prstGeom>
        </p:spPr>
      </p:pic>
      <p:sp>
        <p:nvSpPr>
          <p:cNvPr id="2" name="TextBox 1">
            <a:extLst>
              <a:ext uri="{FF2B5EF4-FFF2-40B4-BE49-F238E27FC236}">
                <a16:creationId xmlns:a16="http://schemas.microsoft.com/office/drawing/2014/main" id="{1C6370A2-A5E1-DD66-A3D1-82F0E51929AE}"/>
              </a:ext>
            </a:extLst>
          </p:cNvPr>
          <p:cNvSpPr txBox="1"/>
          <p:nvPr/>
        </p:nvSpPr>
        <p:spPr>
          <a:xfrm>
            <a:off x="684302" y="4921741"/>
            <a:ext cx="11594784" cy="1969770"/>
          </a:xfrm>
          <a:prstGeom prst="rect">
            <a:avLst/>
          </a:prstGeom>
          <a:noFill/>
        </p:spPr>
        <p:txBody>
          <a:bodyPr wrap="square" rtlCol="0">
            <a:spAutoFit/>
          </a:bodyPr>
          <a:lstStyle/>
          <a:p>
            <a:pPr algn="just"/>
            <a:r>
              <a:rPr kumimoji="0" lang="en-US" altLang="en-US" sz="26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For instance, artificial intelligence informs a utility that household A has an electric vehicle using a charger between midnight and 6 a.m. each night. Now, utility suppliers have the option to suggest those householders charge their EV earlier when electricity is cheaper.</a:t>
            </a:r>
          </a:p>
          <a:p>
            <a:pPr algn="just"/>
            <a:endParaRPr lang="en-US" dirty="0"/>
          </a:p>
        </p:txBody>
      </p:sp>
    </p:spTree>
    <p:extLst>
      <p:ext uri="{BB962C8B-B14F-4D97-AF65-F5344CB8AC3E}">
        <p14:creationId xmlns:p14="http://schemas.microsoft.com/office/powerpoint/2010/main" val="21918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Forecasting the water and energy consumption</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683927" y="1544572"/>
            <a:ext cx="6990128" cy="3169801"/>
          </a:xfrm>
          <a:prstGeom prst="rect">
            <a:avLst/>
          </a:prstGeom>
          <a:noFill/>
        </p:spPr>
        <p:txBody>
          <a:bodyPr wrap="square" lIns="99843" tIns="49922" rIns="99843" bIns="49922" rtlCol="0" anchor="ctr">
            <a:spAutoFit/>
          </a:bodyPr>
          <a:lstStyle/>
          <a:p>
            <a:pPr marR="0" lvl="0" algn="just" defTabSz="998433" rtl="0" eaLnBrk="1" fontAlgn="auto" latinLnBrk="0" hangingPunct="1">
              <a:lnSpc>
                <a:spcPct val="130000"/>
              </a:lnSpc>
              <a:spcBef>
                <a:spcPts val="1092"/>
              </a:spcBef>
              <a:spcAft>
                <a:spcPts val="0"/>
              </a:spcAft>
              <a:buClrTx/>
              <a:buSzTx/>
              <a:tabLst/>
              <a:defRPr/>
            </a:pPr>
            <a:r>
              <a:rPr kumimoji="0" lang="en-US" altLang="en-US" sz="26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Effective distribution of utility production can be a key to the sustainable growth of supplying companies. The energy consumption makes up 25-30% of total operation and maintenance (O&amp;M) costs. AI can optimize runtimes of equipment so that they are only used when they are needed.</a:t>
            </a:r>
          </a:p>
        </p:txBody>
      </p:sp>
      <p:pic>
        <p:nvPicPr>
          <p:cNvPr id="10" name="Picture 9" descr="A different colored lines and a map&#10;&#10;Description automatically generated with medium confidence">
            <a:extLst>
              <a:ext uri="{FF2B5EF4-FFF2-40B4-BE49-F238E27FC236}">
                <a16:creationId xmlns:a16="http://schemas.microsoft.com/office/drawing/2014/main" id="{FECE3F51-DC2F-0897-1E57-ED3F4D7B7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4430" y="1543689"/>
            <a:ext cx="5638345" cy="3171569"/>
          </a:xfrm>
          <a:prstGeom prst="rect">
            <a:avLst/>
          </a:prstGeom>
        </p:spPr>
      </p:pic>
    </p:spTree>
    <p:extLst>
      <p:ext uri="{BB962C8B-B14F-4D97-AF65-F5344CB8AC3E}">
        <p14:creationId xmlns:p14="http://schemas.microsoft.com/office/powerpoint/2010/main" val="4038716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Forecasting the water and energy consumption</a:t>
            </a:r>
            <a:endParaRPr lang="en-IN" sz="3000" b="1" dirty="0">
              <a:solidFill>
                <a:srgbClr val="C00000"/>
              </a:solidFill>
              <a:latin typeface="Arial"/>
              <a:cs typeface="Arial"/>
            </a:endParaRPr>
          </a:p>
        </p:txBody>
      </p:sp>
      <p:pic>
        <p:nvPicPr>
          <p:cNvPr id="10" name="Picture 9" descr="A different colored lines and a map&#10;&#10;Description automatically generated with medium confidence">
            <a:extLst>
              <a:ext uri="{FF2B5EF4-FFF2-40B4-BE49-F238E27FC236}">
                <a16:creationId xmlns:a16="http://schemas.microsoft.com/office/drawing/2014/main" id="{FECE3F51-DC2F-0897-1E57-ED3F4D7B7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4430" y="1543689"/>
            <a:ext cx="5638345" cy="3171569"/>
          </a:xfrm>
          <a:prstGeom prst="rect">
            <a:avLst/>
          </a:prstGeom>
        </p:spPr>
      </p:pic>
      <p:sp>
        <p:nvSpPr>
          <p:cNvPr id="2" name="TextBox 1">
            <a:extLst>
              <a:ext uri="{FF2B5EF4-FFF2-40B4-BE49-F238E27FC236}">
                <a16:creationId xmlns:a16="http://schemas.microsoft.com/office/drawing/2014/main" id="{D98209EA-6DCC-6D35-6870-F47C638DC229}"/>
              </a:ext>
            </a:extLst>
          </p:cNvPr>
          <p:cNvSpPr txBox="1"/>
          <p:nvPr/>
        </p:nvSpPr>
        <p:spPr>
          <a:xfrm>
            <a:off x="822597" y="1407858"/>
            <a:ext cx="6656211" cy="2893100"/>
          </a:xfrm>
          <a:prstGeom prst="rect">
            <a:avLst/>
          </a:prstGeom>
          <a:noFill/>
        </p:spPr>
        <p:txBody>
          <a:bodyPr wrap="square" rtlCol="0">
            <a:spAutoFit/>
          </a:bodyPr>
          <a:lstStyle/>
          <a:p>
            <a:pPr algn="just"/>
            <a:r>
              <a:rPr kumimoji="0" lang="en-US" altLang="en-US" sz="26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In the graph, you can see the example of a three-zone power system based on data from Great Britain. Supply and consumption have to match in real-time, excess power should be transmitted to the regions with higher demand, and energy transfers between regions are limited by network capacity. </a:t>
            </a:r>
            <a:endParaRPr lang="en-US" dirty="0"/>
          </a:p>
        </p:txBody>
      </p:sp>
      <p:sp>
        <p:nvSpPr>
          <p:cNvPr id="6" name="TextBox 5">
            <a:extLst>
              <a:ext uri="{FF2B5EF4-FFF2-40B4-BE49-F238E27FC236}">
                <a16:creationId xmlns:a16="http://schemas.microsoft.com/office/drawing/2014/main" id="{11F25EC1-5A7A-7239-4638-A03E5F2CC925}"/>
              </a:ext>
            </a:extLst>
          </p:cNvPr>
          <p:cNvSpPr txBox="1"/>
          <p:nvPr/>
        </p:nvSpPr>
        <p:spPr>
          <a:xfrm>
            <a:off x="906237" y="5245751"/>
            <a:ext cx="11797391" cy="1200329"/>
          </a:xfrm>
          <a:prstGeom prst="rect">
            <a:avLst/>
          </a:prstGeom>
          <a:noFill/>
        </p:spPr>
        <p:txBody>
          <a:bodyPr wrap="square">
            <a:spAutoFit/>
          </a:bodyPr>
          <a:lstStyle/>
          <a:p>
            <a:pPr algn="just"/>
            <a:r>
              <a:rPr kumimoji="0" lang="en-US" alt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Artificial intelligence is invited to create cost-effective strategies for scheduling the power consumption, with the potential savings of the consumer money, and accelerate decarbonization.</a:t>
            </a:r>
          </a:p>
        </p:txBody>
      </p:sp>
    </p:spTree>
    <p:extLst>
      <p:ext uri="{BB962C8B-B14F-4D97-AF65-F5344CB8AC3E}">
        <p14:creationId xmlns:p14="http://schemas.microsoft.com/office/powerpoint/2010/main" val="1971630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47594"/>
            <a:ext cx="11681625"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AI-Powered increasing the efficiency of Energy Storage</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684301" y="1197150"/>
            <a:ext cx="12467439" cy="5484537"/>
          </a:xfrm>
          <a:prstGeom prst="rect">
            <a:avLst/>
          </a:prstGeom>
          <a:noFill/>
        </p:spPr>
        <p:txBody>
          <a:bodyPr wrap="square" lIns="99843" tIns="49922" rIns="99843" bIns="49922" rtlCol="0" anchor="ctr">
            <a:spAutoFit/>
          </a:bodyPr>
          <a:lstStyle/>
          <a:p>
            <a:pPr marL="249608" marR="0" lvl="0" indent="-249608" algn="just" defTabSz="998433" rtl="0" eaLnBrk="1" fontAlgn="auto" latinLnBrk="0" hangingPunct="1">
              <a:lnSpc>
                <a:spcPct val="130000"/>
              </a:lnSpc>
              <a:spcBef>
                <a:spcPts val="1092"/>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According to EPRI, current new-energy storage systems “are typically 4-hour duration or less, corresponding to peaking capacity and ancillary services needs. However, in the coming years as storage is deployed to replace higher capacity factor conventional generation, absorb longer periods of renewable overgeneration, and support resilience during severe weather events there is a potential need for longer duration storage.”</a:t>
            </a:r>
          </a:p>
          <a:p>
            <a:pPr marL="249608" marR="0" lvl="0" indent="-249608" algn="just" defTabSz="998433" rtl="0" eaLnBrk="1" fontAlgn="auto" latinLnBrk="0" hangingPunct="1">
              <a:lnSpc>
                <a:spcPct val="130000"/>
              </a:lnSpc>
              <a:spcBef>
                <a:spcPts val="1092"/>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Material research, prototyping, testing, validation, and lifecycle assessment that used to take a lot of time in the labs can now be done in a virtual laboratory. Thus, it can speed up the research and development of new materials. Because of the rapid storage and release of energy from renewable sources, the requirements of high charge and discharge rates and low cost are becoming increasingly important. Thus, AI and ML are used to predict new battery material discovery and establish a new understanding of material behavior.</a:t>
            </a:r>
            <a:endParaRPr kumimoji="0" lang="en-US" altLang="en-US" sz="2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097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Summary</a:t>
            </a:r>
            <a:endParaRPr lang="en-IN" sz="3200" b="1" dirty="0">
              <a:solidFill>
                <a:srgbClr val="00B0F0"/>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372CA81A-A0D5-AE05-832F-4A5BD8F884D4}"/>
              </a:ext>
            </a:extLst>
          </p:cNvPr>
          <p:cNvSpPr txBox="1">
            <a:spLocks/>
          </p:cNvSpPr>
          <p:nvPr/>
        </p:nvSpPr>
        <p:spPr>
          <a:xfrm>
            <a:off x="762000" y="1752601"/>
            <a:ext cx="10972800" cy="4525963"/>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457200" lvl="1" indent="0" algn="just">
              <a:buFont typeface="Arial" panose="020B0604020202020204" pitchFamily="34" charset="0"/>
              <a:buNone/>
            </a:pPr>
            <a:r>
              <a:rPr lang="en-US" sz="2400" dirty="0">
                <a:latin typeface="Times" panose="02020603050405020304" pitchFamily="18" charset="0"/>
                <a:cs typeface="Times" panose="02020603050405020304" pitchFamily="18" charset="0"/>
              </a:rPr>
              <a:t>AI and ML are transforming transportation and logistics by enhancing efficiency, reducing costs, and improving safety. Key applications include traffic prediction, route optimization, supply chain optimization, and warehouse automation.</a:t>
            </a:r>
          </a:p>
          <a:p>
            <a:pPr marL="457200" lvl="1" indent="0" algn="just">
              <a:buFont typeface="Arial" panose="020B0604020202020204" pitchFamily="34" charset="0"/>
              <a:buNone/>
            </a:pPr>
            <a:endParaRPr lang="en-US" sz="2400" dirty="0">
              <a:latin typeface="Times" panose="02020603050405020304" pitchFamily="18" charset="0"/>
              <a:cs typeface="Times" panose="02020603050405020304" pitchFamily="18" charset="0"/>
            </a:endParaRPr>
          </a:p>
          <a:p>
            <a:pPr marL="457200" lvl="1" indent="0" algn="just">
              <a:buFont typeface="Arial" panose="020B0604020202020204" pitchFamily="34" charset="0"/>
              <a:buNone/>
            </a:pPr>
            <a:endParaRPr lang="en-US" sz="2400" dirty="0">
              <a:latin typeface="Times" panose="02020603050405020304" pitchFamily="18" charset="0"/>
              <a:cs typeface="Times" panose="02020603050405020304" pitchFamily="18" charset="0"/>
            </a:endParaRPr>
          </a:p>
          <a:p>
            <a:pPr marL="457200" lvl="1" indent="0" algn="just">
              <a:buNone/>
            </a:pPr>
            <a:r>
              <a:rPr lang="en-US" sz="2400" dirty="0">
                <a:latin typeface="Times New Roman" panose="02020603050405020304" pitchFamily="18" charset="0"/>
                <a:cs typeface="Times New Roman" panose="02020603050405020304" pitchFamily="18" charset="0"/>
              </a:rPr>
              <a:t>A digital twin is a virtual model of a physical asset, process, or system that mirrors its real-world counterpart. Continuously updated with data from sensors and other sources.</a:t>
            </a:r>
          </a:p>
          <a:p>
            <a:pPr marL="457200" lvl="1" indent="0" algn="just">
              <a:buFont typeface="Arial" panose="020B0604020202020204" pitchFamily="34" charset="0"/>
              <a:buNone/>
            </a:pPr>
            <a:endParaRPr lang="en-US" sz="2400" dirty="0">
              <a:latin typeface="Times" panose="02020603050405020304" pitchFamily="18" charset="0"/>
              <a:cs typeface="Times" panose="02020603050405020304" pitchFamily="18" charset="0"/>
            </a:endParaRPr>
          </a:p>
          <a:p>
            <a:pPr marL="137160" lvl="1" indent="0" algn="just">
              <a:spcBef>
                <a:spcPts val="1200"/>
              </a:spcBef>
              <a:buSzPct val="100000"/>
              <a:buFont typeface="Arial" panose="020B0604020202020204" pitchFamily="34" charset="0"/>
              <a:buNone/>
            </a:pPr>
            <a:endParaRPr lang="en-US" sz="2400" dirty="0">
              <a:solidFill>
                <a:srgbClr val="616161"/>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047181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Future Trends</a:t>
            </a:r>
            <a:endParaRPr lang="en-IN" sz="3200" b="1" dirty="0">
              <a:solidFill>
                <a:srgbClr val="00B0F0"/>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372CA81A-A0D5-AE05-832F-4A5BD8F884D4}"/>
              </a:ext>
            </a:extLst>
          </p:cNvPr>
          <p:cNvSpPr txBox="1">
            <a:spLocks/>
          </p:cNvSpPr>
          <p:nvPr/>
        </p:nvSpPr>
        <p:spPr>
          <a:xfrm>
            <a:off x="762000" y="1752601"/>
            <a:ext cx="10972800" cy="4525963"/>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137160" lvl="1" indent="0" algn="just">
              <a:spcBef>
                <a:spcPts val="1200"/>
              </a:spcBef>
              <a:buSzPct val="100000"/>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Ongoing advancements in technology will further enhance the capabilities of defect detection and predictive maintenance. Competitive Advantage: Companies that adopt these future trends will gain a competitive edge through improved efficiency, reduced costs, and enhanced reliability. Strategic Planning: Organizations should start planning now to integrate these future trends into their maintenance strategies to stay ahead in the industry.</a:t>
            </a:r>
          </a:p>
          <a:p>
            <a:pPr marL="137160" lvl="1" indent="0" algn="just">
              <a:spcBef>
                <a:spcPts val="1200"/>
              </a:spcBef>
              <a:buSzPct val="100000"/>
              <a:buNone/>
            </a:pPr>
            <a:r>
              <a:rPr lang="en-US" sz="2400" dirty="0">
                <a:latin typeface="Times New Roman" panose="02020603050405020304" pitchFamily="18" charset="0"/>
                <a:cs typeface="Times New Roman" panose="02020603050405020304" pitchFamily="18" charset="0"/>
              </a:rPr>
              <a:t>New sensors are being developed that are more sensitive, accurate, and capable of detecting a wider range of parameters. These sensors can monitor parameters such as humidity, pressure, chemical composition, and more. </a:t>
            </a:r>
          </a:p>
          <a:p>
            <a:pPr marL="137160" lvl="1" indent="0" algn="just">
              <a:spcBef>
                <a:spcPts val="1200"/>
              </a:spcBef>
              <a:buSzPct val="100000"/>
              <a:buNone/>
            </a:pPr>
            <a:r>
              <a:rPr lang="en-US" sz="2400" dirty="0">
                <a:latin typeface="Times New Roman" panose="02020603050405020304" pitchFamily="18" charset="0"/>
                <a:cs typeface="Times New Roman" panose="02020603050405020304" pitchFamily="18" charset="0"/>
              </a:rPr>
              <a:t>With more precise data, the predictive models become more accurate, leading to better maintenance decisions.</a:t>
            </a:r>
          </a:p>
          <a:p>
            <a:pPr marL="137160" lvl="1" indent="0" algn="just">
              <a:spcBef>
                <a:spcPts val="1200"/>
              </a:spcBef>
              <a:buSzPct val="100000"/>
              <a:buFont typeface="Arial" panose="020B0604020202020204" pitchFamily="34" charse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2530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Future Trends</a:t>
            </a:r>
            <a:endParaRPr lang="en-IN" sz="3200" b="1" dirty="0">
              <a:solidFill>
                <a:srgbClr val="00B0F0"/>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372CA81A-A0D5-AE05-832F-4A5BD8F884D4}"/>
              </a:ext>
            </a:extLst>
          </p:cNvPr>
          <p:cNvSpPr txBox="1">
            <a:spLocks/>
          </p:cNvSpPr>
          <p:nvPr/>
        </p:nvSpPr>
        <p:spPr>
          <a:xfrm>
            <a:off x="762000" y="1687285"/>
            <a:ext cx="10972800" cy="4525963"/>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457200" lvl="1" indent="0" algn="just">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Continual improvement in algorithms that can learn from data and improve over time. Utilization of neural networks for complex pattern recognition in large datasets, enhancing defect detection capabilities.</a:t>
            </a:r>
          </a:p>
          <a:p>
            <a:pPr marL="457200" lvl="1" indent="0" algn="just">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Enhanced ability to predict failures with higher accuracy, even in complex and dynamic environments.</a:t>
            </a:r>
          </a:p>
          <a:p>
            <a:pPr marL="457200" lvl="1" indent="0" algn="just">
              <a:buFont typeface="Arial" panose="020B0604020202020204" pitchFamily="34" charse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4314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94409" y="1029548"/>
            <a:ext cx="10359683" cy="4779023"/>
          </a:xfrm>
          <a:prstGeom prst="rect">
            <a:avLst/>
          </a:prstGeom>
          <a:noFill/>
        </p:spPr>
        <p:txBody>
          <a:bodyPr wrap="square" lIns="99843" tIns="49922" rIns="99843" bIns="49922" rtlCol="0" anchor="ctr">
            <a:spAutoFit/>
          </a:bodyPr>
          <a:lstStyle/>
          <a:p>
            <a:pPr algn="ctr"/>
            <a:r>
              <a:rPr lang="en-US" sz="5400" b="1" dirty="0">
                <a:solidFill>
                  <a:srgbClr val="FF0000"/>
                </a:solidFill>
                <a:latin typeface="Times" panose="02020603050405020304" pitchFamily="18" charset="0"/>
                <a:cs typeface="Times" panose="02020603050405020304" pitchFamily="18" charset="0"/>
              </a:rPr>
              <a:t>Unit 5 </a:t>
            </a:r>
            <a:r>
              <a:rPr lang="en-IN" sz="5400" b="1" dirty="0">
                <a:solidFill>
                  <a:srgbClr val="FF0000"/>
                </a:solidFill>
                <a:latin typeface="Times" panose="02020603050405020304" pitchFamily="18" charset="0"/>
                <a:cs typeface="Times" panose="02020603050405020304" pitchFamily="18" charset="0"/>
              </a:rPr>
              <a:t>: </a:t>
            </a:r>
            <a:r>
              <a:rPr lang="en-US" sz="5400" b="1" dirty="0">
                <a:solidFill>
                  <a:srgbClr val="FF0000"/>
                </a:solidFill>
                <a:latin typeface="Times" panose="02020603050405020304" pitchFamily="18" charset="0"/>
                <a:cs typeface="Times" panose="02020603050405020304" pitchFamily="18" charset="0"/>
              </a:rPr>
              <a:t>Applications of AI and machine learning</a:t>
            </a:r>
            <a:r>
              <a:rPr lang="en-US" sz="5000" b="1" dirty="0">
                <a:solidFill>
                  <a:srgbClr val="46B0FA"/>
                </a:solidFill>
                <a:latin typeface="Times" panose="02020603050405020304" pitchFamily="18" charset="0"/>
                <a:cs typeface="Times" panose="02020603050405020304" pitchFamily="18" charset="0"/>
              </a:rPr>
              <a:t>	</a:t>
            </a:r>
          </a:p>
          <a:p>
            <a:pPr algn="ctr"/>
            <a:r>
              <a:rPr lang="en-US" sz="3200" b="1" dirty="0">
                <a:solidFill>
                  <a:srgbClr val="46B0FA"/>
                </a:solidFill>
                <a:latin typeface="Times" panose="02020603050405020304" pitchFamily="18" charset="0"/>
                <a:cs typeface="Times" panose="02020603050405020304" pitchFamily="18" charset="0"/>
              </a:rPr>
              <a:t>Lecture 5: Defect detection and predictive maintenance</a:t>
            </a:r>
          </a:p>
          <a:p>
            <a:pPr algn="ctr"/>
            <a:endParaRPr lang="en-US" sz="3200" b="1" dirty="0">
              <a:solidFill>
                <a:srgbClr val="46B0FA"/>
              </a:solidFill>
              <a:latin typeface="Times" panose="02020603050405020304" pitchFamily="18" charset="0"/>
              <a:cs typeface="Times" panose="02020603050405020304" pitchFamily="18" charset="0"/>
            </a:endParaRPr>
          </a:p>
          <a:p>
            <a:pPr algn="ctr"/>
            <a:endParaRPr lang="en-US" sz="3200" b="1" dirty="0">
              <a:solidFill>
                <a:srgbClr val="46B0FA"/>
              </a:solidFill>
              <a:latin typeface="Times" panose="02020603050405020304" pitchFamily="18" charset="0"/>
              <a:cs typeface="Times" panose="02020603050405020304" pitchFamily="18" charset="0"/>
            </a:endParaRPr>
          </a:p>
          <a:p>
            <a:pPr algn="ctr"/>
            <a:endParaRPr lang="en-US" sz="5000" dirty="0">
              <a:solidFill>
                <a:srgbClr val="46B0FA"/>
              </a:solidFill>
              <a:latin typeface="Times" panose="02020603050405020304" pitchFamily="18" charset="0"/>
              <a:cs typeface="Times" panose="02020603050405020304" pitchFamily="18" charset="0"/>
            </a:endParaRPr>
          </a:p>
          <a:p>
            <a:pPr algn="ctr"/>
            <a:r>
              <a:rPr lang="en-US" sz="5000" b="1" dirty="0">
                <a:latin typeface="Times" panose="02020603050405020304" pitchFamily="18" charset="0"/>
                <a:cs typeface="Times" panose="02020603050405020304" pitchFamily="18" charset="0"/>
              </a:rPr>
              <a:t>	</a:t>
            </a:r>
            <a:endParaRPr lang="en-IN" sz="5000" b="1" dirty="0">
              <a:solidFill>
                <a:srgbClr val="C00000"/>
              </a:solidFill>
              <a:latin typeface="Times" panose="02020603050405020304" pitchFamily="18" charset="0"/>
              <a:cs typeface="Times" panose="02020603050405020304" pitchFamily="18" charset="0"/>
            </a:endParaRPr>
          </a:p>
        </p:txBody>
      </p:sp>
      <p:sp>
        <p:nvSpPr>
          <p:cNvPr id="2" name="Rectangle 1"/>
          <p:cNvSpPr/>
          <p:nvPr/>
        </p:nvSpPr>
        <p:spPr>
          <a:xfrm>
            <a:off x="3029637" y="5077397"/>
            <a:ext cx="6654800" cy="1329467"/>
          </a:xfrm>
          <a:prstGeom prst="rect">
            <a:avLst/>
          </a:prstGeom>
        </p:spPr>
        <p:txBody>
          <a:bodyPr>
            <a:spAutoFit/>
          </a:bodyPr>
          <a:lstStyle/>
          <a:p>
            <a:pPr algn="ctr">
              <a:lnSpc>
                <a:spcPct val="120000"/>
              </a:lnSpc>
            </a:pPr>
            <a:r>
              <a:rPr lang="en-US" sz="2300" dirty="0">
                <a:latin typeface="Times New Roman"/>
                <a:cs typeface="Times New Roman"/>
              </a:rPr>
              <a:t>School of Computer Science</a:t>
            </a:r>
            <a:br>
              <a:rPr lang="en-US" sz="2300" dirty="0">
                <a:latin typeface="Times New Roman"/>
                <a:cs typeface="Times New Roman"/>
              </a:rPr>
            </a:br>
            <a:r>
              <a:rPr lang="en-US" sz="2300" dirty="0">
                <a:latin typeface="Times New Roman"/>
                <a:cs typeface="Times New Roman"/>
              </a:rPr>
              <a:t>UPES, Dehradun</a:t>
            </a:r>
          </a:p>
          <a:p>
            <a:pPr algn="ctr">
              <a:lnSpc>
                <a:spcPct val="120000"/>
              </a:lnSpc>
            </a:pPr>
            <a:r>
              <a:rPr lang="en-US" sz="2300" dirty="0">
                <a:latin typeface="Times New Roman"/>
                <a:cs typeface="Times New Roman"/>
              </a:rPr>
              <a:t>India</a:t>
            </a:r>
          </a:p>
        </p:txBody>
      </p:sp>
    </p:spTree>
    <p:extLst>
      <p:ext uri="{BB962C8B-B14F-4D97-AF65-F5344CB8AC3E}">
        <p14:creationId xmlns:p14="http://schemas.microsoft.com/office/powerpoint/2010/main" val="100812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MCQ’s</a:t>
            </a:r>
            <a:endParaRPr lang="en-IN" sz="3200" b="1" dirty="0">
              <a:solidFill>
                <a:srgbClr val="00B0F0"/>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372CA81A-A0D5-AE05-832F-4A5BD8F884D4}"/>
              </a:ext>
            </a:extLst>
          </p:cNvPr>
          <p:cNvSpPr txBox="1">
            <a:spLocks/>
          </p:cNvSpPr>
          <p:nvPr/>
        </p:nvSpPr>
        <p:spPr>
          <a:xfrm>
            <a:off x="892628" y="1543689"/>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buNone/>
            </a:pPr>
            <a:r>
              <a:rPr lang="en-US" sz="2000" b="1" dirty="0">
                <a:latin typeface="Times" panose="02020603050405020304" pitchFamily="18" charset="0"/>
                <a:cs typeface="Times" panose="02020603050405020304" pitchFamily="18" charset="0"/>
              </a:rPr>
              <a:t>1. Which of the following techniques is commonly used for defect detection in manufacturing processes?</a:t>
            </a:r>
          </a:p>
          <a:p>
            <a:pPr marL="0" indent="0">
              <a:buNone/>
            </a:pPr>
            <a:r>
              <a:rPr lang="en-US" sz="2000" dirty="0">
                <a:latin typeface="Times" panose="02020603050405020304" pitchFamily="18" charset="0"/>
                <a:cs typeface="Times" panose="02020603050405020304" pitchFamily="18" charset="0"/>
              </a:rPr>
              <a:t>A. Data Encryption</a:t>
            </a:r>
          </a:p>
          <a:p>
            <a:pPr marL="0" indent="0">
              <a:buNone/>
            </a:pPr>
            <a:r>
              <a:rPr lang="en-US" sz="2000" dirty="0">
                <a:latin typeface="Times" panose="02020603050405020304" pitchFamily="18" charset="0"/>
                <a:cs typeface="Times" panose="02020603050405020304" pitchFamily="18" charset="0"/>
              </a:rPr>
              <a:t>B. Ultrasonic Testing</a:t>
            </a:r>
          </a:p>
          <a:p>
            <a:pPr marL="0" indent="0">
              <a:buNone/>
            </a:pPr>
            <a:r>
              <a:rPr lang="en-US" sz="2000" dirty="0">
                <a:latin typeface="Times" panose="02020603050405020304" pitchFamily="18" charset="0"/>
                <a:cs typeface="Times" panose="02020603050405020304" pitchFamily="18" charset="0"/>
              </a:rPr>
              <a:t>C. Cloud Computing</a:t>
            </a:r>
          </a:p>
          <a:p>
            <a:pPr marL="0" indent="0">
              <a:buNone/>
            </a:pPr>
            <a:r>
              <a:rPr lang="en-US" sz="2000" dirty="0">
                <a:latin typeface="Times" panose="02020603050405020304" pitchFamily="18" charset="0"/>
                <a:cs typeface="Times" panose="02020603050405020304" pitchFamily="18" charset="0"/>
              </a:rPr>
              <a:t>D. Blockchain Technology</a:t>
            </a:r>
          </a:p>
          <a:p>
            <a:pPr marL="0" indent="0">
              <a:buNone/>
            </a:pPr>
            <a:r>
              <a:rPr lang="en-US" sz="2000" b="1" dirty="0">
                <a:latin typeface="Times" panose="02020603050405020304" pitchFamily="18" charset="0"/>
                <a:cs typeface="Times" panose="02020603050405020304" pitchFamily="18" charset="0"/>
              </a:rPr>
              <a:t>2. Predictive maintenance primarily aims to:</a:t>
            </a:r>
          </a:p>
          <a:p>
            <a:pPr marL="0" indent="0">
              <a:buNone/>
            </a:pPr>
            <a:r>
              <a:rPr lang="en-US" sz="2000" dirty="0">
                <a:latin typeface="Times" panose="02020603050405020304" pitchFamily="18" charset="0"/>
                <a:cs typeface="Times" panose="02020603050405020304" pitchFamily="18" charset="0"/>
              </a:rPr>
              <a:t>A) Increase the downtime of equipment</a:t>
            </a:r>
          </a:p>
          <a:p>
            <a:pPr marL="0" indent="0">
              <a:buNone/>
            </a:pPr>
            <a:r>
              <a:rPr lang="en-US" sz="2000" dirty="0">
                <a:latin typeface="Times" panose="02020603050405020304" pitchFamily="18" charset="0"/>
                <a:cs typeface="Times" panose="02020603050405020304" pitchFamily="18" charset="0"/>
              </a:rPr>
              <a:t>B) Replace parts regardless of their condition</a:t>
            </a:r>
          </a:p>
          <a:p>
            <a:pPr marL="0" indent="0">
              <a:buNone/>
            </a:pPr>
            <a:r>
              <a:rPr lang="en-US" sz="2000" dirty="0">
                <a:latin typeface="Times" panose="02020603050405020304" pitchFamily="18" charset="0"/>
                <a:cs typeface="Times" panose="02020603050405020304" pitchFamily="18" charset="0"/>
              </a:rPr>
              <a:t>C) Predict failures and perform maintenance before failures occur</a:t>
            </a:r>
          </a:p>
          <a:p>
            <a:pPr marL="0" indent="0">
              <a:buNone/>
            </a:pPr>
            <a:r>
              <a:rPr lang="en-US" sz="2000" dirty="0">
                <a:latin typeface="Times" panose="02020603050405020304" pitchFamily="18" charset="0"/>
                <a:cs typeface="Times" panose="02020603050405020304" pitchFamily="18" charset="0"/>
              </a:rPr>
              <a:t>D) Ignore historical data and rely solely on immediate observations</a:t>
            </a:r>
          </a:p>
          <a:p>
            <a:pPr marL="137160" lvl="1" indent="0" algn="just">
              <a:spcBef>
                <a:spcPts val="1200"/>
              </a:spcBef>
              <a:buSzPct val="100000"/>
              <a:buFont typeface="Arial" panose="020B0604020202020204" pitchFamily="34" charset="0"/>
              <a:buNone/>
            </a:pPr>
            <a:endParaRPr lang="en-US" sz="2000" dirty="0">
              <a:solidFill>
                <a:srgbClr val="616161"/>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563814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MCQ’s</a:t>
            </a:r>
            <a:endParaRPr lang="en-IN" sz="3200" b="1" dirty="0">
              <a:solidFill>
                <a:srgbClr val="00B0F0"/>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372CA81A-A0D5-AE05-832F-4A5BD8F884D4}"/>
              </a:ext>
            </a:extLst>
          </p:cNvPr>
          <p:cNvSpPr txBox="1">
            <a:spLocks/>
          </p:cNvSpPr>
          <p:nvPr/>
        </p:nvSpPr>
        <p:spPr>
          <a:xfrm>
            <a:off x="892628" y="1543689"/>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buNone/>
            </a:pPr>
            <a:r>
              <a:rPr lang="en-US" sz="2000" b="1" dirty="0">
                <a:latin typeface="Times" panose="02020603050405020304" pitchFamily="18" charset="0"/>
                <a:cs typeface="Times" panose="02020603050405020304" pitchFamily="18" charset="0"/>
              </a:rPr>
              <a:t>3. What role does machine learning play in predictive maintenance?</a:t>
            </a:r>
          </a:p>
          <a:p>
            <a:pPr marL="0" indent="0">
              <a:buNone/>
            </a:pPr>
            <a:r>
              <a:rPr lang="en-US" sz="2000" dirty="0">
                <a:latin typeface="Times" panose="02020603050405020304" pitchFamily="18" charset="0"/>
                <a:cs typeface="Times" panose="02020603050405020304" pitchFamily="18" charset="0"/>
              </a:rPr>
              <a:t>A. It encrypts data for secure storage</a:t>
            </a:r>
          </a:p>
          <a:p>
            <a:pPr marL="0" indent="0">
              <a:buNone/>
            </a:pPr>
            <a:r>
              <a:rPr lang="en-US" sz="2000" dirty="0">
                <a:latin typeface="Times" panose="02020603050405020304" pitchFamily="18" charset="0"/>
                <a:cs typeface="Times" panose="02020603050405020304" pitchFamily="18" charset="0"/>
              </a:rPr>
              <a:t>B. It creates visual representations of data</a:t>
            </a:r>
          </a:p>
          <a:p>
            <a:pPr marL="0" indent="0">
              <a:buNone/>
            </a:pPr>
            <a:r>
              <a:rPr lang="en-US" sz="2000" dirty="0">
                <a:latin typeface="Times" panose="02020603050405020304" pitchFamily="18" charset="0"/>
                <a:cs typeface="Times" panose="02020603050405020304" pitchFamily="18" charset="0"/>
              </a:rPr>
              <a:t>C. It analyzes historical data to predict future equipment failures</a:t>
            </a:r>
          </a:p>
          <a:p>
            <a:pPr marL="0" indent="0">
              <a:buNone/>
            </a:pPr>
            <a:r>
              <a:rPr lang="en-US" sz="2000" dirty="0">
                <a:latin typeface="Times" panose="02020603050405020304" pitchFamily="18" charset="0"/>
                <a:cs typeface="Times" panose="02020603050405020304" pitchFamily="18" charset="0"/>
              </a:rPr>
              <a:t>D. It only monitors equipment without providing actionable insights</a:t>
            </a:r>
          </a:p>
          <a:p>
            <a:pPr marL="0" indent="0">
              <a:buNone/>
            </a:pPr>
            <a:r>
              <a:rPr lang="en-US" sz="2000" b="1" dirty="0">
                <a:latin typeface="Times" panose="02020603050405020304" pitchFamily="18" charset="0"/>
                <a:cs typeface="Times" panose="02020603050405020304" pitchFamily="18" charset="0"/>
              </a:rPr>
              <a:t>4. Which of the following sensors is commonly used for vibration analysis in predictive maintenance?</a:t>
            </a:r>
          </a:p>
          <a:p>
            <a:pPr marL="0" indent="0">
              <a:buNone/>
            </a:pPr>
            <a:r>
              <a:rPr lang="en-US" sz="2000" dirty="0">
                <a:latin typeface="Times" panose="02020603050405020304" pitchFamily="18" charset="0"/>
                <a:cs typeface="Times" panose="02020603050405020304" pitchFamily="18" charset="0"/>
              </a:rPr>
              <a:t>A) Temperature sensor</a:t>
            </a:r>
          </a:p>
          <a:p>
            <a:pPr marL="0" indent="0">
              <a:buNone/>
            </a:pPr>
            <a:r>
              <a:rPr lang="en-US" sz="2000" dirty="0">
                <a:latin typeface="Times" panose="02020603050405020304" pitchFamily="18" charset="0"/>
                <a:cs typeface="Times" panose="02020603050405020304" pitchFamily="18" charset="0"/>
              </a:rPr>
              <a:t>B) Pressure sensor</a:t>
            </a:r>
          </a:p>
          <a:p>
            <a:pPr marL="0" indent="0">
              <a:buNone/>
            </a:pPr>
            <a:r>
              <a:rPr lang="en-US" sz="2000" dirty="0">
                <a:latin typeface="Times" panose="02020603050405020304" pitchFamily="18" charset="0"/>
                <a:cs typeface="Times" panose="02020603050405020304" pitchFamily="18" charset="0"/>
              </a:rPr>
              <a:t>C) Accelerometer</a:t>
            </a:r>
          </a:p>
          <a:p>
            <a:pPr marL="0" indent="0">
              <a:buNone/>
            </a:pPr>
            <a:r>
              <a:rPr lang="en-US" sz="2000" dirty="0">
                <a:latin typeface="Times" panose="02020603050405020304" pitchFamily="18" charset="0"/>
                <a:cs typeface="Times" panose="02020603050405020304" pitchFamily="18" charset="0"/>
              </a:rPr>
              <a:t>D) Humidity sensor</a:t>
            </a:r>
          </a:p>
          <a:p>
            <a:pPr marL="0" indent="0">
              <a:buNone/>
            </a:pPr>
            <a:endParaRPr lang="en-US" sz="1200" dirty="0"/>
          </a:p>
          <a:p>
            <a:pPr marL="137160" lvl="1" indent="0" algn="just">
              <a:spcBef>
                <a:spcPts val="1200"/>
              </a:spcBef>
              <a:buSzPct val="100000"/>
              <a:buFont typeface="Arial" panose="020B0604020202020204" pitchFamily="34" charset="0"/>
              <a:buNone/>
            </a:pPr>
            <a:endParaRPr lang="en-US" sz="2000" dirty="0">
              <a:solidFill>
                <a:srgbClr val="616161"/>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584740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MCQ’s</a:t>
            </a:r>
            <a:endParaRPr lang="en-IN" sz="3200" b="1" dirty="0">
              <a:solidFill>
                <a:srgbClr val="00B0F0"/>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372CA81A-A0D5-AE05-832F-4A5BD8F884D4}"/>
              </a:ext>
            </a:extLst>
          </p:cNvPr>
          <p:cNvSpPr txBox="1">
            <a:spLocks/>
          </p:cNvSpPr>
          <p:nvPr/>
        </p:nvSpPr>
        <p:spPr>
          <a:xfrm>
            <a:off x="892628" y="1543689"/>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buNone/>
            </a:pPr>
            <a:r>
              <a:rPr lang="en-US" sz="2000" b="1" dirty="0">
                <a:latin typeface="Times" panose="02020603050405020304" pitchFamily="18" charset="0"/>
                <a:cs typeface="Times" panose="02020603050405020304" pitchFamily="18" charset="0"/>
              </a:rPr>
              <a:t>5. In predictive maintenance, a significant change in which parameter often indicates an impending failure?</a:t>
            </a:r>
          </a:p>
          <a:p>
            <a:pPr marL="0" indent="0">
              <a:buNone/>
            </a:pPr>
            <a:r>
              <a:rPr lang="en-US" sz="2000" dirty="0">
                <a:latin typeface="Times" panose="02020603050405020304" pitchFamily="18" charset="0"/>
                <a:cs typeface="Times" panose="02020603050405020304" pitchFamily="18" charset="0"/>
              </a:rPr>
              <a:t>A. Equipment color</a:t>
            </a:r>
          </a:p>
          <a:p>
            <a:pPr marL="0" indent="0">
              <a:buNone/>
            </a:pPr>
            <a:r>
              <a:rPr lang="en-US" sz="2000" dirty="0">
                <a:latin typeface="Times" panose="02020603050405020304" pitchFamily="18" charset="0"/>
                <a:cs typeface="Times" panose="02020603050405020304" pitchFamily="18" charset="0"/>
              </a:rPr>
              <a:t>B. Maintenance schedule</a:t>
            </a:r>
          </a:p>
          <a:p>
            <a:pPr marL="0" indent="0">
              <a:buNone/>
            </a:pPr>
            <a:r>
              <a:rPr lang="en-US" sz="2000" dirty="0">
                <a:latin typeface="Times" panose="02020603050405020304" pitchFamily="18" charset="0"/>
                <a:cs typeface="Times" panose="02020603050405020304" pitchFamily="18" charset="0"/>
              </a:rPr>
              <a:t>C. Equipment vibrations </a:t>
            </a:r>
          </a:p>
          <a:p>
            <a:pPr marL="0" indent="0">
              <a:buNone/>
            </a:pPr>
            <a:r>
              <a:rPr lang="en-US" sz="2000" dirty="0">
                <a:latin typeface="Times" panose="02020603050405020304" pitchFamily="18" charset="0"/>
                <a:cs typeface="Times" panose="02020603050405020304" pitchFamily="18" charset="0"/>
              </a:rPr>
              <a:t>D. Operator shift timings</a:t>
            </a:r>
          </a:p>
        </p:txBody>
      </p:sp>
    </p:spTree>
    <p:extLst>
      <p:ext uri="{BB962C8B-B14F-4D97-AF65-F5344CB8AC3E}">
        <p14:creationId xmlns:p14="http://schemas.microsoft.com/office/powerpoint/2010/main" val="2657094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MCQ’s</a:t>
            </a:r>
            <a:endParaRPr lang="en-IN" sz="3200" b="1" dirty="0">
              <a:solidFill>
                <a:srgbClr val="00B0F0"/>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372CA81A-A0D5-AE05-832F-4A5BD8F884D4}"/>
              </a:ext>
            </a:extLst>
          </p:cNvPr>
          <p:cNvSpPr txBox="1">
            <a:spLocks/>
          </p:cNvSpPr>
          <p:nvPr/>
        </p:nvSpPr>
        <p:spPr>
          <a:xfrm>
            <a:off x="892628" y="1543689"/>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457200" indent="-457200">
              <a:buAutoNum type="arabicPeriod"/>
            </a:pPr>
            <a:r>
              <a:rPr lang="en-US" sz="2000" dirty="0">
                <a:latin typeface="Times" panose="02020603050405020304" pitchFamily="18" charset="0"/>
                <a:cs typeface="Times" panose="02020603050405020304" pitchFamily="18" charset="0"/>
              </a:rPr>
              <a:t>Answer: B. Ultrasonic Testing</a:t>
            </a:r>
          </a:p>
          <a:p>
            <a:pPr marL="457200" indent="-457200">
              <a:buFont typeface="Arial" panose="020B0604020202020204" pitchFamily="34" charset="0"/>
              <a:buAutoNum type="arabicPeriod"/>
            </a:pPr>
            <a:r>
              <a:rPr lang="en-US" sz="2000" dirty="0">
                <a:latin typeface="Times" panose="02020603050405020304" pitchFamily="18" charset="0"/>
                <a:cs typeface="Times" panose="02020603050405020304" pitchFamily="18" charset="0"/>
              </a:rPr>
              <a:t>Answer: C. Predict failures and perform maintenance before failures occur</a:t>
            </a:r>
          </a:p>
          <a:p>
            <a:pPr marL="457200" indent="-457200">
              <a:buFont typeface="Arial" panose="020B0604020202020204" pitchFamily="34" charset="0"/>
              <a:buAutoNum type="arabicPeriod"/>
            </a:pPr>
            <a:r>
              <a:rPr lang="en-US" sz="2000" dirty="0">
                <a:latin typeface="Times" panose="02020603050405020304" pitchFamily="18" charset="0"/>
                <a:cs typeface="Times" panose="02020603050405020304" pitchFamily="18" charset="0"/>
              </a:rPr>
              <a:t>Answer: C. It analyzes historical data to predict future equipment failures</a:t>
            </a:r>
          </a:p>
          <a:p>
            <a:pPr marL="457200" indent="-457200">
              <a:buFont typeface="Arial" panose="020B0604020202020204" pitchFamily="34" charset="0"/>
              <a:buAutoNum type="arabicPeriod"/>
            </a:pPr>
            <a:r>
              <a:rPr lang="en-US" sz="2000" dirty="0">
                <a:latin typeface="Times" panose="02020603050405020304" pitchFamily="18" charset="0"/>
                <a:cs typeface="Times" panose="02020603050405020304" pitchFamily="18" charset="0"/>
              </a:rPr>
              <a:t>Answer: C) Accelerometer</a:t>
            </a:r>
          </a:p>
          <a:p>
            <a:pPr marL="457200" indent="-457200">
              <a:buFont typeface="Arial" panose="020B0604020202020204" pitchFamily="34" charset="0"/>
              <a:buAutoNum type="arabicPeriod"/>
            </a:pPr>
            <a:r>
              <a:rPr lang="en-US" sz="2000" dirty="0">
                <a:latin typeface="Times" panose="02020603050405020304" pitchFamily="18" charset="0"/>
                <a:cs typeface="Times" panose="02020603050405020304" pitchFamily="18" charset="0"/>
              </a:rPr>
              <a:t>Answer: C. Equipment vibrations</a:t>
            </a:r>
          </a:p>
          <a:p>
            <a:pPr marL="457200" indent="-457200">
              <a:buFont typeface="Arial" panose="020B0604020202020204" pitchFamily="34" charset="0"/>
              <a:buAutoNum type="arabicPeriod"/>
            </a:pPr>
            <a:endParaRPr lang="en-US" sz="2000" dirty="0">
              <a:latin typeface="Times" panose="02020603050405020304" pitchFamily="18" charset="0"/>
              <a:cs typeface="Times" panose="02020603050405020304" pitchFamily="18" charset="0"/>
            </a:endParaRPr>
          </a:p>
          <a:p>
            <a:pPr marL="457200" indent="-457200">
              <a:buFont typeface="Arial" panose="020B0604020202020204" pitchFamily="34" charset="0"/>
              <a:buAutoNum type="arabicPeriod"/>
            </a:pPr>
            <a:endParaRPr lang="en-US" sz="2000" dirty="0">
              <a:latin typeface="Times" panose="02020603050405020304" pitchFamily="18" charset="0"/>
              <a:cs typeface="Times" panose="02020603050405020304" pitchFamily="18" charset="0"/>
            </a:endParaRPr>
          </a:p>
          <a:p>
            <a:pPr marL="457200" indent="-457200">
              <a:buAutoNum type="arabicPeriod"/>
            </a:pPr>
            <a:endParaRPr lang="en-US" sz="2000" dirty="0">
              <a:latin typeface="Times" panose="02020603050405020304" pitchFamily="18" charset="0"/>
              <a:cs typeface="Times" panose="02020603050405020304" pitchFamily="18" charset="0"/>
            </a:endParaRPr>
          </a:p>
          <a:p>
            <a:pPr marL="0" indent="0">
              <a:buNone/>
            </a:pPr>
            <a:r>
              <a:rPr lang="en-US" sz="2000" b="1" dirty="0">
                <a:latin typeface="Times" panose="02020603050405020304" pitchFamily="18" charset="0"/>
                <a:cs typeface="Times" panose="02020603050405020304" pitchFamily="18" charset="0"/>
              </a:rPr>
              <a:t> </a:t>
            </a:r>
            <a:endParaRPr lang="en-US" sz="2000" dirty="0">
              <a:solidFill>
                <a:srgbClr val="616161"/>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987123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929"/>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References</a:t>
            </a:r>
            <a:endParaRPr lang="en-IN" sz="3200" b="1" dirty="0">
              <a:solidFill>
                <a:srgbClr val="00B0F0"/>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372CA81A-A0D5-AE05-832F-4A5BD8F884D4}"/>
              </a:ext>
            </a:extLst>
          </p:cNvPr>
          <p:cNvSpPr txBox="1">
            <a:spLocks/>
          </p:cNvSpPr>
          <p:nvPr/>
        </p:nvSpPr>
        <p:spPr>
          <a:xfrm>
            <a:off x="762000" y="1752601"/>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228600" indent="-228600">
              <a:buAutoNum type="arabicPeriod"/>
            </a:pPr>
            <a:r>
              <a:rPr lang="en-US" sz="2400" dirty="0">
                <a:hlinkClick r:id="rId3"/>
              </a:rPr>
              <a:t> https://scikit-learn.org/stable/modules/cross_validation.html</a:t>
            </a:r>
            <a:r>
              <a:rPr lang="en-US" sz="2400" dirty="0"/>
              <a:t>  </a:t>
            </a:r>
          </a:p>
          <a:p>
            <a:pPr marL="457200" indent="-457200">
              <a:buAutoNum type="arabicPeriod"/>
            </a:pPr>
            <a:r>
              <a:rPr lang="en-US" sz="2400" dirty="0">
                <a:hlinkClick r:id="rId4"/>
              </a:rPr>
              <a:t>https://scikit-learn.org/stable/modules/model_evaluation.html</a:t>
            </a:r>
            <a:endParaRPr lang="en-US" sz="2400" dirty="0"/>
          </a:p>
          <a:p>
            <a:pPr marL="457200" indent="-457200">
              <a:buAutoNum type="arabicPeriod"/>
            </a:pPr>
            <a:r>
              <a:rPr lang="en-US" sz="2400" dirty="0">
                <a:hlinkClick r:id="rId5"/>
              </a:rPr>
              <a:t>https://imbalanced-learn.org/stable/under_sampling.html</a:t>
            </a:r>
            <a:endParaRPr lang="en-US" sz="2400" dirty="0"/>
          </a:p>
          <a:p>
            <a:pPr marL="457200" indent="-457200">
              <a:buAutoNum type="arabicPeriod"/>
            </a:pPr>
            <a:r>
              <a:rPr lang="en-US" sz="2400" dirty="0"/>
              <a:t>"Pattern Recognition and Machine Learning" by Christopher M. Bishop</a:t>
            </a:r>
          </a:p>
          <a:p>
            <a:pPr marL="457200" indent="-457200">
              <a:buAutoNum type="arabicPeriod"/>
            </a:pPr>
            <a:r>
              <a:rPr lang="en-US" sz="2400" dirty="0"/>
              <a:t>"Feature Engineering for Machine Learning: Principles and Techniques for Data Scientists" by Alice Zheng and Amanda </a:t>
            </a:r>
            <a:r>
              <a:rPr lang="en-US" sz="2400" dirty="0" err="1"/>
              <a:t>Casari</a:t>
            </a:r>
            <a:endParaRPr lang="en-US" sz="2400" b="1" dirty="0">
              <a:latin typeface="Times" panose="02020603050405020304" pitchFamily="18" charset="0"/>
              <a:cs typeface="Times" panose="02020603050405020304" pitchFamily="18" charset="0"/>
            </a:endParaRPr>
          </a:p>
          <a:p>
            <a:pPr marL="0" indent="0">
              <a:buNone/>
            </a:pPr>
            <a:endParaRPr lang="en-US" sz="2400" dirty="0">
              <a:latin typeface="Times" panose="02020603050405020304" pitchFamily="18" charset="0"/>
              <a:cs typeface="Times" panose="02020603050405020304" pitchFamily="18" charset="0"/>
            </a:endParaRPr>
          </a:p>
          <a:p>
            <a:pPr marL="0" indent="0">
              <a:buNone/>
            </a:pPr>
            <a:endParaRPr lang="en-US" sz="2400" dirty="0">
              <a:latin typeface="Times" panose="02020603050405020304" pitchFamily="18" charset="0"/>
              <a:cs typeface="Times" panose="02020603050405020304" pitchFamily="18" charset="0"/>
            </a:endParaRPr>
          </a:p>
          <a:p>
            <a:pPr marL="0" indent="0">
              <a:buNone/>
            </a:pPr>
            <a:endParaRPr lang="en-US" sz="2400" dirty="0">
              <a:latin typeface="Times" panose="02020603050405020304" pitchFamily="18" charset="0"/>
              <a:cs typeface="Times" panose="02020603050405020304" pitchFamily="18" charset="0"/>
            </a:endParaRPr>
          </a:p>
          <a:p>
            <a:pPr marL="137160" lvl="1" indent="0" algn="just">
              <a:spcBef>
                <a:spcPts val="1200"/>
              </a:spcBef>
              <a:buSzPct val="100000"/>
              <a:buFont typeface="Arial" panose="020B0604020202020204" pitchFamily="34" charset="0"/>
              <a:buNone/>
            </a:pPr>
            <a:endParaRPr lang="en-US" sz="2400" dirty="0">
              <a:solidFill>
                <a:srgbClr val="616161"/>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536563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198" y="0"/>
            <a:ext cx="13312400" cy="7486838"/>
          </a:xfrm>
          <a:prstGeom prst="rect">
            <a:avLst/>
          </a:prstGeom>
        </p:spPr>
      </p:pic>
      <p:sp>
        <p:nvSpPr>
          <p:cNvPr id="2" name="Slide Number Placeholder 1"/>
          <p:cNvSpPr>
            <a:spLocks noGrp="1"/>
          </p:cNvSpPr>
          <p:nvPr>
            <p:ph type="sldNum" sz="quarter" idx="12"/>
          </p:nvPr>
        </p:nvSpPr>
        <p:spPr/>
        <p:txBody>
          <a:bodyPr/>
          <a:lstStyle/>
          <a:p>
            <a:fld id="{1B2A20A6-2C11-4CB1-9193-A0D80FC8463A}" type="slidenum">
              <a:rPr lang="en-IN" smtClean="0"/>
              <a:t>25</a:t>
            </a:fld>
            <a:endParaRPr lang="en-IN"/>
          </a:p>
        </p:txBody>
      </p:sp>
      <p:sp>
        <p:nvSpPr>
          <p:cNvPr id="6" name="TextBox 5">
            <a:extLst>
              <a:ext uri="{FF2B5EF4-FFF2-40B4-BE49-F238E27FC236}">
                <a16:creationId xmlns:a16="http://schemas.microsoft.com/office/drawing/2014/main" id="{C39D82EA-6098-704F-AD4D-D13A499C492D}"/>
              </a:ext>
            </a:extLst>
          </p:cNvPr>
          <p:cNvSpPr txBox="1"/>
          <p:nvPr/>
        </p:nvSpPr>
        <p:spPr>
          <a:xfrm>
            <a:off x="2069644" y="3932467"/>
            <a:ext cx="9173486" cy="1302216"/>
          </a:xfrm>
          <a:prstGeom prst="rect">
            <a:avLst/>
          </a:prstGeom>
          <a:noFill/>
        </p:spPr>
        <p:txBody>
          <a:bodyPr wrap="square" rtlCol="0">
            <a:spAutoFit/>
          </a:bodyPr>
          <a:lstStyle/>
          <a:p>
            <a:pPr algn="ctr"/>
            <a:r>
              <a:rPr lang="en-US" sz="7862" b="1" dirty="0">
                <a:solidFill>
                  <a:srgbClr val="46B0FA"/>
                </a:solidFill>
                <a:latin typeface="Arial" panose="020B0604020202020204" pitchFamily="34" charset="0"/>
                <a:cs typeface="Arial" panose="020B0604020202020204" pitchFamily="34" charset="0"/>
              </a:rPr>
              <a:t>Thank You</a:t>
            </a:r>
            <a:endParaRPr lang="en-IN" sz="7862" b="1" dirty="0">
              <a:solidFill>
                <a:srgbClr val="46B0FA"/>
              </a:solidFill>
              <a:latin typeface="Arial" panose="020B0604020202020204" pitchFamily="34" charset="0"/>
              <a:cs typeface="Arial" panose="020B0604020202020204" pitchFamily="34" charset="0"/>
            </a:endParaRPr>
          </a:p>
        </p:txBody>
      </p:sp>
      <p:pic>
        <p:nvPicPr>
          <p:cNvPr id="7" name="Picture 6"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3"/>
          <a:stretch>
            <a:fillRect/>
          </a:stretch>
        </p:blipFill>
        <p:spPr>
          <a:xfrm>
            <a:off x="4359994" y="1867133"/>
            <a:ext cx="4592786" cy="1972901"/>
          </a:xfrm>
          <a:prstGeom prst="rect">
            <a:avLst/>
          </a:prstGeom>
        </p:spPr>
      </p:pic>
    </p:spTree>
    <p:extLst>
      <p:ext uri="{BB962C8B-B14F-4D97-AF65-F5344CB8AC3E}">
        <p14:creationId xmlns:p14="http://schemas.microsoft.com/office/powerpoint/2010/main" val="3474021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a:t>
            </a:fld>
            <a:endParaRPr lang="en-IN" dirty="0"/>
          </a:p>
        </p:txBody>
      </p:sp>
      <p:sp>
        <p:nvSpPr>
          <p:cNvPr id="3" name="Rectangle 2"/>
          <p:cNvSpPr/>
          <p:nvPr/>
        </p:nvSpPr>
        <p:spPr>
          <a:xfrm>
            <a:off x="3554504" y="1543689"/>
            <a:ext cx="6656211" cy="515590"/>
          </a:xfrm>
          <a:prstGeom prst="rect">
            <a:avLst/>
          </a:prstGeom>
        </p:spPr>
        <p:txBody>
          <a:bodyPr wrap="square">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617173"/>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Table of Contents</a:t>
            </a:r>
            <a:endParaRPr lang="en-IN" sz="3276" b="1" dirty="0">
              <a:solidFill>
                <a:srgbClr val="46B0FA"/>
              </a:solidFill>
              <a:latin typeface="Arial"/>
              <a:cs typeface="Arial"/>
            </a:endParaRPr>
          </a:p>
        </p:txBody>
      </p:sp>
      <p:sp>
        <p:nvSpPr>
          <p:cNvPr id="9" name="TextBox 8">
            <a:extLst>
              <a:ext uri="{FF2B5EF4-FFF2-40B4-BE49-F238E27FC236}">
                <a16:creationId xmlns:a16="http://schemas.microsoft.com/office/drawing/2014/main" id="{D9FCD071-C39D-673E-BBAC-04D584FECEBF}"/>
              </a:ext>
            </a:extLst>
          </p:cNvPr>
          <p:cNvSpPr txBox="1"/>
          <p:nvPr/>
        </p:nvSpPr>
        <p:spPr>
          <a:xfrm>
            <a:off x="985652" y="1330036"/>
            <a:ext cx="9057903" cy="3785652"/>
          </a:xfrm>
          <a:prstGeom prst="rect">
            <a:avLst/>
          </a:prstGeom>
          <a:noFill/>
        </p:spPr>
        <p:txBody>
          <a:bodyPr wrap="square">
            <a:spAutoFit/>
          </a:bodyPr>
          <a:lstStyle/>
          <a:p>
            <a:pPr marL="914400" lvl="1" indent="-457200">
              <a:buFont typeface="+mj-lt"/>
              <a:buAutoNum type="arabicPeriod"/>
            </a:pPr>
            <a:r>
              <a:rPr lang="en-IN" sz="2400" kern="0" dirty="0">
                <a:latin typeface="Arial" panose="020B0604020202020204" pitchFamily="34" charset="0"/>
                <a:ea typeface="Calibri" panose="020F0502020204030204" pitchFamily="34" charset="0"/>
              </a:rPr>
              <a:t>Overview of Artificial Intelligence in Energy &amp; Utilities</a:t>
            </a:r>
          </a:p>
          <a:p>
            <a:pPr marL="914400" lvl="1" indent="-457200">
              <a:buFont typeface="+mj-lt"/>
              <a:buAutoNum type="arabicPeriod"/>
            </a:pPr>
            <a:r>
              <a:rPr lang="en-IN" sz="2400" kern="0" dirty="0">
                <a:latin typeface="Arial" panose="020B0604020202020204" pitchFamily="34" charset="0"/>
                <a:ea typeface="Calibri" panose="020F0502020204030204" pitchFamily="34" charset="0"/>
              </a:rPr>
              <a:t>Defect Detection and Predictive maintenance </a:t>
            </a:r>
          </a:p>
          <a:p>
            <a:pPr marL="914400" lvl="1" indent="-457200">
              <a:buFont typeface="+mj-lt"/>
              <a:buAutoNum type="arabicPeriod"/>
            </a:pPr>
            <a:r>
              <a:rPr lang="en-IN" sz="2400" kern="0" dirty="0">
                <a:latin typeface="Arial" panose="020B0604020202020204" pitchFamily="34" charset="0"/>
                <a:ea typeface="Calibri" panose="020F0502020204030204" pitchFamily="34" charset="0"/>
              </a:rPr>
              <a:t>Transforming the customer experience</a:t>
            </a:r>
          </a:p>
          <a:p>
            <a:pPr marL="914400" lvl="1" indent="-457200">
              <a:buFont typeface="+mj-lt"/>
              <a:buAutoNum type="arabicPeriod"/>
            </a:pPr>
            <a:r>
              <a:rPr lang="en-US" sz="2400" kern="0" dirty="0">
                <a:latin typeface="Arial" panose="020B0604020202020204" pitchFamily="34" charset="0"/>
                <a:ea typeface="Calibri" panose="020F0502020204030204" pitchFamily="34" charset="0"/>
              </a:rPr>
              <a:t> Forecasting the water and energy consumption</a:t>
            </a:r>
          </a:p>
          <a:p>
            <a:pPr marL="914400" lvl="1" indent="-457200">
              <a:buFont typeface="+mj-lt"/>
              <a:buAutoNum type="arabicPeriod"/>
            </a:pPr>
            <a:r>
              <a:rPr lang="en-US" sz="2400" kern="0" dirty="0">
                <a:latin typeface="Arial" panose="020B0604020202020204" pitchFamily="34" charset="0"/>
                <a:ea typeface="Calibri" panose="020F0502020204030204" pitchFamily="34" charset="0"/>
              </a:rPr>
              <a:t> AI-Powered increasing the efficiency of Energy Storage</a:t>
            </a:r>
          </a:p>
          <a:p>
            <a:pPr marL="914400" lvl="1" indent="-457200">
              <a:buFont typeface="+mj-lt"/>
              <a:buAutoNum type="arabicPeriod"/>
            </a:pPr>
            <a:r>
              <a:rPr lang="en-IN" sz="2400" kern="0" dirty="0">
                <a:latin typeface="Arial" panose="020B0604020202020204" pitchFamily="34" charset="0"/>
                <a:ea typeface="Calibri" panose="020F0502020204030204" pitchFamily="34" charset="0"/>
              </a:rPr>
              <a:t>Summary</a:t>
            </a:r>
          </a:p>
          <a:p>
            <a:pPr marL="914400" lvl="1" indent="-457200">
              <a:buFont typeface="+mj-lt"/>
              <a:buAutoNum type="arabicPeriod"/>
            </a:pPr>
            <a:r>
              <a:rPr lang="en-IN" sz="2400" kern="0" dirty="0">
                <a:latin typeface="Arial" panose="020B0604020202020204" pitchFamily="34" charset="0"/>
                <a:ea typeface="Calibri" panose="020F0502020204030204" pitchFamily="34" charset="0"/>
              </a:rPr>
              <a:t>Future Trends</a:t>
            </a:r>
          </a:p>
          <a:p>
            <a:pPr marL="914400" lvl="1" indent="-457200">
              <a:buFont typeface="+mj-lt"/>
              <a:buAutoNum type="arabicPeriod"/>
            </a:pPr>
            <a:r>
              <a:rPr lang="en-IN" sz="2400" kern="0" dirty="0">
                <a:latin typeface="Arial" panose="020B0604020202020204" pitchFamily="34" charset="0"/>
                <a:ea typeface="Calibri" panose="020F0502020204030204" pitchFamily="34" charset="0"/>
              </a:rPr>
              <a:t>MCQ’s</a:t>
            </a:r>
          </a:p>
          <a:p>
            <a:pPr marL="914400" lvl="1" indent="-457200">
              <a:buFont typeface="+mj-lt"/>
              <a:buAutoNum type="arabicPeriod"/>
            </a:pPr>
            <a:endParaRPr lang="en-IN" sz="2400" kern="0" dirty="0">
              <a:latin typeface="Arial" panose="020B0604020202020204" pitchFamily="34" charset="0"/>
              <a:ea typeface="Calibri" panose="020F0502020204030204" pitchFamily="34" charset="0"/>
            </a:endParaRPr>
          </a:p>
          <a:p>
            <a:pPr marL="1371600" lvl="2" indent="-457200">
              <a:buFont typeface="+mj-lt"/>
              <a:buAutoNum type="arabicPeriod"/>
            </a:pPr>
            <a:endParaRPr lang="en-IN" sz="2400" kern="0" dirty="0">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3505743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Learning  &amp; Course Outcomes</a:t>
            </a:r>
            <a:r>
              <a:rPr lang="en-US" b="1" dirty="0"/>
              <a:t>	</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725601" y="1837710"/>
            <a:ext cx="11943797" cy="1208815"/>
          </a:xfrm>
          <a:prstGeom prst="rect">
            <a:avLst/>
          </a:prstGeom>
          <a:noFill/>
        </p:spPr>
        <p:txBody>
          <a:bodyPr wrap="square" lIns="99843" tIns="49922" rIns="99843" bIns="49922" rtlCol="0" anchor="ctr">
            <a:spAutoFit/>
          </a:bodyPr>
          <a:lstStyle/>
          <a:p>
            <a:pPr algn="just"/>
            <a:r>
              <a:rPr lang="en-US" sz="2400" b="1" i="1" dirty="0">
                <a:latin typeface="Arial"/>
                <a:cs typeface="Arial"/>
              </a:rPr>
              <a:t>LO1: </a:t>
            </a:r>
            <a:r>
              <a:rPr lang="en-US" sz="2400" i="1" dirty="0">
                <a:latin typeface="Arial"/>
                <a:cs typeface="Arial"/>
              </a:rPr>
              <a:t>Explore AI applications in retail and supply chains. </a:t>
            </a:r>
          </a:p>
          <a:p>
            <a:pPr algn="just"/>
            <a:r>
              <a:rPr lang="en-US" sz="2400" b="1" i="1" dirty="0">
                <a:latin typeface="Arial"/>
                <a:cs typeface="Arial"/>
              </a:rPr>
              <a:t>LO2: </a:t>
            </a:r>
            <a:r>
              <a:rPr lang="en-US" sz="2400" i="1" dirty="0">
                <a:latin typeface="Arial"/>
                <a:cs typeface="Arial"/>
              </a:rPr>
              <a:t>Design traffic prediction model.</a:t>
            </a:r>
          </a:p>
          <a:p>
            <a:pPr algn="just"/>
            <a:r>
              <a:rPr lang="en-US" sz="2400" b="1" i="1" dirty="0">
                <a:latin typeface="Arial"/>
                <a:cs typeface="Arial"/>
              </a:rPr>
              <a:t>LO3: </a:t>
            </a:r>
            <a:r>
              <a:rPr lang="en-US" sz="2400" i="1" dirty="0">
                <a:latin typeface="Arial"/>
                <a:cs typeface="Arial"/>
              </a:rPr>
              <a:t>To evaluate route, optimize algorithm.</a:t>
            </a:r>
          </a:p>
        </p:txBody>
      </p:sp>
      <p:sp>
        <p:nvSpPr>
          <p:cNvPr id="11" name="TextBox 10">
            <a:extLst>
              <a:ext uri="{FF2B5EF4-FFF2-40B4-BE49-F238E27FC236}">
                <a16:creationId xmlns:a16="http://schemas.microsoft.com/office/drawing/2014/main" id="{B2EC635B-D8A3-4A72-8304-20FFBA5D21A3}"/>
              </a:ext>
            </a:extLst>
          </p:cNvPr>
          <p:cNvSpPr txBox="1"/>
          <p:nvPr/>
        </p:nvSpPr>
        <p:spPr>
          <a:xfrm>
            <a:off x="725601" y="4370152"/>
            <a:ext cx="11943797" cy="839483"/>
          </a:xfrm>
          <a:prstGeom prst="rect">
            <a:avLst/>
          </a:prstGeom>
          <a:noFill/>
        </p:spPr>
        <p:txBody>
          <a:bodyPr wrap="square" lIns="99843" tIns="49922" rIns="99843" bIns="49922" rtlCol="0" anchor="ctr">
            <a:spAutoFit/>
          </a:bodyPr>
          <a:lstStyle/>
          <a:p>
            <a:pPr algn="just"/>
            <a:r>
              <a:rPr lang="en-US" sz="2400" b="1" i="1" dirty="0">
                <a:latin typeface="Arial"/>
                <a:cs typeface="Arial"/>
              </a:rPr>
              <a:t>CO2: </a:t>
            </a:r>
            <a:r>
              <a:rPr lang="en-US" sz="2400" i="1" dirty="0">
                <a:latin typeface="Arial"/>
                <a:cs typeface="Arial"/>
              </a:rPr>
              <a:t>Explore the data analysis and preparation techniques, the logic of AI algorithms for solving practical problems. </a:t>
            </a:r>
          </a:p>
        </p:txBody>
      </p:sp>
    </p:spTree>
    <p:extLst>
      <p:ext uri="{BB962C8B-B14F-4D97-AF65-F5344CB8AC3E}">
        <p14:creationId xmlns:p14="http://schemas.microsoft.com/office/powerpoint/2010/main" val="699484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Artificial Intelligence in Energy &amp; Utilities</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684301" y="2486664"/>
            <a:ext cx="11943797" cy="2578933"/>
          </a:xfrm>
          <a:prstGeom prst="rect">
            <a:avLst/>
          </a:prstGeom>
          <a:noFill/>
        </p:spPr>
        <p:txBody>
          <a:bodyPr wrap="square" lIns="99843" tIns="49922" rIns="99843" bIns="49922" rtlCol="0" anchor="ctr">
            <a:spAutoFit/>
          </a:bodyPr>
          <a:lstStyle/>
          <a:p>
            <a:pPr marL="249608" marR="0" lvl="0" indent="-249608" algn="l" defTabSz="998433" rtl="0" eaLnBrk="1" fontAlgn="auto" latinLnBrk="0" hangingPunct="1">
              <a:lnSpc>
                <a:spcPct val="130000"/>
              </a:lnSpc>
              <a:spcBef>
                <a:spcPts val="1092"/>
              </a:spcBef>
              <a:spcAft>
                <a:spcPts val="0"/>
              </a:spcAft>
              <a:buClrTx/>
              <a:buSzTx/>
              <a:buFont typeface="Arial" panose="020B0604020202020204" pitchFamily="34" charset="0"/>
              <a:buChar char="•"/>
              <a:tabLst/>
              <a:defRPr/>
            </a:pPr>
            <a:r>
              <a:rPr kumimoji="0" lang="en-US" altLang="en-US" sz="2621" b="0" i="0" u="none" strike="noStrike" kern="1200" cap="none" spc="0" normalizeH="0" baseline="0" noProof="0" dirty="0">
                <a:ln>
                  <a:noFill/>
                </a:ln>
                <a:effectLst/>
                <a:uLnTx/>
                <a:uFillTx/>
                <a:latin typeface="Calibri" panose="020F0502020204030204"/>
                <a:ea typeface="+mn-ea"/>
                <a:cs typeface="+mn-cs"/>
              </a:rPr>
              <a:t>92% of companies are investing in AI or plan to do so within two years.</a:t>
            </a:r>
          </a:p>
          <a:p>
            <a:pPr marL="249608" marR="0" lvl="0" indent="-249608" algn="l" defTabSz="998433" rtl="0" eaLnBrk="1" fontAlgn="auto" latinLnBrk="0" hangingPunct="1">
              <a:lnSpc>
                <a:spcPct val="130000"/>
              </a:lnSpc>
              <a:spcBef>
                <a:spcPts val="1092"/>
              </a:spcBef>
              <a:spcAft>
                <a:spcPts val="0"/>
              </a:spcAft>
              <a:buClrTx/>
              <a:buSzTx/>
              <a:buFont typeface="Arial" panose="020B0604020202020204" pitchFamily="34" charset="0"/>
              <a:buChar char="•"/>
              <a:tabLst/>
              <a:defRPr/>
            </a:pPr>
            <a:r>
              <a:rPr kumimoji="0" lang="en-US" altLang="en-US" sz="2621" b="0" i="0" u="none" strike="noStrike" kern="1200" cap="none" spc="0" normalizeH="0" baseline="0" noProof="0" dirty="0">
                <a:ln>
                  <a:noFill/>
                </a:ln>
                <a:effectLst/>
                <a:uLnTx/>
                <a:uFillTx/>
                <a:latin typeface="Calibri" panose="020F0502020204030204"/>
                <a:ea typeface="+mn-ea"/>
                <a:cs typeface="+mn-cs"/>
              </a:rPr>
              <a:t>67% of energy executives see AI benefits in better customer experiences.</a:t>
            </a:r>
          </a:p>
          <a:p>
            <a:pPr marL="249608" marR="0" lvl="0" indent="-249608" algn="l" defTabSz="998433" rtl="0" eaLnBrk="1" fontAlgn="auto" latinLnBrk="0" hangingPunct="1">
              <a:lnSpc>
                <a:spcPct val="130000"/>
              </a:lnSpc>
              <a:spcBef>
                <a:spcPts val="1092"/>
              </a:spcBef>
              <a:spcAft>
                <a:spcPts val="0"/>
              </a:spcAft>
              <a:buClrTx/>
              <a:buSzTx/>
              <a:buFont typeface="Arial" panose="020B0604020202020204" pitchFamily="34" charset="0"/>
              <a:buChar char="•"/>
              <a:tabLst/>
              <a:defRPr/>
            </a:pPr>
            <a:r>
              <a:rPr kumimoji="0" lang="en-US" altLang="en-US" sz="2621" b="0" i="0" u="none" strike="noStrike" kern="1200" cap="none" spc="0" normalizeH="0" baseline="0" noProof="0" dirty="0">
                <a:ln>
                  <a:noFill/>
                </a:ln>
                <a:effectLst/>
                <a:uLnTx/>
                <a:uFillTx/>
                <a:latin typeface="Calibri" panose="020F0502020204030204"/>
                <a:ea typeface="+mn-ea"/>
                <a:cs typeface="+mn-cs"/>
              </a:rPr>
              <a:t>Over 50% benefit from improved decision-making and product innovation.</a:t>
            </a:r>
          </a:p>
          <a:p>
            <a:pPr marL="249608" marR="0" lvl="0" indent="-249608" algn="l" defTabSz="998433" rtl="0" eaLnBrk="1" fontAlgn="auto" latinLnBrk="0" hangingPunct="1">
              <a:lnSpc>
                <a:spcPct val="130000"/>
              </a:lnSpc>
              <a:spcBef>
                <a:spcPts val="1092"/>
              </a:spcBef>
              <a:spcAft>
                <a:spcPts val="0"/>
              </a:spcAft>
              <a:buClrTx/>
              <a:buSzTx/>
              <a:buFont typeface="Arial" panose="020B0604020202020204" pitchFamily="34" charset="0"/>
              <a:buChar char="•"/>
              <a:tabLst/>
              <a:defRPr/>
            </a:pPr>
            <a:endParaRPr kumimoji="0" lang="en-US" altLang="en-US" sz="2621" b="0" i="0" u="none" strike="noStrike" kern="1200" cap="none" spc="0" normalizeH="0" baseline="0" noProof="0" dirty="0">
              <a:ln>
                <a:noFill/>
              </a:ln>
              <a:effectLst/>
              <a:uLnTx/>
              <a:uFillTx/>
              <a:latin typeface="Calibri" panose="020F0502020204030204"/>
              <a:ea typeface="+mn-ea"/>
              <a:cs typeface="+mn-cs"/>
            </a:endParaRPr>
          </a:p>
        </p:txBody>
      </p:sp>
    </p:spTree>
    <p:extLst>
      <p:ext uri="{BB962C8B-B14F-4D97-AF65-F5344CB8AC3E}">
        <p14:creationId xmlns:p14="http://schemas.microsoft.com/office/powerpoint/2010/main" val="3995161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Defect detection and predictive maintenance</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684301" y="1579107"/>
            <a:ext cx="11943797" cy="4394046"/>
          </a:xfrm>
          <a:prstGeom prst="rect">
            <a:avLst/>
          </a:prstGeom>
          <a:noFill/>
        </p:spPr>
        <p:txBody>
          <a:bodyPr wrap="square" lIns="99843" tIns="49922" rIns="99843" bIns="49922" rtlCol="0" anchor="ctr">
            <a:spAutoFit/>
          </a:bodyPr>
          <a:lstStyle/>
          <a:p>
            <a:pPr marR="0" lvl="0" algn="just" defTabSz="998433" rtl="0" eaLnBrk="1" fontAlgn="auto" latinLnBrk="0" hangingPunct="1">
              <a:lnSpc>
                <a:spcPct val="130000"/>
              </a:lnSpc>
              <a:spcBef>
                <a:spcPts val="1092"/>
              </a:spcBef>
              <a:spcAft>
                <a:spcPts val="0"/>
              </a:spcAft>
              <a:buClrTx/>
              <a:buSzTx/>
              <a:tabLst/>
              <a:defRPr/>
            </a:pPr>
            <a:r>
              <a:rPr kumimoji="0" lang="en-US" altLang="en-US" sz="2621"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One of the challenges that the energy &amp; utilities companies face is detecting suspect pipes/wiring/machines or defects in fault-susceptible processes. Breakages are costly for utilities in both financial capital and brand value. Defect detection becomes a priority for the field to avoid noticeable losses.</a:t>
            </a:r>
          </a:p>
          <a:p>
            <a:pPr marR="0" lvl="0" algn="r" defTabSz="998433" rtl="0" eaLnBrk="1" fontAlgn="auto" latinLnBrk="0" hangingPunct="1">
              <a:lnSpc>
                <a:spcPct val="130000"/>
              </a:lnSpc>
              <a:spcBef>
                <a:spcPts val="1092"/>
              </a:spcBef>
              <a:spcAft>
                <a:spcPts val="0"/>
              </a:spcAft>
              <a:buClrTx/>
              <a:buSzTx/>
              <a:tabLst/>
              <a:defRPr/>
            </a:pPr>
            <a:r>
              <a:rPr kumimoji="0" lang="en-US" altLang="en-US" sz="2621"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35% of energy executives are realizing AI’s benefits in performing predictive maintenance and automating routine tasks (33%). AI image recognition and computer vision systems allow to cost-effectively process photos and videos of the facilities to alarm employees if any breakage is concerned.</a:t>
            </a:r>
          </a:p>
        </p:txBody>
      </p:sp>
    </p:spTree>
    <p:extLst>
      <p:ext uri="{BB962C8B-B14F-4D97-AF65-F5344CB8AC3E}">
        <p14:creationId xmlns:p14="http://schemas.microsoft.com/office/powerpoint/2010/main" val="460188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Defect detection and predictive maintenance</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684301" y="935502"/>
            <a:ext cx="11943797" cy="5681257"/>
          </a:xfrm>
          <a:prstGeom prst="rect">
            <a:avLst/>
          </a:prstGeom>
          <a:noFill/>
        </p:spPr>
        <p:txBody>
          <a:bodyPr wrap="square" lIns="99843" tIns="49922" rIns="99843" bIns="49922" rtlCol="0" anchor="ctr">
            <a:spAutoFit/>
          </a:bodyPr>
          <a:lstStyle/>
          <a:p>
            <a:pPr marR="0" lvl="0" algn="r" defTabSz="998433" rtl="0" eaLnBrk="1" fontAlgn="auto" latinLnBrk="0" hangingPunct="1">
              <a:lnSpc>
                <a:spcPct val="130000"/>
              </a:lnSpc>
              <a:spcBef>
                <a:spcPts val="1092"/>
              </a:spcBef>
              <a:spcAft>
                <a:spcPts val="0"/>
              </a:spcAft>
              <a:buClrTx/>
              <a:buSzTx/>
              <a:tabLst/>
              <a:defRPr/>
            </a:pPr>
            <a:r>
              <a:rPr lang="en-US" sz="2600" dirty="0">
                <a:latin typeface="Times New Roman" panose="02020603050405020304" pitchFamily="18" charset="0"/>
                <a:cs typeface="Times New Roman" panose="02020603050405020304" pitchFamily="18" charset="0"/>
              </a:rPr>
              <a:t>Defect detection and predictive maintenance are critical for ensuring the reliability, safety, and efficiency of operations across various industries.</a:t>
            </a:r>
          </a:p>
          <a:p>
            <a:pPr marR="0" lvl="0" algn="just" defTabSz="998433" rtl="0" eaLnBrk="1" fontAlgn="auto" latinLnBrk="0" hangingPunct="1">
              <a:lnSpc>
                <a:spcPct val="130000"/>
              </a:lnSpc>
              <a:spcBef>
                <a:spcPts val="1092"/>
              </a:spcBef>
              <a:spcAft>
                <a:spcPts val="0"/>
              </a:spcAft>
              <a:buClrTx/>
              <a:buSzTx/>
              <a:tabLst/>
              <a:defRPr/>
            </a:pPr>
            <a:r>
              <a:rPr lang="en-US" sz="2600" dirty="0">
                <a:solidFill>
                  <a:schemeClr val="accent4">
                    <a:lumMod val="75000"/>
                  </a:schemeClr>
                </a:solidFill>
                <a:latin typeface="Times New Roman" panose="02020603050405020304" pitchFamily="18" charset="0"/>
                <a:cs typeface="Times New Roman" panose="02020603050405020304" pitchFamily="18" charset="0"/>
              </a:rPr>
              <a:t>Defect detection refers to the process of identifying flaws, faults, or abnormalities in equipment, machinery, or systems that could lead to failure or reduced performance if not addressed.</a:t>
            </a:r>
          </a:p>
          <a:p>
            <a:pPr marR="0" lvl="0" algn="ctr" defTabSz="998433" rtl="0" eaLnBrk="1" fontAlgn="auto" latinLnBrk="0" hangingPunct="1">
              <a:lnSpc>
                <a:spcPct val="130000"/>
              </a:lnSpc>
              <a:spcBef>
                <a:spcPts val="1092"/>
              </a:spcBef>
              <a:spcAft>
                <a:spcPts val="0"/>
              </a:spcAft>
              <a:buClrTx/>
              <a:buSzTx/>
              <a:tabLst/>
              <a:defRPr/>
            </a:pPr>
            <a:r>
              <a:rPr lang="en-US" sz="2600" dirty="0">
                <a:latin typeface="Times New Roman" panose="02020603050405020304" pitchFamily="18" charset="0"/>
                <a:cs typeface="Times New Roman" panose="02020603050405020304" pitchFamily="18" charset="0"/>
              </a:rPr>
              <a:t>The primary goal is to detect issues early to prevent unplanned downtime, ensure safety, and maintain optimal performance.</a:t>
            </a:r>
          </a:p>
          <a:p>
            <a:pPr marR="0" lvl="0" algn="just" defTabSz="998433" rtl="0" eaLnBrk="1" fontAlgn="auto" latinLnBrk="0" hangingPunct="1">
              <a:lnSpc>
                <a:spcPct val="130000"/>
              </a:lnSpc>
              <a:spcBef>
                <a:spcPts val="1092"/>
              </a:spcBef>
              <a:spcAft>
                <a:spcPts val="0"/>
              </a:spcAft>
              <a:buClrTx/>
              <a:buSzTx/>
              <a:tabLst/>
              <a:defRPr/>
            </a:pPr>
            <a:r>
              <a:rPr lang="en-US" sz="2600" dirty="0">
                <a:latin typeface="Times New Roman" panose="02020603050405020304" pitchFamily="18" charset="0"/>
                <a:cs typeface="Times New Roman" panose="02020603050405020304" pitchFamily="18" charset="0"/>
              </a:rPr>
              <a:t>Various techniques and technologies are used for defect detection, including visual inspections, non-destructive testing methods (e.g., ultrasonic, X-ray), and advanced imaging technologies (e.g., thermal imaging).</a:t>
            </a:r>
            <a:endParaRPr kumimoji="0" lang="en-US" altLang="en-US" sz="26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0149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Defect detection and predictive maintenance</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684301" y="1530024"/>
            <a:ext cx="11943797" cy="4492214"/>
          </a:xfrm>
          <a:prstGeom prst="rect">
            <a:avLst/>
          </a:prstGeom>
          <a:noFill/>
        </p:spPr>
        <p:txBody>
          <a:bodyPr wrap="square" lIns="99843" tIns="49922" rIns="99843" bIns="49922" rtlCol="0" anchor="ctr">
            <a:spAutoFit/>
          </a:bodyPr>
          <a:lstStyle/>
          <a:p>
            <a:pPr marR="0" lvl="0" algn="just" defTabSz="998433" rtl="0" eaLnBrk="1" fontAlgn="auto" latinLnBrk="0" hangingPunct="1">
              <a:lnSpc>
                <a:spcPct val="130000"/>
              </a:lnSpc>
              <a:spcBef>
                <a:spcPts val="1092"/>
              </a:spcBef>
              <a:spcAft>
                <a:spcPts val="0"/>
              </a:spcAft>
              <a:buClrTx/>
              <a:buSzTx/>
              <a:tabLst/>
              <a:defRPr/>
            </a:pPr>
            <a:r>
              <a:rPr lang="en-US" sz="2600" dirty="0">
                <a:latin typeface="Times New Roman" panose="02020603050405020304" pitchFamily="18" charset="0"/>
                <a:cs typeface="Times New Roman" panose="02020603050405020304" pitchFamily="18" charset="0"/>
              </a:rPr>
              <a:t>Predictive maintenance (</a:t>
            </a:r>
            <a:r>
              <a:rPr lang="en-US" sz="2600" dirty="0" err="1">
                <a:latin typeface="Times New Roman" panose="02020603050405020304" pitchFamily="18" charset="0"/>
                <a:cs typeface="Times New Roman" panose="02020603050405020304" pitchFamily="18" charset="0"/>
              </a:rPr>
              <a:t>PdM</a:t>
            </a:r>
            <a:r>
              <a:rPr lang="en-US" sz="2600" dirty="0">
                <a:latin typeface="Times New Roman" panose="02020603050405020304" pitchFamily="18" charset="0"/>
                <a:cs typeface="Times New Roman" panose="02020603050405020304" pitchFamily="18" charset="0"/>
              </a:rPr>
              <a:t>) involves monitoring the condition and performance of equipment during normal operation to predict and prevent potential failures before they occur.</a:t>
            </a:r>
          </a:p>
          <a:p>
            <a:pPr marR="0" lvl="0" algn="ctr" defTabSz="998433" rtl="0" eaLnBrk="1" fontAlgn="auto" latinLnBrk="0" hangingPunct="1">
              <a:lnSpc>
                <a:spcPct val="130000"/>
              </a:lnSpc>
              <a:spcBef>
                <a:spcPts val="1092"/>
              </a:spcBef>
              <a:spcAft>
                <a:spcPts val="0"/>
              </a:spcAft>
              <a:buClrTx/>
              <a:buSzTx/>
              <a:tabLst/>
              <a:defRPr/>
            </a:pPr>
            <a:r>
              <a:rPr lang="en-US" sz="2600" dirty="0">
                <a:latin typeface="Times New Roman" panose="02020603050405020304" pitchFamily="18" charset="0"/>
                <a:cs typeface="Times New Roman" panose="02020603050405020304" pitchFamily="18" charset="0"/>
              </a:rPr>
              <a:t>The aim is to perform maintenance activities at the optimal time, thereby minimizing downtime, extending equipment life, and reducing maintenance costs.</a:t>
            </a:r>
          </a:p>
          <a:p>
            <a:pPr marR="0" lvl="0" algn="just" defTabSz="998433" rtl="0" eaLnBrk="1" fontAlgn="auto" latinLnBrk="0" hangingPunct="1">
              <a:lnSpc>
                <a:spcPct val="130000"/>
              </a:lnSpc>
              <a:spcBef>
                <a:spcPts val="1092"/>
              </a:spcBef>
              <a:spcAft>
                <a:spcPts val="0"/>
              </a:spcAft>
              <a:buClrTx/>
              <a:buSzTx/>
              <a:tabLst/>
              <a:defRPr/>
            </a:pPr>
            <a:r>
              <a:rPr lang="en-US" sz="2600" dirty="0" err="1">
                <a:latin typeface="Times New Roman" panose="02020603050405020304" pitchFamily="18" charset="0"/>
                <a:cs typeface="Times New Roman" panose="02020603050405020304" pitchFamily="18" charset="0"/>
              </a:rPr>
              <a:t>PdM</a:t>
            </a:r>
            <a:r>
              <a:rPr lang="en-US" sz="2600" dirty="0">
                <a:latin typeface="Times New Roman" panose="02020603050405020304" pitchFamily="18" charset="0"/>
                <a:cs typeface="Times New Roman" panose="02020603050405020304" pitchFamily="18" charset="0"/>
              </a:rPr>
              <a:t> relies on data collected from sensors and other monitoring tools, which is then analyzed using various techniques, including statistical analysis, machine learning algorithms, and AI.</a:t>
            </a:r>
            <a:endParaRPr kumimoji="0" lang="en-US" altLang="en-US" sz="26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6412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Defect detection and predictive maintenance</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684301" y="1360491"/>
            <a:ext cx="11943797" cy="4831281"/>
          </a:xfrm>
          <a:prstGeom prst="rect">
            <a:avLst/>
          </a:prstGeom>
          <a:noFill/>
        </p:spPr>
        <p:txBody>
          <a:bodyPr wrap="square" lIns="99843" tIns="49922" rIns="99843" bIns="49922" rtlCol="0" anchor="ctr">
            <a:spAutoFit/>
          </a:bodyPr>
          <a:lstStyle/>
          <a:p>
            <a:pPr marR="0" lvl="0" algn="l" defTabSz="998433" rtl="0" eaLnBrk="1" fontAlgn="auto" latinLnBrk="0" hangingPunct="1">
              <a:lnSpc>
                <a:spcPct val="130000"/>
              </a:lnSpc>
              <a:spcBef>
                <a:spcPts val="1092"/>
              </a:spcBef>
              <a:spcAft>
                <a:spcPts val="0"/>
              </a:spcAft>
              <a:buClrTx/>
              <a:buSzTx/>
              <a:tabLst/>
              <a:defRPr/>
            </a:pPr>
            <a:r>
              <a:rPr lang="en-US" sz="2600" b="1" dirty="0">
                <a:solidFill>
                  <a:schemeClr val="accent1"/>
                </a:solidFill>
                <a:latin typeface="Times New Roman" panose="02020603050405020304" pitchFamily="18" charset="0"/>
                <a:cs typeface="Times New Roman" panose="02020603050405020304" pitchFamily="18" charset="0"/>
              </a:rPr>
              <a:t>History and Evolution:</a:t>
            </a:r>
          </a:p>
          <a:p>
            <a:r>
              <a:rPr lang="en-US" sz="2600" b="1" dirty="0">
                <a:latin typeface="Times New Roman" panose="02020603050405020304" pitchFamily="18" charset="0"/>
                <a:cs typeface="Times New Roman" panose="02020603050405020304" pitchFamily="18" charset="0"/>
              </a:rPr>
              <a:t>1. Early Maintenance Practices:</a:t>
            </a:r>
            <a:endParaRPr lang="en-US" sz="2600" dirty="0">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Reactive Maintenance:</a:t>
            </a:r>
            <a:r>
              <a:rPr lang="en-US" sz="2600" dirty="0">
                <a:latin typeface="Times New Roman" panose="02020603050405020304" pitchFamily="18" charset="0"/>
                <a:cs typeface="Times New Roman" panose="02020603050405020304" pitchFamily="18" charset="0"/>
              </a:rPr>
              <a:t> Initially, maintenance was largely reactive, performed only after equipment failed. This approach often led to significant downtime and high repair costs.</a:t>
            </a:r>
          </a:p>
          <a:p>
            <a:endParaRPr lang="en-US" sz="2600" b="1" dirty="0">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Preventive Maintenance:</a:t>
            </a:r>
            <a:r>
              <a:rPr lang="en-US" sz="2600" dirty="0">
                <a:latin typeface="Times New Roman" panose="02020603050405020304" pitchFamily="18" charset="0"/>
                <a:cs typeface="Times New Roman" panose="02020603050405020304" pitchFamily="18" charset="0"/>
              </a:rPr>
              <a:t> The next evolution was preventive maintenance, where maintenance tasks were performed at scheduled intervals regardless of the equipment's condition. This helped reduce unexpected failures but could still lead to unnecessary maintenance activities</a:t>
            </a:r>
          </a:p>
          <a:p>
            <a:pPr marR="0" lvl="0" algn="l" defTabSz="998433" rtl="0" eaLnBrk="1" fontAlgn="auto" latinLnBrk="0" hangingPunct="1">
              <a:lnSpc>
                <a:spcPct val="130000"/>
              </a:lnSpc>
              <a:spcBef>
                <a:spcPts val="1092"/>
              </a:spcBef>
              <a:spcAft>
                <a:spcPts val="0"/>
              </a:spcAft>
              <a:buClrTx/>
              <a:buSzTx/>
              <a:tabLst/>
              <a:defRPr/>
            </a:pPr>
            <a:endParaRPr kumimoji="0" lang="en-US" altLang="en-US" sz="26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7291490"/>
      </p:ext>
    </p:extLst>
  </p:cSld>
  <p:clrMapOvr>
    <a:masterClrMapping/>
  </p:clrMapOvr>
</p:sld>
</file>

<file path=ppt/theme/theme1.xml><?xml version="1.0" encoding="utf-8"?>
<a:theme xmlns:a="http://schemas.openxmlformats.org/drawingml/2006/main" name="Theme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3" id="{E7C8CADF-39FB-4347-932C-2593CB915021}" vid="{028628A9-9240-48A5-AF7E-3C412E5CA9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Theme3</Template>
  <TotalTime>8742</TotalTime>
  <Words>1765</Words>
  <Application>Microsoft Office PowerPoint</Application>
  <PresentationFormat>Custom</PresentationFormat>
  <Paragraphs>180</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Times</vt:lpstr>
      <vt:lpstr>Times New Roman</vt:lpstr>
      <vt:lpstr>Theme3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Sukeshi Parnami</dc:creator>
  <cp:lastModifiedBy>Prabhat Ranjan Singh</cp:lastModifiedBy>
  <cp:revision>309</cp:revision>
  <dcterms:created xsi:type="dcterms:W3CDTF">2023-06-27T05:32:28Z</dcterms:created>
  <dcterms:modified xsi:type="dcterms:W3CDTF">2024-11-25T12:49:58Z</dcterms:modified>
</cp:coreProperties>
</file>