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346" r:id="rId2"/>
    <p:sldId id="349" r:id="rId3"/>
    <p:sldId id="347" r:id="rId4"/>
    <p:sldId id="348" r:id="rId5"/>
    <p:sldId id="353" r:id="rId6"/>
    <p:sldId id="354" r:id="rId7"/>
    <p:sldId id="355" r:id="rId8"/>
    <p:sldId id="350" r:id="rId9"/>
    <p:sldId id="357" r:id="rId10"/>
    <p:sldId id="359" r:id="rId11"/>
    <p:sldId id="358" r:id="rId12"/>
    <p:sldId id="356" r:id="rId13"/>
    <p:sldId id="337" r:id="rId14"/>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5859" autoAdjust="0"/>
  </p:normalViewPr>
  <p:slideViewPr>
    <p:cSldViewPr snapToGrid="0">
      <p:cViewPr varScale="1">
        <p:scale>
          <a:sx n="95" d="100"/>
          <a:sy n="95" d="100"/>
        </p:scale>
        <p:origin x="1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07/11/24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07/11/24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07/11/24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07/11/24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07/11/24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07/11/24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07/11/24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07/11/24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07/11/24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07/11/24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07/11/24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07/11/24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uis.unesco.org/en/topic/women-scien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501732"/>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6" y="-934239"/>
            <a:ext cx="11343481" cy="6687237"/>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5 </a:t>
            </a:r>
            <a:r>
              <a:rPr lang="en-IN" sz="5000" b="1" dirty="0">
                <a:solidFill>
                  <a:srgbClr val="46B0FA"/>
                </a:solidFill>
                <a:latin typeface="Times" panose="02020603050405020304" pitchFamily="18" charset="0"/>
                <a:cs typeface="Times" panose="02020603050405020304" pitchFamily="18" charset="0"/>
              </a:rPr>
              <a:t>: Applications of AI and  Machine learning 	</a:t>
            </a: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1</a:t>
            </a:r>
          </a:p>
          <a:p>
            <a:pPr algn="ctr"/>
            <a:endParaRPr lang="en-US" sz="2800" b="1" dirty="0">
              <a:highlight>
                <a:srgbClr val="FFFF00"/>
              </a:highlight>
              <a:latin typeface="Times" panose="02020603050405020304" pitchFamily="18" charset="0"/>
              <a:cs typeface="Times" panose="02020603050405020304" pitchFamily="18" charset="0"/>
            </a:endParaRP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B33DAD-0767-E2B2-A04B-252DBB408A73}"/>
              </a:ext>
            </a:extLst>
          </p:cNvPr>
          <p:cNvSpPr>
            <a:spLocks noGrp="1"/>
          </p:cNvSpPr>
          <p:nvPr>
            <p:ph type="sldNum" sz="quarter" idx="12"/>
          </p:nvPr>
        </p:nvSpPr>
        <p:spPr/>
        <p:txBody>
          <a:bodyPr/>
          <a:lstStyle/>
          <a:p>
            <a:fld id="{1B2A20A6-2C11-4CB1-9193-A0D80FC8463A}" type="slidenum">
              <a:rPr lang="en-IN" smtClean="0"/>
              <a:t>10</a:t>
            </a:fld>
            <a:endParaRPr lang="en-IN"/>
          </a:p>
        </p:txBody>
      </p:sp>
      <p:sp>
        <p:nvSpPr>
          <p:cNvPr id="4" name="TextBox 3">
            <a:extLst>
              <a:ext uri="{FF2B5EF4-FFF2-40B4-BE49-F238E27FC236}">
                <a16:creationId xmlns:a16="http://schemas.microsoft.com/office/drawing/2014/main" id="{03DFACC8-E7A7-BD77-4DEF-37D18B379A70}"/>
              </a:ext>
            </a:extLst>
          </p:cNvPr>
          <p:cNvSpPr txBox="1"/>
          <p:nvPr/>
        </p:nvSpPr>
        <p:spPr>
          <a:xfrm>
            <a:off x="2608506" y="21513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MCQ’s</a:t>
            </a:r>
          </a:p>
        </p:txBody>
      </p:sp>
      <p:sp>
        <p:nvSpPr>
          <p:cNvPr id="5" name="Content Placeholder 2">
            <a:extLst>
              <a:ext uri="{FF2B5EF4-FFF2-40B4-BE49-F238E27FC236}">
                <a16:creationId xmlns:a16="http://schemas.microsoft.com/office/drawing/2014/main" id="{22F92756-EBAD-AFBA-E56F-E09BAB84242C}"/>
              </a:ext>
            </a:extLst>
          </p:cNvPr>
          <p:cNvSpPr txBox="1">
            <a:spLocks/>
          </p:cNvSpPr>
          <p:nvPr/>
        </p:nvSpPr>
        <p:spPr>
          <a:xfrm>
            <a:off x="915253" y="914401"/>
            <a:ext cx="11482268" cy="6245524"/>
          </a:xfrm>
          <a:prstGeom prst="rect">
            <a:avLst/>
          </a:prstGeom>
        </p:spPr>
        <p:txBody>
          <a:bodyPr>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569913" indent="-569913">
              <a:buNone/>
            </a:pPr>
            <a:r>
              <a:rPr lang="en-US" sz="2400" dirty="0">
                <a:latin typeface="Times" panose="02020603050405020304" pitchFamily="18" charset="0"/>
                <a:cs typeface="Times" panose="02020603050405020304" pitchFamily="18" charset="0"/>
              </a:rPr>
              <a:t>Q 4.</a:t>
            </a:r>
            <a:r>
              <a:rPr lang="en-US" sz="1400" b="1" dirty="0"/>
              <a:t> </a:t>
            </a:r>
            <a:r>
              <a:rPr lang="en-US" sz="2400" dirty="0">
                <a:latin typeface="Times" panose="02020603050405020304" pitchFamily="18" charset="0"/>
                <a:cs typeface="Times" panose="02020603050405020304" pitchFamily="18" charset="0"/>
              </a:rPr>
              <a:t>How can AI-driven predictive analytics benefit women’s health?</a:t>
            </a:r>
          </a:p>
          <a:p>
            <a:pPr marL="1035050" indent="0">
              <a:buNone/>
            </a:pPr>
            <a:r>
              <a:rPr lang="en-US" sz="2400" dirty="0">
                <a:latin typeface="Times" panose="02020603050405020304" pitchFamily="18" charset="0"/>
                <a:cs typeface="Times" panose="02020603050405020304" pitchFamily="18" charset="0"/>
              </a:rPr>
              <a:t>A) By providing personalized treatment recommendations based on health data</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reducing access to medical services for women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focusing solely on diseases that affect men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ignoring gender-specific health research</a:t>
            </a:r>
          </a:p>
          <a:p>
            <a:pPr marL="0" indent="0">
              <a:buNone/>
            </a:pPr>
            <a:r>
              <a:rPr lang="en-US" sz="2400" dirty="0">
                <a:latin typeface="Times" panose="02020603050405020304" pitchFamily="18" charset="0"/>
                <a:cs typeface="Times" panose="02020603050405020304" pitchFamily="18" charset="0"/>
              </a:rPr>
              <a:t>Q 5. What is a potential advantage of AI in creating sustainable urban environments?</a:t>
            </a:r>
          </a:p>
          <a:p>
            <a:pPr marL="1035050" indent="0">
              <a:buNone/>
            </a:pPr>
            <a:r>
              <a:rPr lang="en-US" sz="2400" dirty="0">
                <a:latin typeface="Times" panose="02020603050405020304" pitchFamily="18" charset="0"/>
                <a:cs typeface="Times" panose="02020603050405020304" pitchFamily="18" charset="0"/>
              </a:rPr>
              <a:t>A) Increasing carbon emissions through industrial automation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Optimizing traffic management and reducing pollution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Encouraging unregulated construction and development</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Limiting green spaces and natural areas</a:t>
            </a:r>
          </a:p>
          <a:p>
            <a:pPr marL="0" indent="0">
              <a:buNone/>
            </a:pPr>
            <a:r>
              <a:rPr lang="en-US" sz="2400" dirty="0">
                <a:latin typeface="Times" panose="02020603050405020304" pitchFamily="18" charset="0"/>
                <a:cs typeface="Times" panose="02020603050405020304" pitchFamily="18" charset="0"/>
              </a:rPr>
              <a:t>Q3. Which strategy can help mitigate the risk of AI exacerbating gender disparities?</a:t>
            </a:r>
          </a:p>
          <a:p>
            <a:pPr marL="966788" indent="0">
              <a:buNone/>
            </a:pPr>
            <a:r>
              <a:rPr lang="en-US" sz="2400" dirty="0">
                <a:latin typeface="Times" panose="02020603050405020304" pitchFamily="18" charset="0"/>
                <a:cs typeface="Times" panose="02020603050405020304" pitchFamily="18" charset="0"/>
              </a:rPr>
              <a:t>A) Developing AI systems without considering gender diversity</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Including diverse perspectives in the development and testing of AI systems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Limiting AI applications to traditional gender roles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Using AI to replace human judgment in all decision-making processes</a:t>
            </a:r>
          </a:p>
          <a:p>
            <a:pPr marL="60325" indent="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0" indent="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8693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6F0E9-96AB-8F65-C106-2CDF893C07CB}"/>
              </a:ext>
            </a:extLst>
          </p:cNvPr>
          <p:cNvSpPr>
            <a:spLocks noGrp="1"/>
          </p:cNvSpPr>
          <p:nvPr>
            <p:ph type="sldNum" sz="quarter" idx="12"/>
          </p:nvPr>
        </p:nvSpPr>
        <p:spPr/>
        <p:txBody>
          <a:bodyPr/>
          <a:lstStyle/>
          <a:p>
            <a:fld id="{1B2A20A6-2C11-4CB1-9193-A0D80FC8463A}" type="slidenum">
              <a:rPr lang="en-IN" smtClean="0"/>
              <a:t>11</a:t>
            </a:fld>
            <a:endParaRPr lang="en-IN"/>
          </a:p>
        </p:txBody>
      </p:sp>
      <p:sp>
        <p:nvSpPr>
          <p:cNvPr id="3" name="TextBox 2">
            <a:extLst>
              <a:ext uri="{FF2B5EF4-FFF2-40B4-BE49-F238E27FC236}">
                <a16:creationId xmlns:a16="http://schemas.microsoft.com/office/drawing/2014/main" id="{99D522CB-551F-5970-5167-2B0DAB785AD7}"/>
              </a:ext>
            </a:extLst>
          </p:cNvPr>
          <p:cNvSpPr txBox="1"/>
          <p:nvPr/>
        </p:nvSpPr>
        <p:spPr>
          <a:xfrm>
            <a:off x="2470483" y="418377"/>
            <a:ext cx="7042485" cy="604931"/>
          </a:xfrm>
          <a:prstGeom prst="rect">
            <a:avLst/>
          </a:prstGeom>
          <a:solidFill>
            <a:schemeClr val="bg1"/>
          </a:solidFill>
        </p:spPr>
        <p:txBody>
          <a:bodyPr wrap="square" lIns="99843" tIns="49922" rIns="99843" bIns="49922" rtlCol="0" anchor="ctr">
            <a:spAutoFit/>
          </a:bodyPr>
          <a:lstStyle/>
          <a:p>
            <a:pPr algn="ctr"/>
            <a:r>
              <a:rPr lang="en-US" sz="3276" b="1" dirty="0">
                <a:solidFill>
                  <a:srgbClr val="46B0FA"/>
                </a:solidFill>
                <a:latin typeface="Arial"/>
                <a:cs typeface="Arial"/>
              </a:rPr>
              <a:t>MCQ’s Answers</a:t>
            </a:r>
            <a:endParaRPr lang="en-IN" sz="3276" b="1" dirty="0">
              <a:solidFill>
                <a:srgbClr val="46B0FA"/>
              </a:solidFill>
              <a:latin typeface="Arial"/>
              <a:cs typeface="Arial"/>
            </a:endParaRPr>
          </a:p>
        </p:txBody>
      </p:sp>
      <p:sp>
        <p:nvSpPr>
          <p:cNvPr id="4" name="Content Placeholder 2">
            <a:extLst>
              <a:ext uri="{FF2B5EF4-FFF2-40B4-BE49-F238E27FC236}">
                <a16:creationId xmlns:a16="http://schemas.microsoft.com/office/drawing/2014/main" id="{2EC8062B-7FAE-52D6-56E2-3EDD4AC47197}"/>
              </a:ext>
            </a:extLst>
          </p:cNvPr>
          <p:cNvSpPr txBox="1">
            <a:spLocks/>
          </p:cNvSpPr>
          <p:nvPr/>
        </p:nvSpPr>
        <p:spPr>
          <a:xfrm>
            <a:off x="915253" y="914401"/>
            <a:ext cx="12110634" cy="6245524"/>
          </a:xfrm>
          <a:prstGeom prst="rect">
            <a:avLst/>
          </a:prstGeom>
        </p:spPr>
        <p:txBody>
          <a:bodyPr>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dirty="0">
                <a:latin typeface="+mn-lt"/>
                <a:cs typeface="+mn-cs"/>
              </a:rPr>
              <a:t>Answers</a:t>
            </a:r>
          </a:p>
          <a:p>
            <a:r>
              <a:rPr lang="en-US" dirty="0">
                <a:latin typeface="+mn-lt"/>
                <a:cs typeface="+mn-cs"/>
              </a:rPr>
              <a:t>1.	</a:t>
            </a:r>
            <a:r>
              <a:rPr lang="en-US" sz="2621" dirty="0"/>
              <a:t>B) By analyzing and addressing biases in hiring processes</a:t>
            </a:r>
          </a:p>
          <a:p>
            <a:pPr marL="249238" lvl="1" indent="-249238"/>
            <a:r>
              <a:rPr lang="en-US" dirty="0">
                <a:latin typeface="+mn-lt"/>
                <a:cs typeface="+mn-cs"/>
              </a:rPr>
              <a:t>2.	B) </a:t>
            </a:r>
            <a:r>
              <a:rPr lang="en-US" dirty="0"/>
              <a:t>By offering online learning platforms and resources</a:t>
            </a:r>
            <a:endParaRPr lang="en-US" dirty="0">
              <a:latin typeface="+mn-lt"/>
              <a:cs typeface="+mn-cs"/>
            </a:endParaRPr>
          </a:p>
          <a:p>
            <a:pPr marL="249238" lvl="1" indent="-249238"/>
            <a:r>
              <a:rPr lang="en-US" dirty="0">
                <a:latin typeface="+mn-lt"/>
                <a:cs typeface="+mn-cs"/>
              </a:rPr>
              <a:t>3.       C) </a:t>
            </a:r>
            <a:r>
              <a:rPr lang="en-US" dirty="0"/>
              <a:t>Reinforcement of existing biases and inequalities</a:t>
            </a:r>
            <a:endParaRPr lang="en-US" dirty="0">
              <a:latin typeface="+mn-lt"/>
              <a:cs typeface="+mn-cs"/>
            </a:endParaRPr>
          </a:p>
          <a:p>
            <a:pPr marL="249238" lvl="1" indent="-249238"/>
            <a:r>
              <a:rPr lang="en-US" dirty="0">
                <a:latin typeface="+mn-lt"/>
                <a:cs typeface="+mn-cs"/>
              </a:rPr>
              <a:t>4.       </a:t>
            </a:r>
            <a:r>
              <a:rPr lang="en-US" dirty="0"/>
              <a:t>A) By providing personalized treatment recommendations based on health data</a:t>
            </a:r>
            <a:endParaRPr lang="en-US" dirty="0">
              <a:latin typeface="+mn-lt"/>
              <a:cs typeface="+mn-cs"/>
            </a:endParaRPr>
          </a:p>
          <a:p>
            <a:pPr marL="249238" lvl="1" indent="-249238"/>
            <a:r>
              <a:rPr lang="en-US" dirty="0">
                <a:latin typeface="+mn-lt"/>
                <a:cs typeface="+mn-cs"/>
              </a:rPr>
              <a:t>5.	</a:t>
            </a:r>
            <a:r>
              <a:rPr lang="en-US" dirty="0"/>
              <a:t>B) Optimizing traffic management and reducing pollution</a:t>
            </a:r>
            <a:endParaRPr lang="en-US" dirty="0">
              <a:latin typeface="+mn-lt"/>
              <a:cs typeface="+mn-cs"/>
            </a:endParaRPr>
          </a:p>
          <a:p>
            <a:pPr marL="249238" lvl="1" indent="-249238" algn="just">
              <a:spcAft>
                <a:spcPts val="600"/>
              </a:spcAft>
            </a:pPr>
            <a:r>
              <a:rPr lang="en-US" dirty="0">
                <a:latin typeface="+mn-lt"/>
                <a:cs typeface="+mn-cs"/>
              </a:rPr>
              <a:t>6.	</a:t>
            </a:r>
            <a:r>
              <a:rPr lang="en-US" dirty="0"/>
              <a:t>B) Including diverse perspectives in the development and testing of AI systems</a:t>
            </a: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9937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F61EEC-BCBA-5A7B-7EEE-81CF8A08C299}"/>
              </a:ext>
            </a:extLst>
          </p:cNvPr>
          <p:cNvSpPr>
            <a:spLocks noGrp="1"/>
          </p:cNvSpPr>
          <p:nvPr>
            <p:ph type="sldNum" sz="quarter" idx="12"/>
          </p:nvPr>
        </p:nvSpPr>
        <p:spPr/>
        <p:txBody>
          <a:bodyPr/>
          <a:lstStyle/>
          <a:p>
            <a:fld id="{1B2A20A6-2C11-4CB1-9193-A0D80FC8463A}" type="slidenum">
              <a:rPr lang="en-IN" smtClean="0"/>
              <a:t>12</a:t>
            </a:fld>
            <a:endParaRPr lang="en-IN"/>
          </a:p>
        </p:txBody>
      </p:sp>
      <p:pic>
        <p:nvPicPr>
          <p:cNvPr id="5" name="Content Placeholder 4" descr="A picture containing screenshot, line, plot&#10;&#10;Description automatically generated">
            <a:extLst>
              <a:ext uri="{FF2B5EF4-FFF2-40B4-BE49-F238E27FC236}">
                <a16:creationId xmlns:a16="http://schemas.microsoft.com/office/drawing/2014/main" id="{FB06431C-C2A9-39C5-BDBC-E2022B4366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6" name="TextBox 5">
            <a:extLst>
              <a:ext uri="{FF2B5EF4-FFF2-40B4-BE49-F238E27FC236}">
                <a16:creationId xmlns:a16="http://schemas.microsoft.com/office/drawing/2014/main" id="{B6AD005B-3D04-838E-BC16-3DCBA303E6E2}"/>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References</a:t>
            </a:r>
          </a:p>
        </p:txBody>
      </p:sp>
      <p:sp>
        <p:nvSpPr>
          <p:cNvPr id="7" name="TextBox 6">
            <a:extLst>
              <a:ext uri="{FF2B5EF4-FFF2-40B4-BE49-F238E27FC236}">
                <a16:creationId xmlns:a16="http://schemas.microsoft.com/office/drawing/2014/main" id="{D51D8468-2BF9-593D-C338-D59D4ED2DA72}"/>
              </a:ext>
            </a:extLst>
          </p:cNvPr>
          <p:cNvSpPr txBox="1"/>
          <p:nvPr/>
        </p:nvSpPr>
        <p:spPr>
          <a:xfrm>
            <a:off x="1135481" y="1119305"/>
            <a:ext cx="1104181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panose="02020603050405020304" pitchFamily="18" charset="0"/>
                <a:cs typeface="Times" panose="02020603050405020304" pitchFamily="18" charset="0"/>
                <a:hlinkClick r:id="rId3"/>
              </a:rPr>
              <a:t>https://uis.unesco.org/en/topic/women-science</a:t>
            </a:r>
            <a:endParaRPr lang="en-US" sz="28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800" dirty="0">
                <a:latin typeface="Times" panose="02020603050405020304" pitchFamily="18" charset="0"/>
                <a:cs typeface="Times" panose="02020603050405020304" pitchFamily="18" charset="0"/>
              </a:rPr>
              <a:t>https://unesdoc.unesco.org/ark:/48223/pf0000380861</a:t>
            </a:r>
          </a:p>
        </p:txBody>
      </p:sp>
    </p:spTree>
    <p:extLst>
      <p:ext uri="{BB962C8B-B14F-4D97-AF65-F5344CB8AC3E}">
        <p14:creationId xmlns:p14="http://schemas.microsoft.com/office/powerpoint/2010/main" val="367527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13</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716455"/>
            <a:ext cx="11943797" cy="1870534"/>
          </a:xfrm>
          <a:prstGeom prst="rect">
            <a:avLst/>
          </a:prstGeom>
          <a:noFill/>
        </p:spPr>
        <p:txBody>
          <a:bodyPr wrap="square" lIns="99843" tIns="49922" rIns="99843" bIns="49922" rtlCol="0" anchor="ctr">
            <a:spAutoFit/>
          </a:bodyPr>
          <a:lstStyle/>
          <a:p>
            <a:pPr marL="342900" indent="-342900" algn="just">
              <a:buAutoNum type="arabicPeriod"/>
            </a:pPr>
            <a:r>
              <a:rPr lang="en-IN" sz="2800" kern="0" dirty="0">
                <a:effectLst/>
                <a:latin typeface="Arial" panose="020B0604020202020204" pitchFamily="34" charset="0"/>
                <a:ea typeface="Calibri" panose="020F0502020204030204" pitchFamily="34" charset="0"/>
              </a:rPr>
              <a:t>AI for society, women and environment</a:t>
            </a:r>
            <a:endParaRPr lang="en-US" sz="2900" dirty="0">
              <a:latin typeface="Times" panose="02020603050405020304" pitchFamily="18" charset="0"/>
              <a:cs typeface="Times" panose="02020603050405020304" pitchFamily="18" charset="0"/>
            </a:endParaRPr>
          </a:p>
          <a:p>
            <a:pPr marL="800100" lvl="1" indent="-342900" algn="just">
              <a:buAutoNum type="arabicPeriod"/>
            </a:pPr>
            <a:r>
              <a:rPr lang="en-US" sz="2900" dirty="0">
                <a:latin typeface="Times" panose="02020603050405020304" pitchFamily="18" charset="0"/>
                <a:cs typeface="Times" panose="02020603050405020304" pitchFamily="18" charset="0"/>
              </a:rPr>
              <a:t> Introduction</a:t>
            </a:r>
          </a:p>
          <a:p>
            <a:pPr marL="800100" lvl="1" indent="-342900" algn="just">
              <a:buAutoNum type="arabicPeriod"/>
            </a:pPr>
            <a:r>
              <a:rPr lang="en-US" sz="2900" dirty="0">
                <a:latin typeface="Times" panose="02020603050405020304" pitchFamily="18" charset="0"/>
                <a:cs typeface="Times" panose="02020603050405020304" pitchFamily="18" charset="0"/>
              </a:rPr>
              <a:t> Key factors that corelates </a:t>
            </a:r>
            <a:r>
              <a:rPr lang="en-IN" sz="2900" dirty="0">
                <a:latin typeface="Times" panose="02020603050405020304" pitchFamily="18" charset="0"/>
                <a:cs typeface="Times" panose="02020603050405020304" pitchFamily="18" charset="0"/>
              </a:rPr>
              <a:t>AI for society, women and environment</a:t>
            </a:r>
            <a:endParaRPr lang="en-US" sz="2900" dirty="0">
              <a:latin typeface="Times" panose="02020603050405020304" pitchFamily="18" charset="0"/>
              <a:cs typeface="Times" panose="02020603050405020304" pitchFamily="18" charset="0"/>
            </a:endParaRPr>
          </a:p>
          <a:p>
            <a:pPr marL="800100" lvl="1" indent="-342900" algn="just">
              <a:buAutoNum type="arabicPeriod"/>
            </a:pPr>
            <a:r>
              <a:rPr lang="en-US" sz="2900" dirty="0">
                <a:latin typeface="Times" panose="02020603050405020304" pitchFamily="18" charset="0"/>
                <a:cs typeface="Times" panose="02020603050405020304" pitchFamily="18" charset="0"/>
              </a:rPr>
              <a:t> Challenges and opportunities of AI for society, women and environment</a:t>
            </a:r>
            <a:endParaRPr lang="en-IN" sz="2900" dirty="0">
              <a:latin typeface="Times" panose="02020603050405020304" pitchFamily="18" charset="0"/>
              <a:cs typeface="Times" panose="02020603050405020304" pitchFamily="18" charset="0"/>
            </a:endParaRP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468378"/>
            <a:ext cx="11943797" cy="1947478"/>
          </a:xfrm>
          <a:prstGeom prst="rect">
            <a:avLst/>
          </a:prstGeom>
          <a:noFill/>
        </p:spPr>
        <p:txBody>
          <a:bodyPr wrap="square" lIns="99843" tIns="49922" rIns="99843" bIns="49922" rtlCol="0" anchor="ctr">
            <a:spAutoFit/>
          </a:bodyPr>
          <a:lstStyle/>
          <a:p>
            <a:pPr algn="just"/>
            <a:r>
              <a:rPr lang="en-IN" sz="3000" b="1" dirty="0">
                <a:solidFill>
                  <a:srgbClr val="C00000"/>
                </a:solidFill>
                <a:latin typeface="Arial"/>
                <a:cs typeface="Arial"/>
              </a:rPr>
              <a:t>LO1:To understand how AI impact the working lives of women</a:t>
            </a:r>
            <a:endParaRPr lang="en-US" sz="3000" b="1" dirty="0">
              <a:solidFill>
                <a:srgbClr val="C00000"/>
              </a:solidFill>
              <a:latin typeface="Arial"/>
              <a:cs typeface="Arial"/>
            </a:endParaRPr>
          </a:p>
          <a:p>
            <a:pPr algn="just"/>
            <a:r>
              <a:rPr lang="en-US" sz="3000" b="1" dirty="0">
                <a:solidFill>
                  <a:srgbClr val="C00000"/>
                </a:solidFill>
                <a:latin typeface="Arial"/>
                <a:cs typeface="Arial"/>
              </a:rPr>
              <a:t>LO2:To understand major key factors that corelates AI for society</a:t>
            </a:r>
          </a:p>
          <a:p>
            <a:pPr algn="just"/>
            <a:r>
              <a:rPr lang="en-US" sz="3000" b="1" dirty="0">
                <a:solidFill>
                  <a:srgbClr val="C00000"/>
                </a:solidFill>
                <a:latin typeface="Arial"/>
                <a:cs typeface="Arial"/>
              </a:rPr>
              <a:t>LO3: To understand basic challenges of AI for society</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614552"/>
            <a:ext cx="11943797" cy="1085704"/>
          </a:xfrm>
          <a:prstGeom prst="rect">
            <a:avLst/>
          </a:prstGeom>
          <a:noFill/>
        </p:spPr>
        <p:txBody>
          <a:bodyPr wrap="square" lIns="99843" tIns="49922" rIns="99843" bIns="49922" rtlCol="0" anchor="ctr">
            <a:spAutoFit/>
          </a:bodyPr>
          <a:lstStyle/>
          <a:p>
            <a:pPr algn="just"/>
            <a:r>
              <a:rPr lang="en-IN" sz="3000" b="1" dirty="0">
                <a:solidFill>
                  <a:srgbClr val="C00000"/>
                </a:solidFill>
                <a:latin typeface="Arial"/>
                <a:cs typeface="Arial"/>
              </a:rPr>
              <a:t>CO4: </a:t>
            </a:r>
            <a:r>
              <a:rPr lang="en-US" sz="3200" b="0" i="0" dirty="0">
                <a:solidFill>
                  <a:srgbClr val="000000"/>
                </a:solidFill>
                <a:effectLst/>
                <a:highlight>
                  <a:srgbClr val="FFFFFF"/>
                </a:highlight>
                <a:latin typeface="Arial" panose="020B0604020202020204" pitchFamily="34" charset="0"/>
              </a:rPr>
              <a:t>Assess and model real-world practical problems that can be handled by AI and ML</a:t>
            </a:r>
            <a:endParaRPr lang="en-IN" sz="3000" b="1" dirty="0">
              <a:solidFill>
                <a:srgbClr val="C00000"/>
              </a:solidFill>
              <a:highlight>
                <a:srgbClr val="FFFF00"/>
              </a:highlight>
              <a:latin typeface="Arial"/>
              <a:cs typeface="Arial"/>
            </a:endParaRP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2" name="Content Placeholder 4">
            <a:extLst>
              <a:ext uri="{FF2B5EF4-FFF2-40B4-BE49-F238E27FC236}">
                <a16:creationId xmlns:a16="http://schemas.microsoft.com/office/drawing/2014/main" id="{5090979D-A895-0F4A-C816-965C1C34971E}"/>
              </a:ext>
            </a:extLst>
          </p:cNvPr>
          <p:cNvSpPr txBox="1">
            <a:spLocks/>
          </p:cNvSpPr>
          <p:nvPr/>
        </p:nvSpPr>
        <p:spPr>
          <a:xfrm>
            <a:off x="1396209" y="1200059"/>
            <a:ext cx="10972800" cy="5088119"/>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3276" b="1" dirty="0">
                <a:solidFill>
                  <a:srgbClr val="46B0FA"/>
                </a:solidFill>
                <a:latin typeface="Arial"/>
                <a:cs typeface="Arial"/>
              </a:rPr>
              <a:t>Introduction</a:t>
            </a:r>
          </a:p>
          <a:p>
            <a:r>
              <a:rPr lang="en-US" sz="2800" dirty="0">
                <a:latin typeface="Times" panose="02020603050405020304" pitchFamily="18" charset="0"/>
                <a:cs typeface="Times" panose="02020603050405020304" pitchFamily="18" charset="0"/>
              </a:rPr>
              <a:t>Artificial intelligence (AI) has completely changed many facets of our lives, having an impact on daily relationships, business, and the healthcare industry. The ability of AI to analyze data, spot trends, and come to its own conclusions has completely changed the way that we work and live. </a:t>
            </a:r>
          </a:p>
          <a:p>
            <a:r>
              <a:rPr lang="en-US" sz="2800" dirty="0">
                <a:latin typeface="Times" panose="02020603050405020304" pitchFamily="18" charset="0"/>
                <a:cs typeface="Times" panose="02020603050405020304" pitchFamily="18" charset="0"/>
              </a:rPr>
              <a:t>AI impacts the working lives of women and calls for further research and analysis in this area.</a:t>
            </a:r>
          </a:p>
        </p:txBody>
      </p:sp>
    </p:spTree>
    <p:extLst>
      <p:ext uri="{BB962C8B-B14F-4D97-AF65-F5344CB8AC3E}">
        <p14:creationId xmlns:p14="http://schemas.microsoft.com/office/powerpoint/2010/main" val="130192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C6BE-8BCC-2B90-7189-68EBD5D47D91}"/>
              </a:ext>
            </a:extLst>
          </p:cNvPr>
          <p:cNvSpPr>
            <a:spLocks noGrp="1"/>
          </p:cNvSpPr>
          <p:nvPr>
            <p:ph type="title"/>
          </p:nvPr>
        </p:nvSpPr>
        <p:spPr>
          <a:xfrm>
            <a:off x="915254" y="398680"/>
            <a:ext cx="11482268" cy="515720"/>
          </a:xfrm>
        </p:spPr>
        <p:txBody>
          <a:bodyPr>
            <a:normAutofit fontScale="90000"/>
          </a:bodyPr>
          <a:lstStyle/>
          <a:p>
            <a:pPr algn="ctr"/>
            <a:r>
              <a:rPr lang="en-IN" sz="3276" b="1" dirty="0">
                <a:solidFill>
                  <a:srgbClr val="46B0FA"/>
                </a:solidFill>
                <a:latin typeface="Arial"/>
                <a:ea typeface="+mn-ea"/>
                <a:cs typeface="Arial"/>
              </a:rPr>
              <a:t>AI for society, women and environment</a:t>
            </a:r>
            <a:endParaRPr lang="en-US" sz="3276" b="1" dirty="0">
              <a:solidFill>
                <a:srgbClr val="46B0FA"/>
              </a:solidFill>
              <a:latin typeface="Arial"/>
              <a:ea typeface="+mn-ea"/>
              <a:cs typeface="Arial"/>
            </a:endParaRPr>
          </a:p>
        </p:txBody>
      </p:sp>
      <p:sp>
        <p:nvSpPr>
          <p:cNvPr id="4" name="Slide Number Placeholder 3">
            <a:extLst>
              <a:ext uri="{FF2B5EF4-FFF2-40B4-BE49-F238E27FC236}">
                <a16:creationId xmlns:a16="http://schemas.microsoft.com/office/drawing/2014/main" id="{4348DBE3-2CA9-B8C4-B7FA-EC4F0FD8B06E}"/>
              </a:ext>
            </a:extLst>
          </p:cNvPr>
          <p:cNvSpPr>
            <a:spLocks noGrp="1"/>
          </p:cNvSpPr>
          <p:nvPr>
            <p:ph type="sldNum" sz="quarter" idx="12"/>
          </p:nvPr>
        </p:nvSpPr>
        <p:spPr/>
        <p:txBody>
          <a:bodyPr/>
          <a:lstStyle/>
          <a:p>
            <a:fld id="{1B2A20A6-2C11-4CB1-9193-A0D80FC8463A}" type="slidenum">
              <a:rPr lang="en-IN" smtClean="0"/>
              <a:t>5</a:t>
            </a:fld>
            <a:endParaRPr lang="en-IN"/>
          </a:p>
        </p:txBody>
      </p:sp>
      <p:sp>
        <p:nvSpPr>
          <p:cNvPr id="5" name="Content Placeholder 2">
            <a:extLst>
              <a:ext uri="{FF2B5EF4-FFF2-40B4-BE49-F238E27FC236}">
                <a16:creationId xmlns:a16="http://schemas.microsoft.com/office/drawing/2014/main" id="{7C4968DA-EBD5-E046-132A-215A43DD06C0}"/>
              </a:ext>
            </a:extLst>
          </p:cNvPr>
          <p:cNvSpPr>
            <a:spLocks noGrp="1"/>
          </p:cNvSpPr>
          <p:nvPr>
            <p:ph idx="1"/>
          </p:nvPr>
        </p:nvSpPr>
        <p:spPr>
          <a:xfrm>
            <a:off x="1271468" y="1353922"/>
            <a:ext cx="10972800" cy="4525963"/>
          </a:xfrm>
        </p:spPr>
        <p:txBody>
          <a:bodyPr>
            <a:normAutofit/>
          </a:bodyPr>
          <a:lstStyle/>
          <a:p>
            <a:pPr marL="0" indent="0">
              <a:buNone/>
            </a:pPr>
            <a:r>
              <a:rPr lang="en-US" sz="2400" dirty="0"/>
              <a:t>Following are the key factors that corelates </a:t>
            </a:r>
            <a:r>
              <a:rPr lang="en-IN" sz="2400" kern="0" dirty="0">
                <a:effectLst/>
                <a:latin typeface="Arial" panose="020B0604020202020204" pitchFamily="34" charset="0"/>
                <a:ea typeface="Calibri" panose="020F0502020204030204" pitchFamily="34" charset="0"/>
              </a:rPr>
              <a:t>AI for society, women and environment</a:t>
            </a:r>
            <a:endParaRPr lang="en-US" sz="2400" dirty="0"/>
          </a:p>
          <a:p>
            <a:r>
              <a:rPr lang="en-US" b="1" dirty="0"/>
              <a:t>Women workers need to reskill and upskill: </a:t>
            </a:r>
            <a:r>
              <a:rPr lang="en-US" sz="2000" dirty="0"/>
              <a:t>since artificial intelligence is transforming the labor market and requiring new skills from future workers. It is imperative that women participate in the growing need for  AI experts. Programs that assist women in reskilling and upskilling will enable them to enter these professions. </a:t>
            </a:r>
          </a:p>
          <a:p>
            <a:pPr marL="339725" indent="0">
              <a:buNone/>
            </a:pPr>
            <a:r>
              <a:rPr lang="en-US" sz="2000" dirty="0"/>
              <a:t>Societies should seek to narrow and eventually close the disturbing gaps that currently exist between women's access to these skills and occupations. The commercial sector, trade unions, universities, NGOs, and governments all have a role to play  to uplift the  women’s contribution more in this field.</a:t>
            </a:r>
          </a:p>
          <a:p>
            <a:pPr marL="280988" indent="-280988"/>
            <a:r>
              <a:rPr lang="en-US" b="1" dirty="0"/>
              <a:t>Promoting women in AI research: </a:t>
            </a:r>
            <a:r>
              <a:rPr lang="en-US" sz="2000" dirty="0"/>
              <a:t>Having more women leading the way in AI research and development will be important. Governments, institutions, organizations, and businesses should encourage women's and girls' education, particularly in STEM fields, in order to increase the number of women in leadership positions in AI and technological advancement.</a:t>
            </a:r>
          </a:p>
        </p:txBody>
      </p:sp>
      <p:pic>
        <p:nvPicPr>
          <p:cNvPr id="9" name="Content Placeholder 4" descr="A picture containing screenshot, line, plot">
            <a:extLst>
              <a:ext uri="{FF2B5EF4-FFF2-40B4-BE49-F238E27FC236}">
                <a16:creationId xmlns:a16="http://schemas.microsoft.com/office/drawing/2014/main" id="{22C80BA7-BED6-FBAC-3022-38EF9A7C4C5B}"/>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10" name="Content Placeholder 2">
            <a:extLst>
              <a:ext uri="{FF2B5EF4-FFF2-40B4-BE49-F238E27FC236}">
                <a16:creationId xmlns:a16="http://schemas.microsoft.com/office/drawing/2014/main" id="{C49487D7-028B-0DAA-ACE5-FC3ABF00B8AF}"/>
              </a:ext>
            </a:extLst>
          </p:cNvPr>
          <p:cNvSpPr txBox="1">
            <a:spLocks/>
          </p:cNvSpPr>
          <p:nvPr/>
        </p:nvSpPr>
        <p:spPr>
          <a:xfrm>
            <a:off x="762000" y="1027981"/>
            <a:ext cx="11918830" cy="5763437"/>
          </a:xfrm>
          <a:prstGeom prst="rect">
            <a:avLst/>
          </a:prstGeom>
        </p:spPr>
        <p:txBody>
          <a:bodyPr vert="horz" lIns="91440" tIns="45720" rIns="91440" bIns="45720" rtlCol="0">
            <a:normAutofit lnSpcReduction="1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Font typeface="Arial" panose="020B0604020202020204" pitchFamily="34" charset="0"/>
              <a:buNone/>
            </a:pPr>
            <a:r>
              <a:rPr lang="en-US" sz="3276" b="1" dirty="0">
                <a:solidFill>
                  <a:srgbClr val="46B0FA"/>
                </a:solidFill>
                <a:latin typeface="Times" panose="02020603050405020304" pitchFamily="18" charset="0"/>
                <a:cs typeface="Times" panose="02020603050405020304" pitchFamily="18" charset="0"/>
              </a:rPr>
              <a:t>Key Factors</a:t>
            </a:r>
          </a:p>
          <a:p>
            <a:pPr marL="0" indent="0">
              <a:buFont typeface="Arial" panose="020B0604020202020204" pitchFamily="34" charset="0"/>
              <a:buNone/>
            </a:pPr>
            <a:r>
              <a:rPr lang="en-US" sz="2400" dirty="0">
                <a:latin typeface="Times" panose="02020603050405020304" pitchFamily="18" charset="0"/>
                <a:cs typeface="Times" panose="02020603050405020304" pitchFamily="18" charset="0"/>
              </a:rPr>
              <a:t>Following are the key factors that corelates </a:t>
            </a:r>
            <a:r>
              <a:rPr lang="en-IN" sz="2400" kern="0" dirty="0">
                <a:latin typeface="Times" panose="02020603050405020304" pitchFamily="18" charset="0"/>
                <a:ea typeface="Calibri" panose="020F0502020204030204" pitchFamily="34" charset="0"/>
                <a:cs typeface="Times" panose="02020603050405020304" pitchFamily="18" charset="0"/>
              </a:rPr>
              <a:t>AI for society, women and environment</a:t>
            </a:r>
            <a:endParaRPr lang="en-US" sz="2400" dirty="0">
              <a:latin typeface="Times" panose="02020603050405020304" pitchFamily="18" charset="0"/>
              <a:cs typeface="Times" panose="02020603050405020304" pitchFamily="18" charset="0"/>
            </a:endParaRPr>
          </a:p>
          <a:p>
            <a:r>
              <a:rPr lang="en-US" b="1" dirty="0">
                <a:latin typeface="Times" panose="02020603050405020304" pitchFamily="18" charset="0"/>
                <a:cs typeface="Times" panose="02020603050405020304" pitchFamily="18" charset="0"/>
              </a:rPr>
              <a:t>Women workers need to reskill and upskill: </a:t>
            </a:r>
            <a:r>
              <a:rPr lang="en-US" sz="2600" dirty="0">
                <a:latin typeface="Times" panose="02020603050405020304" pitchFamily="18" charset="0"/>
                <a:cs typeface="Times" panose="02020603050405020304" pitchFamily="18" charset="0"/>
              </a:rPr>
              <a:t>since artificial intelligence is transforming the labor market and requiring new skills from future workers. It is imperative that women participate in the growing need for  AI experts. Programs that assist women in reskilling and upskilling will enable them to enter these professions. </a:t>
            </a:r>
          </a:p>
          <a:p>
            <a:pPr marL="339725" indent="0">
              <a:buFont typeface="Arial" panose="020B0604020202020204" pitchFamily="34" charset="0"/>
              <a:buNone/>
            </a:pPr>
            <a:r>
              <a:rPr lang="en-US" sz="2600" dirty="0">
                <a:latin typeface="Times" panose="02020603050405020304" pitchFamily="18" charset="0"/>
                <a:cs typeface="Times" panose="02020603050405020304" pitchFamily="18" charset="0"/>
              </a:rPr>
              <a:t>Societies should seek to narrow and eventually close the disturbing gaps that currently exist between women's access to these skills and occupations. The commercial sector, trade unions, universities, NGOs, and governments all have a role to play  to uplift the  women’s contribution more in this field.</a:t>
            </a:r>
          </a:p>
          <a:p>
            <a:pPr marL="280988" indent="-280988"/>
            <a:r>
              <a:rPr lang="en-US" b="1" dirty="0">
                <a:latin typeface="Times" panose="02020603050405020304" pitchFamily="18" charset="0"/>
                <a:cs typeface="Times" panose="02020603050405020304" pitchFamily="18" charset="0"/>
              </a:rPr>
              <a:t>Promoting women in AI research: </a:t>
            </a:r>
            <a:r>
              <a:rPr lang="en-US" sz="2600" dirty="0">
                <a:latin typeface="Times" panose="02020603050405020304" pitchFamily="18" charset="0"/>
                <a:cs typeface="Times" panose="02020603050405020304" pitchFamily="18" charset="0"/>
              </a:rPr>
              <a:t>Having more women leading the way in AI research and development will be important. Governments, institutions, organizations, and businesses should encourage women's and girls' education, particularly in STEM fields, in order to increase the number of women in leadership positions in AI and technological advancement.</a:t>
            </a:r>
            <a:endParaRPr lang="en-US" sz="2000" dirty="0">
              <a:latin typeface="Times" panose="02020603050405020304" pitchFamily="18" charset="0"/>
              <a:cs typeface="Times" panose="02020603050405020304" pitchFamily="18" charset="0"/>
            </a:endParaRPr>
          </a:p>
        </p:txBody>
      </p:sp>
      <p:sp>
        <p:nvSpPr>
          <p:cNvPr id="11" name="TextBox 10">
            <a:extLst>
              <a:ext uri="{FF2B5EF4-FFF2-40B4-BE49-F238E27FC236}">
                <a16:creationId xmlns:a16="http://schemas.microsoft.com/office/drawing/2014/main" id="{C753CAFB-BB4B-F7EF-A05A-6953AE1F916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Tree>
    <p:extLst>
      <p:ext uri="{BB962C8B-B14F-4D97-AF65-F5344CB8AC3E}">
        <p14:creationId xmlns:p14="http://schemas.microsoft.com/office/powerpoint/2010/main" val="6779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BF83A7-C01E-076B-4434-908433FD2275}"/>
              </a:ext>
            </a:extLst>
          </p:cNvPr>
          <p:cNvSpPr>
            <a:spLocks noGrp="1"/>
          </p:cNvSpPr>
          <p:nvPr>
            <p:ph type="sldNum" sz="quarter" idx="12"/>
          </p:nvPr>
        </p:nvSpPr>
        <p:spPr/>
        <p:txBody>
          <a:bodyPr/>
          <a:lstStyle/>
          <a:p>
            <a:fld id="{1B2A20A6-2C11-4CB1-9193-A0D80FC8463A}" type="slidenum">
              <a:rPr lang="en-IN" smtClean="0"/>
              <a:t>6</a:t>
            </a:fld>
            <a:endParaRPr lang="en-IN"/>
          </a:p>
        </p:txBody>
      </p:sp>
      <p:pic>
        <p:nvPicPr>
          <p:cNvPr id="5" name="Content Placeholder 4" descr="A picture containing screenshot, line, plot">
            <a:extLst>
              <a:ext uri="{FF2B5EF4-FFF2-40B4-BE49-F238E27FC236}">
                <a16:creationId xmlns:a16="http://schemas.microsoft.com/office/drawing/2014/main" id="{A3D8673F-423D-528A-CA9F-5899782E80C1}"/>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6" name="TextBox 5">
            <a:extLst>
              <a:ext uri="{FF2B5EF4-FFF2-40B4-BE49-F238E27FC236}">
                <a16:creationId xmlns:a16="http://schemas.microsoft.com/office/drawing/2014/main" id="{75456E2E-54FA-CE09-490E-D2F76223CF36}"/>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7" name="Content Placeholder 2">
            <a:extLst>
              <a:ext uri="{FF2B5EF4-FFF2-40B4-BE49-F238E27FC236}">
                <a16:creationId xmlns:a16="http://schemas.microsoft.com/office/drawing/2014/main" id="{98A815CC-F172-CC4C-12FB-E82B6CD3B30A}"/>
              </a:ext>
            </a:extLst>
          </p:cNvPr>
          <p:cNvSpPr>
            <a:spLocks noGrp="1"/>
          </p:cNvSpPr>
          <p:nvPr>
            <p:ph idx="1"/>
          </p:nvPr>
        </p:nvSpPr>
        <p:spPr>
          <a:xfrm>
            <a:off x="1424722" y="1235832"/>
            <a:ext cx="10972800" cy="5261848"/>
          </a:xfrm>
        </p:spPr>
        <p:txBody>
          <a:bodyPr>
            <a:normAutofit/>
          </a:bodyPr>
          <a:lstStyle/>
          <a:p>
            <a:r>
              <a:rPr lang="en-US" sz="3200" b="1" dirty="0">
                <a:latin typeface="Times" panose="02020603050405020304" pitchFamily="18" charset="0"/>
                <a:cs typeface="Times" panose="02020603050405020304" pitchFamily="18" charset="0"/>
              </a:rPr>
              <a:t>Making use of multi-stakeholder approaches: </a:t>
            </a:r>
            <a:r>
              <a:rPr lang="en-US" sz="2400" dirty="0">
                <a:latin typeface="Times" panose="02020603050405020304" pitchFamily="18" charset="0"/>
                <a:cs typeface="Times" panose="02020603050405020304" pitchFamily="18" charset="0"/>
              </a:rPr>
              <a:t>Governments should create and promote policies that consider the potential impact of AI systems on vulnerable groups. Organizations and institutions have a role in supporting skill-</a:t>
            </a:r>
            <a:r>
              <a:rPr lang="en-US" sz="2400" dirty="0" err="1">
                <a:latin typeface="Times" panose="02020603050405020304" pitchFamily="18" charset="0"/>
                <a:cs typeface="Times" panose="02020603050405020304" pitchFamily="18" charset="0"/>
              </a:rPr>
              <a:t>equalising</a:t>
            </a:r>
            <a:r>
              <a:rPr lang="en-US" sz="2400" dirty="0">
                <a:latin typeface="Times" panose="02020603050405020304" pitchFamily="18" charset="0"/>
                <a:cs typeface="Times" panose="02020603050405020304" pitchFamily="18" charset="0"/>
              </a:rPr>
              <a:t> work environments for women. </a:t>
            </a:r>
          </a:p>
          <a:p>
            <a:r>
              <a:rPr lang="en-US" sz="3200" b="1" dirty="0">
                <a:latin typeface="Times" panose="02020603050405020304" pitchFamily="18" charset="0"/>
                <a:cs typeface="Times" panose="02020603050405020304" pitchFamily="18" charset="0"/>
              </a:rPr>
              <a:t>Shaping gender stereotypes: </a:t>
            </a:r>
            <a:r>
              <a:rPr lang="en-US" sz="2400" dirty="0">
                <a:latin typeface="Times" panose="02020603050405020304" pitchFamily="18" charset="0"/>
                <a:cs typeface="Times" panose="02020603050405020304" pitchFamily="18" charset="0"/>
              </a:rPr>
              <a:t>The role of women at work, and their often unpaid and unequally distributed domestic and care responsibilities must be more thoroughly considered when creating equal work environments for women, as well as in the design, policy and implementation surrounding AI technologies.</a:t>
            </a:r>
          </a:p>
          <a:p>
            <a:r>
              <a:rPr lang="en-US" sz="3200" b="1" dirty="0">
                <a:latin typeface="Times" panose="02020603050405020304" pitchFamily="18" charset="0"/>
                <a:cs typeface="Times" panose="02020603050405020304" pitchFamily="18" charset="0"/>
              </a:rPr>
              <a:t>Maintaining the applicable research: </a:t>
            </a:r>
            <a:r>
              <a:rPr lang="en-US" sz="2400" dirty="0">
                <a:latin typeface="Times" panose="02020603050405020304" pitchFamily="18" charset="0"/>
                <a:cs typeface="Times" panose="02020603050405020304" pitchFamily="18" charset="0"/>
              </a:rPr>
              <a:t>In order to comprehend the possible societal effects of the widespread usage of certain AI systems, more applied research is required to better understand how AI systems affect work in general and the working life of women in particular</a:t>
            </a:r>
            <a:r>
              <a:rPr lang="en-US" sz="2000" dirty="0"/>
              <a:t>. </a:t>
            </a:r>
          </a:p>
        </p:txBody>
      </p:sp>
    </p:spTree>
    <p:extLst>
      <p:ext uri="{BB962C8B-B14F-4D97-AF65-F5344CB8AC3E}">
        <p14:creationId xmlns:p14="http://schemas.microsoft.com/office/powerpoint/2010/main" val="162318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332836-B671-65E4-4496-88DBD1AB1601}"/>
              </a:ext>
            </a:extLst>
          </p:cNvPr>
          <p:cNvSpPr>
            <a:spLocks noGrp="1"/>
          </p:cNvSpPr>
          <p:nvPr>
            <p:ph type="sldNum" sz="quarter" idx="12"/>
          </p:nvPr>
        </p:nvSpPr>
        <p:spPr/>
        <p:txBody>
          <a:bodyPr/>
          <a:lstStyle/>
          <a:p>
            <a:fld id="{1B2A20A6-2C11-4CB1-9193-A0D80FC8463A}" type="slidenum">
              <a:rPr lang="en-IN" smtClean="0"/>
              <a:t>7</a:t>
            </a:fld>
            <a:endParaRPr lang="en-IN"/>
          </a:p>
        </p:txBody>
      </p:sp>
      <p:pic>
        <p:nvPicPr>
          <p:cNvPr id="5" name="Content Placeholder 4" descr="A picture containing screenshot, line, plot">
            <a:extLst>
              <a:ext uri="{FF2B5EF4-FFF2-40B4-BE49-F238E27FC236}">
                <a16:creationId xmlns:a16="http://schemas.microsoft.com/office/drawing/2014/main" id="{D7F0FF39-D802-FC69-7DDA-654553BCA6D6}"/>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6" name="TextBox 5">
            <a:extLst>
              <a:ext uri="{FF2B5EF4-FFF2-40B4-BE49-F238E27FC236}">
                <a16:creationId xmlns:a16="http://schemas.microsoft.com/office/drawing/2014/main" id="{BB5C7DA9-337D-51F8-7B1A-C1F87F25FDCE}"/>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8" name="Content Placeholder 2">
            <a:extLst>
              <a:ext uri="{FF2B5EF4-FFF2-40B4-BE49-F238E27FC236}">
                <a16:creationId xmlns:a16="http://schemas.microsoft.com/office/drawing/2014/main" id="{6A43252D-ECC8-FB23-EDFF-4A8AEDBA2D72}"/>
              </a:ext>
            </a:extLst>
          </p:cNvPr>
          <p:cNvSpPr>
            <a:spLocks noGrp="1"/>
          </p:cNvSpPr>
          <p:nvPr>
            <p:ph idx="1"/>
          </p:nvPr>
        </p:nvSpPr>
        <p:spPr>
          <a:xfrm>
            <a:off x="1173191" y="979715"/>
            <a:ext cx="11224331" cy="6128451"/>
          </a:xfrm>
        </p:spPr>
        <p:txBody>
          <a:bodyPr>
            <a:normAutofit/>
          </a:bodyPr>
          <a:lstStyle/>
          <a:p>
            <a:pPr marL="0" indent="0">
              <a:buNone/>
            </a:pPr>
            <a:r>
              <a:rPr lang="en-US" sz="3900" dirty="0">
                <a:latin typeface="Times" panose="02020603050405020304" pitchFamily="18" charset="0"/>
                <a:cs typeface="Times" panose="02020603050405020304" pitchFamily="18" charset="0"/>
              </a:rPr>
              <a:t>Challenges &amp; opportunities of ai for the working lives of women</a:t>
            </a:r>
            <a:endParaRPr lang="en-US" sz="2200" b="1" dirty="0">
              <a:solidFill>
                <a:srgbClr val="FF0000"/>
              </a:solidFill>
              <a:latin typeface="Times" panose="02020603050405020304" pitchFamily="18" charset="0"/>
              <a:cs typeface="Times" panose="02020603050405020304" pitchFamily="18" charset="0"/>
            </a:endParaRPr>
          </a:p>
          <a:p>
            <a:pPr marL="0" indent="0">
              <a:buNone/>
            </a:pPr>
            <a:r>
              <a:rPr lang="en-US" sz="2800" b="1" dirty="0">
                <a:solidFill>
                  <a:srgbClr val="FF0000"/>
                </a:solidFill>
                <a:latin typeface="Times" panose="02020603050405020304" pitchFamily="18" charset="0"/>
                <a:cs typeface="Times" panose="02020603050405020304" pitchFamily="18" charset="0"/>
              </a:rPr>
              <a:t>Challenges:</a:t>
            </a:r>
          </a:p>
          <a:p>
            <a:r>
              <a:rPr lang="en-US" sz="2400" dirty="0">
                <a:latin typeface="Times" panose="02020603050405020304" pitchFamily="18" charset="0"/>
                <a:cs typeface="Times" panose="02020603050405020304" pitchFamily="18" charset="0"/>
              </a:rPr>
              <a:t>Females do not possess digital skills or internet connectivity. A portion of this is caused by the fact that women are undereducated or by societal and cultural standards that keep women out of the digital world.</a:t>
            </a:r>
          </a:p>
          <a:p>
            <a:r>
              <a:rPr lang="en-US" sz="2400" dirty="0">
                <a:latin typeface="Times" panose="02020603050405020304" pitchFamily="18" charset="0"/>
                <a:cs typeface="Times" panose="02020603050405020304" pitchFamily="18" charset="0"/>
              </a:rPr>
              <a:t> Public ICT facilities may be difficult for women and girls to access because of unsafe roads, restrictions on their freedom of movement, the facilities' perceived unsuitability for women, or the fact that women are less financially independent and cannot afford to buy digital devices or pay for internet connectivity (UNESCO, 2019a). </a:t>
            </a:r>
          </a:p>
          <a:p>
            <a:pPr marL="0" indent="0">
              <a:buNone/>
            </a:pPr>
            <a:endParaRPr lang="en-US" sz="2800" b="1" dirty="0">
              <a:solidFill>
                <a:srgbClr val="FF0000"/>
              </a:solidFill>
            </a:endParaRPr>
          </a:p>
        </p:txBody>
      </p:sp>
    </p:spTree>
    <p:extLst>
      <p:ext uri="{BB962C8B-B14F-4D97-AF65-F5344CB8AC3E}">
        <p14:creationId xmlns:p14="http://schemas.microsoft.com/office/powerpoint/2010/main" val="214620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5" name="TextBox 4">
            <a:extLst>
              <a:ext uri="{FF2B5EF4-FFF2-40B4-BE49-F238E27FC236}">
                <a16:creationId xmlns:a16="http://schemas.microsoft.com/office/drawing/2014/main" id="{21F8247F-A7F5-7EBD-D1F8-ECC4CEE93A79}"/>
              </a:ext>
            </a:extLst>
          </p:cNvPr>
          <p:cNvSpPr txBox="1"/>
          <p:nvPr/>
        </p:nvSpPr>
        <p:spPr>
          <a:xfrm>
            <a:off x="1119385" y="1234787"/>
            <a:ext cx="11231593" cy="4216539"/>
          </a:xfrm>
          <a:prstGeom prst="rect">
            <a:avLst/>
          </a:prstGeom>
          <a:noFill/>
        </p:spPr>
        <p:txBody>
          <a:bodyPr wrap="square">
            <a:spAutoFit/>
          </a:bodyPr>
          <a:lstStyle/>
          <a:p>
            <a:pPr marL="0" indent="0">
              <a:buNone/>
            </a:pPr>
            <a:r>
              <a:rPr lang="en-US" sz="2800" b="1" dirty="0">
                <a:solidFill>
                  <a:srgbClr val="FF0000"/>
                </a:solidFill>
                <a:latin typeface="Times" panose="02020603050405020304" pitchFamily="18" charset="0"/>
                <a:cs typeface="Times" panose="02020603050405020304" pitchFamily="18" charset="0"/>
              </a:rPr>
              <a:t>Opportunities:</a:t>
            </a:r>
          </a:p>
          <a:p>
            <a:pPr marL="342900" indent="-342900">
              <a:buFont typeface="Arial" panose="020B0604020202020204" pitchFamily="34" charset="0"/>
              <a:buChar char="•"/>
            </a:pPr>
            <a:r>
              <a:rPr lang="en-US" sz="2400" dirty="0">
                <a:latin typeface="Times" panose="02020603050405020304" pitchFamily="18" charset="0"/>
                <a:cs typeface="Times" panose="02020603050405020304" pitchFamily="18" charset="0"/>
              </a:rPr>
              <a:t>Closing the digital gender divide will present opportunities for the working lives of women. Digital skills can make a big difference for women’s opportunities. UNESCO (2019a) describes how digital skills can open access to online markets to sell goods, enable women to start a business online, provide opportunities for career advancement and higher pay, or open access to loans and other financial services.</a:t>
            </a:r>
          </a:p>
          <a:p>
            <a:endParaRPr lang="en-US" sz="24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US" sz="2400" dirty="0">
                <a:latin typeface="Times" panose="02020603050405020304" pitchFamily="18" charset="0"/>
                <a:cs typeface="Times" panose="02020603050405020304" pitchFamily="18" charset="0"/>
              </a:rPr>
              <a:t>In addition, digital skills can allow women to learn new skills related to their jobs, creating a virtuous cycle. Opportunities for women to develop digital skills and secure jobs brings opportunities to their community as well. Women tend to reinvest income into their families and communities at a higher rate than men (UNESCO, 2019a)</a:t>
            </a:r>
          </a:p>
        </p:txBody>
      </p:sp>
      <p:sp>
        <p:nvSpPr>
          <p:cNvPr id="6" name="TextBox 5">
            <a:extLst>
              <a:ext uri="{FF2B5EF4-FFF2-40B4-BE49-F238E27FC236}">
                <a16:creationId xmlns:a16="http://schemas.microsoft.com/office/drawing/2014/main" id="{704A0A94-7AC8-E7A2-EC56-1ABFDF928481}"/>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Tree>
    <p:extLst>
      <p:ext uri="{BB962C8B-B14F-4D97-AF65-F5344CB8AC3E}">
        <p14:creationId xmlns:p14="http://schemas.microsoft.com/office/powerpoint/2010/main" val="335124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1E3CF-42AF-B617-5A53-51515466B130}"/>
              </a:ext>
            </a:extLst>
          </p:cNvPr>
          <p:cNvSpPr>
            <a:spLocks noGrp="1"/>
          </p:cNvSpPr>
          <p:nvPr>
            <p:ph idx="1"/>
          </p:nvPr>
        </p:nvSpPr>
        <p:spPr>
          <a:xfrm>
            <a:off x="915253" y="914401"/>
            <a:ext cx="11482268" cy="6245524"/>
          </a:xfrm>
        </p:spPr>
        <p:txBody>
          <a:bodyPr>
            <a:normAutofit/>
          </a:bodyPr>
          <a:lstStyle/>
          <a:p>
            <a:pPr marL="0" indent="0">
              <a:buNone/>
            </a:pPr>
            <a:r>
              <a:rPr lang="en-US" sz="2400" dirty="0">
                <a:latin typeface="Times" panose="02020603050405020304" pitchFamily="18" charset="0"/>
                <a:cs typeface="Times" panose="02020603050405020304" pitchFamily="18" charset="0"/>
              </a:rPr>
              <a:t>Q 1. How can AI contribute to improving gender equality in the workplace?</a:t>
            </a:r>
          </a:p>
          <a:p>
            <a:pPr marL="1077913" indent="9525">
              <a:buAutoNum type="alphaUcParenR"/>
            </a:pPr>
            <a:r>
              <a:rPr lang="en-US" sz="2400" dirty="0">
                <a:latin typeface="Times" panose="02020603050405020304" pitchFamily="18" charset="0"/>
                <a:cs typeface="Times" panose="02020603050405020304" pitchFamily="18" charset="0"/>
              </a:rPr>
              <a:t>By automating routine tasks, thus reducing the need for human employees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analyzing and addressing biases in hiring processes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creating new job opportunities that only men can fill</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eliminating the need for human decision-making entirely</a:t>
            </a:r>
          </a:p>
          <a:p>
            <a:pPr marL="0" indent="0">
              <a:buNone/>
            </a:pPr>
            <a:r>
              <a:rPr lang="en-US" sz="2400" dirty="0">
                <a:latin typeface="Times" panose="02020603050405020304" pitchFamily="18" charset="0"/>
                <a:cs typeface="Times" panose="02020603050405020304" pitchFamily="18" charset="0"/>
              </a:rPr>
              <a:t>Q 2. In what way can AI enhance access to education for women in remote areas?</a:t>
            </a:r>
          </a:p>
          <a:p>
            <a:pPr marL="1035050" indent="-7938">
              <a:buAutoNum type="alphaUcParenR"/>
            </a:pPr>
            <a:r>
              <a:rPr lang="en-US" sz="2400" dirty="0">
                <a:latin typeface="Times" panose="02020603050405020304" pitchFamily="18" charset="0"/>
                <a:cs typeface="Times" panose="02020603050405020304" pitchFamily="18" charset="0"/>
              </a:rPr>
              <a:t>  By providing physical schools in every remote area</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offering online learning platforms and resources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restricting access to educational materials based on gender</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eliminating the need for teachers</a:t>
            </a:r>
          </a:p>
          <a:p>
            <a:pPr marL="60325" indent="0">
              <a:buNone/>
            </a:pPr>
            <a:r>
              <a:rPr lang="en-US" sz="2400" dirty="0">
                <a:latin typeface="Times" panose="02020603050405020304" pitchFamily="18" charset="0"/>
                <a:cs typeface="Times" panose="02020603050405020304" pitchFamily="18" charset="0"/>
              </a:rPr>
              <a:t>Q3. What potential risk does AI pose to marginalized communities?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Increased representation in media</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Improved access to financial services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Reinforcement of existing biases and inequalities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Enhanced community engagement</a:t>
            </a: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ECBE7F44-6DCF-439D-1293-A722A9667307}"/>
              </a:ext>
            </a:extLst>
          </p:cNvPr>
          <p:cNvSpPr>
            <a:spLocks noGrp="1"/>
          </p:cNvSpPr>
          <p:nvPr>
            <p:ph type="sldNum" sz="quarter" idx="12"/>
          </p:nvPr>
        </p:nvSpPr>
        <p:spPr/>
        <p:txBody>
          <a:bodyPr/>
          <a:lstStyle/>
          <a:p>
            <a:fld id="{1B2A20A6-2C11-4CB1-9193-A0D80FC8463A}" type="slidenum">
              <a:rPr lang="en-IN" smtClean="0"/>
              <a:t>9</a:t>
            </a:fld>
            <a:endParaRPr lang="en-IN"/>
          </a:p>
        </p:txBody>
      </p:sp>
      <p:sp>
        <p:nvSpPr>
          <p:cNvPr id="6" name="TextBox 5">
            <a:extLst>
              <a:ext uri="{FF2B5EF4-FFF2-40B4-BE49-F238E27FC236}">
                <a16:creationId xmlns:a16="http://schemas.microsoft.com/office/drawing/2014/main" id="{92AD9A21-B391-3848-9C70-A789BE54A81E}"/>
              </a:ext>
            </a:extLst>
          </p:cNvPr>
          <p:cNvSpPr txBox="1"/>
          <p:nvPr/>
        </p:nvSpPr>
        <p:spPr>
          <a:xfrm>
            <a:off x="2608506" y="21513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MCQ’s</a:t>
            </a:r>
          </a:p>
        </p:txBody>
      </p:sp>
    </p:spTree>
    <p:extLst>
      <p:ext uri="{BB962C8B-B14F-4D97-AF65-F5344CB8AC3E}">
        <p14:creationId xmlns:p14="http://schemas.microsoft.com/office/powerpoint/2010/main" val="2404304016"/>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7898</TotalTime>
  <Words>1419</Words>
  <Application>Microsoft Macintosh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AI for society, women and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281</cp:revision>
  <dcterms:created xsi:type="dcterms:W3CDTF">2023-06-27T05:32:28Z</dcterms:created>
  <dcterms:modified xsi:type="dcterms:W3CDTF">2024-11-07T10:20:15Z</dcterms:modified>
</cp:coreProperties>
</file>