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7" r:id="rId2"/>
    <p:sldId id="346" r:id="rId3"/>
    <p:sldId id="349" r:id="rId4"/>
    <p:sldId id="347" r:id="rId5"/>
    <p:sldId id="348" r:id="rId6"/>
    <p:sldId id="353" r:id="rId7"/>
    <p:sldId id="365" r:id="rId8"/>
    <p:sldId id="366" r:id="rId9"/>
    <p:sldId id="356" r:id="rId10"/>
    <p:sldId id="357" r:id="rId11"/>
    <p:sldId id="358" r:id="rId12"/>
    <p:sldId id="360" r:id="rId13"/>
    <p:sldId id="361" r:id="rId14"/>
    <p:sldId id="367" r:id="rId15"/>
    <p:sldId id="368" r:id="rId16"/>
    <p:sldId id="362" r:id="rId17"/>
    <p:sldId id="363" r:id="rId18"/>
    <p:sldId id="364" r:id="rId19"/>
    <p:sldId id="369" r:id="rId20"/>
    <p:sldId id="371" r:id="rId21"/>
    <p:sldId id="373" r:id="rId22"/>
    <p:sldId id="352" r:id="rId23"/>
    <p:sldId id="350" r:id="rId24"/>
    <p:sldId id="351" r:id="rId25"/>
    <p:sldId id="337" r:id="rId26"/>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86045-AA5D-6230-8B8A-A7750B95D32C}" v="14" dt="2024-07-04T10:15:45.756"/>
    <p1510:client id="{9250F5BC-F42E-F4D9-C613-402E5691AC39}" v="18" dt="2024-07-04T10:13:59.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56" d="100"/>
          <a:sy n="56" d="100"/>
        </p:scale>
        <p:origin x="13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1aea0044c4283cf46838dfa8857883f5478b15203b30e9ee4861b0aaee1acb7::" providerId="AD" clId="Web-{2DD86045-AA5D-6230-8B8A-A7750B95D32C}"/>
    <pc:docChg chg="modSld">
      <pc:chgData name="Guest User" userId="S::urn:spo:anon#41aea0044c4283cf46838dfa8857883f5478b15203b30e9ee4861b0aaee1acb7::" providerId="AD" clId="Web-{2DD86045-AA5D-6230-8B8A-A7750B95D32C}" dt="2024-07-04T10:15:45.756" v="6" actId="20577"/>
      <pc:docMkLst>
        <pc:docMk/>
      </pc:docMkLst>
      <pc:sldChg chg="modSp">
        <pc:chgData name="Guest User" userId="S::urn:spo:anon#41aea0044c4283cf46838dfa8857883f5478b15203b30e9ee4861b0aaee1acb7::" providerId="AD" clId="Web-{2DD86045-AA5D-6230-8B8A-A7750B95D32C}" dt="2024-07-04T10:15:45.756" v="6" actId="20577"/>
        <pc:sldMkLst>
          <pc:docMk/>
          <pc:sldMk cId="3351240516" sldId="350"/>
        </pc:sldMkLst>
        <pc:spChg chg="mod">
          <ac:chgData name="Guest User" userId="S::urn:spo:anon#41aea0044c4283cf46838dfa8857883f5478b15203b30e9ee4861b0aaee1acb7::" providerId="AD" clId="Web-{2DD86045-AA5D-6230-8B8A-A7750B95D32C}" dt="2024-07-04T10:15:45.756" v="6" actId="20577"/>
          <ac:spMkLst>
            <pc:docMk/>
            <pc:sldMk cId="3351240516" sldId="350"/>
            <ac:spMk id="5" creationId="{4115F503-CE4D-31ED-84DB-DEB374673C35}"/>
          </ac:spMkLst>
        </pc:spChg>
      </pc:sldChg>
    </pc:docChg>
  </pc:docChgLst>
  <pc:docChgLst>
    <pc:chgData name="Guest User" userId="S::urn:spo:anon#41aea0044c4283cf46838dfa8857883f5478b15203b30e9ee4861b0aaee1acb7::" providerId="AD" clId="Web-{9250F5BC-F42E-F4D9-C613-402E5691AC39}"/>
    <pc:docChg chg="modSld">
      <pc:chgData name="Guest User" userId="S::urn:spo:anon#41aea0044c4283cf46838dfa8857883f5478b15203b30e9ee4861b0aaee1acb7::" providerId="AD" clId="Web-{9250F5BC-F42E-F4D9-C613-402E5691AC39}" dt="2024-07-04T10:13:59.484" v="8" actId="20577"/>
      <pc:docMkLst>
        <pc:docMk/>
      </pc:docMkLst>
      <pc:sldChg chg="modSp">
        <pc:chgData name="Guest User" userId="S::urn:spo:anon#41aea0044c4283cf46838dfa8857883f5478b15203b30e9ee4861b0aaee1acb7::" providerId="AD" clId="Web-{9250F5BC-F42E-F4D9-C613-402E5691AC39}" dt="2024-07-04T10:13:59.484" v="8" actId="20577"/>
        <pc:sldMkLst>
          <pc:docMk/>
          <pc:sldMk cId="3351240516" sldId="350"/>
        </pc:sldMkLst>
        <pc:spChg chg="mod">
          <ac:chgData name="Guest User" userId="S::urn:spo:anon#41aea0044c4283cf46838dfa8857883f5478b15203b30e9ee4861b0aaee1acb7::" providerId="AD" clId="Web-{9250F5BC-F42E-F4D9-C613-402E5691AC39}" dt="2024-07-04T10:13:59.484" v="8" actId="20577"/>
          <ac:spMkLst>
            <pc:docMk/>
            <pc:sldMk cId="3351240516" sldId="350"/>
            <ac:spMk id="5" creationId="{4115F503-CE4D-31ED-84DB-DEB374673C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04-07-2024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04-07-2024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04-07-2024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04-07-2024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04-07-2024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04-07-2024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04-07-2024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04-07-2024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04-07-2024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04-07-2024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04-07-2024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04-07-2024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Computer Hardware Review</a:t>
            </a:r>
            <a:endParaRPr lang="en-IN" sz="3276" b="1" dirty="0">
              <a:solidFill>
                <a:srgbClr val="46B0FA"/>
              </a:solidFill>
              <a:latin typeface="Arial"/>
              <a:cs typeface="Arial"/>
            </a:endParaRPr>
          </a:p>
        </p:txBody>
      </p:sp>
      <p:sp>
        <p:nvSpPr>
          <p:cNvPr id="14" name="TextBox 13">
            <a:extLst>
              <a:ext uri="{FF2B5EF4-FFF2-40B4-BE49-F238E27FC236}">
                <a16:creationId xmlns:a16="http://schemas.microsoft.com/office/drawing/2014/main" id="{38CC9A0E-E548-826D-B3BB-676A16B762B8}"/>
              </a:ext>
            </a:extLst>
          </p:cNvPr>
          <p:cNvSpPr txBox="1"/>
          <p:nvPr/>
        </p:nvSpPr>
        <p:spPr>
          <a:xfrm>
            <a:off x="725602" y="979715"/>
            <a:ext cx="7696503" cy="938719"/>
          </a:xfrm>
          <a:prstGeom prst="rect">
            <a:avLst/>
          </a:prstGeom>
          <a:noFill/>
        </p:spPr>
        <p:txBody>
          <a:bodyPr wrap="square">
            <a:spAutoFit/>
          </a:bodyPr>
          <a:lstStyle/>
          <a:p>
            <a:pPr algn="l" fontAlgn="base">
              <a:lnSpc>
                <a:spcPct val="150000"/>
              </a:lnSpc>
              <a:spcAft>
                <a:spcPts val="600"/>
              </a:spcAft>
            </a:pPr>
            <a:r>
              <a:rPr lang="en-US" sz="2000" b="1" i="0" dirty="0">
                <a:solidFill>
                  <a:srgbClr val="273239"/>
                </a:solidFill>
                <a:effectLst/>
                <a:highlight>
                  <a:srgbClr val="FFFFFF"/>
                </a:highlight>
                <a:latin typeface="Arial" panose="020B0604020202020204" pitchFamily="34" charset="0"/>
                <a:cs typeface="Arial" panose="020B0604020202020204" pitchFamily="34" charset="0"/>
              </a:rPr>
              <a:t>I</a:t>
            </a:r>
            <a:r>
              <a:rPr lang="en-US" sz="2000" b="1" dirty="0">
                <a:solidFill>
                  <a:srgbClr val="273239"/>
                </a:solidFill>
                <a:highlight>
                  <a:srgbClr val="FFFFFF"/>
                </a:highlight>
                <a:latin typeface="Arial" panose="020B0604020202020204" pitchFamily="34" charset="0"/>
                <a:cs typeface="Arial" panose="020B0604020202020204" pitchFamily="34" charset="0"/>
              </a:rPr>
              <a:t>nternal Components</a:t>
            </a:r>
            <a:endParaRPr lang="en-US" sz="2000" b="1" i="0" dirty="0">
              <a:solidFill>
                <a:srgbClr val="273239"/>
              </a:solidFill>
              <a:effectLst/>
              <a:highlight>
                <a:srgbClr val="FFFFFF"/>
              </a:highlight>
              <a:latin typeface="Arial" panose="020B0604020202020204" pitchFamily="34" charset="0"/>
              <a:cs typeface="Arial" panose="020B0604020202020204" pitchFamily="34" charset="0"/>
            </a:endParaRPr>
          </a:p>
          <a:p>
            <a:pPr marL="342900" indent="-342900" algn="just" fontAlgn="base">
              <a:buAutoNum type="arabicPeriod"/>
            </a:pPr>
            <a:endParaRPr lang="en-IN" sz="2000" dirty="0">
              <a:highlight>
                <a:srgbClr val="FFFFFF"/>
              </a:highligh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57D1834-93E4-D80A-452E-D8B924B908AE}"/>
              </a:ext>
            </a:extLst>
          </p:cNvPr>
          <p:cNvSpPr txBox="1"/>
          <p:nvPr/>
        </p:nvSpPr>
        <p:spPr>
          <a:xfrm>
            <a:off x="725601" y="1459114"/>
            <a:ext cx="9087139" cy="3913892"/>
          </a:xfrm>
          <a:prstGeom prst="rect">
            <a:avLst/>
          </a:prstGeom>
          <a:noFill/>
        </p:spPr>
        <p:txBody>
          <a:bodyPr wrap="square">
            <a:spAutoFit/>
          </a:bodyPr>
          <a:lstStyle/>
          <a:p>
            <a:pPr>
              <a:spcBef>
                <a:spcPts val="100"/>
              </a:spcBef>
              <a:spcAft>
                <a:spcPts val="100"/>
              </a:spcAft>
            </a:pPr>
            <a:endParaRPr lang="en-US" sz="2000" dirty="0">
              <a:latin typeface="Arial" panose="020B0604020202020204" pitchFamily="34" charset="0"/>
              <a:cs typeface="Arial" panose="020B0604020202020204" pitchFamily="34" charset="0"/>
            </a:endParaRPr>
          </a:p>
          <a:p>
            <a:pPr marL="273050" indent="-273050" algn="just">
              <a:spcBef>
                <a:spcPts val="100"/>
              </a:spcBef>
              <a:spcAft>
                <a:spcPts val="100"/>
              </a:spcAft>
              <a:tabLst>
                <a:tab pos="273050" algn="l"/>
              </a:tabLst>
            </a:pPr>
            <a:r>
              <a:rPr lang="en-US" sz="2000" b="1" dirty="0">
                <a:latin typeface="Arial" panose="020B0604020202020204" pitchFamily="34" charset="0"/>
                <a:cs typeface="Arial" panose="020B0604020202020204" pitchFamily="34" charset="0"/>
              </a:rPr>
              <a:t>5. Cooling Fan</a:t>
            </a:r>
          </a:p>
          <a:p>
            <a:pPr marL="273050" algn="just">
              <a:spcBef>
                <a:spcPts val="100"/>
              </a:spcBef>
              <a:spcAft>
                <a:spcPts val="100"/>
              </a:spcAft>
              <a:tabLst>
                <a:tab pos="273050" algn="l"/>
              </a:tabLst>
            </a:pPr>
            <a:r>
              <a:rPr lang="en-US" sz="2000" dirty="0">
                <a:latin typeface="Arial" panose="020B0604020202020204" pitchFamily="34" charset="0"/>
                <a:cs typeface="Arial" panose="020B0604020202020204" pitchFamily="34" charset="0"/>
              </a:rPr>
              <a:t>A computer’s system to prevent overheating uses cooling fans. To aid customers who use their computers intensively, such as when streaming video or playing games, many computers contain more than one cooling fan. </a:t>
            </a:r>
          </a:p>
          <a:p>
            <a:pPr marL="273050" algn="just">
              <a:spcBef>
                <a:spcPts val="100"/>
              </a:spcBef>
              <a:spcAft>
                <a:spcPts val="100"/>
              </a:spcAft>
              <a:tabLst>
                <a:tab pos="273050" algn="l"/>
              </a:tabLst>
            </a:pPr>
            <a:endParaRPr lang="en-US" sz="2000" dirty="0">
              <a:latin typeface="Arial" panose="020B0604020202020204" pitchFamily="34" charset="0"/>
              <a:cs typeface="Arial" panose="020B0604020202020204" pitchFamily="34" charset="0"/>
            </a:endParaRPr>
          </a:p>
          <a:p>
            <a:pPr marL="273050" indent="-273050" algn="just">
              <a:spcBef>
                <a:spcPts val="100"/>
              </a:spcBef>
              <a:spcAft>
                <a:spcPts val="100"/>
              </a:spcAft>
              <a:tabLst>
                <a:tab pos="273050" algn="l"/>
              </a:tabLst>
            </a:pPr>
            <a:r>
              <a:rPr lang="en-US" sz="2000" b="1" dirty="0">
                <a:latin typeface="Arial" panose="020B0604020202020204" pitchFamily="34" charset="0"/>
                <a:cs typeface="Arial" panose="020B0604020202020204" pitchFamily="34" charset="0"/>
              </a:rPr>
              <a:t>6. Hard Drive</a:t>
            </a:r>
          </a:p>
          <a:p>
            <a:pPr marL="273050" algn="just">
              <a:spcBef>
                <a:spcPts val="100"/>
              </a:spcBef>
              <a:spcAft>
                <a:spcPts val="100"/>
              </a:spcAft>
              <a:tabLst>
                <a:tab pos="273050" algn="l"/>
              </a:tabLst>
            </a:pPr>
            <a:r>
              <a:rPr lang="en-US" sz="2000" dirty="0">
                <a:latin typeface="Arial" panose="020B0604020202020204" pitchFamily="34" charset="0"/>
                <a:cs typeface="Arial" panose="020B0604020202020204" pitchFamily="34" charset="0"/>
              </a:rPr>
              <a:t>On a computer system, files, programs, and other types of information are stored on hard drives, which are data storage devices. They </a:t>
            </a:r>
            <a:r>
              <a:rPr lang="en-US" sz="2000" dirty="0" err="1">
                <a:latin typeface="Arial" panose="020B0604020202020204" pitchFamily="34" charset="0"/>
                <a:cs typeface="Arial" panose="020B0604020202020204" pitchFamily="34" charset="0"/>
              </a:rPr>
              <a:t>utilise</a:t>
            </a:r>
            <a:r>
              <a:rPr lang="en-US" sz="2000" dirty="0">
                <a:latin typeface="Arial" panose="020B0604020202020204" pitchFamily="34" charset="0"/>
                <a:cs typeface="Arial" panose="020B0604020202020204" pitchFamily="34" charset="0"/>
              </a:rPr>
              <a:t> hard drives, which are magnetically coated discs used to store digital versions of information. A computer technician can suspect a corrupt hard disk when a hard drive dies.</a:t>
            </a:r>
            <a:endParaRPr lang="en-IN"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17990BF-3E08-3809-20FC-7799D975D0B5}"/>
              </a:ext>
            </a:extLst>
          </p:cNvPr>
          <p:cNvPicPr>
            <a:picLocks noChangeAspect="1"/>
          </p:cNvPicPr>
          <p:nvPr/>
        </p:nvPicPr>
        <p:blipFill>
          <a:blip r:embed="rId3"/>
          <a:stretch>
            <a:fillRect/>
          </a:stretch>
        </p:blipFill>
        <p:spPr>
          <a:xfrm>
            <a:off x="10057305" y="979715"/>
            <a:ext cx="2200582" cy="2267266"/>
          </a:xfrm>
          <a:prstGeom prst="rect">
            <a:avLst/>
          </a:prstGeom>
        </p:spPr>
      </p:pic>
      <p:sp>
        <p:nvSpPr>
          <p:cNvPr id="12" name="TextBox 11">
            <a:extLst>
              <a:ext uri="{FF2B5EF4-FFF2-40B4-BE49-F238E27FC236}">
                <a16:creationId xmlns:a16="http://schemas.microsoft.com/office/drawing/2014/main" id="{D8B547CD-4628-C96E-4834-F0EB07ED045E}"/>
              </a:ext>
            </a:extLst>
          </p:cNvPr>
          <p:cNvSpPr txBox="1"/>
          <p:nvPr/>
        </p:nvSpPr>
        <p:spPr>
          <a:xfrm>
            <a:off x="10191013" y="3326836"/>
            <a:ext cx="219803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10. Cooling Fan</a:t>
            </a:r>
            <a:endParaRPr lang="en-IN"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4DD5973B-F6FA-78CC-662A-37F876554986}"/>
              </a:ext>
            </a:extLst>
          </p:cNvPr>
          <p:cNvPicPr>
            <a:picLocks noChangeAspect="1"/>
          </p:cNvPicPr>
          <p:nvPr/>
        </p:nvPicPr>
        <p:blipFill>
          <a:blip r:embed="rId4"/>
          <a:stretch>
            <a:fillRect/>
          </a:stretch>
        </p:blipFill>
        <p:spPr>
          <a:xfrm>
            <a:off x="10056257" y="3810955"/>
            <a:ext cx="2435924" cy="1969039"/>
          </a:xfrm>
          <a:prstGeom prst="rect">
            <a:avLst/>
          </a:prstGeom>
        </p:spPr>
      </p:pic>
      <p:sp>
        <p:nvSpPr>
          <p:cNvPr id="16" name="TextBox 15">
            <a:extLst>
              <a:ext uri="{FF2B5EF4-FFF2-40B4-BE49-F238E27FC236}">
                <a16:creationId xmlns:a16="http://schemas.microsoft.com/office/drawing/2014/main" id="{3B6D9B2A-BD0E-0914-FCE2-DA0CC35E02FB}"/>
              </a:ext>
            </a:extLst>
          </p:cNvPr>
          <p:cNvSpPr txBox="1"/>
          <p:nvPr/>
        </p:nvSpPr>
        <p:spPr>
          <a:xfrm>
            <a:off x="10261265" y="5888124"/>
            <a:ext cx="195008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11. Hard Disk</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09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Computer System</a:t>
            </a:r>
            <a:endParaRPr lang="en-IN" sz="3276" b="1" dirty="0">
              <a:solidFill>
                <a:srgbClr val="46B0FA"/>
              </a:solidFill>
              <a:latin typeface="Arial"/>
              <a:cs typeface="Arial"/>
            </a:endParaRPr>
          </a:p>
        </p:txBody>
      </p:sp>
      <p:sp>
        <p:nvSpPr>
          <p:cNvPr id="6" name="TextBox 5">
            <a:extLst>
              <a:ext uri="{FF2B5EF4-FFF2-40B4-BE49-F238E27FC236}">
                <a16:creationId xmlns:a16="http://schemas.microsoft.com/office/drawing/2014/main" id="{F57D1834-93E4-D80A-452E-D8B924B908AE}"/>
              </a:ext>
            </a:extLst>
          </p:cNvPr>
          <p:cNvSpPr txBox="1"/>
          <p:nvPr/>
        </p:nvSpPr>
        <p:spPr>
          <a:xfrm>
            <a:off x="549139" y="1141622"/>
            <a:ext cx="6541473" cy="4093428"/>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Computer system consists of hardware components that have been carefully chosen so that they work well together and software components or programs that run in the computer.</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main software component is itself an operating system (OS) that manages and provides services to other programs that can be run in the computer.</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In its most basic form, a computer system is a programmable electronic device that can accept input; store data; and retrieve, process and output information.</a:t>
            </a:r>
          </a:p>
        </p:txBody>
      </p:sp>
      <p:pic>
        <p:nvPicPr>
          <p:cNvPr id="7" name="Picture 6">
            <a:extLst>
              <a:ext uri="{FF2B5EF4-FFF2-40B4-BE49-F238E27FC236}">
                <a16:creationId xmlns:a16="http://schemas.microsoft.com/office/drawing/2014/main" id="{A496F8A3-7A75-B386-475C-DC9FCCD0C24D}"/>
              </a:ext>
            </a:extLst>
          </p:cNvPr>
          <p:cNvPicPr>
            <a:picLocks noChangeAspect="1"/>
          </p:cNvPicPr>
          <p:nvPr/>
        </p:nvPicPr>
        <p:blipFill>
          <a:blip r:embed="rId3"/>
          <a:stretch>
            <a:fillRect/>
          </a:stretch>
        </p:blipFill>
        <p:spPr>
          <a:xfrm>
            <a:off x="7025224" y="1044317"/>
            <a:ext cx="6269242" cy="3241079"/>
          </a:xfrm>
          <a:prstGeom prst="rect">
            <a:avLst/>
          </a:prstGeom>
        </p:spPr>
      </p:pic>
      <p:sp>
        <p:nvSpPr>
          <p:cNvPr id="9" name="TextBox 8">
            <a:extLst>
              <a:ext uri="{FF2B5EF4-FFF2-40B4-BE49-F238E27FC236}">
                <a16:creationId xmlns:a16="http://schemas.microsoft.com/office/drawing/2014/main" id="{F6EE4AD6-FC82-BBED-7CCB-0B2CD7C3C154}"/>
              </a:ext>
            </a:extLst>
          </p:cNvPr>
          <p:cNvSpPr txBox="1"/>
          <p:nvPr/>
        </p:nvSpPr>
        <p:spPr>
          <a:xfrm>
            <a:off x="8460180" y="4415436"/>
            <a:ext cx="3813993" cy="369332"/>
          </a:xfrm>
          <a:prstGeom prst="rect">
            <a:avLst/>
          </a:prstGeom>
          <a:noFill/>
        </p:spPr>
        <p:txBody>
          <a:bodyPr wrap="none" rtlCol="0">
            <a:spAutoFit/>
          </a:bodyPr>
          <a:lstStyle/>
          <a:p>
            <a:r>
              <a:rPr lang="en-IN" dirty="0">
                <a:latin typeface="Arial" panose="020B0604020202020204" pitchFamily="34" charset="0"/>
                <a:cs typeface="Arial" panose="020B0604020202020204" pitchFamily="34" charset="0"/>
              </a:rPr>
              <a:t>Fig 12. A modern computer system.</a:t>
            </a:r>
          </a:p>
        </p:txBody>
      </p:sp>
    </p:spTree>
    <p:extLst>
      <p:ext uri="{BB962C8B-B14F-4D97-AF65-F5344CB8AC3E}">
        <p14:creationId xmlns:p14="http://schemas.microsoft.com/office/powerpoint/2010/main" val="287227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Introduction to Operating System: Definition</a:t>
            </a:r>
            <a:endParaRPr lang="en-IN" sz="3276" b="1" dirty="0">
              <a:solidFill>
                <a:srgbClr val="46B0FA"/>
              </a:solidFill>
              <a:latin typeface="Arial"/>
              <a:cs typeface="Arial"/>
            </a:endParaRPr>
          </a:p>
        </p:txBody>
      </p:sp>
      <p:sp>
        <p:nvSpPr>
          <p:cNvPr id="6" name="TextBox 5">
            <a:extLst>
              <a:ext uri="{FF2B5EF4-FFF2-40B4-BE49-F238E27FC236}">
                <a16:creationId xmlns:a16="http://schemas.microsoft.com/office/drawing/2014/main" id="{F57D1834-93E4-D80A-452E-D8B924B908AE}"/>
              </a:ext>
            </a:extLst>
          </p:cNvPr>
          <p:cNvSpPr txBox="1"/>
          <p:nvPr/>
        </p:nvSpPr>
        <p:spPr>
          <a:xfrm>
            <a:off x="549139" y="1253916"/>
            <a:ext cx="6541473" cy="707886"/>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Operating system can be defined in several ways:</a:t>
            </a:r>
          </a:p>
          <a:p>
            <a:pPr algn="just"/>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AFBD0AA-5868-FA4B-CDFD-273DE34C3A9B}"/>
              </a:ext>
            </a:extLst>
          </p:cNvPr>
          <p:cNvSpPr txBox="1"/>
          <p:nvPr/>
        </p:nvSpPr>
        <p:spPr>
          <a:xfrm>
            <a:off x="549139" y="1748887"/>
            <a:ext cx="12348714" cy="3477875"/>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An Operating System (OS) is a system software which is a collection of software that manages computer hardware resources and provides common services for computer programs. The operating system is the most important type of system software in a computer system.</a:t>
            </a:r>
          </a:p>
          <a:p>
            <a:pPr algn="just"/>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An operating system is like a bridge between your computer’s hardware and the programs you use. It makes sure that your computer’s memory, CPU, and storage are used effectively while running.</a:t>
            </a:r>
          </a:p>
          <a:p>
            <a:pPr algn="just"/>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Operating System is a fully integrated set of specialized programs that handle all the operations of the computer. It controls and monitors the execution of all other programs that reside in the computer, which also includes application programs and other system software of the computer. Examples of Operating Systems are Windows, Linux, Mac OS, etc.</a:t>
            </a:r>
          </a:p>
        </p:txBody>
      </p:sp>
    </p:spTree>
    <p:extLst>
      <p:ext uri="{BB962C8B-B14F-4D97-AF65-F5344CB8AC3E}">
        <p14:creationId xmlns:p14="http://schemas.microsoft.com/office/powerpoint/2010/main" val="126475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View</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7AFBD0AA-5868-FA4B-CDFD-273DE34C3A9B}"/>
              </a:ext>
            </a:extLst>
          </p:cNvPr>
          <p:cNvSpPr txBox="1"/>
          <p:nvPr/>
        </p:nvSpPr>
        <p:spPr>
          <a:xfrm>
            <a:off x="481843" y="1293652"/>
            <a:ext cx="12348714" cy="1118255"/>
          </a:xfrm>
          <a:prstGeom prst="rect">
            <a:avLst/>
          </a:prstGeom>
          <a:noFill/>
        </p:spPr>
        <p:txBody>
          <a:bodyPr wrap="square">
            <a:spAutoFit/>
          </a:bodyPr>
          <a:lstStyle/>
          <a:p>
            <a:pPr algn="just">
              <a:spcBef>
                <a:spcPts val="200"/>
              </a:spcBef>
              <a:spcAft>
                <a:spcPts val="200"/>
              </a:spcAft>
            </a:pPr>
            <a:r>
              <a:rPr lang="en-US" sz="2000" dirty="0">
                <a:latin typeface="Arial" panose="020B0604020202020204" pitchFamily="34" charset="0"/>
                <a:cs typeface="Arial" panose="020B0604020202020204" pitchFamily="34" charset="0"/>
              </a:rPr>
              <a:t>An operating system can be defined or observed in two ways </a:t>
            </a:r>
          </a:p>
          <a:p>
            <a:pPr marL="342900" indent="-342900" algn="just">
              <a:spcBef>
                <a:spcPts val="200"/>
              </a:spcBef>
              <a:spcAft>
                <a:spcPts val="200"/>
              </a:spcAft>
              <a:buFont typeface="Arial" panose="020B0604020202020204" pitchFamily="34" charset="0"/>
              <a:buChar char="•"/>
            </a:pPr>
            <a:r>
              <a:rPr lang="en-US" sz="2000" dirty="0">
                <a:latin typeface="Arial" panose="020B0604020202020204" pitchFamily="34" charset="0"/>
                <a:cs typeface="Arial" panose="020B0604020202020204" pitchFamily="34" charset="0"/>
              </a:rPr>
              <a:t>User View</a:t>
            </a:r>
          </a:p>
          <a:p>
            <a:pPr marL="342900" indent="-342900" algn="just">
              <a:spcBef>
                <a:spcPts val="200"/>
              </a:spcBef>
              <a:spcAft>
                <a:spcPts val="200"/>
              </a:spcAft>
              <a:buFont typeface="Arial" panose="020B0604020202020204" pitchFamily="34" charset="0"/>
              <a:buChar char="•"/>
            </a:pPr>
            <a:r>
              <a:rPr lang="en-US" sz="2000" dirty="0">
                <a:latin typeface="Arial" panose="020B0604020202020204" pitchFamily="34" charset="0"/>
                <a:cs typeface="Arial" panose="020B0604020202020204" pitchFamily="34" charset="0"/>
              </a:rPr>
              <a:t>System View</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5D2C02C-649F-47BA-1A1D-2B84A66D3038}"/>
              </a:ext>
            </a:extLst>
          </p:cNvPr>
          <p:cNvSpPr txBox="1"/>
          <p:nvPr/>
        </p:nvSpPr>
        <p:spPr>
          <a:xfrm>
            <a:off x="481843" y="2657165"/>
            <a:ext cx="12669898" cy="1477328"/>
          </a:xfrm>
          <a:prstGeom prst="rect">
            <a:avLst/>
          </a:prstGeom>
          <a:noFill/>
        </p:spPr>
        <p:txBody>
          <a:bodyPr wrap="square">
            <a:spAutoFit/>
          </a:bodyPr>
          <a:lstStyle/>
          <a:p>
            <a:pPr marL="342900" indent="-342900" algn="just">
              <a:spcBef>
                <a:spcPts val="200"/>
              </a:spcBef>
              <a:spcAft>
                <a:spcPts val="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User View</a:t>
            </a:r>
          </a:p>
          <a:p>
            <a:pPr algn="just">
              <a:spcBef>
                <a:spcPts val="200"/>
              </a:spcBef>
              <a:spcAft>
                <a:spcPts val="200"/>
              </a:spcAft>
            </a:pPr>
            <a:r>
              <a:rPr lang="en-US" sz="2000" dirty="0">
                <a:latin typeface="Arial" panose="020B0604020202020204" pitchFamily="34" charset="0"/>
                <a:cs typeface="Arial" panose="020B0604020202020204" pitchFamily="34" charset="0"/>
              </a:rPr>
              <a:t>      The user viewpoint focuses on how the user interacts with the operating system through the usage of  	   </a:t>
            </a:r>
          </a:p>
          <a:p>
            <a:pPr algn="just">
              <a:spcBef>
                <a:spcPts val="200"/>
              </a:spcBef>
              <a:spcAft>
                <a:spcPts val="200"/>
              </a:spcAft>
            </a:pPr>
            <a:r>
              <a:rPr lang="en-US" sz="2000" dirty="0">
                <a:latin typeface="Arial" panose="020B0604020202020204" pitchFamily="34" charset="0"/>
                <a:cs typeface="Arial" panose="020B0604020202020204" pitchFamily="34" charset="0"/>
              </a:rPr>
              <a:t>      various  application programs. In contrast, the system viewpoint focuses on how the hardware interacts</a:t>
            </a:r>
          </a:p>
          <a:p>
            <a:pPr algn="just">
              <a:spcBef>
                <a:spcPts val="200"/>
              </a:spcBef>
              <a:spcAft>
                <a:spcPts val="200"/>
              </a:spcAft>
            </a:pPr>
            <a:r>
              <a:rPr lang="en-US" sz="2000" dirty="0">
                <a:latin typeface="Arial" panose="020B0604020202020204" pitchFamily="34" charset="0"/>
                <a:cs typeface="Arial" panose="020B0604020202020204" pitchFamily="34" charset="0"/>
              </a:rPr>
              <a:t>      with the operating system to complete various tasks.</a:t>
            </a:r>
          </a:p>
        </p:txBody>
      </p:sp>
      <p:grpSp>
        <p:nvGrpSpPr>
          <p:cNvPr id="20" name="Group 19">
            <a:extLst>
              <a:ext uri="{FF2B5EF4-FFF2-40B4-BE49-F238E27FC236}">
                <a16:creationId xmlns:a16="http://schemas.microsoft.com/office/drawing/2014/main" id="{C86EFCE8-FB69-387A-B755-1894DBB84EF7}"/>
              </a:ext>
            </a:extLst>
          </p:cNvPr>
          <p:cNvGrpSpPr/>
          <p:nvPr/>
        </p:nvGrpSpPr>
        <p:grpSpPr>
          <a:xfrm>
            <a:off x="3712027" y="4172449"/>
            <a:ext cx="6683257" cy="2404725"/>
            <a:chOff x="3246808" y="4108281"/>
            <a:chExt cx="6683257" cy="2404725"/>
          </a:xfrm>
        </p:grpSpPr>
        <p:sp>
          <p:nvSpPr>
            <p:cNvPr id="9" name="Rectangle 8">
              <a:extLst>
                <a:ext uri="{FF2B5EF4-FFF2-40B4-BE49-F238E27FC236}">
                  <a16:creationId xmlns:a16="http://schemas.microsoft.com/office/drawing/2014/main" id="{99F524EB-938A-9096-FEB9-749DF9E6583D}"/>
                </a:ext>
              </a:extLst>
            </p:cNvPr>
            <p:cNvSpPr/>
            <p:nvPr/>
          </p:nvSpPr>
          <p:spPr>
            <a:xfrm>
              <a:off x="6795708" y="4108281"/>
              <a:ext cx="3134354"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Single User Viewpoint</a:t>
              </a:r>
            </a:p>
          </p:txBody>
        </p:sp>
        <p:sp>
          <p:nvSpPr>
            <p:cNvPr id="11" name="Rectangle 10">
              <a:extLst>
                <a:ext uri="{FF2B5EF4-FFF2-40B4-BE49-F238E27FC236}">
                  <a16:creationId xmlns:a16="http://schemas.microsoft.com/office/drawing/2014/main" id="{2984F64A-637C-883A-14CA-BE991A28B92A}"/>
                </a:ext>
              </a:extLst>
            </p:cNvPr>
            <p:cNvSpPr/>
            <p:nvPr/>
          </p:nvSpPr>
          <p:spPr>
            <a:xfrm>
              <a:off x="6795709" y="4738551"/>
              <a:ext cx="3134354"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Multiple User Viewpoint</a:t>
              </a:r>
            </a:p>
          </p:txBody>
        </p:sp>
        <p:sp>
          <p:nvSpPr>
            <p:cNvPr id="12" name="Rectangle 11">
              <a:extLst>
                <a:ext uri="{FF2B5EF4-FFF2-40B4-BE49-F238E27FC236}">
                  <a16:creationId xmlns:a16="http://schemas.microsoft.com/office/drawing/2014/main" id="{7033F069-A2C1-C6B9-96D4-3B979FDFE54F}"/>
                </a:ext>
              </a:extLst>
            </p:cNvPr>
            <p:cNvSpPr/>
            <p:nvPr/>
          </p:nvSpPr>
          <p:spPr>
            <a:xfrm>
              <a:off x="6779666" y="5353037"/>
              <a:ext cx="3150397"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Handled User Viewpoint</a:t>
              </a:r>
            </a:p>
          </p:txBody>
        </p:sp>
        <p:sp>
          <p:nvSpPr>
            <p:cNvPr id="13" name="Rectangle 12">
              <a:extLst>
                <a:ext uri="{FF2B5EF4-FFF2-40B4-BE49-F238E27FC236}">
                  <a16:creationId xmlns:a16="http://schemas.microsoft.com/office/drawing/2014/main" id="{2CEB80F9-F1EF-4DA7-DE81-60F1FF39002C}"/>
                </a:ext>
              </a:extLst>
            </p:cNvPr>
            <p:cNvSpPr/>
            <p:nvPr/>
          </p:nvSpPr>
          <p:spPr>
            <a:xfrm>
              <a:off x="6779667" y="5967574"/>
              <a:ext cx="3150398"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Embedded User Viewpoint</a:t>
              </a:r>
            </a:p>
          </p:txBody>
        </p:sp>
        <p:sp>
          <p:nvSpPr>
            <p:cNvPr id="18" name="Rectangle 17">
              <a:extLst>
                <a:ext uri="{FF2B5EF4-FFF2-40B4-BE49-F238E27FC236}">
                  <a16:creationId xmlns:a16="http://schemas.microsoft.com/office/drawing/2014/main" id="{2DD4EA9C-16C1-7800-5E47-53DCEA78B514}"/>
                </a:ext>
              </a:extLst>
            </p:cNvPr>
            <p:cNvSpPr/>
            <p:nvPr/>
          </p:nvSpPr>
          <p:spPr>
            <a:xfrm>
              <a:off x="3246808" y="4885426"/>
              <a:ext cx="2447599"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t>User Viewpoint</a:t>
              </a:r>
            </a:p>
          </p:txBody>
        </p:sp>
        <p:sp>
          <p:nvSpPr>
            <p:cNvPr id="19" name="Left Brace 18">
              <a:extLst>
                <a:ext uri="{FF2B5EF4-FFF2-40B4-BE49-F238E27FC236}">
                  <a16:creationId xmlns:a16="http://schemas.microsoft.com/office/drawing/2014/main" id="{405A15BE-1061-EBDE-8BC0-4BDB4E7CAFFF}"/>
                </a:ext>
              </a:extLst>
            </p:cNvPr>
            <p:cNvSpPr/>
            <p:nvPr/>
          </p:nvSpPr>
          <p:spPr>
            <a:xfrm>
              <a:off x="5983704" y="4380997"/>
              <a:ext cx="648000" cy="1813589"/>
            </a:xfrm>
            <a:prstGeom prst="leftBrace">
              <a:avLst/>
            </a:prstGeom>
            <a:ln w="31750"/>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grpSp>
    </p:spTree>
    <p:extLst>
      <p:ext uri="{BB962C8B-B14F-4D97-AF65-F5344CB8AC3E}">
        <p14:creationId xmlns:p14="http://schemas.microsoft.com/office/powerpoint/2010/main" val="280811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User Viewpoint</a:t>
            </a:r>
            <a:endParaRPr lang="en-IN" sz="3276" b="1" dirty="0">
              <a:solidFill>
                <a:srgbClr val="46B0FA"/>
              </a:solidFill>
              <a:latin typeface="Arial"/>
              <a:cs typeface="Arial"/>
            </a:endParaRPr>
          </a:p>
        </p:txBody>
      </p:sp>
      <p:sp>
        <p:nvSpPr>
          <p:cNvPr id="9" name="Rectangle 8">
            <a:extLst>
              <a:ext uri="{FF2B5EF4-FFF2-40B4-BE49-F238E27FC236}">
                <a16:creationId xmlns:a16="http://schemas.microsoft.com/office/drawing/2014/main" id="{99F524EB-938A-9096-FEB9-749DF9E6583D}"/>
              </a:ext>
            </a:extLst>
          </p:cNvPr>
          <p:cNvSpPr/>
          <p:nvPr/>
        </p:nvSpPr>
        <p:spPr>
          <a:xfrm>
            <a:off x="645053" y="1335334"/>
            <a:ext cx="1959601" cy="707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 Single User Viewpoint</a:t>
            </a:r>
          </a:p>
        </p:txBody>
      </p:sp>
      <p:sp>
        <p:nvSpPr>
          <p:cNvPr id="15" name="TextBox 14">
            <a:extLst>
              <a:ext uri="{FF2B5EF4-FFF2-40B4-BE49-F238E27FC236}">
                <a16:creationId xmlns:a16="http://schemas.microsoft.com/office/drawing/2014/main" id="{30975C4F-A01B-BD3E-C74B-7FA421259B20}"/>
              </a:ext>
            </a:extLst>
          </p:cNvPr>
          <p:cNvSpPr txBox="1"/>
          <p:nvPr/>
        </p:nvSpPr>
        <p:spPr>
          <a:xfrm>
            <a:off x="2731144" y="1279751"/>
            <a:ext cx="9936578" cy="1015663"/>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333333"/>
                </a:solidFill>
                <a:effectLst/>
                <a:highlight>
                  <a:srgbClr val="FFFFFF"/>
                </a:highlight>
                <a:cs typeface="Arial" panose="020B0604020202020204" pitchFamily="34" charset="0"/>
              </a:rPr>
              <a:t>These systems are designed for a single user experience and meet the needs of a single user</a:t>
            </a:r>
            <a:endParaRPr lang="en-US" sz="2000" dirty="0">
              <a:solidFill>
                <a:srgbClr val="333333"/>
              </a:solidFill>
              <a:highlight>
                <a:srgbClr val="FFFFFF"/>
              </a:highlight>
              <a:cs typeface="Arial" panose="020B0604020202020204" pitchFamily="34" charset="0"/>
            </a:endParaRPr>
          </a:p>
          <a:p>
            <a:pPr marL="285750" indent="-285750" algn="just">
              <a:buFont typeface="Arial" panose="020B0604020202020204" pitchFamily="34" charset="0"/>
              <a:buChar char="•"/>
            </a:pPr>
            <a:r>
              <a:rPr lang="en-US" sz="2000" dirty="0">
                <a:solidFill>
                  <a:srgbClr val="333333"/>
                </a:solidFill>
                <a:highlight>
                  <a:srgbClr val="FFFFFF"/>
                </a:highlight>
                <a:cs typeface="Arial" panose="020B0604020202020204" pitchFamily="34" charset="0"/>
              </a:rPr>
              <a:t>T</a:t>
            </a:r>
            <a:r>
              <a:rPr lang="en-US" sz="2000" b="0" i="0" dirty="0">
                <a:solidFill>
                  <a:srgbClr val="333333"/>
                </a:solidFill>
                <a:effectLst/>
                <a:highlight>
                  <a:srgbClr val="FFFFFF"/>
                </a:highlight>
                <a:cs typeface="Arial" panose="020B0604020202020204" pitchFamily="34" charset="0"/>
              </a:rPr>
              <a:t>he performance is not given focus as the multiple user systems.</a:t>
            </a:r>
            <a:endParaRPr lang="en-IN" sz="2000" dirty="0">
              <a:cs typeface="Arial" panose="020B0604020202020204" pitchFamily="34" charset="0"/>
            </a:endParaRPr>
          </a:p>
        </p:txBody>
      </p:sp>
      <p:pic>
        <p:nvPicPr>
          <p:cNvPr id="5" name="Picture 4">
            <a:extLst>
              <a:ext uri="{FF2B5EF4-FFF2-40B4-BE49-F238E27FC236}">
                <a16:creationId xmlns:a16="http://schemas.microsoft.com/office/drawing/2014/main" id="{D0217CF8-5D16-9991-BF0D-CECAC481A562}"/>
              </a:ext>
            </a:extLst>
          </p:cNvPr>
          <p:cNvPicPr>
            <a:picLocks noChangeAspect="1"/>
          </p:cNvPicPr>
          <p:nvPr/>
        </p:nvPicPr>
        <p:blipFill>
          <a:blip r:embed="rId3"/>
          <a:stretch>
            <a:fillRect/>
          </a:stretch>
        </p:blipFill>
        <p:spPr>
          <a:xfrm>
            <a:off x="4087787" y="2853140"/>
            <a:ext cx="4770777" cy="2541741"/>
          </a:xfrm>
          <a:prstGeom prst="rect">
            <a:avLst/>
          </a:prstGeom>
        </p:spPr>
      </p:pic>
      <p:sp>
        <p:nvSpPr>
          <p:cNvPr id="7" name="TextBox 6">
            <a:extLst>
              <a:ext uri="{FF2B5EF4-FFF2-40B4-BE49-F238E27FC236}">
                <a16:creationId xmlns:a16="http://schemas.microsoft.com/office/drawing/2014/main" id="{29675024-4E38-3FB1-2A87-6616CAEEFEE6}"/>
              </a:ext>
            </a:extLst>
          </p:cNvPr>
          <p:cNvSpPr txBox="1"/>
          <p:nvPr/>
        </p:nvSpPr>
        <p:spPr>
          <a:xfrm>
            <a:off x="4901751" y="5485212"/>
            <a:ext cx="32710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13. Single User Viewpoint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47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User Viewpoint</a:t>
            </a:r>
            <a:endParaRPr lang="en-IN" sz="3276" b="1" dirty="0">
              <a:solidFill>
                <a:srgbClr val="46B0FA"/>
              </a:solidFill>
              <a:latin typeface="Arial"/>
              <a:cs typeface="Arial"/>
            </a:endParaRPr>
          </a:p>
        </p:txBody>
      </p:sp>
      <p:sp>
        <p:nvSpPr>
          <p:cNvPr id="11" name="Rectangle 10">
            <a:extLst>
              <a:ext uri="{FF2B5EF4-FFF2-40B4-BE49-F238E27FC236}">
                <a16:creationId xmlns:a16="http://schemas.microsoft.com/office/drawing/2014/main" id="{2984F64A-637C-883A-14CA-BE991A28B92A}"/>
              </a:ext>
            </a:extLst>
          </p:cNvPr>
          <p:cNvSpPr/>
          <p:nvPr/>
        </p:nvSpPr>
        <p:spPr>
          <a:xfrm>
            <a:off x="655264" y="1525350"/>
            <a:ext cx="1943558" cy="780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Multiple User Viewpoint</a:t>
            </a: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1416400"/>
            <a:ext cx="10406639" cy="1938992"/>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These systems consists one mainframe computer and many users on their computers trying to interact with their kernels over the mainframe to each other. </a:t>
            </a:r>
          </a:p>
          <a:p>
            <a:pPr marL="342900" indent="-342900" algn="just">
              <a:buFont typeface="Arial" panose="020B0604020202020204" pitchFamily="34" charset="0"/>
              <a:buChar char="•"/>
            </a:pPr>
            <a:r>
              <a:rPr lang="en-US" sz="2000" dirty="0"/>
              <a:t>In such systems, memory allocation by the CPU must be done effectively to give a good user experience. </a:t>
            </a:r>
          </a:p>
          <a:p>
            <a:pPr marL="342900" indent="-342900" algn="just">
              <a:buFont typeface="Arial" panose="020B0604020202020204" pitchFamily="34" charset="0"/>
              <a:buChar char="•"/>
            </a:pPr>
            <a:r>
              <a:rPr lang="en-US" sz="2000" dirty="0"/>
              <a:t>The client-server architecture is another good example where many clients may interact through a remote server</a:t>
            </a:r>
            <a:endParaRPr lang="en-IN" sz="2000" dirty="0"/>
          </a:p>
        </p:txBody>
      </p:sp>
      <p:pic>
        <p:nvPicPr>
          <p:cNvPr id="5" name="Picture 4">
            <a:extLst>
              <a:ext uri="{FF2B5EF4-FFF2-40B4-BE49-F238E27FC236}">
                <a16:creationId xmlns:a16="http://schemas.microsoft.com/office/drawing/2014/main" id="{F6FA1803-7B2A-0124-DADA-BCCBDFD81D30}"/>
              </a:ext>
            </a:extLst>
          </p:cNvPr>
          <p:cNvPicPr>
            <a:picLocks noChangeAspect="1"/>
          </p:cNvPicPr>
          <p:nvPr/>
        </p:nvPicPr>
        <p:blipFill>
          <a:blip r:embed="rId3"/>
          <a:stretch>
            <a:fillRect/>
          </a:stretch>
        </p:blipFill>
        <p:spPr>
          <a:xfrm>
            <a:off x="3764959" y="3355392"/>
            <a:ext cx="5958576" cy="2434476"/>
          </a:xfrm>
          <a:prstGeom prst="rect">
            <a:avLst/>
          </a:prstGeom>
        </p:spPr>
      </p:pic>
      <p:sp>
        <p:nvSpPr>
          <p:cNvPr id="7" name="TextBox 6">
            <a:extLst>
              <a:ext uri="{FF2B5EF4-FFF2-40B4-BE49-F238E27FC236}">
                <a16:creationId xmlns:a16="http://schemas.microsoft.com/office/drawing/2014/main" id="{9C7EFC6E-7853-550C-20AC-768DB2DFC0D1}"/>
              </a:ext>
            </a:extLst>
          </p:cNvPr>
          <p:cNvSpPr txBox="1"/>
          <p:nvPr/>
        </p:nvSpPr>
        <p:spPr>
          <a:xfrm>
            <a:off x="5142998" y="6006913"/>
            <a:ext cx="3615477" cy="384721"/>
          </a:xfrm>
          <a:prstGeom prst="rect">
            <a:avLst/>
          </a:prstGeom>
          <a:noFill/>
        </p:spPr>
        <p:txBody>
          <a:bodyPr wrap="none" rtlCol="0">
            <a:spAutoFit/>
          </a:bodyPr>
          <a:lstStyle/>
          <a:p>
            <a:r>
              <a:rPr lang="en-US" sz="1900" dirty="0">
                <a:latin typeface="Arial" panose="020B0604020202020204" pitchFamily="34" charset="0"/>
                <a:cs typeface="Arial" panose="020B0604020202020204" pitchFamily="34" charset="0"/>
              </a:rPr>
              <a:t>Fig 14. Multiple User Viewpoint </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59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User Viewpoint</a:t>
            </a:r>
            <a:endParaRPr lang="en-IN" sz="3276" b="1" dirty="0">
              <a:solidFill>
                <a:srgbClr val="46B0FA"/>
              </a:solidFill>
              <a:latin typeface="Arial"/>
              <a:cs typeface="Arial"/>
            </a:endParaRPr>
          </a:p>
        </p:txBody>
      </p:sp>
      <p:sp>
        <p:nvSpPr>
          <p:cNvPr id="12" name="Rectangle 11">
            <a:extLst>
              <a:ext uri="{FF2B5EF4-FFF2-40B4-BE49-F238E27FC236}">
                <a16:creationId xmlns:a16="http://schemas.microsoft.com/office/drawing/2014/main" id="{7033F069-A2C1-C6B9-96D4-3B979FDFE54F}"/>
              </a:ext>
            </a:extLst>
          </p:cNvPr>
          <p:cNvSpPr/>
          <p:nvPr/>
        </p:nvSpPr>
        <p:spPr>
          <a:xfrm>
            <a:off x="635881" y="1565742"/>
            <a:ext cx="1943558" cy="780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 Handled User Viewpoint</a:t>
            </a:r>
          </a:p>
        </p:txBody>
      </p:sp>
      <p:sp>
        <p:nvSpPr>
          <p:cNvPr id="13" name="Rectangle 12">
            <a:extLst>
              <a:ext uri="{FF2B5EF4-FFF2-40B4-BE49-F238E27FC236}">
                <a16:creationId xmlns:a16="http://schemas.microsoft.com/office/drawing/2014/main" id="{2CEB80F9-F1EF-4DA7-DE81-60F1FF39002C}"/>
              </a:ext>
            </a:extLst>
          </p:cNvPr>
          <p:cNvSpPr/>
          <p:nvPr/>
        </p:nvSpPr>
        <p:spPr>
          <a:xfrm>
            <a:off x="635881" y="3610853"/>
            <a:ext cx="1943557" cy="780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Embedded User Viewpoint</a:t>
            </a:r>
          </a:p>
        </p:txBody>
      </p:sp>
      <p:sp>
        <p:nvSpPr>
          <p:cNvPr id="6" name="TextBox 5">
            <a:extLst>
              <a:ext uri="{FF2B5EF4-FFF2-40B4-BE49-F238E27FC236}">
                <a16:creationId xmlns:a16="http://schemas.microsoft.com/office/drawing/2014/main" id="{A273ACF2-0D38-5BEB-588E-5BB7EC1BE15C}"/>
              </a:ext>
            </a:extLst>
          </p:cNvPr>
          <p:cNvSpPr txBox="1"/>
          <p:nvPr/>
        </p:nvSpPr>
        <p:spPr>
          <a:xfrm>
            <a:off x="2692665" y="1479501"/>
            <a:ext cx="9317365"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These systems are lies under touchscreen era that comes with best handheld technology ever. Smartphones interact via wireless devices to perform numerous operations, </a:t>
            </a:r>
          </a:p>
          <a:p>
            <a:pPr marL="342900" indent="-342900" algn="just">
              <a:buFont typeface="Arial" panose="020B0604020202020204" pitchFamily="34" charset="0"/>
              <a:buChar char="•"/>
            </a:pPr>
            <a:r>
              <a:rPr lang="en-US" sz="2000" dirty="0"/>
              <a:t>Such operating system is a great example of creating a device focused on the user's point of view.</a:t>
            </a:r>
            <a:endParaRPr lang="en-IN" sz="2000" dirty="0"/>
          </a:p>
        </p:txBody>
      </p:sp>
      <p:sp>
        <p:nvSpPr>
          <p:cNvPr id="16" name="TextBox 15">
            <a:extLst>
              <a:ext uri="{FF2B5EF4-FFF2-40B4-BE49-F238E27FC236}">
                <a16:creationId xmlns:a16="http://schemas.microsoft.com/office/drawing/2014/main" id="{2300442F-C74B-FEA3-D5A0-A0A3EC160074}"/>
              </a:ext>
            </a:extLst>
          </p:cNvPr>
          <p:cNvSpPr txBox="1"/>
          <p:nvPr/>
        </p:nvSpPr>
        <p:spPr>
          <a:xfrm>
            <a:off x="2708707" y="3522425"/>
            <a:ext cx="9301323" cy="1323439"/>
          </a:xfrm>
          <a:prstGeom prst="rect">
            <a:avLst/>
          </a:prstGeom>
          <a:noFill/>
        </p:spPr>
        <p:txBody>
          <a:bodyPr wrap="square">
            <a:spAutoFit/>
          </a:bodyPr>
          <a:lstStyle/>
          <a:p>
            <a:pPr marL="342900" indent="-342900" algn="just">
              <a:buFont typeface="Arial" panose="020B0604020202020204" pitchFamily="34" charset="0"/>
              <a:buChar char="•"/>
            </a:pPr>
            <a:r>
              <a:rPr lang="en-US" sz="2000" dirty="0"/>
              <a:t>Systems in which remote control used to turn on or off the tv is all part of an embedded system in which the electronic device communicates with another program where the user viewpoint is limited and allows the user to engage with the application.</a:t>
            </a:r>
            <a:endParaRPr lang="en-IN" sz="2000" dirty="0"/>
          </a:p>
        </p:txBody>
      </p:sp>
    </p:spTree>
    <p:extLst>
      <p:ext uri="{BB962C8B-B14F-4D97-AF65-F5344CB8AC3E}">
        <p14:creationId xmlns:p14="http://schemas.microsoft.com/office/powerpoint/2010/main" val="15621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View</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95D2C02C-649F-47BA-1A1D-2B84A66D3038}"/>
              </a:ext>
            </a:extLst>
          </p:cNvPr>
          <p:cNvSpPr txBox="1"/>
          <p:nvPr/>
        </p:nvSpPr>
        <p:spPr>
          <a:xfrm>
            <a:off x="578704" y="2546230"/>
            <a:ext cx="12669898" cy="2349361"/>
          </a:xfrm>
          <a:prstGeom prst="rect">
            <a:avLst/>
          </a:prstGeom>
          <a:noFill/>
        </p:spPr>
        <p:txBody>
          <a:bodyPr wrap="square">
            <a:spAutoFit/>
          </a:bodyPr>
          <a:lstStyle/>
          <a:p>
            <a:pPr algn="just">
              <a:spcBef>
                <a:spcPts val="200"/>
              </a:spcBef>
              <a:spcAft>
                <a:spcPts val="200"/>
              </a:spcAft>
            </a:pPr>
            <a:r>
              <a:rPr lang="en-US" sz="2000" b="1" dirty="0">
                <a:latin typeface="Arial" panose="020B0604020202020204" pitchFamily="34" charset="0"/>
                <a:cs typeface="Arial" panose="020B0604020202020204" pitchFamily="34" charset="0"/>
              </a:rPr>
              <a:t>System View</a:t>
            </a:r>
          </a:p>
          <a:p>
            <a:pPr marL="342900" indent="-342900" algn="just">
              <a:spcBef>
                <a:spcPts val="200"/>
              </a:spcBef>
              <a:spcAft>
                <a:spcPts val="200"/>
              </a:spcAft>
              <a:buFont typeface="Arial" panose="020B0604020202020204" pitchFamily="34" charset="0"/>
              <a:buChar char="•"/>
            </a:pPr>
            <a:r>
              <a:rPr lang="en-US" sz="2000" dirty="0">
                <a:cs typeface="Arial" panose="020B0604020202020204" pitchFamily="34" charset="0"/>
              </a:rPr>
              <a:t>A computer system comprises various sources, such as hardware and software, which must be managed effectively.   The operating system manages the resources, decides between competing demands, controls the program execution, etc. </a:t>
            </a:r>
          </a:p>
          <a:p>
            <a:pPr marL="342900" indent="-342900" algn="just">
              <a:spcBef>
                <a:spcPts val="200"/>
              </a:spcBef>
              <a:spcAft>
                <a:spcPts val="200"/>
              </a:spcAft>
              <a:buFont typeface="Arial" panose="020B0604020202020204" pitchFamily="34" charset="0"/>
              <a:buChar char="•"/>
            </a:pPr>
            <a:r>
              <a:rPr lang="en-US" sz="2000" dirty="0">
                <a:cs typeface="Arial" panose="020B0604020202020204" pitchFamily="34" charset="0"/>
              </a:rPr>
              <a:t>According to this point of view, the operating system's purpose is to maximize performance. The operating system is responsible for managing hardware resources and allocating them to programs and users to ensure maximum performance.</a:t>
            </a:r>
          </a:p>
        </p:txBody>
      </p:sp>
      <p:grpSp>
        <p:nvGrpSpPr>
          <p:cNvPr id="2" name="Group 1">
            <a:extLst>
              <a:ext uri="{FF2B5EF4-FFF2-40B4-BE49-F238E27FC236}">
                <a16:creationId xmlns:a16="http://schemas.microsoft.com/office/drawing/2014/main" id="{1928E8EB-5CC8-F654-0127-DCB1B389E4C9}"/>
              </a:ext>
            </a:extLst>
          </p:cNvPr>
          <p:cNvGrpSpPr/>
          <p:nvPr/>
        </p:nvGrpSpPr>
        <p:grpSpPr>
          <a:xfrm>
            <a:off x="3652752" y="4916543"/>
            <a:ext cx="5972511" cy="1175702"/>
            <a:chOff x="3372100" y="4108281"/>
            <a:chExt cx="5972511" cy="1175702"/>
          </a:xfrm>
        </p:grpSpPr>
        <p:sp>
          <p:nvSpPr>
            <p:cNvPr id="6" name="Rectangle 5">
              <a:extLst>
                <a:ext uri="{FF2B5EF4-FFF2-40B4-BE49-F238E27FC236}">
                  <a16:creationId xmlns:a16="http://schemas.microsoft.com/office/drawing/2014/main" id="{3862159F-D011-DCAD-47C1-DC1B08C63D05}"/>
                </a:ext>
              </a:extLst>
            </p:cNvPr>
            <p:cNvSpPr/>
            <p:nvPr/>
          </p:nvSpPr>
          <p:spPr>
            <a:xfrm>
              <a:off x="6795708" y="4108281"/>
              <a:ext cx="2548903"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Resource Allocation</a:t>
              </a:r>
            </a:p>
          </p:txBody>
        </p:sp>
        <p:sp>
          <p:nvSpPr>
            <p:cNvPr id="14" name="Rectangle 13">
              <a:extLst>
                <a:ext uri="{FF2B5EF4-FFF2-40B4-BE49-F238E27FC236}">
                  <a16:creationId xmlns:a16="http://schemas.microsoft.com/office/drawing/2014/main" id="{DF623FD6-FB75-8E73-ADC1-5817479ABC0A}"/>
                </a:ext>
              </a:extLst>
            </p:cNvPr>
            <p:cNvSpPr/>
            <p:nvPr/>
          </p:nvSpPr>
          <p:spPr>
            <a:xfrm>
              <a:off x="6795709" y="4738551"/>
              <a:ext cx="2548902"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Control Program</a:t>
              </a:r>
            </a:p>
          </p:txBody>
        </p:sp>
        <p:sp>
          <p:nvSpPr>
            <p:cNvPr id="17" name="Rectangle 16">
              <a:extLst>
                <a:ext uri="{FF2B5EF4-FFF2-40B4-BE49-F238E27FC236}">
                  <a16:creationId xmlns:a16="http://schemas.microsoft.com/office/drawing/2014/main" id="{0418D3B2-57B0-2247-5AD1-09BEDA2730D9}"/>
                </a:ext>
              </a:extLst>
            </p:cNvPr>
            <p:cNvSpPr/>
            <p:nvPr/>
          </p:nvSpPr>
          <p:spPr>
            <a:xfrm>
              <a:off x="3372100" y="4465835"/>
              <a:ext cx="2447599"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t>System Viewpoint</a:t>
              </a:r>
            </a:p>
          </p:txBody>
        </p:sp>
        <p:sp>
          <p:nvSpPr>
            <p:cNvPr id="21" name="Left Brace 20">
              <a:extLst>
                <a:ext uri="{FF2B5EF4-FFF2-40B4-BE49-F238E27FC236}">
                  <a16:creationId xmlns:a16="http://schemas.microsoft.com/office/drawing/2014/main" id="{B047188D-F232-16AE-AA1D-398B43B6521C}"/>
                </a:ext>
              </a:extLst>
            </p:cNvPr>
            <p:cNvSpPr/>
            <p:nvPr/>
          </p:nvSpPr>
          <p:spPr>
            <a:xfrm>
              <a:off x="5983704" y="4300788"/>
              <a:ext cx="648000" cy="902986"/>
            </a:xfrm>
            <a:prstGeom prst="leftBrace">
              <a:avLst/>
            </a:prstGeom>
            <a:ln w="31750"/>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grpSp>
      <p:sp>
        <p:nvSpPr>
          <p:cNvPr id="23" name="TextBox 22">
            <a:extLst>
              <a:ext uri="{FF2B5EF4-FFF2-40B4-BE49-F238E27FC236}">
                <a16:creationId xmlns:a16="http://schemas.microsoft.com/office/drawing/2014/main" id="{235FE6AD-E775-223E-239A-C135F0A047F6}"/>
              </a:ext>
            </a:extLst>
          </p:cNvPr>
          <p:cNvSpPr txBox="1"/>
          <p:nvPr/>
        </p:nvSpPr>
        <p:spPr>
          <a:xfrm>
            <a:off x="602942" y="1249734"/>
            <a:ext cx="6665494" cy="1118255"/>
          </a:xfrm>
          <a:prstGeom prst="rect">
            <a:avLst/>
          </a:prstGeom>
          <a:noFill/>
        </p:spPr>
        <p:txBody>
          <a:bodyPr wrap="square">
            <a:spAutoFit/>
          </a:bodyPr>
          <a:lstStyle/>
          <a:p>
            <a:pPr algn="just">
              <a:spcBef>
                <a:spcPts val="200"/>
              </a:spcBef>
              <a:spcAft>
                <a:spcPts val="200"/>
              </a:spcAft>
            </a:pPr>
            <a:r>
              <a:rPr lang="en-US" sz="2000" dirty="0">
                <a:cs typeface="Arial" panose="020B0604020202020204" pitchFamily="34" charset="0"/>
              </a:rPr>
              <a:t>An operating system can be defined or observed in two ways </a:t>
            </a:r>
          </a:p>
          <a:p>
            <a:pPr marL="342900" indent="-342900" algn="just">
              <a:spcBef>
                <a:spcPts val="200"/>
              </a:spcBef>
              <a:spcAft>
                <a:spcPts val="200"/>
              </a:spcAft>
              <a:buFont typeface="Arial" panose="020B0604020202020204" pitchFamily="34" charset="0"/>
              <a:buChar char="•"/>
            </a:pPr>
            <a:r>
              <a:rPr lang="en-US" sz="2000" dirty="0">
                <a:cs typeface="Arial" panose="020B0604020202020204" pitchFamily="34" charset="0"/>
              </a:rPr>
              <a:t>User View</a:t>
            </a:r>
          </a:p>
          <a:p>
            <a:pPr marL="342900" indent="-342900" algn="just">
              <a:spcBef>
                <a:spcPts val="200"/>
              </a:spcBef>
              <a:spcAft>
                <a:spcPts val="200"/>
              </a:spcAft>
              <a:buFont typeface="Arial" panose="020B0604020202020204" pitchFamily="34" charset="0"/>
              <a:buChar char="•"/>
            </a:pPr>
            <a:r>
              <a:rPr lang="en-US" sz="2000" dirty="0">
                <a:cs typeface="Arial" panose="020B0604020202020204" pitchFamily="34" charset="0"/>
              </a:rPr>
              <a:t>System View</a:t>
            </a:r>
            <a:endParaRPr lang="en-IN" sz="2000" dirty="0">
              <a:cs typeface="Arial" panose="020B0604020202020204" pitchFamily="34" charset="0"/>
            </a:endParaRPr>
          </a:p>
        </p:txBody>
      </p:sp>
    </p:spTree>
    <p:extLst>
      <p:ext uri="{BB962C8B-B14F-4D97-AF65-F5344CB8AC3E}">
        <p14:creationId xmlns:p14="http://schemas.microsoft.com/office/powerpoint/2010/main" val="425480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System Viewpoint</a:t>
            </a:r>
            <a:endParaRPr lang="en-IN" sz="3276" b="1" dirty="0">
              <a:solidFill>
                <a:srgbClr val="46B0FA"/>
              </a:solidFill>
              <a:latin typeface="Arial"/>
              <a:cs typeface="Arial"/>
            </a:endParaRPr>
          </a:p>
        </p:txBody>
      </p:sp>
      <p:sp>
        <p:nvSpPr>
          <p:cNvPr id="9" name="Rectangle 8">
            <a:extLst>
              <a:ext uri="{FF2B5EF4-FFF2-40B4-BE49-F238E27FC236}">
                <a16:creationId xmlns:a16="http://schemas.microsoft.com/office/drawing/2014/main" id="{99F524EB-938A-9096-FEB9-749DF9E6583D}"/>
              </a:ext>
            </a:extLst>
          </p:cNvPr>
          <p:cNvSpPr/>
          <p:nvPr/>
        </p:nvSpPr>
        <p:spPr>
          <a:xfrm>
            <a:off x="645053" y="2365511"/>
            <a:ext cx="2451073" cy="707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 Resource Allocation</a:t>
            </a:r>
          </a:p>
        </p:txBody>
      </p:sp>
      <p:sp>
        <p:nvSpPr>
          <p:cNvPr id="11" name="Rectangle 10">
            <a:extLst>
              <a:ext uri="{FF2B5EF4-FFF2-40B4-BE49-F238E27FC236}">
                <a16:creationId xmlns:a16="http://schemas.microsoft.com/office/drawing/2014/main" id="{2984F64A-637C-883A-14CA-BE991A28B92A}"/>
              </a:ext>
            </a:extLst>
          </p:cNvPr>
          <p:cNvSpPr/>
          <p:nvPr/>
        </p:nvSpPr>
        <p:spPr>
          <a:xfrm>
            <a:off x="645052" y="4829639"/>
            <a:ext cx="2451073" cy="780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Control Program</a:t>
            </a:r>
          </a:p>
        </p:txBody>
      </p:sp>
      <p:sp>
        <p:nvSpPr>
          <p:cNvPr id="15" name="TextBox 14">
            <a:extLst>
              <a:ext uri="{FF2B5EF4-FFF2-40B4-BE49-F238E27FC236}">
                <a16:creationId xmlns:a16="http://schemas.microsoft.com/office/drawing/2014/main" id="{30975C4F-A01B-BD3E-C74B-7FA421259B20}"/>
              </a:ext>
            </a:extLst>
          </p:cNvPr>
          <p:cNvSpPr txBox="1"/>
          <p:nvPr/>
        </p:nvSpPr>
        <p:spPr>
          <a:xfrm>
            <a:off x="3152392" y="2251575"/>
            <a:ext cx="10103742" cy="2246769"/>
          </a:xfrm>
          <a:prstGeom prst="rect">
            <a:avLst/>
          </a:prstGeom>
          <a:noFill/>
        </p:spPr>
        <p:txBody>
          <a:bodyPr wrap="square">
            <a:spAutoFit/>
          </a:bodyPr>
          <a:lstStyle/>
          <a:p>
            <a:pPr marL="285750" indent="-285750" algn="just">
              <a:buFont typeface="Arial" panose="020B0604020202020204" pitchFamily="34" charset="0"/>
              <a:buChar char="•"/>
            </a:pPr>
            <a:r>
              <a:rPr lang="en-US" sz="2000" dirty="0">
                <a:cs typeface="Arial" panose="020B0604020202020204" pitchFamily="34" charset="0"/>
              </a:rPr>
              <a:t>The hardware contains several resources like registers, caches, RAM, ROM, CPUs, I/O interaction, etc. These are all resources that the operating system needs when an application program demands them. </a:t>
            </a:r>
          </a:p>
          <a:p>
            <a:pPr marL="285750" indent="-285750" algn="just">
              <a:buFont typeface="Arial" panose="020B0604020202020204" pitchFamily="34" charset="0"/>
              <a:buChar char="•"/>
            </a:pPr>
            <a:r>
              <a:rPr lang="en-US" sz="2000" dirty="0">
                <a:cs typeface="Arial" panose="020B0604020202020204" pitchFamily="34" charset="0"/>
              </a:rPr>
              <a:t>Only the operating system can allocate resources with several tactics and strategies to maximize its processing and memory space. The operating system uses a variety of strategies to get the most out of the hardware resources, including paging, virtual memory, caching, and so on. </a:t>
            </a:r>
            <a:endParaRPr lang="en-IN" sz="2000" dirty="0">
              <a:cs typeface="Arial" panose="020B0604020202020204" pitchFamily="34" charset="0"/>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521981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ECAFC18D-39D6-99D6-423B-4AF999249E6D}"/>
              </a:ext>
            </a:extLst>
          </p:cNvPr>
          <p:cNvSpPr txBox="1"/>
          <p:nvPr/>
        </p:nvSpPr>
        <p:spPr>
          <a:xfrm>
            <a:off x="580885" y="1332577"/>
            <a:ext cx="12284885" cy="707886"/>
          </a:xfrm>
          <a:prstGeom prst="rect">
            <a:avLst/>
          </a:prstGeom>
          <a:noFill/>
        </p:spPr>
        <p:txBody>
          <a:bodyPr wrap="square">
            <a:spAutoFit/>
          </a:bodyPr>
          <a:lstStyle/>
          <a:p>
            <a:pPr algn="just"/>
            <a:r>
              <a:rPr lang="en-US" sz="2000" dirty="0">
                <a:solidFill>
                  <a:srgbClr val="333333"/>
                </a:solidFill>
                <a:highlight>
                  <a:srgbClr val="FFFFFF"/>
                </a:highlight>
              </a:rPr>
              <a:t>From a system viewpoint, t</a:t>
            </a:r>
            <a:r>
              <a:rPr lang="en-US" sz="2000" i="0" dirty="0">
                <a:solidFill>
                  <a:srgbClr val="333333"/>
                </a:solidFill>
                <a:effectLst/>
                <a:highlight>
                  <a:srgbClr val="FFFFFF"/>
                </a:highlight>
              </a:rPr>
              <a:t>he hardware interacts with the operating system than with the user. The hardware and the operating system interact for a variety of reasons, including:</a:t>
            </a:r>
            <a:endParaRPr lang="en-IN" sz="2000" dirty="0"/>
          </a:p>
        </p:txBody>
      </p:sp>
      <p:sp>
        <p:nvSpPr>
          <p:cNvPr id="14" name="TextBox 13">
            <a:extLst>
              <a:ext uri="{FF2B5EF4-FFF2-40B4-BE49-F238E27FC236}">
                <a16:creationId xmlns:a16="http://schemas.microsoft.com/office/drawing/2014/main" id="{F883CE7E-9933-755F-DF60-DBCE1E9D1CDE}"/>
              </a:ext>
            </a:extLst>
          </p:cNvPr>
          <p:cNvSpPr txBox="1"/>
          <p:nvPr/>
        </p:nvSpPr>
        <p:spPr>
          <a:xfrm>
            <a:off x="3163628" y="4781513"/>
            <a:ext cx="9654016"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control program controls how input and output devices (hardware) interact with the operating system. </a:t>
            </a:r>
          </a:p>
          <a:p>
            <a:pPr marL="342900" indent="-342900" algn="just">
              <a:buFont typeface="Arial" panose="020B0604020202020204" pitchFamily="34" charset="0"/>
              <a:buChar char="•"/>
            </a:pPr>
            <a:r>
              <a:rPr lang="en-US" sz="2000" dirty="0"/>
              <a:t>The user may request an action that can only be done with I/O devices; in this case, the operating system must also have proper communication, control, detect, and handle such devices.</a:t>
            </a:r>
            <a:endParaRPr lang="en-IN" sz="2000" dirty="0"/>
          </a:p>
        </p:txBody>
      </p:sp>
    </p:spTree>
    <p:extLst>
      <p:ext uri="{BB962C8B-B14F-4D97-AF65-F5344CB8AC3E}">
        <p14:creationId xmlns:p14="http://schemas.microsoft.com/office/powerpoint/2010/main" val="124511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019148" y="360585"/>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521981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24DAB29E-5245-C403-3416-910118162736}"/>
              </a:ext>
            </a:extLst>
          </p:cNvPr>
          <p:cNvSpPr txBox="1"/>
          <p:nvPr/>
        </p:nvSpPr>
        <p:spPr>
          <a:xfrm>
            <a:off x="743101" y="1011061"/>
            <a:ext cx="12408640" cy="5693866"/>
          </a:xfrm>
          <a:prstGeom prst="rect">
            <a:avLst/>
          </a:prstGeom>
          <a:noFill/>
        </p:spPr>
        <p:txBody>
          <a:bodyPr wrap="square">
            <a:spAutoFit/>
          </a:bodyPr>
          <a:lstStyle/>
          <a:p>
            <a:pPr algn="just"/>
            <a:r>
              <a:rPr lang="en-IN" sz="2400" dirty="0"/>
              <a:t>Q1. Which of the following is NOT an input device?</a:t>
            </a:r>
          </a:p>
          <a:p>
            <a:pPr algn="just"/>
            <a:r>
              <a:rPr lang="en-IN" sz="2400" dirty="0"/>
              <a:t>A. Keyboard 		B. Mouse</a:t>
            </a:r>
          </a:p>
          <a:p>
            <a:pPr algn="just"/>
            <a:r>
              <a:rPr lang="en-IN" sz="2400" dirty="0"/>
              <a:t>C. Monitor 		D. Scanner</a:t>
            </a:r>
          </a:p>
          <a:p>
            <a:pPr algn="just"/>
            <a:endParaRPr lang="en-IN" sz="1400" dirty="0"/>
          </a:p>
          <a:p>
            <a:pPr algn="just"/>
            <a:r>
              <a:rPr lang="en-US" sz="2400" dirty="0"/>
              <a:t>Q2.  What is the main function of the CPU in a computer system?</a:t>
            </a:r>
          </a:p>
          <a:p>
            <a:pPr algn="just"/>
            <a:r>
              <a:rPr lang="en-US" sz="2400" dirty="0"/>
              <a:t>A. To display output					B. To manage software resources</a:t>
            </a:r>
          </a:p>
          <a:p>
            <a:pPr algn="just"/>
            <a:r>
              <a:rPr lang="en-US" sz="2400" dirty="0"/>
              <a:t>C. To process input according to instructions		D. To store data permanently</a:t>
            </a:r>
          </a:p>
          <a:p>
            <a:pPr algn="just"/>
            <a:endParaRPr lang="en-US" sz="1400" dirty="0"/>
          </a:p>
          <a:p>
            <a:pPr algn="just"/>
            <a:r>
              <a:rPr lang="en-US" sz="2400" dirty="0"/>
              <a:t>Q3. The component that holds most of the electronic components together and connects all parts of the computer is called:</a:t>
            </a:r>
          </a:p>
          <a:p>
            <a:pPr algn="just"/>
            <a:r>
              <a:rPr lang="en-US" sz="2400" dirty="0"/>
              <a:t>A. Hard Drive		B. Motherboard</a:t>
            </a:r>
          </a:p>
          <a:p>
            <a:pPr algn="just"/>
            <a:r>
              <a:rPr lang="en-US" sz="2400" dirty="0"/>
              <a:t>C. Power Supply	D.RAM</a:t>
            </a:r>
          </a:p>
          <a:p>
            <a:pPr algn="just"/>
            <a:endParaRPr lang="en-US" sz="1400" dirty="0"/>
          </a:p>
          <a:p>
            <a:pPr algn="just"/>
            <a:r>
              <a:rPr lang="en-US" sz="2400" dirty="0"/>
              <a:t>Q4. RAM is classified as which type of memory.</a:t>
            </a:r>
          </a:p>
          <a:p>
            <a:pPr algn="just"/>
            <a:r>
              <a:rPr lang="en-US" sz="2400" dirty="0"/>
              <a:t>A. Permanent		B. Volatile</a:t>
            </a:r>
          </a:p>
          <a:p>
            <a:pPr algn="just"/>
            <a:r>
              <a:rPr lang="en-US" sz="2400" dirty="0"/>
              <a:t>C. Non-volatile		D. External</a:t>
            </a:r>
            <a:endParaRPr lang="en-IN" sz="2400" dirty="0"/>
          </a:p>
        </p:txBody>
      </p:sp>
    </p:spTree>
    <p:extLst>
      <p:ext uri="{BB962C8B-B14F-4D97-AF65-F5344CB8AC3E}">
        <p14:creationId xmlns:p14="http://schemas.microsoft.com/office/powerpoint/2010/main" val="239913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85592" y="-684175"/>
            <a:ext cx="10454766" cy="5486909"/>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1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Introduction to Operating System</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1 </a:t>
            </a:r>
          </a:p>
          <a:p>
            <a:pPr algn="ctr"/>
            <a:r>
              <a:rPr lang="en-US" sz="4000" b="1" dirty="0">
                <a:solidFill>
                  <a:srgbClr val="46B0FA"/>
                </a:solidFill>
                <a:latin typeface="Times" panose="02020603050405020304" pitchFamily="18" charset="0"/>
                <a:cs typeface="Times" panose="02020603050405020304" pitchFamily="18" charset="0"/>
              </a:rPr>
              <a:t>Dr. Hemant Petwal</a:t>
            </a:r>
            <a:endParaRPr lang="en-US" sz="5000" b="1" dirty="0">
              <a:solidFill>
                <a:srgbClr val="46B0FA"/>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984642" y="360585"/>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521981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24DAB29E-5245-C403-3416-910118162736}"/>
              </a:ext>
            </a:extLst>
          </p:cNvPr>
          <p:cNvSpPr txBox="1"/>
          <p:nvPr/>
        </p:nvSpPr>
        <p:spPr>
          <a:xfrm>
            <a:off x="743101" y="1011061"/>
            <a:ext cx="12408640" cy="5539978"/>
          </a:xfrm>
          <a:prstGeom prst="rect">
            <a:avLst/>
          </a:prstGeom>
          <a:noFill/>
        </p:spPr>
        <p:txBody>
          <a:bodyPr wrap="square">
            <a:spAutoFit/>
          </a:bodyPr>
          <a:lstStyle/>
          <a:p>
            <a:pPr algn="just"/>
            <a:r>
              <a:rPr lang="en-US" sz="2400" dirty="0"/>
              <a:t>Q5. The primary function of an operating system is to:</a:t>
            </a:r>
          </a:p>
          <a:p>
            <a:pPr algn="just"/>
            <a:r>
              <a:rPr lang="en-US" sz="2400" dirty="0"/>
              <a:t>A. Manage computer hardware resources		B. Provide antivirus protection</a:t>
            </a:r>
          </a:p>
          <a:p>
            <a:pPr algn="just"/>
            <a:r>
              <a:rPr lang="en-US" sz="2400" dirty="0"/>
              <a:t>C. Design graphics					D. Develop software</a:t>
            </a:r>
          </a:p>
          <a:p>
            <a:pPr algn="just"/>
            <a:endParaRPr lang="en-US" sz="1400" dirty="0"/>
          </a:p>
          <a:p>
            <a:pPr algn="just"/>
            <a:r>
              <a:rPr lang="en-US" sz="2400" dirty="0"/>
              <a:t>Q6. An operating system that allows multiple users to interact with a mainframe computer is an example of:</a:t>
            </a:r>
          </a:p>
          <a:p>
            <a:pPr algn="just"/>
            <a:r>
              <a:rPr lang="en-US" sz="2400" dirty="0"/>
              <a:t>A. Single User System		B. Multiple User System</a:t>
            </a:r>
          </a:p>
          <a:p>
            <a:pPr algn="just"/>
            <a:r>
              <a:rPr lang="en-US" sz="2400" dirty="0"/>
              <a:t>C. Handled User System	D. Real-Time System</a:t>
            </a:r>
          </a:p>
          <a:p>
            <a:pPr algn="just"/>
            <a:endParaRPr lang="en-IN" sz="1400" dirty="0"/>
          </a:p>
          <a:p>
            <a:pPr algn="just"/>
            <a:r>
              <a:rPr lang="en-US" sz="2400" dirty="0"/>
              <a:t>Q7. The user viewpoint of an operating system focuses on:</a:t>
            </a:r>
          </a:p>
          <a:p>
            <a:pPr algn="just"/>
            <a:r>
              <a:rPr lang="en-US" sz="2400" dirty="0"/>
              <a:t>A. How hardware interacts with the OS	B. How the user interacts with application programs</a:t>
            </a:r>
          </a:p>
          <a:p>
            <a:pPr algn="just"/>
            <a:r>
              <a:rPr lang="en-US" sz="2400" dirty="0"/>
              <a:t>C. Resource allocation				D. Control program functions</a:t>
            </a:r>
          </a:p>
          <a:p>
            <a:pPr algn="just"/>
            <a:endParaRPr lang="en-US" sz="1400" dirty="0"/>
          </a:p>
          <a:p>
            <a:pPr algn="just"/>
            <a:r>
              <a:rPr lang="en-US" sz="2400" dirty="0"/>
              <a:t>Q8. The operating system uses strategies like paging and virtual memory for:</a:t>
            </a:r>
          </a:p>
          <a:p>
            <a:pPr algn="just"/>
            <a:r>
              <a:rPr lang="en-US" sz="2400" dirty="0"/>
              <a:t>A. Resource allocation		B. Managing user interfaces</a:t>
            </a:r>
          </a:p>
          <a:p>
            <a:pPr algn="just"/>
            <a:r>
              <a:rPr lang="en-US" sz="2400" dirty="0"/>
              <a:t>C. Controlling I/O devices	D. Executing application programs</a:t>
            </a:r>
            <a:endParaRPr lang="en-IN" sz="2400" dirty="0"/>
          </a:p>
        </p:txBody>
      </p:sp>
    </p:spTree>
    <p:extLst>
      <p:ext uri="{BB962C8B-B14F-4D97-AF65-F5344CB8AC3E}">
        <p14:creationId xmlns:p14="http://schemas.microsoft.com/office/powerpoint/2010/main" val="4145535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984642" y="360585"/>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 Answers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521981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graphicFrame>
        <p:nvGraphicFramePr>
          <p:cNvPr id="5" name="Table 4">
            <a:extLst>
              <a:ext uri="{FF2B5EF4-FFF2-40B4-BE49-F238E27FC236}">
                <a16:creationId xmlns:a16="http://schemas.microsoft.com/office/drawing/2014/main" id="{E4C0C741-776F-DC88-1289-595660EF7BFF}"/>
              </a:ext>
            </a:extLst>
          </p:cNvPr>
          <p:cNvGraphicFramePr>
            <a:graphicFrameLocks noGrp="1"/>
          </p:cNvGraphicFramePr>
          <p:nvPr>
            <p:extLst>
              <p:ext uri="{D42A27DB-BD31-4B8C-83A1-F6EECF244321}">
                <p14:modId xmlns:p14="http://schemas.microsoft.com/office/powerpoint/2010/main" val="1526769211"/>
              </p:ext>
            </p:extLst>
          </p:nvPr>
        </p:nvGraphicFramePr>
        <p:xfrm>
          <a:off x="1036401" y="1241604"/>
          <a:ext cx="11471901" cy="4114800"/>
        </p:xfrm>
        <a:graphic>
          <a:graphicData uri="http://schemas.openxmlformats.org/drawingml/2006/table">
            <a:tbl>
              <a:tblPr firstRow="1" bandRow="1">
                <a:tableStyleId>{5940675A-B579-460E-94D1-54222C63F5DA}</a:tableStyleId>
              </a:tblPr>
              <a:tblGrid>
                <a:gridCol w="3057132">
                  <a:extLst>
                    <a:ext uri="{9D8B030D-6E8A-4147-A177-3AD203B41FA5}">
                      <a16:colId xmlns:a16="http://schemas.microsoft.com/office/drawing/2014/main" val="237494968"/>
                    </a:ext>
                  </a:extLst>
                </a:gridCol>
                <a:gridCol w="1237592">
                  <a:extLst>
                    <a:ext uri="{9D8B030D-6E8A-4147-A177-3AD203B41FA5}">
                      <a16:colId xmlns:a16="http://schemas.microsoft.com/office/drawing/2014/main" val="501965025"/>
                    </a:ext>
                  </a:extLst>
                </a:gridCol>
                <a:gridCol w="7177177">
                  <a:extLst>
                    <a:ext uri="{9D8B030D-6E8A-4147-A177-3AD203B41FA5}">
                      <a16:colId xmlns:a16="http://schemas.microsoft.com/office/drawing/2014/main" val="2328885015"/>
                    </a:ext>
                  </a:extLst>
                </a:gridCol>
              </a:tblGrid>
              <a:tr h="370840">
                <a:tc>
                  <a:txBody>
                    <a:bodyPr/>
                    <a:lstStyle/>
                    <a:p>
                      <a:r>
                        <a:rPr lang="en-IN" sz="2400" b="1" dirty="0"/>
                        <a:t>Question No- Answers</a:t>
                      </a:r>
                    </a:p>
                  </a:txBody>
                  <a:tcPr/>
                </a:tc>
                <a:tc>
                  <a:txBody>
                    <a:bodyPr/>
                    <a:lstStyle/>
                    <a:p>
                      <a:pPr algn="ctr"/>
                      <a:r>
                        <a:rPr lang="en-IN" sz="2400" b="1" dirty="0"/>
                        <a:t>Option </a:t>
                      </a:r>
                    </a:p>
                  </a:txBody>
                  <a:tcPr/>
                </a:tc>
                <a:tc>
                  <a:txBody>
                    <a:bodyPr/>
                    <a:lstStyle/>
                    <a:p>
                      <a:r>
                        <a:rPr lang="en-IN" sz="2400" b="1" dirty="0"/>
                        <a:t>Description</a:t>
                      </a:r>
                    </a:p>
                  </a:txBody>
                  <a:tcPr/>
                </a:tc>
                <a:extLst>
                  <a:ext uri="{0D108BD9-81ED-4DB2-BD59-A6C34878D82A}">
                    <a16:rowId xmlns:a16="http://schemas.microsoft.com/office/drawing/2014/main" val="2082177839"/>
                  </a:ext>
                </a:extLst>
              </a:tr>
              <a:tr h="370840">
                <a:tc>
                  <a:txBody>
                    <a:bodyPr/>
                    <a:lstStyle/>
                    <a:p>
                      <a:r>
                        <a:rPr lang="en-IN" sz="2400" dirty="0"/>
                        <a:t>Q1- Answer</a:t>
                      </a:r>
                    </a:p>
                  </a:txBody>
                  <a:tcPr/>
                </a:tc>
                <a:tc>
                  <a:txBody>
                    <a:bodyPr/>
                    <a:lstStyle/>
                    <a:p>
                      <a:pPr algn="ctr"/>
                      <a:r>
                        <a:rPr lang="en-IN" sz="2400" dirty="0"/>
                        <a:t>C</a:t>
                      </a:r>
                    </a:p>
                  </a:txBody>
                  <a:tcPr/>
                </a:tc>
                <a:tc>
                  <a:txBody>
                    <a:bodyPr/>
                    <a:lstStyle/>
                    <a:p>
                      <a:r>
                        <a:rPr lang="en-IN" sz="2400" dirty="0"/>
                        <a:t>Monitor</a:t>
                      </a:r>
                    </a:p>
                  </a:txBody>
                  <a:tcPr/>
                </a:tc>
                <a:extLst>
                  <a:ext uri="{0D108BD9-81ED-4DB2-BD59-A6C34878D82A}">
                    <a16:rowId xmlns:a16="http://schemas.microsoft.com/office/drawing/2014/main" val="2730385421"/>
                  </a:ext>
                </a:extLst>
              </a:tr>
              <a:tr h="370840">
                <a:tc>
                  <a:txBody>
                    <a:bodyPr/>
                    <a:lstStyle/>
                    <a:p>
                      <a:r>
                        <a:rPr lang="en-IN" sz="2400" dirty="0"/>
                        <a:t>Q2- Answer</a:t>
                      </a:r>
                    </a:p>
                  </a:txBody>
                  <a:tcPr/>
                </a:tc>
                <a:tc>
                  <a:txBody>
                    <a:bodyPr/>
                    <a:lstStyle/>
                    <a:p>
                      <a:pPr algn="ctr"/>
                      <a:r>
                        <a:rPr lang="en-IN" sz="2400" dirty="0"/>
                        <a:t>C</a:t>
                      </a:r>
                    </a:p>
                  </a:txBody>
                  <a:tcPr/>
                </a:tc>
                <a:tc>
                  <a:txBody>
                    <a:bodyPr/>
                    <a:lstStyle/>
                    <a:p>
                      <a:r>
                        <a:rPr lang="en-US" sz="2400" dirty="0"/>
                        <a:t>To process input according to instructions</a:t>
                      </a:r>
                    </a:p>
                  </a:txBody>
                  <a:tcPr/>
                </a:tc>
                <a:extLst>
                  <a:ext uri="{0D108BD9-81ED-4DB2-BD59-A6C34878D82A}">
                    <a16:rowId xmlns:a16="http://schemas.microsoft.com/office/drawing/2014/main" val="2491380037"/>
                  </a:ext>
                </a:extLst>
              </a:tr>
              <a:tr h="370840">
                <a:tc>
                  <a:txBody>
                    <a:bodyPr/>
                    <a:lstStyle/>
                    <a:p>
                      <a:r>
                        <a:rPr lang="en-IN" sz="2400" dirty="0"/>
                        <a:t>Q3- Answer</a:t>
                      </a:r>
                    </a:p>
                  </a:txBody>
                  <a:tcPr/>
                </a:tc>
                <a:tc>
                  <a:txBody>
                    <a:bodyPr/>
                    <a:lstStyle/>
                    <a:p>
                      <a:pPr algn="ctr"/>
                      <a:r>
                        <a:rPr lang="en-IN" sz="2400" dirty="0"/>
                        <a:t>B</a:t>
                      </a:r>
                    </a:p>
                  </a:txBody>
                  <a:tcPr/>
                </a:tc>
                <a:tc>
                  <a:txBody>
                    <a:bodyPr/>
                    <a:lstStyle/>
                    <a:p>
                      <a:r>
                        <a:rPr lang="en-IN" sz="2400" dirty="0"/>
                        <a:t>Motherboard</a:t>
                      </a:r>
                    </a:p>
                  </a:txBody>
                  <a:tcPr/>
                </a:tc>
                <a:extLst>
                  <a:ext uri="{0D108BD9-81ED-4DB2-BD59-A6C34878D82A}">
                    <a16:rowId xmlns:a16="http://schemas.microsoft.com/office/drawing/2014/main" val="3632606846"/>
                  </a:ext>
                </a:extLst>
              </a:tr>
              <a:tr h="370840">
                <a:tc>
                  <a:txBody>
                    <a:bodyPr/>
                    <a:lstStyle/>
                    <a:p>
                      <a:r>
                        <a:rPr lang="en-IN" sz="2400" dirty="0"/>
                        <a:t>Q4- Answer</a:t>
                      </a:r>
                    </a:p>
                  </a:txBody>
                  <a:tcPr/>
                </a:tc>
                <a:tc>
                  <a:txBody>
                    <a:bodyPr/>
                    <a:lstStyle/>
                    <a:p>
                      <a:pPr algn="ctr"/>
                      <a:r>
                        <a:rPr lang="en-IN" sz="2400" dirty="0"/>
                        <a:t>B</a:t>
                      </a:r>
                    </a:p>
                  </a:txBody>
                  <a:tcPr/>
                </a:tc>
                <a:tc>
                  <a:txBody>
                    <a:bodyPr/>
                    <a:lstStyle/>
                    <a:p>
                      <a:r>
                        <a:rPr lang="en-IN" sz="2400" dirty="0"/>
                        <a:t>Volatile</a:t>
                      </a:r>
                    </a:p>
                  </a:txBody>
                  <a:tcPr/>
                </a:tc>
                <a:extLst>
                  <a:ext uri="{0D108BD9-81ED-4DB2-BD59-A6C34878D82A}">
                    <a16:rowId xmlns:a16="http://schemas.microsoft.com/office/drawing/2014/main" val="3994537024"/>
                  </a:ext>
                </a:extLst>
              </a:tr>
              <a:tr h="370840">
                <a:tc>
                  <a:txBody>
                    <a:bodyPr/>
                    <a:lstStyle/>
                    <a:p>
                      <a:r>
                        <a:rPr lang="en-IN" sz="2400" dirty="0"/>
                        <a:t>Q5- Answer</a:t>
                      </a:r>
                    </a:p>
                  </a:txBody>
                  <a:tcPr/>
                </a:tc>
                <a:tc>
                  <a:txBody>
                    <a:bodyPr/>
                    <a:lstStyle/>
                    <a:p>
                      <a:pPr algn="ctr"/>
                      <a:r>
                        <a:rPr lang="en-IN" sz="2400" dirty="0"/>
                        <a:t>A</a:t>
                      </a:r>
                    </a:p>
                  </a:txBody>
                  <a:tcPr/>
                </a:tc>
                <a:tc>
                  <a:txBody>
                    <a:bodyPr/>
                    <a:lstStyle/>
                    <a:p>
                      <a:r>
                        <a:rPr lang="en-IN" sz="2400" dirty="0"/>
                        <a:t>Manage computer hardware resources</a:t>
                      </a:r>
                    </a:p>
                  </a:txBody>
                  <a:tcPr/>
                </a:tc>
                <a:extLst>
                  <a:ext uri="{0D108BD9-81ED-4DB2-BD59-A6C34878D82A}">
                    <a16:rowId xmlns:a16="http://schemas.microsoft.com/office/drawing/2014/main" val="92547533"/>
                  </a:ext>
                </a:extLst>
              </a:tr>
              <a:tr h="370840">
                <a:tc>
                  <a:txBody>
                    <a:bodyPr/>
                    <a:lstStyle/>
                    <a:p>
                      <a:r>
                        <a:rPr lang="en-IN" sz="2400" dirty="0"/>
                        <a:t>Q6- Answer</a:t>
                      </a:r>
                    </a:p>
                  </a:txBody>
                  <a:tcPr/>
                </a:tc>
                <a:tc>
                  <a:txBody>
                    <a:bodyPr/>
                    <a:lstStyle/>
                    <a:p>
                      <a:pPr algn="ctr"/>
                      <a:r>
                        <a:rPr lang="en-IN" sz="2400" dirty="0"/>
                        <a:t>B</a:t>
                      </a:r>
                    </a:p>
                  </a:txBody>
                  <a:tcPr/>
                </a:tc>
                <a:tc>
                  <a:txBody>
                    <a:bodyPr/>
                    <a:lstStyle/>
                    <a:p>
                      <a:r>
                        <a:rPr lang="en-IN" sz="2400" dirty="0"/>
                        <a:t>Multiple User System</a:t>
                      </a:r>
                    </a:p>
                  </a:txBody>
                  <a:tcPr/>
                </a:tc>
                <a:extLst>
                  <a:ext uri="{0D108BD9-81ED-4DB2-BD59-A6C34878D82A}">
                    <a16:rowId xmlns:a16="http://schemas.microsoft.com/office/drawing/2014/main" val="3098177550"/>
                  </a:ext>
                </a:extLst>
              </a:tr>
              <a:tr h="370840">
                <a:tc>
                  <a:txBody>
                    <a:bodyPr/>
                    <a:lstStyle/>
                    <a:p>
                      <a:r>
                        <a:rPr lang="en-IN" sz="2400" dirty="0"/>
                        <a:t>Q7- Answer</a:t>
                      </a:r>
                    </a:p>
                  </a:txBody>
                  <a:tcPr/>
                </a:tc>
                <a:tc>
                  <a:txBody>
                    <a:bodyPr/>
                    <a:lstStyle/>
                    <a:p>
                      <a:pPr algn="ctr"/>
                      <a:r>
                        <a:rPr lang="en-IN" sz="2400" dirty="0"/>
                        <a:t>B</a:t>
                      </a:r>
                    </a:p>
                  </a:txBody>
                  <a:tcPr/>
                </a:tc>
                <a:tc>
                  <a:txBody>
                    <a:bodyPr/>
                    <a:lstStyle/>
                    <a:p>
                      <a:r>
                        <a:rPr lang="en-US" sz="2400" dirty="0"/>
                        <a:t>How the user interacts with application programs</a:t>
                      </a:r>
                      <a:endParaRPr lang="en-IN" sz="2400" dirty="0"/>
                    </a:p>
                  </a:txBody>
                  <a:tcPr/>
                </a:tc>
                <a:extLst>
                  <a:ext uri="{0D108BD9-81ED-4DB2-BD59-A6C34878D82A}">
                    <a16:rowId xmlns:a16="http://schemas.microsoft.com/office/drawing/2014/main" val="3485741095"/>
                  </a:ext>
                </a:extLst>
              </a:tr>
              <a:tr h="370840">
                <a:tc>
                  <a:txBody>
                    <a:bodyPr/>
                    <a:lstStyle/>
                    <a:p>
                      <a:r>
                        <a:rPr lang="en-IN" sz="2400" dirty="0"/>
                        <a:t>Q8- Answer</a:t>
                      </a:r>
                    </a:p>
                  </a:txBody>
                  <a:tcPr/>
                </a:tc>
                <a:tc>
                  <a:txBody>
                    <a:bodyPr/>
                    <a:lstStyle/>
                    <a:p>
                      <a:pPr algn="ctr"/>
                      <a:r>
                        <a:rPr lang="en-IN" sz="2400" dirty="0"/>
                        <a:t>A</a:t>
                      </a:r>
                    </a:p>
                  </a:txBody>
                  <a:tcPr/>
                </a:tc>
                <a:tc>
                  <a:txBody>
                    <a:bodyPr/>
                    <a:lstStyle/>
                    <a:p>
                      <a:r>
                        <a:rPr lang="en-IN" sz="2400" dirty="0"/>
                        <a:t>Resource allocation</a:t>
                      </a:r>
                    </a:p>
                  </a:txBody>
                  <a:tcPr/>
                </a:tc>
                <a:extLst>
                  <a:ext uri="{0D108BD9-81ED-4DB2-BD59-A6C34878D82A}">
                    <a16:rowId xmlns:a16="http://schemas.microsoft.com/office/drawing/2014/main" val="594673923"/>
                  </a:ext>
                </a:extLst>
              </a:tr>
            </a:tbl>
          </a:graphicData>
        </a:graphic>
      </p:graphicFrame>
    </p:spTree>
    <p:extLst>
      <p:ext uri="{BB962C8B-B14F-4D97-AF65-F5344CB8AC3E}">
        <p14:creationId xmlns:p14="http://schemas.microsoft.com/office/powerpoint/2010/main" val="7047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Summary/Key Points</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292EA295-5B1B-D155-3E6A-6DA7D9F4851D}"/>
              </a:ext>
            </a:extLst>
          </p:cNvPr>
          <p:cNvSpPr txBox="1"/>
          <p:nvPr/>
        </p:nvSpPr>
        <p:spPr>
          <a:xfrm>
            <a:off x="940279" y="1135949"/>
            <a:ext cx="11757804" cy="5262979"/>
          </a:xfrm>
          <a:prstGeom prst="rect">
            <a:avLst/>
          </a:prstGeom>
          <a:noFill/>
        </p:spPr>
        <p:txBody>
          <a:bodyPr wrap="square">
            <a:spAutoFit/>
          </a:bodyPr>
          <a:lstStyle/>
          <a:p>
            <a:pPr marL="342900" indent="-342900" algn="just">
              <a:buFont typeface="Arial" panose="020B0604020202020204" pitchFamily="34" charset="0"/>
              <a:buChar char="•"/>
            </a:pPr>
            <a:r>
              <a:rPr lang="en-US" sz="2400" dirty="0"/>
              <a:t>Computer hardware includes the physical parts of a computer, such as a Cabinet, central processing unit (CPU), random access memory (RAM) etc.</a:t>
            </a:r>
          </a:p>
          <a:p>
            <a:pPr marL="342900" indent="-342900" algn="just">
              <a:buFont typeface="Arial" panose="020B0604020202020204" pitchFamily="34" charset="0"/>
              <a:buChar char="•"/>
            </a:pPr>
            <a:r>
              <a:rPr lang="en-US" sz="2400" dirty="0">
                <a:solidFill>
                  <a:srgbClr val="273239"/>
                </a:solidFill>
                <a:highlight>
                  <a:srgbClr val="FFFFFF"/>
                </a:highlight>
                <a:cs typeface="Arial" panose="020B0604020202020204" pitchFamily="34" charset="0"/>
              </a:rPr>
              <a:t>Computer Hardware is categorized into 4 categories i.e., Input Devices, Output devices, Storage Device, Internal Components</a:t>
            </a:r>
          </a:p>
          <a:p>
            <a:pPr marL="342900" indent="-342900" algn="just">
              <a:buFont typeface="Arial" panose="020B0604020202020204" pitchFamily="34" charset="0"/>
              <a:buChar char="•"/>
            </a:pPr>
            <a:r>
              <a:rPr lang="en-US" sz="2400" dirty="0">
                <a:cs typeface="Arial" panose="020B0604020202020204" pitchFamily="34" charset="0"/>
              </a:rPr>
              <a:t>Computer system consists of hardware components that have been carefully chosen so that they work well together and software components or programs that run in the computer.</a:t>
            </a:r>
          </a:p>
          <a:p>
            <a:pPr marL="342900" indent="-342900" algn="just">
              <a:buFont typeface="Arial" panose="020B0604020202020204" pitchFamily="34" charset="0"/>
              <a:buChar char="•"/>
            </a:pPr>
            <a:r>
              <a:rPr lang="en-US" sz="2400" dirty="0">
                <a:cs typeface="Arial" panose="020B0604020202020204" pitchFamily="34" charset="0"/>
              </a:rPr>
              <a:t>An Operating System (OS) is a system software which is a collection of software that manages computer hardware resources and provides common services for computer programs. The operating system is the most important type of system software in a computer system.</a:t>
            </a:r>
          </a:p>
          <a:p>
            <a:pPr marL="342900" indent="-342900" algn="just">
              <a:buFont typeface="Arial" panose="020B0604020202020204" pitchFamily="34" charset="0"/>
              <a:buChar char="•"/>
            </a:pPr>
            <a:r>
              <a:rPr lang="en-US" sz="2400" dirty="0">
                <a:cs typeface="Arial" panose="020B0604020202020204" pitchFamily="34" charset="0"/>
              </a:rPr>
              <a:t>An operating system can be defined two ways:  User View &amp; System View</a:t>
            </a:r>
          </a:p>
          <a:p>
            <a:pPr algn="just"/>
            <a:endParaRPr lang="en-US" sz="2400" dirty="0">
              <a:cs typeface="Arial" panose="020B0604020202020204" pitchFamily="34" charset="0"/>
            </a:endParaRPr>
          </a:p>
          <a:p>
            <a:pPr algn="just"/>
            <a:endParaRPr lang="en-IN" sz="2400" dirty="0">
              <a:cs typeface="Arial" panose="020B0604020202020204" pitchFamily="34" charset="0"/>
            </a:endParaRPr>
          </a:p>
        </p:txBody>
      </p:sp>
    </p:spTree>
    <p:extLst>
      <p:ext uri="{BB962C8B-B14F-4D97-AF65-F5344CB8AC3E}">
        <p14:creationId xmlns:p14="http://schemas.microsoft.com/office/powerpoint/2010/main" val="492371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4115F503-CE4D-31ED-84DB-DEB374673C35}"/>
              </a:ext>
            </a:extLst>
          </p:cNvPr>
          <p:cNvSpPr txBox="1"/>
          <p:nvPr/>
        </p:nvSpPr>
        <p:spPr>
          <a:xfrm>
            <a:off x="1149824" y="1021183"/>
            <a:ext cx="11310582" cy="3303468"/>
          </a:xfrm>
          <a:prstGeom prst="rect">
            <a:avLst/>
          </a:prstGeom>
          <a:noFill/>
        </p:spPr>
        <p:txBody>
          <a:bodyPr wrap="square" lIns="91440" tIns="45720" rIns="91440" bIns="45720" anchor="t">
            <a:spAutoFit/>
          </a:bodyPr>
          <a:lstStyle/>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Concepts (10th Ed.) </a:t>
            </a:r>
            <a:r>
              <a:rPr lang="en-US" sz="2400" dirty="0" err="1">
                <a:cs typeface="Arial" panose="020B0604020202020204" pitchFamily="34" charset="0"/>
              </a:rPr>
              <a:t>Silberschatz</a:t>
            </a:r>
            <a:r>
              <a:rPr lang="en-US" sz="2400" dirty="0">
                <a:cs typeface="Arial" panose="020B0604020202020204" pitchFamily="34" charset="0"/>
              </a:rPr>
              <a:t> A, Peterson J and Galvin P, </a:t>
            </a:r>
            <a:r>
              <a:rPr lang="en-IN" sz="2400" i="0" dirty="0">
                <a:solidFill>
                  <a:srgbClr val="000000"/>
                </a:solidFill>
                <a:effectLst/>
                <a:cs typeface="Arial" panose="020B0604020202020204" pitchFamily="34" charset="0"/>
              </a:rPr>
              <a:t>John Wiley &amp; Sons, Inc. </a:t>
            </a:r>
            <a:r>
              <a:rPr lang="en-US" sz="2400" i="0" dirty="0">
                <a:solidFill>
                  <a:srgbClr val="000000"/>
                </a:solidFill>
                <a:effectLst/>
                <a:cs typeface="Arial" panose="020B0604020202020204" pitchFamily="34" charset="0"/>
              </a:rPr>
              <a:t>2018</a:t>
            </a:r>
            <a:r>
              <a:rPr lang="en-US" sz="2400" dirty="0">
                <a:cs typeface="Arial" panose="020B0604020202020204" pitchFamily="34" charset="0"/>
              </a:rPr>
              <a:t>. </a:t>
            </a:r>
          </a:p>
          <a:p>
            <a:pPr marL="800100" lvl="1" indent="-342900" algn="just">
              <a:spcBef>
                <a:spcPts val="200"/>
              </a:spcBef>
              <a:spcAft>
                <a:spcPts val="200"/>
              </a:spcAft>
              <a:buFont typeface="Arial" panose="020B0604020202020204" pitchFamily="34" charset="0"/>
              <a:buChar char="•"/>
            </a:pPr>
            <a:r>
              <a:rPr lang="en-US" sz="2400">
                <a:cs typeface="Arial"/>
              </a:rPr>
              <a:t>Computer Hardware Review, Page No: 1-3</a:t>
            </a:r>
          </a:p>
          <a:p>
            <a:pPr marL="800100" lvl="1" indent="-342900" algn="just">
              <a:spcBef>
                <a:spcPts val="200"/>
              </a:spcBef>
              <a:spcAft>
                <a:spcPts val="200"/>
              </a:spcAft>
              <a:buFont typeface="Arial" panose="020B0604020202020204" pitchFamily="34" charset="0"/>
              <a:buChar char="•"/>
            </a:pPr>
            <a:r>
              <a:rPr lang="en-US" sz="2400">
                <a:cs typeface="Arial"/>
              </a:rPr>
              <a:t>Computer System, Page No: 3-4</a:t>
            </a:r>
          </a:p>
          <a:p>
            <a:pPr marL="800100" lvl="1" indent="-342900" algn="just">
              <a:spcBef>
                <a:spcPts val="200"/>
              </a:spcBef>
              <a:spcAft>
                <a:spcPts val="200"/>
              </a:spcAft>
              <a:buFont typeface="Arial" panose="020B0604020202020204" pitchFamily="34" charset="0"/>
              <a:buChar char="•"/>
            </a:pPr>
            <a:r>
              <a:rPr lang="en-US" sz="2400">
                <a:cs typeface="Arial"/>
              </a:rPr>
              <a:t>Operating system view, Page No: 3-4</a:t>
            </a:r>
            <a:endParaRPr lang="en-US" sz="2400">
              <a:cs typeface="Arial" panose="020B0604020202020204" pitchFamily="34" charset="0"/>
            </a:endParaRP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Modern Operating Systems (4</a:t>
            </a:r>
            <a:r>
              <a:rPr lang="en-US" sz="2400" baseline="30000" dirty="0">
                <a:cs typeface="Arial" panose="020B0604020202020204" pitchFamily="34" charset="0"/>
              </a:rPr>
              <a:t>th</a:t>
            </a:r>
            <a:r>
              <a:rPr lang="en-US" sz="2400" dirty="0">
                <a:cs typeface="Arial" panose="020B0604020202020204" pitchFamily="34" charset="0"/>
              </a:rPr>
              <a:t> Ed.) by Andrew S. Tanenbaum and Herbert Bos, 2007</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Principles and Practice by Thomas Anderson and Michael Dahlin, 2014</a:t>
            </a:r>
            <a:endParaRPr lang="en-IN" sz="2400" dirty="0">
              <a:cs typeface="Arial" panose="020B0604020202020204" pitchFamily="34" charset="0"/>
            </a:endParaRPr>
          </a:p>
        </p:txBody>
      </p:sp>
    </p:spTree>
    <p:extLst>
      <p:ext uri="{BB962C8B-B14F-4D97-AF65-F5344CB8AC3E}">
        <p14:creationId xmlns:p14="http://schemas.microsoft.com/office/powerpoint/2010/main" val="3351240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Coming Up-Next Lecture</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EBDD3FFE-2C8D-8D09-AA87-B696277EB890}"/>
              </a:ext>
            </a:extLst>
          </p:cNvPr>
          <p:cNvSpPr txBox="1"/>
          <p:nvPr/>
        </p:nvSpPr>
        <p:spPr>
          <a:xfrm>
            <a:off x="1022230" y="1220523"/>
            <a:ext cx="6771736" cy="830997"/>
          </a:xfrm>
          <a:prstGeom prst="rect">
            <a:avLst/>
          </a:prstGeom>
          <a:noFill/>
        </p:spPr>
        <p:txBody>
          <a:bodyPr wrap="square">
            <a:spAutoFit/>
          </a:bodyPr>
          <a:lstStyle/>
          <a:p>
            <a:pPr marL="342900" indent="-342900">
              <a:buFont typeface="Arial" panose="020B0604020202020204" pitchFamily="34" charset="0"/>
              <a:buChar char="•"/>
            </a:pPr>
            <a:r>
              <a:rPr lang="en-US" sz="2400" dirty="0"/>
              <a:t>History of Operating System</a:t>
            </a:r>
          </a:p>
          <a:p>
            <a:pPr marL="342900" indent="-342900">
              <a:buFont typeface="Arial" panose="020B0604020202020204" pitchFamily="34" charset="0"/>
              <a:buChar char="•"/>
            </a:pPr>
            <a:r>
              <a:rPr lang="en-US" sz="2400" dirty="0"/>
              <a:t>Types of Operating Functions of Operating System</a:t>
            </a:r>
          </a:p>
        </p:txBody>
      </p:sp>
    </p:spTree>
    <p:extLst>
      <p:ext uri="{BB962C8B-B14F-4D97-AF65-F5344CB8AC3E}">
        <p14:creationId xmlns:p14="http://schemas.microsoft.com/office/powerpoint/2010/main" val="327270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25</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276020"/>
            <a:ext cx="11943797" cy="2332199"/>
          </a:xfrm>
          <a:prstGeom prst="rect">
            <a:avLst/>
          </a:prstGeom>
          <a:noFill/>
        </p:spPr>
        <p:txBody>
          <a:bodyPr wrap="square" lIns="99843" tIns="49922" rIns="99843" bIns="49922" rtlCol="0" anchor="ctr">
            <a:spAutoFit/>
          </a:bodyPr>
          <a:lstStyle/>
          <a:p>
            <a:pPr marL="342900" indent="-342900" algn="just">
              <a:buAutoNum type="arabicPeriod"/>
            </a:pPr>
            <a:r>
              <a:rPr lang="en-US" sz="2900" dirty="0">
                <a:latin typeface="Times" panose="02020603050405020304" pitchFamily="18" charset="0"/>
                <a:cs typeface="Times" panose="02020603050405020304" pitchFamily="18" charset="0"/>
              </a:rPr>
              <a:t>Computer Hardware Review</a:t>
            </a:r>
          </a:p>
          <a:p>
            <a:pPr marL="342900" indent="-342900" algn="just">
              <a:buAutoNum type="arabicPeriod"/>
            </a:pPr>
            <a:r>
              <a:rPr lang="en-US" sz="2900" dirty="0">
                <a:latin typeface="Times" panose="02020603050405020304" pitchFamily="18" charset="0"/>
                <a:cs typeface="Times" panose="02020603050405020304" pitchFamily="18" charset="0"/>
              </a:rPr>
              <a:t>Computer System</a:t>
            </a:r>
          </a:p>
          <a:p>
            <a:pPr marL="342900" indent="-342900" algn="just">
              <a:buAutoNum type="arabicPeriod"/>
            </a:pPr>
            <a:r>
              <a:rPr lang="en-US" sz="2900" dirty="0">
                <a:latin typeface="Times" panose="02020603050405020304" pitchFamily="18" charset="0"/>
                <a:cs typeface="Times" panose="02020603050405020304" pitchFamily="18" charset="0"/>
              </a:rPr>
              <a:t>Introduction to Operating System</a:t>
            </a:r>
          </a:p>
          <a:p>
            <a:pPr lvl="1" algn="just"/>
            <a:r>
              <a:rPr lang="en-US" sz="2900" dirty="0">
                <a:latin typeface="Times" panose="02020603050405020304" pitchFamily="18" charset="0"/>
                <a:cs typeface="Times" panose="02020603050405020304" pitchFamily="18" charset="0"/>
              </a:rPr>
              <a:t>3.1. Definition</a:t>
            </a:r>
          </a:p>
          <a:p>
            <a:pPr lvl="1" algn="just"/>
            <a:r>
              <a:rPr lang="en-US" sz="2900" dirty="0">
                <a:latin typeface="Times" panose="02020603050405020304" pitchFamily="18" charset="0"/>
                <a:cs typeface="Times" panose="02020603050405020304" pitchFamily="18" charset="0"/>
              </a:rPr>
              <a:t>3.2. Operating System view</a:t>
            </a:r>
            <a:endParaRPr lang="en-IN" sz="2900" b="1" dirty="0">
              <a:solidFill>
                <a:srgbClr val="C00000"/>
              </a:solidFill>
              <a:latin typeface="Times" panose="02020603050405020304" pitchFamily="18" charset="0"/>
              <a:cs typeface="Times" panose="02020603050405020304" pitchFamily="18" charset="0"/>
            </a:endParaRP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237545"/>
            <a:ext cx="11943797" cy="2409143"/>
          </a:xfrm>
          <a:prstGeom prst="rect">
            <a:avLst/>
          </a:prstGeom>
          <a:noFill/>
        </p:spPr>
        <p:txBody>
          <a:bodyPr wrap="square" lIns="99843" tIns="49922" rIns="99843" bIns="49922" rtlCol="0" anchor="ctr">
            <a:spAutoFit/>
          </a:bodyPr>
          <a:lstStyle/>
          <a:p>
            <a:pPr algn="just"/>
            <a:r>
              <a:rPr lang="en-IN" sz="3000" b="1" i="1" dirty="0">
                <a:latin typeface="Arial"/>
                <a:cs typeface="Arial"/>
              </a:rPr>
              <a:t>Learning Outcomes</a:t>
            </a:r>
          </a:p>
          <a:p>
            <a:pPr algn="just"/>
            <a:r>
              <a:rPr lang="en-IN" sz="3000" b="1" dirty="0">
                <a:solidFill>
                  <a:srgbClr val="C00000"/>
                </a:solidFill>
                <a:latin typeface="Arial"/>
                <a:cs typeface="Arial"/>
              </a:rPr>
              <a:t>LO1:</a:t>
            </a:r>
            <a:r>
              <a:rPr lang="en-US" sz="3000" b="1" dirty="0">
                <a:solidFill>
                  <a:srgbClr val="C00000"/>
                </a:solidFill>
                <a:latin typeface="Arial"/>
                <a:cs typeface="Arial"/>
              </a:rPr>
              <a:t>Understand the functions of major computer hardware components</a:t>
            </a:r>
          </a:p>
          <a:p>
            <a:pPr algn="just"/>
            <a:r>
              <a:rPr lang="en-US" sz="3000" b="1" dirty="0">
                <a:solidFill>
                  <a:srgbClr val="C00000"/>
                </a:solidFill>
                <a:latin typeface="Arial"/>
                <a:cs typeface="Arial"/>
              </a:rPr>
              <a:t>LO2: Define an operating system and identify its types and functions</a:t>
            </a:r>
            <a:endParaRPr lang="en-IN" sz="3000" b="1" dirty="0">
              <a:solidFill>
                <a:srgbClr val="C00000"/>
              </a:solidFill>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414497"/>
            <a:ext cx="11943797"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Course Outcomes</a:t>
            </a:r>
          </a:p>
          <a:p>
            <a:pPr algn="just"/>
            <a:r>
              <a:rPr lang="en-IN" sz="3000" b="1" dirty="0">
                <a:solidFill>
                  <a:srgbClr val="C00000"/>
                </a:solidFill>
                <a:latin typeface="Arial"/>
                <a:cs typeface="Arial"/>
              </a:rPr>
              <a:t>CO1: </a:t>
            </a:r>
            <a:r>
              <a:rPr lang="en-US" sz="3000" b="1" dirty="0">
                <a:solidFill>
                  <a:srgbClr val="C00000"/>
                </a:solidFill>
                <a:latin typeface="Arial"/>
                <a:cs typeface="Arial"/>
              </a:rPr>
              <a:t>Demonstrate a comprehensive understanding of operating systems</a:t>
            </a:r>
            <a:endParaRPr lang="en-IN" sz="3000" b="1" dirty="0">
              <a:solidFill>
                <a:srgbClr val="C00000"/>
              </a:solidFill>
              <a:latin typeface="Arial"/>
              <a:cs typeface="Arial"/>
            </a:endParaRP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Computer Hardware Review</a:t>
            </a:r>
            <a:endParaRPr lang="en-IN" sz="3276" b="1" dirty="0">
              <a:solidFill>
                <a:srgbClr val="46B0FA"/>
              </a:solidFill>
              <a:latin typeface="Arial"/>
              <a:cs typeface="Arial"/>
            </a:endParaRPr>
          </a:p>
        </p:txBody>
      </p:sp>
      <p:sp>
        <p:nvSpPr>
          <p:cNvPr id="13" name="TextBox 12">
            <a:extLst>
              <a:ext uri="{FF2B5EF4-FFF2-40B4-BE49-F238E27FC236}">
                <a16:creationId xmlns:a16="http://schemas.microsoft.com/office/drawing/2014/main" id="{955A6A6C-0185-6221-A7CF-DFB4FC1E93A9}"/>
              </a:ext>
            </a:extLst>
          </p:cNvPr>
          <p:cNvSpPr txBox="1"/>
          <p:nvPr/>
        </p:nvSpPr>
        <p:spPr>
          <a:xfrm>
            <a:off x="725601" y="1080548"/>
            <a:ext cx="11937976" cy="3139321"/>
          </a:xfrm>
          <a:prstGeom prst="rect">
            <a:avLst/>
          </a:prstGeom>
          <a:noFill/>
        </p:spPr>
        <p:txBody>
          <a:bodyPr wrap="square">
            <a:spAutoFit/>
          </a:bodyPr>
          <a:lstStyle/>
          <a:p>
            <a:pPr algn="just"/>
            <a:r>
              <a:rPr lang="en-US" sz="2200" dirty="0">
                <a:latin typeface="Arial" panose="020B0604020202020204" pitchFamily="34" charset="0"/>
                <a:cs typeface="Arial" panose="020B0604020202020204" pitchFamily="34" charset="0"/>
              </a:rPr>
              <a:t>Computer hardware includes the physical parts of a computer, such as a Cabinet, central processing unit (CPU), random access memory (RAM), monitor, and mouse which processes the input according to the set of instructions provided to it by the user and gives the desired output.</a:t>
            </a:r>
          </a:p>
          <a:p>
            <a:pPr algn="just"/>
            <a:endParaRPr lang="en-US" sz="22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A Computer is comprised of two major components</a:t>
            </a:r>
          </a:p>
          <a:p>
            <a:pPr marL="457200" indent="-457200" algn="just">
              <a:buAutoNum type="arabicPeriod"/>
            </a:pPr>
            <a:r>
              <a:rPr lang="en-US" sz="2200" dirty="0">
                <a:latin typeface="Arial" panose="020B0604020202020204" pitchFamily="34" charset="0"/>
                <a:cs typeface="Arial" panose="020B0604020202020204" pitchFamily="34" charset="0"/>
              </a:rPr>
              <a:t>Hardware</a:t>
            </a:r>
          </a:p>
          <a:p>
            <a:pPr marL="457200" indent="-457200" algn="just">
              <a:buAutoNum type="arabicPeriod"/>
            </a:pPr>
            <a:r>
              <a:rPr lang="en-IN" sz="2200" dirty="0">
                <a:latin typeface="Arial" panose="020B0604020202020204" pitchFamily="34" charset="0"/>
                <a:cs typeface="Arial" panose="020B0604020202020204" pitchFamily="34" charset="0"/>
              </a:rPr>
              <a:t>Software</a:t>
            </a:r>
          </a:p>
          <a:p>
            <a:pPr algn="just"/>
            <a:endParaRPr lang="en-IN" sz="22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DE85A321-0376-4C56-B81E-9AD6A722A148}"/>
              </a:ext>
            </a:extLst>
          </p:cNvPr>
          <p:cNvPicPr>
            <a:picLocks noChangeAspect="1"/>
          </p:cNvPicPr>
          <p:nvPr/>
        </p:nvPicPr>
        <p:blipFill>
          <a:blip r:embed="rId3"/>
          <a:stretch>
            <a:fillRect/>
          </a:stretch>
        </p:blipFill>
        <p:spPr>
          <a:xfrm>
            <a:off x="7166608" y="2383746"/>
            <a:ext cx="5107745" cy="3871586"/>
          </a:xfrm>
          <a:prstGeom prst="rect">
            <a:avLst/>
          </a:prstGeom>
          <a:noFill/>
        </p:spPr>
      </p:pic>
      <p:sp>
        <p:nvSpPr>
          <p:cNvPr id="2" name="TextBox 1">
            <a:extLst>
              <a:ext uri="{FF2B5EF4-FFF2-40B4-BE49-F238E27FC236}">
                <a16:creationId xmlns:a16="http://schemas.microsoft.com/office/drawing/2014/main" id="{85894BA9-8FB6-DA5B-C859-C0CFF8F86618}"/>
              </a:ext>
            </a:extLst>
          </p:cNvPr>
          <p:cNvSpPr txBox="1"/>
          <p:nvPr/>
        </p:nvSpPr>
        <p:spPr>
          <a:xfrm>
            <a:off x="7254363" y="6235056"/>
            <a:ext cx="346761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1. Components of Computer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9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5853"/>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Computer Hardware Review</a:t>
            </a:r>
            <a:endParaRPr lang="en-IN" sz="3276" b="1" dirty="0">
              <a:solidFill>
                <a:srgbClr val="46B0FA"/>
              </a:solidFill>
              <a:latin typeface="Arial"/>
              <a:cs typeface="Arial"/>
            </a:endParaRPr>
          </a:p>
        </p:txBody>
      </p:sp>
      <p:sp>
        <p:nvSpPr>
          <p:cNvPr id="13" name="TextBox 12">
            <a:extLst>
              <a:ext uri="{FF2B5EF4-FFF2-40B4-BE49-F238E27FC236}">
                <a16:creationId xmlns:a16="http://schemas.microsoft.com/office/drawing/2014/main" id="{955A6A6C-0185-6221-A7CF-DFB4FC1E93A9}"/>
              </a:ext>
            </a:extLst>
          </p:cNvPr>
          <p:cNvSpPr txBox="1"/>
          <p:nvPr/>
        </p:nvSpPr>
        <p:spPr>
          <a:xfrm>
            <a:off x="725601" y="1080548"/>
            <a:ext cx="11937976" cy="430887"/>
          </a:xfrm>
          <a:prstGeom prst="rect">
            <a:avLst/>
          </a:prstGeom>
          <a:noFill/>
        </p:spPr>
        <p:txBody>
          <a:bodyPr wrap="square">
            <a:spAutoFit/>
          </a:bodyPr>
          <a:lstStyle/>
          <a:p>
            <a:pPr algn="just"/>
            <a:endParaRPr lang="en-IN" sz="2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CCFAF08-B7DE-F913-58CE-FFC2F11B946D}"/>
              </a:ext>
            </a:extLst>
          </p:cNvPr>
          <p:cNvSpPr txBox="1"/>
          <p:nvPr/>
        </p:nvSpPr>
        <p:spPr>
          <a:xfrm>
            <a:off x="793629" y="1011536"/>
            <a:ext cx="11731924" cy="1184940"/>
          </a:xfrm>
          <a:prstGeom prst="rect">
            <a:avLst/>
          </a:prstGeom>
          <a:noFill/>
        </p:spPr>
        <p:txBody>
          <a:bodyPr wrap="square">
            <a:spAutoFit/>
          </a:bodyPr>
          <a:lstStyle/>
          <a:p>
            <a:pPr algn="just"/>
            <a:r>
              <a:rPr lang="en-US" sz="2200" dirty="0">
                <a:latin typeface="Arial" panose="020B0604020202020204" pitchFamily="34" charset="0"/>
                <a:cs typeface="Arial" panose="020B0604020202020204" pitchFamily="34" charset="0"/>
              </a:rPr>
              <a:t>Computer hardware is a physical device of computers that we can see and touch. </a:t>
            </a:r>
          </a:p>
          <a:p>
            <a:pPr algn="just">
              <a:spcAft>
                <a:spcPts val="600"/>
              </a:spcAft>
            </a:pPr>
            <a:endParaRPr lang="en-US" sz="2200" dirty="0">
              <a:latin typeface="Arial" panose="020B0604020202020204" pitchFamily="34" charset="0"/>
              <a:cs typeface="Arial" panose="020B0604020202020204" pitchFamily="34" charset="0"/>
            </a:endParaRPr>
          </a:p>
          <a:p>
            <a:pPr algn="just"/>
            <a:endParaRPr lang="en-US" sz="2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6FA78D2-344C-61C1-9337-22A2F58B0AE9}"/>
              </a:ext>
            </a:extLst>
          </p:cNvPr>
          <p:cNvSpPr txBox="1"/>
          <p:nvPr/>
        </p:nvSpPr>
        <p:spPr>
          <a:xfrm>
            <a:off x="780393" y="3672044"/>
            <a:ext cx="11429408" cy="769441"/>
          </a:xfrm>
          <a:prstGeom prst="rect">
            <a:avLst/>
          </a:prstGeom>
          <a:noFill/>
        </p:spPr>
        <p:txBody>
          <a:bodyPr wrap="square">
            <a:spAutoFit/>
          </a:bodyPr>
          <a:lstStyle/>
          <a:p>
            <a:pPr algn="just">
              <a:spcBef>
                <a:spcPts val="100"/>
              </a:spcBef>
              <a:spcAft>
                <a:spcPts val="100"/>
              </a:spcAft>
            </a:pPr>
            <a:r>
              <a:rPr lang="en-US" sz="2200" dirty="0">
                <a:latin typeface="Arial" panose="020B0604020202020204" pitchFamily="34" charset="0"/>
                <a:cs typeface="Arial" panose="020B0604020202020204" pitchFamily="34" charset="0"/>
              </a:rPr>
              <a:t>Using these devices, we can control computer operations like </a:t>
            </a:r>
            <a:r>
              <a:rPr lang="en-US" sz="2200" b="1" dirty="0">
                <a:latin typeface="Arial" panose="020B0604020202020204" pitchFamily="34" charset="0"/>
                <a:cs typeface="Arial" panose="020B0604020202020204" pitchFamily="34" charset="0"/>
              </a:rPr>
              <a:t>input</a:t>
            </a:r>
            <a:r>
              <a:rPr lang="en-US" sz="2200" dirty="0">
                <a:latin typeface="Arial" panose="020B0604020202020204" pitchFamily="34" charset="0"/>
                <a:cs typeface="Arial" panose="020B0604020202020204" pitchFamily="34" charset="0"/>
              </a:rPr>
              <a:t> and </a:t>
            </a:r>
            <a:r>
              <a:rPr lang="en-US" sz="2200" b="1" dirty="0">
                <a:latin typeface="Arial" panose="020B0604020202020204" pitchFamily="34" charset="0"/>
                <a:cs typeface="Arial" panose="020B0604020202020204" pitchFamily="34" charset="0"/>
              </a:rPr>
              <a:t>output. </a:t>
            </a:r>
            <a:r>
              <a:rPr lang="en-US" sz="2200" b="0" i="0" dirty="0">
                <a:solidFill>
                  <a:srgbClr val="273239"/>
                </a:solidFill>
                <a:effectLst/>
                <a:highlight>
                  <a:srgbClr val="FFFFFF"/>
                </a:highlight>
                <a:latin typeface="Arial" panose="020B0604020202020204" pitchFamily="34" charset="0"/>
                <a:cs typeface="Arial" panose="020B0604020202020204" pitchFamily="34" charset="0"/>
              </a:rPr>
              <a:t>These hardware components are further divided into the following categories:</a:t>
            </a:r>
          </a:p>
        </p:txBody>
      </p:sp>
      <p:grpSp>
        <p:nvGrpSpPr>
          <p:cNvPr id="6" name="Group 5">
            <a:extLst>
              <a:ext uri="{FF2B5EF4-FFF2-40B4-BE49-F238E27FC236}">
                <a16:creationId xmlns:a16="http://schemas.microsoft.com/office/drawing/2014/main" id="{35F7513B-8C67-CC80-D14D-F9F3DB4D75DD}"/>
              </a:ext>
            </a:extLst>
          </p:cNvPr>
          <p:cNvGrpSpPr/>
          <p:nvPr/>
        </p:nvGrpSpPr>
        <p:grpSpPr>
          <a:xfrm>
            <a:off x="1604512" y="1580447"/>
            <a:ext cx="10103749" cy="1545768"/>
            <a:chOff x="2421234" y="1671618"/>
            <a:chExt cx="7850037" cy="1699999"/>
          </a:xfrm>
        </p:grpSpPr>
        <p:sp>
          <p:nvSpPr>
            <p:cNvPr id="20" name="Rectangle 19">
              <a:extLst>
                <a:ext uri="{FF2B5EF4-FFF2-40B4-BE49-F238E27FC236}">
                  <a16:creationId xmlns:a16="http://schemas.microsoft.com/office/drawing/2014/main" id="{361DF424-15D3-B146-12B7-074B7D5FF9BD}"/>
                </a:ext>
              </a:extLst>
            </p:cNvPr>
            <p:cNvSpPr/>
            <p:nvPr/>
          </p:nvSpPr>
          <p:spPr>
            <a:xfrm>
              <a:off x="2421234" y="2744540"/>
              <a:ext cx="1173192" cy="500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Monitor</a:t>
              </a:r>
              <a:endParaRPr lang="en-IN" dirty="0"/>
            </a:p>
          </p:txBody>
        </p:sp>
        <p:sp>
          <p:nvSpPr>
            <p:cNvPr id="21" name="Rectangle 20">
              <a:extLst>
                <a:ext uri="{FF2B5EF4-FFF2-40B4-BE49-F238E27FC236}">
                  <a16:creationId xmlns:a16="http://schemas.microsoft.com/office/drawing/2014/main" id="{375B2C25-9787-FA41-B98B-3AF19F65C4CF}"/>
                </a:ext>
              </a:extLst>
            </p:cNvPr>
            <p:cNvSpPr/>
            <p:nvPr/>
          </p:nvSpPr>
          <p:spPr>
            <a:xfrm>
              <a:off x="3847803" y="2744541"/>
              <a:ext cx="2329132" cy="6270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Central Processing Unit</a:t>
              </a:r>
            </a:p>
          </p:txBody>
        </p:sp>
        <p:sp>
          <p:nvSpPr>
            <p:cNvPr id="22" name="Rectangle 21">
              <a:extLst>
                <a:ext uri="{FF2B5EF4-FFF2-40B4-BE49-F238E27FC236}">
                  <a16:creationId xmlns:a16="http://schemas.microsoft.com/office/drawing/2014/main" id="{3C39E39D-B789-E9EB-36DB-34BC4979C0D1}"/>
                </a:ext>
              </a:extLst>
            </p:cNvPr>
            <p:cNvSpPr/>
            <p:nvPr/>
          </p:nvSpPr>
          <p:spPr>
            <a:xfrm>
              <a:off x="6383968" y="2726057"/>
              <a:ext cx="1173192" cy="500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Mouse</a:t>
              </a:r>
              <a:endParaRPr lang="en-IN" dirty="0"/>
            </a:p>
          </p:txBody>
        </p:sp>
        <p:sp>
          <p:nvSpPr>
            <p:cNvPr id="23" name="Rectangle 22">
              <a:extLst>
                <a:ext uri="{FF2B5EF4-FFF2-40B4-BE49-F238E27FC236}">
                  <a16:creationId xmlns:a16="http://schemas.microsoft.com/office/drawing/2014/main" id="{B111E41B-AA2E-EB45-7AFD-7831858F92EB}"/>
                </a:ext>
              </a:extLst>
            </p:cNvPr>
            <p:cNvSpPr/>
            <p:nvPr/>
          </p:nvSpPr>
          <p:spPr>
            <a:xfrm>
              <a:off x="7717854" y="2727287"/>
              <a:ext cx="1173192" cy="500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Joystick</a:t>
              </a:r>
              <a:endParaRPr lang="en-IN" dirty="0"/>
            </a:p>
          </p:txBody>
        </p:sp>
        <p:sp>
          <p:nvSpPr>
            <p:cNvPr id="24" name="Rectangle 23">
              <a:extLst>
                <a:ext uri="{FF2B5EF4-FFF2-40B4-BE49-F238E27FC236}">
                  <a16:creationId xmlns:a16="http://schemas.microsoft.com/office/drawing/2014/main" id="{FAA6C416-5BDF-D964-56CA-14294F0DE409}"/>
                </a:ext>
              </a:extLst>
            </p:cNvPr>
            <p:cNvSpPr/>
            <p:nvPr/>
          </p:nvSpPr>
          <p:spPr>
            <a:xfrm>
              <a:off x="9098079" y="2718757"/>
              <a:ext cx="1173192" cy="500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latin typeface="Arial" panose="020B0604020202020204" pitchFamily="34" charset="0"/>
                  <a:cs typeface="Arial" panose="020B0604020202020204" pitchFamily="34" charset="0"/>
                </a:rPr>
                <a:t>Etc</a:t>
              </a:r>
              <a:endParaRPr lang="en-IN" b="1" dirty="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DAFA770C-BD2E-9688-A950-DF7ECA961F0E}"/>
                </a:ext>
              </a:extLst>
            </p:cNvPr>
            <p:cNvSpPr/>
            <p:nvPr/>
          </p:nvSpPr>
          <p:spPr>
            <a:xfrm>
              <a:off x="4620971" y="1671618"/>
              <a:ext cx="3114557" cy="4401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Hardware Components</a:t>
              </a:r>
            </a:p>
          </p:txBody>
        </p:sp>
        <p:grpSp>
          <p:nvGrpSpPr>
            <p:cNvPr id="45" name="Group 44">
              <a:extLst>
                <a:ext uri="{FF2B5EF4-FFF2-40B4-BE49-F238E27FC236}">
                  <a16:creationId xmlns:a16="http://schemas.microsoft.com/office/drawing/2014/main" id="{86D6754E-2D56-D8C6-4C18-8BB011596C51}"/>
                </a:ext>
              </a:extLst>
            </p:cNvPr>
            <p:cNvGrpSpPr/>
            <p:nvPr/>
          </p:nvGrpSpPr>
          <p:grpSpPr>
            <a:xfrm>
              <a:off x="2995798" y="2107065"/>
              <a:ext cx="6732000" cy="666230"/>
              <a:chOff x="2995798" y="2227836"/>
              <a:chExt cx="6732000" cy="666230"/>
            </a:xfrm>
          </p:grpSpPr>
          <p:grpSp>
            <p:nvGrpSpPr>
              <p:cNvPr id="44" name="Group 43">
                <a:extLst>
                  <a:ext uri="{FF2B5EF4-FFF2-40B4-BE49-F238E27FC236}">
                    <a16:creationId xmlns:a16="http://schemas.microsoft.com/office/drawing/2014/main" id="{7A6CEC08-B408-085F-CFA8-E868BAFCF6BC}"/>
                  </a:ext>
                </a:extLst>
              </p:cNvPr>
              <p:cNvGrpSpPr/>
              <p:nvPr/>
            </p:nvGrpSpPr>
            <p:grpSpPr>
              <a:xfrm>
                <a:off x="2995798" y="2382302"/>
                <a:ext cx="6732000" cy="511764"/>
                <a:chOff x="2995798" y="2382302"/>
                <a:chExt cx="6732000" cy="511764"/>
              </a:xfrm>
            </p:grpSpPr>
            <p:cxnSp>
              <p:nvCxnSpPr>
                <p:cNvPr id="33" name="Straight Connector 32">
                  <a:extLst>
                    <a:ext uri="{FF2B5EF4-FFF2-40B4-BE49-F238E27FC236}">
                      <a16:creationId xmlns:a16="http://schemas.microsoft.com/office/drawing/2014/main" id="{A026226F-E7EC-5401-DF0E-7F74A964A1D7}"/>
                    </a:ext>
                  </a:extLst>
                </p:cNvPr>
                <p:cNvCxnSpPr>
                  <a:cxnSpLocks/>
                </p:cNvCxnSpPr>
                <p:nvPr/>
              </p:nvCxnSpPr>
              <p:spPr>
                <a:xfrm>
                  <a:off x="2995798" y="2390684"/>
                  <a:ext cx="6732000" cy="11505"/>
                </a:xfrm>
                <a:prstGeom prst="line">
                  <a:avLst/>
                </a:prstGeom>
                <a:ln w="34925"/>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D0204BA-71D9-48F2-346E-E02D77A86B59}"/>
                    </a:ext>
                  </a:extLst>
                </p:cNvPr>
                <p:cNvCxnSpPr>
                  <a:cxnSpLocks/>
                </p:cNvCxnSpPr>
                <p:nvPr/>
              </p:nvCxnSpPr>
              <p:spPr>
                <a:xfrm>
                  <a:off x="3007830" y="2382302"/>
                  <a:ext cx="0" cy="46312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9B5DF59-3B2E-0DC5-0959-A198AB166469}"/>
                    </a:ext>
                  </a:extLst>
                </p:cNvPr>
                <p:cNvCxnSpPr/>
                <p:nvPr/>
              </p:nvCxnSpPr>
              <p:spPr>
                <a:xfrm>
                  <a:off x="4989031" y="2416567"/>
                  <a:ext cx="0" cy="4631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938FF69-50D2-7C32-CA4C-E458484DC7BB}"/>
                    </a:ext>
                  </a:extLst>
                </p:cNvPr>
                <p:cNvCxnSpPr/>
                <p:nvPr/>
              </p:nvCxnSpPr>
              <p:spPr>
                <a:xfrm>
                  <a:off x="7004735" y="2430944"/>
                  <a:ext cx="0" cy="4631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8D86891-9C02-93EA-E125-BDD9996AFAAC}"/>
                    </a:ext>
                  </a:extLst>
                </p:cNvPr>
                <p:cNvCxnSpPr/>
                <p:nvPr/>
              </p:nvCxnSpPr>
              <p:spPr>
                <a:xfrm>
                  <a:off x="8295820" y="2393561"/>
                  <a:ext cx="0" cy="4631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A6F0C50-70E4-54C3-5572-9D81AF55C5A1}"/>
                    </a:ext>
                  </a:extLst>
                </p:cNvPr>
                <p:cNvCxnSpPr/>
                <p:nvPr/>
              </p:nvCxnSpPr>
              <p:spPr>
                <a:xfrm>
                  <a:off x="9724927" y="2390684"/>
                  <a:ext cx="0" cy="4631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43" name="Straight Arrow Connector 42">
                <a:extLst>
                  <a:ext uri="{FF2B5EF4-FFF2-40B4-BE49-F238E27FC236}">
                    <a16:creationId xmlns:a16="http://schemas.microsoft.com/office/drawing/2014/main" id="{CC594C82-4BFF-359F-B36C-260F4A03276D}"/>
                  </a:ext>
                </a:extLst>
              </p:cNvPr>
              <p:cNvCxnSpPr/>
              <p:nvPr/>
            </p:nvCxnSpPr>
            <p:spPr>
              <a:xfrm>
                <a:off x="6176935" y="2227836"/>
                <a:ext cx="0" cy="18000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grpSp>
      </p:grpSp>
      <p:grpSp>
        <p:nvGrpSpPr>
          <p:cNvPr id="9" name="Group 8">
            <a:extLst>
              <a:ext uri="{FF2B5EF4-FFF2-40B4-BE49-F238E27FC236}">
                <a16:creationId xmlns:a16="http://schemas.microsoft.com/office/drawing/2014/main" id="{DA771011-850F-8CC7-4557-2EE9F44A63F1}"/>
              </a:ext>
            </a:extLst>
          </p:cNvPr>
          <p:cNvGrpSpPr/>
          <p:nvPr/>
        </p:nvGrpSpPr>
        <p:grpSpPr>
          <a:xfrm>
            <a:off x="1310439" y="4568408"/>
            <a:ext cx="10691522" cy="1383151"/>
            <a:chOff x="1799525" y="4655903"/>
            <a:chExt cx="9109104" cy="1632996"/>
          </a:xfrm>
        </p:grpSpPr>
        <p:sp>
          <p:nvSpPr>
            <p:cNvPr id="25" name="Rectangle 24">
              <a:extLst>
                <a:ext uri="{FF2B5EF4-FFF2-40B4-BE49-F238E27FC236}">
                  <a16:creationId xmlns:a16="http://schemas.microsoft.com/office/drawing/2014/main" id="{9024859B-5171-688D-6A1C-8F0F22C597C3}"/>
                </a:ext>
              </a:extLst>
            </p:cNvPr>
            <p:cNvSpPr/>
            <p:nvPr/>
          </p:nvSpPr>
          <p:spPr>
            <a:xfrm>
              <a:off x="1799525" y="5771316"/>
              <a:ext cx="1824770" cy="496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Input Devices</a:t>
              </a:r>
              <a:endParaRPr lang="en-IN" dirty="0"/>
            </a:p>
          </p:txBody>
        </p:sp>
        <p:sp>
          <p:nvSpPr>
            <p:cNvPr id="26" name="Rectangle 25">
              <a:extLst>
                <a:ext uri="{FF2B5EF4-FFF2-40B4-BE49-F238E27FC236}">
                  <a16:creationId xmlns:a16="http://schemas.microsoft.com/office/drawing/2014/main" id="{942666CE-F1CD-7C08-759C-5AADDE6EC8C0}"/>
                </a:ext>
              </a:extLst>
            </p:cNvPr>
            <p:cNvSpPr/>
            <p:nvPr/>
          </p:nvSpPr>
          <p:spPr>
            <a:xfrm>
              <a:off x="3752697" y="5767346"/>
              <a:ext cx="2185686" cy="500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Output Devices</a:t>
              </a:r>
            </a:p>
          </p:txBody>
        </p:sp>
        <p:sp>
          <p:nvSpPr>
            <p:cNvPr id="27" name="Rectangle 26">
              <a:extLst>
                <a:ext uri="{FF2B5EF4-FFF2-40B4-BE49-F238E27FC236}">
                  <a16:creationId xmlns:a16="http://schemas.microsoft.com/office/drawing/2014/main" id="{6B5F871C-205B-DD79-8480-6115ADD31E49}"/>
                </a:ext>
              </a:extLst>
            </p:cNvPr>
            <p:cNvSpPr/>
            <p:nvPr/>
          </p:nvSpPr>
          <p:spPr>
            <a:xfrm>
              <a:off x="6060561" y="5752832"/>
              <a:ext cx="2185686" cy="536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Storage Devices</a:t>
              </a:r>
              <a:endParaRPr lang="en-IN" dirty="0"/>
            </a:p>
          </p:txBody>
        </p:sp>
        <p:sp>
          <p:nvSpPr>
            <p:cNvPr id="28" name="Rectangle 27">
              <a:extLst>
                <a:ext uri="{FF2B5EF4-FFF2-40B4-BE49-F238E27FC236}">
                  <a16:creationId xmlns:a16="http://schemas.microsoft.com/office/drawing/2014/main" id="{981D3C58-88BD-61FD-4557-29FACEA305F7}"/>
                </a:ext>
              </a:extLst>
            </p:cNvPr>
            <p:cNvSpPr/>
            <p:nvPr/>
          </p:nvSpPr>
          <p:spPr>
            <a:xfrm>
              <a:off x="8409155" y="5754062"/>
              <a:ext cx="2499474" cy="5175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Internal Components</a:t>
              </a:r>
              <a:endParaRPr lang="en-IN" dirty="0"/>
            </a:p>
          </p:txBody>
        </p:sp>
        <p:sp>
          <p:nvSpPr>
            <p:cNvPr id="46" name="Rectangle 45">
              <a:extLst>
                <a:ext uri="{FF2B5EF4-FFF2-40B4-BE49-F238E27FC236}">
                  <a16:creationId xmlns:a16="http://schemas.microsoft.com/office/drawing/2014/main" id="{342D538D-D561-1287-D1F7-CFDBA311F9B1}"/>
                </a:ext>
              </a:extLst>
            </p:cNvPr>
            <p:cNvSpPr/>
            <p:nvPr/>
          </p:nvSpPr>
          <p:spPr>
            <a:xfrm>
              <a:off x="4612946" y="4655903"/>
              <a:ext cx="3114557" cy="4401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Hardware Categories</a:t>
              </a:r>
            </a:p>
          </p:txBody>
        </p:sp>
        <p:grpSp>
          <p:nvGrpSpPr>
            <p:cNvPr id="47" name="Group 46">
              <a:extLst>
                <a:ext uri="{FF2B5EF4-FFF2-40B4-BE49-F238E27FC236}">
                  <a16:creationId xmlns:a16="http://schemas.microsoft.com/office/drawing/2014/main" id="{6260CF24-136F-B088-0889-6D05A7D8EBA9}"/>
                </a:ext>
              </a:extLst>
            </p:cNvPr>
            <p:cNvGrpSpPr/>
            <p:nvPr/>
          </p:nvGrpSpPr>
          <p:grpSpPr>
            <a:xfrm>
              <a:off x="2987773" y="5091350"/>
              <a:ext cx="6732000" cy="666230"/>
              <a:chOff x="2995798" y="2227836"/>
              <a:chExt cx="6732000" cy="666230"/>
            </a:xfrm>
          </p:grpSpPr>
          <p:grpSp>
            <p:nvGrpSpPr>
              <p:cNvPr id="48" name="Group 47">
                <a:extLst>
                  <a:ext uri="{FF2B5EF4-FFF2-40B4-BE49-F238E27FC236}">
                    <a16:creationId xmlns:a16="http://schemas.microsoft.com/office/drawing/2014/main" id="{DF66A189-AC2F-A2AB-D367-187460B8CFD6}"/>
                  </a:ext>
                </a:extLst>
              </p:cNvPr>
              <p:cNvGrpSpPr/>
              <p:nvPr/>
            </p:nvGrpSpPr>
            <p:grpSpPr>
              <a:xfrm>
                <a:off x="2995798" y="2390684"/>
                <a:ext cx="6732000" cy="503382"/>
                <a:chOff x="2995798" y="2390684"/>
                <a:chExt cx="6732000" cy="503382"/>
              </a:xfrm>
            </p:grpSpPr>
            <p:cxnSp>
              <p:nvCxnSpPr>
                <p:cNvPr id="50" name="Straight Connector 49">
                  <a:extLst>
                    <a:ext uri="{FF2B5EF4-FFF2-40B4-BE49-F238E27FC236}">
                      <a16:creationId xmlns:a16="http://schemas.microsoft.com/office/drawing/2014/main" id="{D50A4B92-B76F-94C7-385A-CC2EB5E7B7AD}"/>
                    </a:ext>
                  </a:extLst>
                </p:cNvPr>
                <p:cNvCxnSpPr>
                  <a:cxnSpLocks/>
                </p:cNvCxnSpPr>
                <p:nvPr/>
              </p:nvCxnSpPr>
              <p:spPr>
                <a:xfrm>
                  <a:off x="2995798" y="2390684"/>
                  <a:ext cx="6732000" cy="11505"/>
                </a:xfrm>
                <a:prstGeom prst="line">
                  <a:avLst/>
                </a:prstGeom>
                <a:ln w="34925"/>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DEAFECD-7A36-18DF-3632-637621D7A026}"/>
                    </a:ext>
                  </a:extLst>
                </p:cNvPr>
                <p:cNvCxnSpPr/>
                <p:nvPr/>
              </p:nvCxnSpPr>
              <p:spPr>
                <a:xfrm>
                  <a:off x="3007830" y="2402189"/>
                  <a:ext cx="0" cy="463122"/>
                </a:xfrm>
                <a:prstGeom prst="straightConnector1">
                  <a:avLst/>
                </a:prstGeom>
                <a:ln w="3175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C29E0EC-6198-35A6-7594-5A185B23650C}"/>
                    </a:ext>
                  </a:extLst>
                </p:cNvPr>
                <p:cNvCxnSpPr/>
                <p:nvPr/>
              </p:nvCxnSpPr>
              <p:spPr>
                <a:xfrm>
                  <a:off x="4989031" y="2416567"/>
                  <a:ext cx="0" cy="4631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1E6D9E91-BAE2-098B-DE13-11752C5992DA}"/>
                    </a:ext>
                  </a:extLst>
                </p:cNvPr>
                <p:cNvCxnSpPr/>
                <p:nvPr/>
              </p:nvCxnSpPr>
              <p:spPr>
                <a:xfrm>
                  <a:off x="7004735" y="2430944"/>
                  <a:ext cx="0" cy="4631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3F4B137-FA1B-8035-C667-3AC469826616}"/>
                    </a:ext>
                  </a:extLst>
                </p:cNvPr>
                <p:cNvCxnSpPr/>
                <p:nvPr/>
              </p:nvCxnSpPr>
              <p:spPr>
                <a:xfrm>
                  <a:off x="9724927" y="2390684"/>
                  <a:ext cx="0" cy="46312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cxnSp>
            <p:nvCxnSpPr>
              <p:cNvPr id="49" name="Straight Arrow Connector 48">
                <a:extLst>
                  <a:ext uri="{FF2B5EF4-FFF2-40B4-BE49-F238E27FC236}">
                    <a16:creationId xmlns:a16="http://schemas.microsoft.com/office/drawing/2014/main" id="{EEEE2C61-C437-2C30-4732-336E042AADAF}"/>
                  </a:ext>
                </a:extLst>
              </p:cNvPr>
              <p:cNvCxnSpPr/>
              <p:nvPr/>
            </p:nvCxnSpPr>
            <p:spPr>
              <a:xfrm>
                <a:off x="6176935" y="2227836"/>
                <a:ext cx="0" cy="18000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grpSp>
      </p:grpSp>
      <p:sp>
        <p:nvSpPr>
          <p:cNvPr id="2" name="TextBox 1">
            <a:extLst>
              <a:ext uri="{FF2B5EF4-FFF2-40B4-BE49-F238E27FC236}">
                <a16:creationId xmlns:a16="http://schemas.microsoft.com/office/drawing/2014/main" id="{DB6BD126-B4DC-85C6-A39F-E951F7428BA8}"/>
              </a:ext>
            </a:extLst>
          </p:cNvPr>
          <p:cNvSpPr txBox="1"/>
          <p:nvPr/>
        </p:nvSpPr>
        <p:spPr>
          <a:xfrm>
            <a:off x="4844871" y="3225457"/>
            <a:ext cx="3200556" cy="400110"/>
          </a:xfrm>
          <a:prstGeom prst="rect">
            <a:avLst/>
          </a:prstGeom>
          <a:noFill/>
        </p:spPr>
        <p:txBody>
          <a:bodyPr wrap="none" rtlCol="0">
            <a:spAutoFit/>
          </a:bodyPr>
          <a:lstStyle/>
          <a:p>
            <a:r>
              <a:rPr lang="en-IN" sz="2000" dirty="0"/>
              <a:t>Fig 2. Hardware Components</a:t>
            </a:r>
          </a:p>
        </p:txBody>
      </p:sp>
      <p:sp>
        <p:nvSpPr>
          <p:cNvPr id="7" name="TextBox 6">
            <a:extLst>
              <a:ext uri="{FF2B5EF4-FFF2-40B4-BE49-F238E27FC236}">
                <a16:creationId xmlns:a16="http://schemas.microsoft.com/office/drawing/2014/main" id="{29C9F759-DBA1-85D4-6FA1-09FCB8314169}"/>
              </a:ext>
            </a:extLst>
          </p:cNvPr>
          <p:cNvSpPr txBox="1"/>
          <p:nvPr/>
        </p:nvSpPr>
        <p:spPr>
          <a:xfrm>
            <a:off x="4844871" y="6120094"/>
            <a:ext cx="2973250" cy="400110"/>
          </a:xfrm>
          <a:prstGeom prst="rect">
            <a:avLst/>
          </a:prstGeom>
          <a:noFill/>
        </p:spPr>
        <p:txBody>
          <a:bodyPr wrap="none" rtlCol="0">
            <a:spAutoFit/>
          </a:bodyPr>
          <a:lstStyle/>
          <a:p>
            <a:r>
              <a:rPr lang="en-IN" sz="2000" dirty="0"/>
              <a:t>Fig 3. Hardware Categories</a:t>
            </a:r>
          </a:p>
        </p:txBody>
      </p:sp>
    </p:spTree>
    <p:extLst>
      <p:ext uri="{BB962C8B-B14F-4D97-AF65-F5344CB8AC3E}">
        <p14:creationId xmlns:p14="http://schemas.microsoft.com/office/powerpoint/2010/main" val="25079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15468"/>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Computer Hardware Review</a:t>
            </a:r>
            <a:endParaRPr lang="en-IN" sz="3276" b="1" dirty="0">
              <a:solidFill>
                <a:srgbClr val="46B0FA"/>
              </a:solidFill>
              <a:latin typeface="Arial"/>
              <a:cs typeface="Arial"/>
            </a:endParaRPr>
          </a:p>
        </p:txBody>
      </p:sp>
      <p:sp>
        <p:nvSpPr>
          <p:cNvPr id="14" name="TextBox 13">
            <a:extLst>
              <a:ext uri="{FF2B5EF4-FFF2-40B4-BE49-F238E27FC236}">
                <a16:creationId xmlns:a16="http://schemas.microsoft.com/office/drawing/2014/main" id="{38CC9A0E-E548-826D-B3BB-676A16B762B8}"/>
              </a:ext>
            </a:extLst>
          </p:cNvPr>
          <p:cNvSpPr txBox="1"/>
          <p:nvPr/>
        </p:nvSpPr>
        <p:spPr>
          <a:xfrm>
            <a:off x="725601" y="979715"/>
            <a:ext cx="8963831" cy="1015663"/>
          </a:xfrm>
          <a:prstGeom prst="rect">
            <a:avLst/>
          </a:prstGeom>
          <a:noFill/>
        </p:spPr>
        <p:txBody>
          <a:bodyPr wrap="square">
            <a:spAutoFit/>
          </a:bodyPr>
          <a:lstStyle/>
          <a:p>
            <a:pPr algn="l" fontAlgn="base"/>
            <a:r>
              <a:rPr lang="en-US" sz="2000" b="1" i="0" dirty="0">
                <a:solidFill>
                  <a:srgbClr val="273239"/>
                </a:solidFill>
                <a:effectLst/>
                <a:highlight>
                  <a:srgbClr val="FFFFFF"/>
                </a:highlight>
                <a:latin typeface="Arial" panose="020B0604020202020204" pitchFamily="34" charset="0"/>
                <a:cs typeface="Arial" panose="020B0604020202020204" pitchFamily="34" charset="0"/>
              </a:rPr>
              <a:t>Input Devices</a:t>
            </a:r>
          </a:p>
          <a:p>
            <a:pPr algn="just" rtl="0" fontAlgn="base"/>
            <a:r>
              <a:rPr lang="en-US" sz="2000" b="0" i="0" dirty="0">
                <a:solidFill>
                  <a:srgbClr val="273239"/>
                </a:solidFill>
                <a:effectLst/>
                <a:highlight>
                  <a:srgbClr val="FFFFFF"/>
                </a:highlight>
                <a:latin typeface="Arial" panose="020B0604020202020204" pitchFamily="34" charset="0"/>
                <a:cs typeface="Arial" panose="020B0604020202020204" pitchFamily="34" charset="0"/>
              </a:rPr>
              <a:t>Input devices are those devices with the help of which the user interacts with the computer. </a:t>
            </a:r>
          </a:p>
        </p:txBody>
      </p:sp>
      <p:sp>
        <p:nvSpPr>
          <p:cNvPr id="17" name="TextBox 16">
            <a:extLst>
              <a:ext uri="{FF2B5EF4-FFF2-40B4-BE49-F238E27FC236}">
                <a16:creationId xmlns:a16="http://schemas.microsoft.com/office/drawing/2014/main" id="{B6AE0D1C-B412-DE4E-81F6-55116BF2691C}"/>
              </a:ext>
            </a:extLst>
          </p:cNvPr>
          <p:cNvSpPr txBox="1"/>
          <p:nvPr/>
        </p:nvSpPr>
        <p:spPr>
          <a:xfrm>
            <a:off x="663483" y="4048165"/>
            <a:ext cx="12274233" cy="1015663"/>
          </a:xfrm>
          <a:prstGeom prst="rect">
            <a:avLst/>
          </a:prstGeom>
          <a:noFill/>
        </p:spPr>
        <p:txBody>
          <a:bodyPr wrap="square">
            <a:spAutoFit/>
          </a:bodyPr>
          <a:lstStyle/>
          <a:p>
            <a:pPr algn="l" fontAlgn="base"/>
            <a:r>
              <a:rPr lang="en-US" sz="2000" b="1" i="0" dirty="0">
                <a:solidFill>
                  <a:srgbClr val="273239"/>
                </a:solidFill>
                <a:effectLst/>
                <a:highlight>
                  <a:srgbClr val="FFFFFF"/>
                </a:highlight>
                <a:latin typeface="Arial" panose="020B0604020202020204" pitchFamily="34" charset="0"/>
                <a:cs typeface="Arial" panose="020B0604020202020204" pitchFamily="34" charset="0"/>
              </a:rPr>
              <a:t>Output Devices</a:t>
            </a:r>
          </a:p>
          <a:p>
            <a:pPr algn="just" rtl="0" fontAlgn="base"/>
            <a:r>
              <a:rPr lang="en-US" sz="2000" b="0" i="0" dirty="0">
                <a:solidFill>
                  <a:srgbClr val="273239"/>
                </a:solidFill>
                <a:effectLst/>
                <a:highlight>
                  <a:srgbClr val="FFFFFF"/>
                </a:highlight>
                <a:latin typeface="Arial" panose="020B0604020202020204" pitchFamily="34" charset="0"/>
                <a:cs typeface="Arial" panose="020B0604020202020204" pitchFamily="34" charset="0"/>
              </a:rPr>
              <a:t>These are the devices that are used to display the output of any task given to the computer in human-readable form.</a:t>
            </a:r>
          </a:p>
        </p:txBody>
      </p:sp>
      <p:sp>
        <p:nvSpPr>
          <p:cNvPr id="18" name="Rectangle 17">
            <a:extLst>
              <a:ext uri="{FF2B5EF4-FFF2-40B4-BE49-F238E27FC236}">
                <a16:creationId xmlns:a16="http://schemas.microsoft.com/office/drawing/2014/main" id="{3A7F47FD-63A1-31B8-9676-EE2D52C478B2}"/>
              </a:ext>
            </a:extLst>
          </p:cNvPr>
          <p:cNvSpPr/>
          <p:nvPr/>
        </p:nvSpPr>
        <p:spPr>
          <a:xfrm>
            <a:off x="725601" y="5077815"/>
            <a:ext cx="1828800" cy="1379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tIns="0" bIns="0" rtlCol="0" anchor="ctr"/>
          <a:lstStyle/>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Monitor</a:t>
            </a:r>
          </a:p>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Printer</a:t>
            </a:r>
          </a:p>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Speaker</a:t>
            </a:r>
          </a:p>
          <a:p>
            <a:r>
              <a:rPr lang="en-US" b="1" dirty="0">
                <a:solidFill>
                  <a:schemeClr val="tx1"/>
                </a:solidFill>
                <a:latin typeface="Arial" panose="020B0604020202020204" pitchFamily="34" charset="0"/>
                <a:cs typeface="Arial" panose="020B0604020202020204" pitchFamily="34" charset="0"/>
              </a:rPr>
              <a:t>      etc.</a:t>
            </a:r>
          </a:p>
        </p:txBody>
      </p:sp>
      <p:pic>
        <p:nvPicPr>
          <p:cNvPr id="5" name="Picture 4">
            <a:extLst>
              <a:ext uri="{FF2B5EF4-FFF2-40B4-BE49-F238E27FC236}">
                <a16:creationId xmlns:a16="http://schemas.microsoft.com/office/drawing/2014/main" id="{030A9E8F-4ECF-3C9F-198F-9712E25ED97C}"/>
              </a:ext>
            </a:extLst>
          </p:cNvPr>
          <p:cNvPicPr>
            <a:picLocks noChangeAspect="1"/>
          </p:cNvPicPr>
          <p:nvPr/>
        </p:nvPicPr>
        <p:blipFill>
          <a:blip r:embed="rId3"/>
          <a:stretch>
            <a:fillRect/>
          </a:stretch>
        </p:blipFill>
        <p:spPr>
          <a:xfrm>
            <a:off x="3189914" y="2085472"/>
            <a:ext cx="2017600" cy="718947"/>
          </a:xfrm>
          <a:prstGeom prst="rect">
            <a:avLst/>
          </a:prstGeom>
        </p:spPr>
      </p:pic>
      <p:pic>
        <p:nvPicPr>
          <p:cNvPr id="7" name="Picture 6">
            <a:extLst>
              <a:ext uri="{FF2B5EF4-FFF2-40B4-BE49-F238E27FC236}">
                <a16:creationId xmlns:a16="http://schemas.microsoft.com/office/drawing/2014/main" id="{2E290D00-C1A4-CB82-A3C6-CB1061070D49}"/>
              </a:ext>
            </a:extLst>
          </p:cNvPr>
          <p:cNvPicPr>
            <a:picLocks noChangeAspect="1"/>
          </p:cNvPicPr>
          <p:nvPr/>
        </p:nvPicPr>
        <p:blipFill>
          <a:blip r:embed="rId4"/>
          <a:stretch>
            <a:fillRect/>
          </a:stretch>
        </p:blipFill>
        <p:spPr>
          <a:xfrm>
            <a:off x="5517915" y="2013115"/>
            <a:ext cx="1339240" cy="877108"/>
          </a:xfrm>
          <a:prstGeom prst="rect">
            <a:avLst/>
          </a:prstGeom>
        </p:spPr>
      </p:pic>
      <p:pic>
        <p:nvPicPr>
          <p:cNvPr id="11" name="Picture 10">
            <a:extLst>
              <a:ext uri="{FF2B5EF4-FFF2-40B4-BE49-F238E27FC236}">
                <a16:creationId xmlns:a16="http://schemas.microsoft.com/office/drawing/2014/main" id="{40FB2A12-BB14-BF55-3A5A-3DCF8FD4BF9D}"/>
              </a:ext>
            </a:extLst>
          </p:cNvPr>
          <p:cNvPicPr>
            <a:picLocks noChangeAspect="1"/>
          </p:cNvPicPr>
          <p:nvPr/>
        </p:nvPicPr>
        <p:blipFill>
          <a:blip r:embed="rId5"/>
          <a:stretch>
            <a:fillRect/>
          </a:stretch>
        </p:blipFill>
        <p:spPr>
          <a:xfrm>
            <a:off x="7352776" y="2011311"/>
            <a:ext cx="945600" cy="905163"/>
          </a:xfrm>
          <a:prstGeom prst="rect">
            <a:avLst/>
          </a:prstGeom>
        </p:spPr>
      </p:pic>
      <p:pic>
        <p:nvPicPr>
          <p:cNvPr id="13" name="Picture 12">
            <a:extLst>
              <a:ext uri="{FF2B5EF4-FFF2-40B4-BE49-F238E27FC236}">
                <a16:creationId xmlns:a16="http://schemas.microsoft.com/office/drawing/2014/main" id="{870F641C-81B5-E3F2-F232-769BFC262E48}"/>
              </a:ext>
            </a:extLst>
          </p:cNvPr>
          <p:cNvPicPr>
            <a:picLocks noChangeAspect="1"/>
          </p:cNvPicPr>
          <p:nvPr/>
        </p:nvPicPr>
        <p:blipFill>
          <a:blip r:embed="rId6"/>
          <a:stretch>
            <a:fillRect/>
          </a:stretch>
        </p:blipFill>
        <p:spPr>
          <a:xfrm>
            <a:off x="8900109" y="1898699"/>
            <a:ext cx="868057" cy="1003965"/>
          </a:xfrm>
          <a:prstGeom prst="rect">
            <a:avLst/>
          </a:prstGeom>
        </p:spPr>
      </p:pic>
      <p:pic>
        <p:nvPicPr>
          <p:cNvPr id="19" name="Picture 18">
            <a:extLst>
              <a:ext uri="{FF2B5EF4-FFF2-40B4-BE49-F238E27FC236}">
                <a16:creationId xmlns:a16="http://schemas.microsoft.com/office/drawing/2014/main" id="{3E24C592-37E8-6920-7125-309D9BF94047}"/>
              </a:ext>
            </a:extLst>
          </p:cNvPr>
          <p:cNvPicPr>
            <a:picLocks noChangeAspect="1"/>
          </p:cNvPicPr>
          <p:nvPr/>
        </p:nvPicPr>
        <p:blipFill>
          <a:blip r:embed="rId7"/>
          <a:stretch>
            <a:fillRect/>
          </a:stretch>
        </p:blipFill>
        <p:spPr>
          <a:xfrm>
            <a:off x="10770811" y="1740299"/>
            <a:ext cx="1227828" cy="1255628"/>
          </a:xfrm>
          <a:prstGeom prst="rect">
            <a:avLst/>
          </a:prstGeom>
        </p:spPr>
      </p:pic>
      <p:sp>
        <p:nvSpPr>
          <p:cNvPr id="2" name="TextBox 1">
            <a:extLst>
              <a:ext uri="{FF2B5EF4-FFF2-40B4-BE49-F238E27FC236}">
                <a16:creationId xmlns:a16="http://schemas.microsoft.com/office/drawing/2014/main" id="{6577ADC3-4C1C-79C7-8AD3-07BEB07E6661}"/>
              </a:ext>
            </a:extLst>
          </p:cNvPr>
          <p:cNvSpPr txBox="1"/>
          <p:nvPr/>
        </p:nvSpPr>
        <p:spPr>
          <a:xfrm>
            <a:off x="3568916" y="2974856"/>
            <a:ext cx="1071960" cy="369332"/>
          </a:xfrm>
          <a:prstGeom prst="rect">
            <a:avLst/>
          </a:prstGeom>
          <a:noFill/>
        </p:spPr>
        <p:txBody>
          <a:bodyPr wrap="none" rtlCol="0">
            <a:spAutoFit/>
          </a:bodyPr>
          <a:lstStyle/>
          <a:p>
            <a:r>
              <a:rPr lang="en-US" dirty="0"/>
              <a:t>Keyboard</a:t>
            </a:r>
            <a:endParaRPr lang="en-IN" dirty="0"/>
          </a:p>
        </p:txBody>
      </p:sp>
      <p:sp>
        <p:nvSpPr>
          <p:cNvPr id="6" name="TextBox 5">
            <a:extLst>
              <a:ext uri="{FF2B5EF4-FFF2-40B4-BE49-F238E27FC236}">
                <a16:creationId xmlns:a16="http://schemas.microsoft.com/office/drawing/2014/main" id="{4029B4E4-511A-66A4-8831-4FE73BA232FA}"/>
              </a:ext>
            </a:extLst>
          </p:cNvPr>
          <p:cNvSpPr txBox="1"/>
          <p:nvPr/>
        </p:nvSpPr>
        <p:spPr>
          <a:xfrm>
            <a:off x="5642522" y="2991292"/>
            <a:ext cx="830677" cy="369332"/>
          </a:xfrm>
          <a:prstGeom prst="rect">
            <a:avLst/>
          </a:prstGeom>
          <a:noFill/>
        </p:spPr>
        <p:txBody>
          <a:bodyPr wrap="none" rtlCol="0">
            <a:spAutoFit/>
          </a:bodyPr>
          <a:lstStyle/>
          <a:p>
            <a:r>
              <a:rPr lang="en-US" dirty="0"/>
              <a:t>Mouse</a:t>
            </a:r>
            <a:endParaRPr lang="en-IN" dirty="0"/>
          </a:p>
        </p:txBody>
      </p:sp>
      <p:sp>
        <p:nvSpPr>
          <p:cNvPr id="9" name="TextBox 8">
            <a:extLst>
              <a:ext uri="{FF2B5EF4-FFF2-40B4-BE49-F238E27FC236}">
                <a16:creationId xmlns:a16="http://schemas.microsoft.com/office/drawing/2014/main" id="{3EB9CF9D-D159-40C4-1268-E154EA7BAF5B}"/>
              </a:ext>
            </a:extLst>
          </p:cNvPr>
          <p:cNvSpPr txBox="1"/>
          <p:nvPr/>
        </p:nvSpPr>
        <p:spPr>
          <a:xfrm>
            <a:off x="7361669" y="2996014"/>
            <a:ext cx="936154" cy="369332"/>
          </a:xfrm>
          <a:prstGeom prst="rect">
            <a:avLst/>
          </a:prstGeom>
          <a:noFill/>
        </p:spPr>
        <p:txBody>
          <a:bodyPr wrap="none" rtlCol="0">
            <a:spAutoFit/>
          </a:bodyPr>
          <a:lstStyle/>
          <a:p>
            <a:r>
              <a:rPr lang="en-US" dirty="0"/>
              <a:t>Scanner</a:t>
            </a:r>
            <a:endParaRPr lang="en-IN" dirty="0"/>
          </a:p>
        </p:txBody>
      </p:sp>
      <p:sp>
        <p:nvSpPr>
          <p:cNvPr id="12" name="TextBox 11">
            <a:extLst>
              <a:ext uri="{FF2B5EF4-FFF2-40B4-BE49-F238E27FC236}">
                <a16:creationId xmlns:a16="http://schemas.microsoft.com/office/drawing/2014/main" id="{03694586-4DFD-BC57-DEEB-4A24E4DD0D30}"/>
              </a:ext>
            </a:extLst>
          </p:cNvPr>
          <p:cNvSpPr txBox="1"/>
          <p:nvPr/>
        </p:nvSpPr>
        <p:spPr>
          <a:xfrm>
            <a:off x="8831476" y="2997671"/>
            <a:ext cx="1045158" cy="369332"/>
          </a:xfrm>
          <a:prstGeom prst="rect">
            <a:avLst/>
          </a:prstGeom>
          <a:noFill/>
        </p:spPr>
        <p:txBody>
          <a:bodyPr wrap="none" rtlCol="0">
            <a:spAutoFit/>
          </a:bodyPr>
          <a:lstStyle/>
          <a:p>
            <a:r>
              <a:rPr lang="en-US" dirty="0"/>
              <a:t>Light Pen</a:t>
            </a:r>
            <a:endParaRPr lang="en-IN" dirty="0"/>
          </a:p>
        </p:txBody>
      </p:sp>
      <p:sp>
        <p:nvSpPr>
          <p:cNvPr id="16" name="TextBox 15">
            <a:extLst>
              <a:ext uri="{FF2B5EF4-FFF2-40B4-BE49-F238E27FC236}">
                <a16:creationId xmlns:a16="http://schemas.microsoft.com/office/drawing/2014/main" id="{128B3304-9535-7425-03D7-F6EA5FEBA02A}"/>
              </a:ext>
            </a:extLst>
          </p:cNvPr>
          <p:cNvSpPr txBox="1"/>
          <p:nvPr/>
        </p:nvSpPr>
        <p:spPr>
          <a:xfrm>
            <a:off x="10282532" y="2996328"/>
            <a:ext cx="1753172" cy="369332"/>
          </a:xfrm>
          <a:prstGeom prst="rect">
            <a:avLst/>
          </a:prstGeom>
          <a:noFill/>
        </p:spPr>
        <p:txBody>
          <a:bodyPr wrap="none" rtlCol="0">
            <a:spAutoFit/>
          </a:bodyPr>
          <a:lstStyle/>
          <a:p>
            <a:r>
              <a:rPr lang="en-US" dirty="0"/>
              <a:t>Bar Code Reader</a:t>
            </a:r>
            <a:endParaRPr lang="en-IN" dirty="0"/>
          </a:p>
        </p:txBody>
      </p:sp>
      <p:pic>
        <p:nvPicPr>
          <p:cNvPr id="21" name="Picture 20">
            <a:extLst>
              <a:ext uri="{FF2B5EF4-FFF2-40B4-BE49-F238E27FC236}">
                <a16:creationId xmlns:a16="http://schemas.microsoft.com/office/drawing/2014/main" id="{4BE5D6BD-D7DB-80D0-FC49-8B35D9DFF29A}"/>
              </a:ext>
            </a:extLst>
          </p:cNvPr>
          <p:cNvPicPr>
            <a:picLocks noChangeAspect="1"/>
          </p:cNvPicPr>
          <p:nvPr/>
        </p:nvPicPr>
        <p:blipFill>
          <a:blip r:embed="rId8"/>
          <a:stretch>
            <a:fillRect/>
          </a:stretch>
        </p:blipFill>
        <p:spPr>
          <a:xfrm>
            <a:off x="4456758" y="4871394"/>
            <a:ext cx="1257561" cy="1040346"/>
          </a:xfrm>
          <a:prstGeom prst="rect">
            <a:avLst/>
          </a:prstGeom>
        </p:spPr>
      </p:pic>
      <p:pic>
        <p:nvPicPr>
          <p:cNvPr id="23" name="Picture 22">
            <a:extLst>
              <a:ext uri="{FF2B5EF4-FFF2-40B4-BE49-F238E27FC236}">
                <a16:creationId xmlns:a16="http://schemas.microsoft.com/office/drawing/2014/main" id="{1C28FCAF-C285-B305-EBED-07186D2A96F9}"/>
              </a:ext>
            </a:extLst>
          </p:cNvPr>
          <p:cNvPicPr>
            <a:picLocks noChangeAspect="1"/>
          </p:cNvPicPr>
          <p:nvPr/>
        </p:nvPicPr>
        <p:blipFill>
          <a:blip r:embed="rId9"/>
          <a:stretch>
            <a:fillRect/>
          </a:stretch>
        </p:blipFill>
        <p:spPr>
          <a:xfrm>
            <a:off x="6458947" y="4863950"/>
            <a:ext cx="1063788" cy="963950"/>
          </a:xfrm>
          <a:prstGeom prst="rect">
            <a:avLst/>
          </a:prstGeom>
        </p:spPr>
      </p:pic>
      <p:pic>
        <p:nvPicPr>
          <p:cNvPr id="25" name="Picture 24">
            <a:extLst>
              <a:ext uri="{FF2B5EF4-FFF2-40B4-BE49-F238E27FC236}">
                <a16:creationId xmlns:a16="http://schemas.microsoft.com/office/drawing/2014/main" id="{F1D317D8-2BFE-6D30-865D-2B9D94DEBCB6}"/>
              </a:ext>
            </a:extLst>
          </p:cNvPr>
          <p:cNvPicPr>
            <a:picLocks noChangeAspect="1"/>
          </p:cNvPicPr>
          <p:nvPr/>
        </p:nvPicPr>
        <p:blipFill>
          <a:blip r:embed="rId10"/>
          <a:stretch>
            <a:fillRect/>
          </a:stretch>
        </p:blipFill>
        <p:spPr>
          <a:xfrm>
            <a:off x="8569500" y="4797220"/>
            <a:ext cx="820849" cy="1188631"/>
          </a:xfrm>
          <a:prstGeom prst="rect">
            <a:avLst/>
          </a:prstGeom>
        </p:spPr>
      </p:pic>
      <p:sp>
        <p:nvSpPr>
          <p:cNvPr id="26" name="TextBox 25">
            <a:extLst>
              <a:ext uri="{FF2B5EF4-FFF2-40B4-BE49-F238E27FC236}">
                <a16:creationId xmlns:a16="http://schemas.microsoft.com/office/drawing/2014/main" id="{FB50A4E3-E0C6-5936-C7D0-F6B218805FA0}"/>
              </a:ext>
            </a:extLst>
          </p:cNvPr>
          <p:cNvSpPr txBox="1"/>
          <p:nvPr/>
        </p:nvSpPr>
        <p:spPr>
          <a:xfrm>
            <a:off x="4542639" y="5992378"/>
            <a:ext cx="955070" cy="369332"/>
          </a:xfrm>
          <a:prstGeom prst="rect">
            <a:avLst/>
          </a:prstGeom>
          <a:noFill/>
        </p:spPr>
        <p:txBody>
          <a:bodyPr wrap="none" rtlCol="0">
            <a:spAutoFit/>
          </a:bodyPr>
          <a:lstStyle/>
          <a:p>
            <a:r>
              <a:rPr lang="en-US" dirty="0"/>
              <a:t>Monitor</a:t>
            </a:r>
            <a:endParaRPr lang="en-IN" dirty="0"/>
          </a:p>
        </p:txBody>
      </p:sp>
      <p:sp>
        <p:nvSpPr>
          <p:cNvPr id="27" name="TextBox 26">
            <a:extLst>
              <a:ext uri="{FF2B5EF4-FFF2-40B4-BE49-F238E27FC236}">
                <a16:creationId xmlns:a16="http://schemas.microsoft.com/office/drawing/2014/main" id="{78AA877A-51F9-5217-BA2C-859A094944AC}"/>
              </a:ext>
            </a:extLst>
          </p:cNvPr>
          <p:cNvSpPr txBox="1"/>
          <p:nvPr/>
        </p:nvSpPr>
        <p:spPr>
          <a:xfrm>
            <a:off x="6551920" y="5973819"/>
            <a:ext cx="826060" cy="369332"/>
          </a:xfrm>
          <a:prstGeom prst="rect">
            <a:avLst/>
          </a:prstGeom>
          <a:noFill/>
        </p:spPr>
        <p:txBody>
          <a:bodyPr wrap="none" rtlCol="0">
            <a:spAutoFit/>
          </a:bodyPr>
          <a:lstStyle/>
          <a:p>
            <a:r>
              <a:rPr lang="en-US" dirty="0"/>
              <a:t>Printer</a:t>
            </a:r>
            <a:endParaRPr lang="en-IN" dirty="0"/>
          </a:p>
        </p:txBody>
      </p:sp>
      <p:sp>
        <p:nvSpPr>
          <p:cNvPr id="28" name="TextBox 27">
            <a:extLst>
              <a:ext uri="{FF2B5EF4-FFF2-40B4-BE49-F238E27FC236}">
                <a16:creationId xmlns:a16="http://schemas.microsoft.com/office/drawing/2014/main" id="{11094AC8-64B8-B03B-1DEE-0FA1CADF7DEB}"/>
              </a:ext>
            </a:extLst>
          </p:cNvPr>
          <p:cNvSpPr txBox="1"/>
          <p:nvPr/>
        </p:nvSpPr>
        <p:spPr>
          <a:xfrm>
            <a:off x="8522937" y="5975591"/>
            <a:ext cx="930639" cy="369332"/>
          </a:xfrm>
          <a:prstGeom prst="rect">
            <a:avLst/>
          </a:prstGeom>
          <a:noFill/>
        </p:spPr>
        <p:txBody>
          <a:bodyPr wrap="none" rtlCol="0">
            <a:spAutoFit/>
          </a:bodyPr>
          <a:lstStyle/>
          <a:p>
            <a:r>
              <a:rPr lang="en-US" dirty="0"/>
              <a:t>Speaker</a:t>
            </a:r>
            <a:endParaRPr lang="en-IN" dirty="0"/>
          </a:p>
        </p:txBody>
      </p:sp>
      <p:sp>
        <p:nvSpPr>
          <p:cNvPr id="15" name="Rectangle 14">
            <a:extLst>
              <a:ext uri="{FF2B5EF4-FFF2-40B4-BE49-F238E27FC236}">
                <a16:creationId xmlns:a16="http://schemas.microsoft.com/office/drawing/2014/main" id="{119CF0C9-0B04-AA06-5305-DA5A1B5B5572}"/>
              </a:ext>
            </a:extLst>
          </p:cNvPr>
          <p:cNvSpPr/>
          <p:nvPr/>
        </p:nvSpPr>
        <p:spPr>
          <a:xfrm>
            <a:off x="687547" y="2048928"/>
            <a:ext cx="2350665" cy="1828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tIns="0" bIns="0" rtlCol="0" anchor="ctr"/>
          <a:lstStyle/>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Keyboard</a:t>
            </a:r>
          </a:p>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Mouse</a:t>
            </a:r>
          </a:p>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Scanner</a:t>
            </a:r>
          </a:p>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Light Pen</a:t>
            </a:r>
          </a:p>
          <a:p>
            <a:pPr marL="342900" indent="-342900">
              <a:buFont typeface="+mj-lt"/>
              <a:buAutoNum type="arabicPeriod"/>
            </a:pPr>
            <a:r>
              <a:rPr lang="en-US" b="1" dirty="0">
                <a:solidFill>
                  <a:schemeClr val="tx1"/>
                </a:solidFill>
                <a:latin typeface="Arial" panose="020B0604020202020204" pitchFamily="34" charset="0"/>
                <a:cs typeface="Arial" panose="020B0604020202020204" pitchFamily="34" charset="0"/>
              </a:rPr>
              <a:t>Bar Code Reader</a:t>
            </a:r>
          </a:p>
          <a:p>
            <a:r>
              <a:rPr lang="en-US" b="1" dirty="0">
                <a:solidFill>
                  <a:schemeClr val="tx1"/>
                </a:solidFill>
                <a:latin typeface="Arial" panose="020B0604020202020204" pitchFamily="34" charset="0"/>
                <a:cs typeface="Arial" panose="020B0604020202020204" pitchFamily="34" charset="0"/>
              </a:rPr>
              <a:t>      etc.</a:t>
            </a:r>
            <a:endParaRPr lang="en-IN" b="1"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6D1D835-F5CD-9C09-B353-9EC758B0A439}"/>
              </a:ext>
            </a:extLst>
          </p:cNvPr>
          <p:cNvSpPr txBox="1"/>
          <p:nvPr/>
        </p:nvSpPr>
        <p:spPr>
          <a:xfrm>
            <a:off x="5952984" y="3477679"/>
            <a:ext cx="2201565" cy="400110"/>
          </a:xfrm>
          <a:prstGeom prst="rect">
            <a:avLst/>
          </a:prstGeom>
          <a:noFill/>
        </p:spPr>
        <p:txBody>
          <a:bodyPr wrap="none" rtlCol="0">
            <a:spAutoFit/>
          </a:bodyPr>
          <a:lstStyle/>
          <a:p>
            <a:r>
              <a:rPr lang="en-IN" sz="2000" dirty="0"/>
              <a:t>Fig 4. Input Devices</a:t>
            </a:r>
          </a:p>
        </p:txBody>
      </p:sp>
      <p:sp>
        <p:nvSpPr>
          <p:cNvPr id="22" name="TextBox 21">
            <a:extLst>
              <a:ext uri="{FF2B5EF4-FFF2-40B4-BE49-F238E27FC236}">
                <a16:creationId xmlns:a16="http://schemas.microsoft.com/office/drawing/2014/main" id="{3FB67472-6E5A-4A4F-C6A2-2B5B4D9E406D}"/>
              </a:ext>
            </a:extLst>
          </p:cNvPr>
          <p:cNvSpPr txBox="1"/>
          <p:nvPr/>
        </p:nvSpPr>
        <p:spPr>
          <a:xfrm>
            <a:off x="5950478" y="6312587"/>
            <a:ext cx="2393925" cy="400110"/>
          </a:xfrm>
          <a:prstGeom prst="rect">
            <a:avLst/>
          </a:prstGeom>
          <a:noFill/>
        </p:spPr>
        <p:txBody>
          <a:bodyPr wrap="none" rtlCol="0">
            <a:spAutoFit/>
          </a:bodyPr>
          <a:lstStyle/>
          <a:p>
            <a:r>
              <a:rPr lang="en-IN" sz="2000" dirty="0"/>
              <a:t>Fig 5. Output Devices</a:t>
            </a:r>
          </a:p>
        </p:txBody>
      </p:sp>
    </p:spTree>
    <p:extLst>
      <p:ext uri="{BB962C8B-B14F-4D97-AF65-F5344CB8AC3E}">
        <p14:creationId xmlns:p14="http://schemas.microsoft.com/office/powerpoint/2010/main" val="144994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706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Computer Hardware Review</a:t>
            </a:r>
            <a:endParaRPr lang="en-IN" sz="3276" b="1" dirty="0">
              <a:solidFill>
                <a:srgbClr val="46B0FA"/>
              </a:solidFill>
              <a:latin typeface="Arial"/>
              <a:cs typeface="Arial"/>
            </a:endParaRPr>
          </a:p>
        </p:txBody>
      </p:sp>
      <p:sp>
        <p:nvSpPr>
          <p:cNvPr id="14" name="TextBox 13">
            <a:extLst>
              <a:ext uri="{FF2B5EF4-FFF2-40B4-BE49-F238E27FC236}">
                <a16:creationId xmlns:a16="http://schemas.microsoft.com/office/drawing/2014/main" id="{38CC9A0E-E548-826D-B3BB-676A16B762B8}"/>
              </a:ext>
            </a:extLst>
          </p:cNvPr>
          <p:cNvSpPr txBox="1"/>
          <p:nvPr/>
        </p:nvSpPr>
        <p:spPr>
          <a:xfrm>
            <a:off x="725602" y="979715"/>
            <a:ext cx="7696503" cy="5032147"/>
          </a:xfrm>
          <a:prstGeom prst="rect">
            <a:avLst/>
          </a:prstGeom>
          <a:noFill/>
        </p:spPr>
        <p:txBody>
          <a:bodyPr wrap="square">
            <a:spAutoFit/>
          </a:bodyPr>
          <a:lstStyle/>
          <a:p>
            <a:pPr algn="l" fontAlgn="base">
              <a:lnSpc>
                <a:spcPct val="150000"/>
              </a:lnSpc>
              <a:spcAft>
                <a:spcPts val="600"/>
              </a:spcAft>
            </a:pPr>
            <a:r>
              <a:rPr lang="en-US" sz="2000" b="1" i="0" dirty="0">
                <a:solidFill>
                  <a:srgbClr val="273239"/>
                </a:solidFill>
                <a:effectLst/>
                <a:highlight>
                  <a:srgbClr val="FFFFFF"/>
                </a:highlight>
                <a:latin typeface="Arial" panose="020B0604020202020204" pitchFamily="34" charset="0"/>
                <a:cs typeface="Arial" panose="020B0604020202020204" pitchFamily="34" charset="0"/>
              </a:rPr>
              <a:t>I</a:t>
            </a:r>
            <a:r>
              <a:rPr lang="en-US" sz="2000" b="1" dirty="0">
                <a:solidFill>
                  <a:srgbClr val="273239"/>
                </a:solidFill>
                <a:highlight>
                  <a:srgbClr val="FFFFFF"/>
                </a:highlight>
                <a:latin typeface="Arial" panose="020B0604020202020204" pitchFamily="34" charset="0"/>
                <a:cs typeface="Arial" panose="020B0604020202020204" pitchFamily="34" charset="0"/>
              </a:rPr>
              <a:t>nternal Components</a:t>
            </a:r>
            <a:endParaRPr lang="en-US" sz="2000" b="1" i="0" dirty="0">
              <a:solidFill>
                <a:srgbClr val="273239"/>
              </a:solidFill>
              <a:effectLst/>
              <a:highlight>
                <a:srgbClr val="FFFFFF"/>
              </a:highlight>
              <a:latin typeface="Arial" panose="020B0604020202020204" pitchFamily="34" charset="0"/>
              <a:cs typeface="Arial" panose="020B0604020202020204" pitchFamily="34" charset="0"/>
            </a:endParaRPr>
          </a:p>
          <a:p>
            <a:pPr marL="457200" indent="-457200" algn="just" fontAlgn="base">
              <a:buAutoNum type="arabicPeriod"/>
            </a:pPr>
            <a:r>
              <a:rPr lang="en-IN" sz="2000" b="1" dirty="0">
                <a:highlight>
                  <a:srgbClr val="FFFFFF"/>
                </a:highlight>
                <a:latin typeface="Arial" panose="020B0604020202020204" pitchFamily="34" charset="0"/>
                <a:cs typeface="Arial" panose="020B0604020202020204" pitchFamily="34" charset="0"/>
              </a:rPr>
              <a:t>CPU (Central Processing Unit)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Its also known as the heart of the computer. It consists of three units, generally known as the control unit, Arithmetic Logical Unit (ALU), and the memory unit. </a:t>
            </a:r>
          </a:p>
          <a:p>
            <a:pPr marL="342900" indent="-342900" algn="just" fontAlgn="base">
              <a:buAutoNum type="arabicPeriod"/>
            </a:pPr>
            <a:endParaRPr lang="en-US" sz="2000" b="1" dirty="0">
              <a:latin typeface="Arial" panose="020B0604020202020204" pitchFamily="34" charset="0"/>
              <a:cs typeface="Arial" panose="020B0604020202020204" pitchFamily="34" charset="0"/>
            </a:endParaRPr>
          </a:p>
          <a:p>
            <a:pPr marL="342900" indent="-342900" algn="just" fontAlgn="base">
              <a:buAutoNum type="arabicPeriod"/>
            </a:pPr>
            <a:endParaRPr lang="en-US" sz="100" b="1" dirty="0">
              <a:latin typeface="Arial" panose="020B0604020202020204" pitchFamily="34" charset="0"/>
              <a:cs typeface="Arial" panose="020B0604020202020204" pitchFamily="34" charset="0"/>
            </a:endParaRPr>
          </a:p>
          <a:p>
            <a:pPr marL="342900" indent="-342900" algn="just" fontAlgn="base">
              <a:buAutoNum type="arabicPeriod"/>
            </a:pPr>
            <a:endParaRPr lang="en-US" sz="2000" b="1" dirty="0">
              <a:latin typeface="Arial" panose="020B0604020202020204" pitchFamily="34" charset="0"/>
              <a:cs typeface="Arial" panose="020B0604020202020204" pitchFamily="34" charset="0"/>
            </a:endParaRPr>
          </a:p>
          <a:p>
            <a:pPr marL="342900" indent="-342900" algn="just" fontAlgn="base">
              <a:buAutoNum type="arabicPeriod"/>
            </a:pPr>
            <a:endParaRPr lang="en-US" sz="2000" b="1" dirty="0">
              <a:latin typeface="Arial" panose="020B0604020202020204" pitchFamily="34" charset="0"/>
              <a:cs typeface="Arial" panose="020B0604020202020204" pitchFamily="34" charset="0"/>
            </a:endParaRPr>
          </a:p>
          <a:p>
            <a:pPr marL="342900" indent="-342900" algn="just" fontAlgn="base">
              <a:buAutoNum type="arabicPeriod"/>
            </a:pPr>
            <a:r>
              <a:rPr lang="en-US" sz="2000" b="1" dirty="0">
                <a:latin typeface="Arial" panose="020B0604020202020204" pitchFamily="34" charset="0"/>
                <a:cs typeface="Arial" panose="020B0604020202020204" pitchFamily="34" charset="0"/>
              </a:rPr>
              <a:t>Mother Board: </a:t>
            </a:r>
            <a:r>
              <a:rPr lang="en-IN" b="1" dirty="0">
                <a:highlight>
                  <a:srgbClr val="FFFFFF"/>
                </a:highlight>
              </a:rPr>
              <a:t> </a:t>
            </a:r>
            <a:r>
              <a:rPr lang="en-US" sz="2000" dirty="0">
                <a:latin typeface="Arial" panose="020B0604020202020204" pitchFamily="34" charset="0"/>
                <a:cs typeface="Arial" panose="020B0604020202020204" pitchFamily="34" charset="0"/>
              </a:rPr>
              <a:t>It contain the main circuit board inside a computer and contains most of the electronic components together. All the components of the computer are directly or indirectly connected to the motherboard. It includes RAM slots, controllers, system chipsets etc.</a:t>
            </a:r>
          </a:p>
          <a:p>
            <a:pPr algn="just" fontAlgn="base"/>
            <a:endParaRPr lang="en-US" sz="2000" dirty="0">
              <a:latin typeface="Arial" panose="020B0604020202020204" pitchFamily="34" charset="0"/>
              <a:cs typeface="Arial" panose="020B0604020202020204" pitchFamily="34" charset="0"/>
            </a:endParaRPr>
          </a:p>
          <a:p>
            <a:pPr marL="342900" indent="-342900" algn="just" fontAlgn="base">
              <a:buAutoNum type="arabicPeriod"/>
            </a:pPr>
            <a:endParaRPr lang="en-IN" sz="2000" dirty="0">
              <a:highlight>
                <a:srgbClr val="FFFFFF"/>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68E68DD-0124-1F47-CE96-AC5A1DE3CDE5}"/>
              </a:ext>
            </a:extLst>
          </p:cNvPr>
          <p:cNvSpPr txBox="1"/>
          <p:nvPr/>
        </p:nvSpPr>
        <p:spPr>
          <a:xfrm>
            <a:off x="9045687" y="2956337"/>
            <a:ext cx="324960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6. Central Processing Unit</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8A1586D-A982-F955-8948-B0E4A371A554}"/>
              </a:ext>
            </a:extLst>
          </p:cNvPr>
          <p:cNvPicPr>
            <a:picLocks noChangeAspect="1"/>
          </p:cNvPicPr>
          <p:nvPr/>
        </p:nvPicPr>
        <p:blipFill>
          <a:blip r:embed="rId3"/>
          <a:stretch>
            <a:fillRect/>
          </a:stretch>
        </p:blipFill>
        <p:spPr>
          <a:xfrm>
            <a:off x="8943525" y="3516423"/>
            <a:ext cx="2710568" cy="2221636"/>
          </a:xfrm>
          <a:prstGeom prst="rect">
            <a:avLst/>
          </a:prstGeom>
        </p:spPr>
      </p:pic>
      <p:pic>
        <p:nvPicPr>
          <p:cNvPr id="16" name="Picture 15">
            <a:extLst>
              <a:ext uri="{FF2B5EF4-FFF2-40B4-BE49-F238E27FC236}">
                <a16:creationId xmlns:a16="http://schemas.microsoft.com/office/drawing/2014/main" id="{787A3556-2A6A-94CC-815E-958E569C4A4F}"/>
              </a:ext>
            </a:extLst>
          </p:cNvPr>
          <p:cNvPicPr>
            <a:picLocks noChangeAspect="1"/>
          </p:cNvPicPr>
          <p:nvPr/>
        </p:nvPicPr>
        <p:blipFill>
          <a:blip r:embed="rId4"/>
          <a:stretch>
            <a:fillRect/>
          </a:stretch>
        </p:blipFill>
        <p:spPr>
          <a:xfrm>
            <a:off x="8803700" y="806181"/>
            <a:ext cx="2957857" cy="2016342"/>
          </a:xfrm>
          <a:prstGeom prst="rect">
            <a:avLst/>
          </a:prstGeom>
        </p:spPr>
      </p:pic>
      <p:sp>
        <p:nvSpPr>
          <p:cNvPr id="17" name="TextBox 16">
            <a:extLst>
              <a:ext uri="{FF2B5EF4-FFF2-40B4-BE49-F238E27FC236}">
                <a16:creationId xmlns:a16="http://schemas.microsoft.com/office/drawing/2014/main" id="{53344968-060E-285D-DA05-389BAAD190A0}"/>
              </a:ext>
            </a:extLst>
          </p:cNvPr>
          <p:cNvSpPr txBox="1"/>
          <p:nvPr/>
        </p:nvSpPr>
        <p:spPr>
          <a:xfrm>
            <a:off x="9507567" y="5759883"/>
            <a:ext cx="222368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7. Mother Board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112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Computer Hardware Review</a:t>
            </a:r>
            <a:endParaRPr lang="en-IN" sz="3276" b="1" dirty="0">
              <a:solidFill>
                <a:srgbClr val="46B0FA"/>
              </a:solidFill>
              <a:latin typeface="Arial"/>
              <a:cs typeface="Arial"/>
            </a:endParaRPr>
          </a:p>
        </p:txBody>
      </p:sp>
      <p:sp>
        <p:nvSpPr>
          <p:cNvPr id="14" name="TextBox 13">
            <a:extLst>
              <a:ext uri="{FF2B5EF4-FFF2-40B4-BE49-F238E27FC236}">
                <a16:creationId xmlns:a16="http://schemas.microsoft.com/office/drawing/2014/main" id="{38CC9A0E-E548-826D-B3BB-676A16B762B8}"/>
              </a:ext>
            </a:extLst>
          </p:cNvPr>
          <p:cNvSpPr txBox="1"/>
          <p:nvPr/>
        </p:nvSpPr>
        <p:spPr>
          <a:xfrm>
            <a:off x="725602" y="979715"/>
            <a:ext cx="7696503" cy="5298886"/>
          </a:xfrm>
          <a:prstGeom prst="rect">
            <a:avLst/>
          </a:prstGeom>
          <a:noFill/>
        </p:spPr>
        <p:txBody>
          <a:bodyPr wrap="square">
            <a:spAutoFit/>
          </a:bodyPr>
          <a:lstStyle/>
          <a:p>
            <a:pPr algn="l" fontAlgn="base">
              <a:lnSpc>
                <a:spcPct val="150000"/>
              </a:lnSpc>
              <a:spcAft>
                <a:spcPts val="600"/>
              </a:spcAft>
            </a:pPr>
            <a:r>
              <a:rPr lang="en-US" sz="2000" b="1" i="0" dirty="0">
                <a:solidFill>
                  <a:srgbClr val="273239"/>
                </a:solidFill>
                <a:effectLst/>
                <a:highlight>
                  <a:srgbClr val="FFFFFF"/>
                </a:highlight>
                <a:latin typeface="Arial" panose="020B0604020202020204" pitchFamily="34" charset="0"/>
                <a:cs typeface="Arial" panose="020B0604020202020204" pitchFamily="34" charset="0"/>
              </a:rPr>
              <a:t>I</a:t>
            </a:r>
            <a:r>
              <a:rPr lang="en-US" sz="2000" b="1" dirty="0">
                <a:solidFill>
                  <a:srgbClr val="273239"/>
                </a:solidFill>
                <a:highlight>
                  <a:srgbClr val="FFFFFF"/>
                </a:highlight>
                <a:latin typeface="Arial" panose="020B0604020202020204" pitchFamily="34" charset="0"/>
                <a:cs typeface="Arial" panose="020B0604020202020204" pitchFamily="34" charset="0"/>
              </a:rPr>
              <a:t>nternal Components</a:t>
            </a:r>
            <a:endParaRPr lang="en-US" sz="2000" dirty="0">
              <a:latin typeface="Arial" panose="020B0604020202020204" pitchFamily="34" charset="0"/>
              <a:cs typeface="Arial" panose="020B0604020202020204" pitchFamily="34" charset="0"/>
            </a:endParaRPr>
          </a:p>
          <a:p>
            <a:pPr marL="352425" indent="-352425" algn="just" fontAlgn="base"/>
            <a:r>
              <a:rPr lang="en-US" sz="2000" b="1" dirty="0">
                <a:latin typeface="Arial" panose="020B0604020202020204" pitchFamily="34" charset="0"/>
                <a:cs typeface="Arial" panose="020B0604020202020204" pitchFamily="34" charset="0"/>
              </a:rPr>
              <a:t>3.</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RAM (Random Access Memory): </a:t>
            </a:r>
            <a:r>
              <a:rPr lang="en-US" sz="2000" dirty="0">
                <a:latin typeface="Arial" panose="020B0604020202020204" pitchFamily="34" charset="0"/>
                <a:cs typeface="Arial" panose="020B0604020202020204" pitchFamily="34" charset="0"/>
              </a:rPr>
              <a:t>It is also known as    temporary or volatile memory. It holds the program and data, which are currently in process or processing. </a:t>
            </a:r>
          </a:p>
          <a:p>
            <a:pPr marL="352425" indent="-352425" algn="just" fontAlgn="base"/>
            <a:endParaRPr lang="en-US" sz="2000" dirty="0">
              <a:latin typeface="Arial" panose="020B0604020202020204" pitchFamily="34" charset="0"/>
              <a:cs typeface="Arial" panose="020B0604020202020204" pitchFamily="34" charset="0"/>
            </a:endParaRPr>
          </a:p>
          <a:p>
            <a:pPr marL="352425" indent="-352425" algn="just" fontAlgn="base"/>
            <a:endParaRPr lang="en-US" sz="2000" dirty="0">
              <a:latin typeface="Arial" panose="020B0604020202020204" pitchFamily="34" charset="0"/>
              <a:cs typeface="Arial" panose="020B0604020202020204" pitchFamily="34" charset="0"/>
            </a:endParaRPr>
          </a:p>
          <a:p>
            <a:pPr marL="352425" indent="-352425" algn="just" fontAlgn="base"/>
            <a:endParaRPr lang="en-US" sz="2000" dirty="0">
              <a:latin typeface="Arial" panose="020B0604020202020204" pitchFamily="34" charset="0"/>
              <a:cs typeface="Arial" panose="020B0604020202020204" pitchFamily="34" charset="0"/>
            </a:endParaRPr>
          </a:p>
          <a:p>
            <a:pPr marL="352425" indent="-352425" algn="just" fontAlgn="base"/>
            <a:endParaRPr lang="en-US" sz="2000" dirty="0">
              <a:latin typeface="Arial" panose="020B0604020202020204" pitchFamily="34" charset="0"/>
              <a:cs typeface="Arial" panose="020B0604020202020204" pitchFamily="34" charset="0"/>
            </a:endParaRPr>
          </a:p>
          <a:p>
            <a:pPr>
              <a:spcBef>
                <a:spcPts val="100"/>
              </a:spcBef>
              <a:spcAft>
                <a:spcPts val="100"/>
              </a:spcAft>
            </a:pPr>
            <a:r>
              <a:rPr lang="en-US" sz="2000" b="1" dirty="0">
                <a:latin typeface="Arial" panose="020B0604020202020204" pitchFamily="34" charset="0"/>
                <a:cs typeface="Arial" panose="020B0604020202020204" pitchFamily="34" charset="0"/>
              </a:rPr>
              <a:t>4. Power Supply</a:t>
            </a:r>
          </a:p>
          <a:p>
            <a:pPr marL="273050" algn="just">
              <a:spcBef>
                <a:spcPts val="100"/>
              </a:spcBef>
              <a:spcAft>
                <a:spcPts val="100"/>
              </a:spcAft>
              <a:tabLst>
                <a:tab pos="273050" algn="l"/>
              </a:tabLst>
            </a:pPr>
            <a:r>
              <a:rPr lang="en-US" sz="2000" dirty="0">
                <a:latin typeface="Arial" panose="020B0604020202020204" pitchFamily="34" charset="0"/>
                <a:cs typeface="Arial" panose="020B0604020202020204" pitchFamily="34" charset="0"/>
              </a:rPr>
              <a:t>All of a computer system’s parts are powered by a power source. Typically, a power cord is used to   connect a computer tower to an electrical outlet.</a:t>
            </a:r>
          </a:p>
          <a:p>
            <a:pPr marL="352425" indent="-352425" algn="just" fontAlgn="base"/>
            <a:endParaRPr lang="en-US" sz="2000" dirty="0">
              <a:latin typeface="Arial" panose="020B0604020202020204" pitchFamily="34" charset="0"/>
              <a:cs typeface="Arial" panose="020B0604020202020204" pitchFamily="34" charset="0"/>
            </a:endParaRPr>
          </a:p>
          <a:p>
            <a:pPr marL="352425" indent="-352425" algn="just" fontAlgn="base"/>
            <a:endParaRPr lang="en-US" sz="2000" dirty="0">
              <a:latin typeface="Arial" panose="020B0604020202020204" pitchFamily="34" charset="0"/>
              <a:cs typeface="Arial" panose="020B0604020202020204" pitchFamily="34" charset="0"/>
            </a:endParaRPr>
          </a:p>
          <a:p>
            <a:pPr marL="352425" indent="-352425" algn="just" fontAlgn="base"/>
            <a:endParaRPr lang="en-US" sz="2000" dirty="0">
              <a:latin typeface="Arial" panose="020B0604020202020204" pitchFamily="34" charset="0"/>
              <a:cs typeface="Arial" panose="020B0604020202020204" pitchFamily="34" charset="0"/>
            </a:endParaRPr>
          </a:p>
          <a:p>
            <a:pPr marL="342900" indent="-342900" algn="just" fontAlgn="base">
              <a:buAutoNum type="arabicPeriod"/>
            </a:pPr>
            <a:endParaRPr lang="en-IN" sz="2000" dirty="0">
              <a:highlight>
                <a:srgbClr val="FFFFFF"/>
              </a:highligh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68E68DD-0124-1F47-CE96-AC5A1DE3CDE5}"/>
              </a:ext>
            </a:extLst>
          </p:cNvPr>
          <p:cNvSpPr txBox="1"/>
          <p:nvPr/>
        </p:nvSpPr>
        <p:spPr>
          <a:xfrm>
            <a:off x="8927802" y="2787108"/>
            <a:ext cx="339073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 8. Random Access Memory</a:t>
            </a:r>
            <a:endParaRPr lang="en-IN"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ACC20EC-0889-9FBA-8BDB-9B67C1B967EE}"/>
              </a:ext>
            </a:extLst>
          </p:cNvPr>
          <p:cNvPicPr>
            <a:picLocks noChangeAspect="1"/>
          </p:cNvPicPr>
          <p:nvPr/>
        </p:nvPicPr>
        <p:blipFill>
          <a:blip r:embed="rId3"/>
          <a:stretch>
            <a:fillRect/>
          </a:stretch>
        </p:blipFill>
        <p:spPr>
          <a:xfrm>
            <a:off x="8927802" y="740776"/>
            <a:ext cx="2491773" cy="1870795"/>
          </a:xfrm>
          <a:prstGeom prst="rect">
            <a:avLst/>
          </a:prstGeom>
        </p:spPr>
      </p:pic>
      <p:pic>
        <p:nvPicPr>
          <p:cNvPr id="12" name="Picture 11">
            <a:extLst>
              <a:ext uri="{FF2B5EF4-FFF2-40B4-BE49-F238E27FC236}">
                <a16:creationId xmlns:a16="http://schemas.microsoft.com/office/drawing/2014/main" id="{D365C4F6-1232-5FCC-C0D5-5E0B68B4F315}"/>
              </a:ext>
            </a:extLst>
          </p:cNvPr>
          <p:cNvPicPr>
            <a:picLocks noChangeAspect="1"/>
          </p:cNvPicPr>
          <p:nvPr/>
        </p:nvPicPr>
        <p:blipFill>
          <a:blip r:embed="rId4"/>
          <a:stretch>
            <a:fillRect/>
          </a:stretch>
        </p:blipFill>
        <p:spPr>
          <a:xfrm>
            <a:off x="8958253" y="3473817"/>
            <a:ext cx="2504924" cy="1536525"/>
          </a:xfrm>
          <a:prstGeom prst="rect">
            <a:avLst/>
          </a:prstGeom>
        </p:spPr>
      </p:pic>
      <p:sp>
        <p:nvSpPr>
          <p:cNvPr id="13" name="TextBox 12">
            <a:extLst>
              <a:ext uri="{FF2B5EF4-FFF2-40B4-BE49-F238E27FC236}">
                <a16:creationId xmlns:a16="http://schemas.microsoft.com/office/drawing/2014/main" id="{13667404-C3DD-915A-4F76-BDF02F25A2F5}"/>
              </a:ext>
            </a:extLst>
          </p:cNvPr>
          <p:cNvSpPr txBox="1"/>
          <p:nvPr/>
        </p:nvSpPr>
        <p:spPr>
          <a:xfrm>
            <a:off x="9404183" y="5068324"/>
            <a:ext cx="250492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9. Power Supply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01935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12608</TotalTime>
  <Words>2122</Words>
  <Application>Microsoft Office PowerPoint</Application>
  <PresentationFormat>Custom</PresentationFormat>
  <Paragraphs>288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Hemant Petwal</cp:lastModifiedBy>
  <cp:revision>350</cp:revision>
  <dcterms:created xsi:type="dcterms:W3CDTF">2023-06-27T05:32:28Z</dcterms:created>
  <dcterms:modified xsi:type="dcterms:W3CDTF">2024-07-04T10:15:47Z</dcterms:modified>
</cp:coreProperties>
</file>