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346" r:id="rId3"/>
    <p:sldId id="349" r:id="rId4"/>
    <p:sldId id="347" r:id="rId5"/>
    <p:sldId id="378" r:id="rId6"/>
    <p:sldId id="379" r:id="rId7"/>
    <p:sldId id="380" r:id="rId8"/>
    <p:sldId id="381" r:id="rId9"/>
    <p:sldId id="382" r:id="rId10"/>
    <p:sldId id="383" r:id="rId11"/>
    <p:sldId id="385" r:id="rId12"/>
    <p:sldId id="384" r:id="rId13"/>
    <p:sldId id="386" r:id="rId14"/>
    <p:sldId id="388" r:id="rId15"/>
    <p:sldId id="387" r:id="rId16"/>
    <p:sldId id="389" r:id="rId17"/>
    <p:sldId id="390" r:id="rId18"/>
    <p:sldId id="377" r:id="rId19"/>
    <p:sldId id="395" r:id="rId20"/>
    <p:sldId id="391" r:id="rId21"/>
    <p:sldId id="392" r:id="rId22"/>
    <p:sldId id="393" r:id="rId23"/>
    <p:sldId id="394" r:id="rId24"/>
    <p:sldId id="396" r:id="rId25"/>
    <p:sldId id="397" r:id="rId26"/>
    <p:sldId id="398" r:id="rId27"/>
    <p:sldId id="399" r:id="rId28"/>
    <p:sldId id="352" r:id="rId29"/>
    <p:sldId id="350" r:id="rId30"/>
    <p:sldId id="351" r:id="rId31"/>
    <p:sldId id="337" r:id="rId32"/>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2" autoAdjust="0"/>
    <p:restoredTop sz="96283" autoAdjust="0"/>
  </p:normalViewPr>
  <p:slideViewPr>
    <p:cSldViewPr snapToGrid="0">
      <p:cViewPr varScale="1">
        <p:scale>
          <a:sx n="56" d="100"/>
          <a:sy n="56" d="100"/>
        </p:scale>
        <p:origin x="13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13</a:t>
            </a:fld>
            <a:endParaRPr lang="en-US"/>
          </a:p>
        </p:txBody>
      </p:sp>
    </p:spTree>
    <p:extLst>
      <p:ext uri="{BB962C8B-B14F-4D97-AF65-F5344CB8AC3E}">
        <p14:creationId xmlns:p14="http://schemas.microsoft.com/office/powerpoint/2010/main" val="362419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14</a:t>
            </a:fld>
            <a:endParaRPr lang="en-US"/>
          </a:p>
        </p:txBody>
      </p:sp>
    </p:spTree>
    <p:extLst>
      <p:ext uri="{BB962C8B-B14F-4D97-AF65-F5344CB8AC3E}">
        <p14:creationId xmlns:p14="http://schemas.microsoft.com/office/powerpoint/2010/main" val="306940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15</a:t>
            </a:fld>
            <a:endParaRPr lang="en-US"/>
          </a:p>
        </p:txBody>
      </p:sp>
    </p:spTree>
    <p:extLst>
      <p:ext uri="{BB962C8B-B14F-4D97-AF65-F5344CB8AC3E}">
        <p14:creationId xmlns:p14="http://schemas.microsoft.com/office/powerpoint/2010/main" val="68424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16</a:t>
            </a:fld>
            <a:endParaRPr lang="en-US"/>
          </a:p>
        </p:txBody>
      </p:sp>
    </p:spTree>
    <p:extLst>
      <p:ext uri="{BB962C8B-B14F-4D97-AF65-F5344CB8AC3E}">
        <p14:creationId xmlns:p14="http://schemas.microsoft.com/office/powerpoint/2010/main" val="2291803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17</a:t>
            </a:fld>
            <a:endParaRPr lang="en-US"/>
          </a:p>
        </p:txBody>
      </p:sp>
    </p:spTree>
    <p:extLst>
      <p:ext uri="{BB962C8B-B14F-4D97-AF65-F5344CB8AC3E}">
        <p14:creationId xmlns:p14="http://schemas.microsoft.com/office/powerpoint/2010/main" val="255220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04-07-2024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04-07-2024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04-07-2024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04-07-2024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04-07-2024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04-07-2024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04-07-2024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04-07-2024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04-07-2024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04-07-2024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04-07-2024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04-07-2024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725601" y="1153155"/>
            <a:ext cx="6113386" cy="4832092"/>
          </a:xfrm>
          <a:prstGeom prst="rect">
            <a:avLst/>
          </a:prstGeom>
          <a:noFill/>
        </p:spPr>
        <p:txBody>
          <a:bodyPr wrap="square">
            <a:spAutoFit/>
          </a:bodyPr>
          <a:lstStyle/>
          <a:p>
            <a:pPr algn="just">
              <a:spcAft>
                <a:spcPts val="600"/>
              </a:spcAft>
            </a:pPr>
            <a:r>
              <a:rPr lang="en-US" sz="2400" b="1" dirty="0"/>
              <a:t>Communications Service</a:t>
            </a:r>
          </a:p>
          <a:p>
            <a:pPr marL="342900" indent="-342900" algn="just">
              <a:spcAft>
                <a:spcPts val="600"/>
              </a:spcAft>
              <a:buFont typeface="Arial" panose="020B0604020202020204" pitchFamily="34" charset="0"/>
              <a:buChar char="•"/>
            </a:pPr>
            <a:r>
              <a:rPr lang="en-US" sz="2200" dirty="0"/>
              <a:t>In OS, communication represents the data exchange between processes.</a:t>
            </a:r>
          </a:p>
          <a:p>
            <a:pPr marL="342900" indent="-342900" algn="just">
              <a:spcAft>
                <a:spcPts val="600"/>
              </a:spcAft>
              <a:buFont typeface="Arial" panose="020B0604020202020204" pitchFamily="34" charset="0"/>
              <a:buChar char="•"/>
            </a:pPr>
            <a:r>
              <a:rPr lang="en-US" sz="2200" dirty="0"/>
              <a:t>These processes, in turn, may execute on the same computer or different computers. So, in different computers case, different computers communicate with each other through a network.</a:t>
            </a:r>
          </a:p>
          <a:p>
            <a:pPr marL="342900" indent="-342900" algn="just">
              <a:spcAft>
                <a:spcPts val="600"/>
              </a:spcAft>
              <a:buFont typeface="Arial" panose="020B0604020202020204" pitchFamily="34" charset="0"/>
              <a:buChar char="•"/>
            </a:pPr>
            <a:r>
              <a:rPr lang="en-US" sz="2200" dirty="0"/>
              <a:t>The operating system has specific mechanisms to enable processes running in the same computer to communicate. The most common examples are pipes and shared memory.</a:t>
            </a:r>
          </a:p>
          <a:p>
            <a:pPr algn="just">
              <a:spcAft>
                <a:spcPts val="600"/>
              </a:spcAft>
            </a:pPr>
            <a:endParaRPr lang="en-US" sz="2200" dirty="0"/>
          </a:p>
        </p:txBody>
      </p:sp>
      <p:pic>
        <p:nvPicPr>
          <p:cNvPr id="5" name="Picture 4">
            <a:extLst>
              <a:ext uri="{FF2B5EF4-FFF2-40B4-BE49-F238E27FC236}">
                <a16:creationId xmlns:a16="http://schemas.microsoft.com/office/drawing/2014/main" id="{8A059573-2E50-FE14-7076-347A6D9EBD0A}"/>
              </a:ext>
            </a:extLst>
          </p:cNvPr>
          <p:cNvPicPr>
            <a:picLocks noChangeAspect="1"/>
          </p:cNvPicPr>
          <p:nvPr/>
        </p:nvPicPr>
        <p:blipFill>
          <a:blip r:embed="rId3"/>
          <a:stretch>
            <a:fillRect/>
          </a:stretch>
        </p:blipFill>
        <p:spPr>
          <a:xfrm>
            <a:off x="6926232" y="1153155"/>
            <a:ext cx="6113386" cy="3496762"/>
          </a:xfrm>
          <a:prstGeom prst="rect">
            <a:avLst/>
          </a:prstGeom>
        </p:spPr>
      </p:pic>
      <p:sp>
        <p:nvSpPr>
          <p:cNvPr id="7" name="TextBox 6">
            <a:extLst>
              <a:ext uri="{FF2B5EF4-FFF2-40B4-BE49-F238E27FC236}">
                <a16:creationId xmlns:a16="http://schemas.microsoft.com/office/drawing/2014/main" id="{94CEAB91-80D1-C521-4F91-E81E4B399A26}"/>
              </a:ext>
            </a:extLst>
          </p:cNvPr>
          <p:cNvSpPr txBox="1"/>
          <p:nvPr/>
        </p:nvSpPr>
        <p:spPr>
          <a:xfrm>
            <a:off x="7137260" y="4825007"/>
            <a:ext cx="5794600" cy="430887"/>
          </a:xfrm>
          <a:prstGeom prst="rect">
            <a:avLst/>
          </a:prstGeom>
          <a:noFill/>
        </p:spPr>
        <p:txBody>
          <a:bodyPr wrap="none" rtlCol="0">
            <a:spAutoFit/>
          </a:bodyPr>
          <a:lstStyle/>
          <a:p>
            <a:r>
              <a:rPr lang="en-IN" sz="2200" dirty="0"/>
              <a:t>Fig 5. Communication between Different systems</a:t>
            </a:r>
          </a:p>
        </p:txBody>
      </p:sp>
    </p:spTree>
    <p:extLst>
      <p:ext uri="{BB962C8B-B14F-4D97-AF65-F5344CB8AC3E}">
        <p14:creationId xmlns:p14="http://schemas.microsoft.com/office/powerpoint/2010/main" val="297926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725600" y="1153155"/>
            <a:ext cx="9143859" cy="3847207"/>
          </a:xfrm>
          <a:prstGeom prst="rect">
            <a:avLst/>
          </a:prstGeom>
          <a:noFill/>
        </p:spPr>
        <p:txBody>
          <a:bodyPr wrap="square">
            <a:spAutoFit/>
          </a:bodyPr>
          <a:lstStyle/>
          <a:p>
            <a:pPr algn="just">
              <a:spcAft>
                <a:spcPts val="600"/>
              </a:spcAft>
            </a:pPr>
            <a:r>
              <a:rPr lang="en-US" sz="2400" b="1" dirty="0"/>
              <a:t>Pipes</a:t>
            </a:r>
          </a:p>
          <a:p>
            <a:pPr algn="just">
              <a:spcAft>
                <a:spcPts val="600"/>
              </a:spcAft>
            </a:pPr>
            <a:r>
              <a:rPr lang="en-US" sz="2200" dirty="0"/>
              <a:t>It consist of data buffers that connect two processes. In technical terms, the operating system associates file descriptors to each pipe: one for reading and another for writing it.</a:t>
            </a:r>
          </a:p>
          <a:p>
            <a:pPr algn="just">
              <a:spcAft>
                <a:spcPts val="600"/>
              </a:spcAft>
            </a:pPr>
            <a:endParaRPr lang="en-US" sz="2200" dirty="0"/>
          </a:p>
          <a:p>
            <a:pPr algn="just">
              <a:spcAft>
                <a:spcPts val="600"/>
              </a:spcAft>
            </a:pPr>
            <a:r>
              <a:rPr lang="en-US" sz="2400" b="1" dirty="0"/>
              <a:t>Shared Memory Regions</a:t>
            </a:r>
          </a:p>
          <a:p>
            <a:pPr algn="just">
              <a:spcAft>
                <a:spcPts val="600"/>
              </a:spcAft>
            </a:pPr>
            <a:r>
              <a:rPr lang="en-US" sz="2200" dirty="0"/>
              <a:t>The other option is using memory regions shared between two or more processes. In this case, the operating system defines the shared memory regions. The addresses of these regions are included in the addressing spaces of the processes, which can exchange data through them.</a:t>
            </a:r>
          </a:p>
        </p:txBody>
      </p:sp>
      <p:pic>
        <p:nvPicPr>
          <p:cNvPr id="12" name="Picture 11">
            <a:extLst>
              <a:ext uri="{FF2B5EF4-FFF2-40B4-BE49-F238E27FC236}">
                <a16:creationId xmlns:a16="http://schemas.microsoft.com/office/drawing/2014/main" id="{94A00FAD-D2CA-2F8E-3264-617BBAC37840}"/>
              </a:ext>
            </a:extLst>
          </p:cNvPr>
          <p:cNvPicPr>
            <a:picLocks noChangeAspect="1"/>
          </p:cNvPicPr>
          <p:nvPr/>
        </p:nvPicPr>
        <p:blipFill>
          <a:blip r:embed="rId3"/>
          <a:stretch>
            <a:fillRect/>
          </a:stretch>
        </p:blipFill>
        <p:spPr>
          <a:xfrm>
            <a:off x="10213562" y="900492"/>
            <a:ext cx="2430729" cy="4041954"/>
          </a:xfrm>
          <a:prstGeom prst="rect">
            <a:avLst/>
          </a:prstGeom>
        </p:spPr>
      </p:pic>
      <p:sp>
        <p:nvSpPr>
          <p:cNvPr id="13" name="TextBox 12">
            <a:extLst>
              <a:ext uri="{FF2B5EF4-FFF2-40B4-BE49-F238E27FC236}">
                <a16:creationId xmlns:a16="http://schemas.microsoft.com/office/drawing/2014/main" id="{25D3BBED-3309-2835-5BB0-91EFFE32857F}"/>
              </a:ext>
            </a:extLst>
          </p:cNvPr>
          <p:cNvSpPr txBox="1"/>
          <p:nvPr/>
        </p:nvSpPr>
        <p:spPr>
          <a:xfrm>
            <a:off x="9563079" y="5049916"/>
            <a:ext cx="3731696" cy="769441"/>
          </a:xfrm>
          <a:prstGeom prst="rect">
            <a:avLst/>
          </a:prstGeom>
          <a:noFill/>
        </p:spPr>
        <p:txBody>
          <a:bodyPr wrap="square" rtlCol="0">
            <a:spAutoFit/>
          </a:bodyPr>
          <a:lstStyle/>
          <a:p>
            <a:pPr algn="ctr"/>
            <a:r>
              <a:rPr lang="en-IN" sz="2200" dirty="0"/>
              <a:t>Fig 6. Pipe/ Shared Memory between Processes</a:t>
            </a:r>
          </a:p>
        </p:txBody>
      </p:sp>
    </p:spTree>
    <p:extLst>
      <p:ext uri="{BB962C8B-B14F-4D97-AF65-F5344CB8AC3E}">
        <p14:creationId xmlns:p14="http://schemas.microsoft.com/office/powerpoint/2010/main" val="191653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725600" y="1153155"/>
            <a:ext cx="11817208" cy="2308324"/>
          </a:xfrm>
          <a:prstGeom prst="rect">
            <a:avLst/>
          </a:prstGeom>
          <a:noFill/>
        </p:spPr>
        <p:txBody>
          <a:bodyPr wrap="square">
            <a:spAutoFit/>
          </a:bodyPr>
          <a:lstStyle/>
          <a:p>
            <a:pPr algn="just">
              <a:spcAft>
                <a:spcPts val="600"/>
              </a:spcAft>
            </a:pPr>
            <a:r>
              <a:rPr lang="en-US" sz="2400" b="1" dirty="0"/>
              <a:t>Sockets </a:t>
            </a:r>
          </a:p>
          <a:p>
            <a:pPr marL="342900" indent="-342900" algn="just">
              <a:spcAft>
                <a:spcPts val="600"/>
              </a:spcAft>
              <a:buFont typeface="Arial" panose="020B0604020202020204" pitchFamily="34" charset="0"/>
              <a:buChar char="•"/>
            </a:pPr>
            <a:r>
              <a:rPr lang="en-US" sz="2200" dirty="0"/>
              <a:t>If we consider processes communicating over the network, most operating systems provide the mechanism of sockets. </a:t>
            </a:r>
          </a:p>
          <a:p>
            <a:pPr marL="342900" indent="-342900" algn="just">
              <a:spcAft>
                <a:spcPts val="600"/>
              </a:spcAft>
              <a:buFont typeface="Arial" panose="020B0604020202020204" pitchFamily="34" charset="0"/>
              <a:buChar char="•"/>
            </a:pPr>
            <a:r>
              <a:rPr lang="en-US" sz="2200" dirty="0"/>
              <a:t>Sockets are descriptors associated with a file representing a network connection. So, the processes can indicate the data to be sent and its destination through a socket. The operating system, in turn, triggers the requested message sent through the network.</a:t>
            </a:r>
          </a:p>
        </p:txBody>
      </p:sp>
      <p:pic>
        <p:nvPicPr>
          <p:cNvPr id="15" name="Picture 14">
            <a:extLst>
              <a:ext uri="{FF2B5EF4-FFF2-40B4-BE49-F238E27FC236}">
                <a16:creationId xmlns:a16="http://schemas.microsoft.com/office/drawing/2014/main" id="{B2F26348-D825-CB32-13FD-7B3A7EEE18FB}"/>
              </a:ext>
            </a:extLst>
          </p:cNvPr>
          <p:cNvPicPr>
            <a:picLocks noChangeAspect="1"/>
          </p:cNvPicPr>
          <p:nvPr/>
        </p:nvPicPr>
        <p:blipFill>
          <a:blip r:embed="rId3"/>
          <a:stretch>
            <a:fillRect/>
          </a:stretch>
        </p:blipFill>
        <p:spPr>
          <a:xfrm>
            <a:off x="3760762" y="3454962"/>
            <a:ext cx="6243691" cy="2173357"/>
          </a:xfrm>
          <a:prstGeom prst="rect">
            <a:avLst/>
          </a:prstGeom>
        </p:spPr>
      </p:pic>
      <p:sp>
        <p:nvSpPr>
          <p:cNvPr id="16" name="TextBox 15">
            <a:extLst>
              <a:ext uri="{FF2B5EF4-FFF2-40B4-BE49-F238E27FC236}">
                <a16:creationId xmlns:a16="http://schemas.microsoft.com/office/drawing/2014/main" id="{7DB6B23C-3E48-54A5-5BAB-D7494847AEA5}"/>
              </a:ext>
            </a:extLst>
          </p:cNvPr>
          <p:cNvSpPr txBox="1"/>
          <p:nvPr/>
        </p:nvSpPr>
        <p:spPr>
          <a:xfrm>
            <a:off x="2311594" y="5709669"/>
            <a:ext cx="9368572" cy="430887"/>
          </a:xfrm>
          <a:prstGeom prst="rect">
            <a:avLst/>
          </a:prstGeom>
          <a:noFill/>
        </p:spPr>
        <p:txBody>
          <a:bodyPr wrap="square" rtlCol="0">
            <a:spAutoFit/>
          </a:bodyPr>
          <a:lstStyle/>
          <a:p>
            <a:pPr algn="ctr"/>
            <a:r>
              <a:rPr lang="en-IN" sz="2200" dirty="0"/>
              <a:t>Fig 7. Communication through Socket between processes of Different Systems</a:t>
            </a:r>
          </a:p>
        </p:txBody>
      </p:sp>
      <p:sp>
        <p:nvSpPr>
          <p:cNvPr id="17" name="TextBox 16">
            <a:extLst>
              <a:ext uri="{FF2B5EF4-FFF2-40B4-BE49-F238E27FC236}">
                <a16:creationId xmlns:a16="http://schemas.microsoft.com/office/drawing/2014/main" id="{732CDF56-A459-0183-4887-200DEDCA3696}"/>
              </a:ext>
            </a:extLst>
          </p:cNvPr>
          <p:cNvSpPr txBox="1"/>
          <p:nvPr/>
        </p:nvSpPr>
        <p:spPr>
          <a:xfrm>
            <a:off x="2605176" y="4652084"/>
            <a:ext cx="1227067" cy="430887"/>
          </a:xfrm>
          <a:prstGeom prst="rect">
            <a:avLst/>
          </a:prstGeom>
          <a:noFill/>
        </p:spPr>
        <p:txBody>
          <a:bodyPr wrap="none" rtlCol="0">
            <a:spAutoFit/>
          </a:bodyPr>
          <a:lstStyle/>
          <a:p>
            <a:r>
              <a:rPr lang="en-IN" sz="2200" b="1" dirty="0"/>
              <a:t>System 1</a:t>
            </a:r>
          </a:p>
        </p:txBody>
      </p:sp>
      <p:sp>
        <p:nvSpPr>
          <p:cNvPr id="18" name="TextBox 17">
            <a:extLst>
              <a:ext uri="{FF2B5EF4-FFF2-40B4-BE49-F238E27FC236}">
                <a16:creationId xmlns:a16="http://schemas.microsoft.com/office/drawing/2014/main" id="{8EC691CA-8E72-6DB5-7816-BA965B432C9A}"/>
              </a:ext>
            </a:extLst>
          </p:cNvPr>
          <p:cNvSpPr txBox="1"/>
          <p:nvPr/>
        </p:nvSpPr>
        <p:spPr>
          <a:xfrm>
            <a:off x="9629177" y="4559751"/>
            <a:ext cx="1227067" cy="430887"/>
          </a:xfrm>
          <a:prstGeom prst="rect">
            <a:avLst/>
          </a:prstGeom>
          <a:noFill/>
        </p:spPr>
        <p:txBody>
          <a:bodyPr wrap="none" rtlCol="0">
            <a:spAutoFit/>
          </a:bodyPr>
          <a:lstStyle/>
          <a:p>
            <a:r>
              <a:rPr lang="en-IN" sz="2200" b="1" dirty="0"/>
              <a:t>System 2</a:t>
            </a:r>
          </a:p>
        </p:txBody>
      </p:sp>
    </p:spTree>
    <p:extLst>
      <p:ext uri="{BB962C8B-B14F-4D97-AF65-F5344CB8AC3E}">
        <p14:creationId xmlns:p14="http://schemas.microsoft.com/office/powerpoint/2010/main" val="243741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639335" y="1015131"/>
            <a:ext cx="11817208" cy="1646605"/>
          </a:xfrm>
          <a:prstGeom prst="rect">
            <a:avLst/>
          </a:prstGeom>
          <a:noFill/>
        </p:spPr>
        <p:txBody>
          <a:bodyPr wrap="square">
            <a:spAutoFit/>
          </a:bodyPr>
          <a:lstStyle/>
          <a:p>
            <a:pPr algn="just">
              <a:spcAft>
                <a:spcPts val="600"/>
              </a:spcAft>
            </a:pPr>
            <a:r>
              <a:rPr lang="en-US" sz="2400" b="1" dirty="0"/>
              <a:t>Error Detection Service</a:t>
            </a:r>
          </a:p>
          <a:p>
            <a:pPr algn="just">
              <a:spcAft>
                <a:spcPts val="600"/>
              </a:spcAft>
            </a:pPr>
            <a:r>
              <a:rPr lang="en-US" sz="2400" dirty="0"/>
              <a:t>During a computer system lifecycle, several errors can occur. For example, we can have CPU errors, memory bad allocations or accesses, a component failure causing a hardware error, or even an error caused by an I/O device</a:t>
            </a:r>
            <a:r>
              <a:rPr lang="en-US" sz="2400" b="1" dirty="0"/>
              <a:t>.</a:t>
            </a:r>
          </a:p>
        </p:txBody>
      </p:sp>
      <p:pic>
        <p:nvPicPr>
          <p:cNvPr id="5" name="Picture 4">
            <a:extLst>
              <a:ext uri="{FF2B5EF4-FFF2-40B4-BE49-F238E27FC236}">
                <a16:creationId xmlns:a16="http://schemas.microsoft.com/office/drawing/2014/main" id="{8FC3768F-E2C5-E90D-45A5-6E4CF6B3E77C}"/>
              </a:ext>
            </a:extLst>
          </p:cNvPr>
          <p:cNvPicPr>
            <a:picLocks noChangeAspect="1"/>
          </p:cNvPicPr>
          <p:nvPr/>
        </p:nvPicPr>
        <p:blipFill>
          <a:blip r:embed="rId4"/>
          <a:stretch>
            <a:fillRect/>
          </a:stretch>
        </p:blipFill>
        <p:spPr>
          <a:xfrm>
            <a:off x="7629575" y="2630654"/>
            <a:ext cx="5673880" cy="2803694"/>
          </a:xfrm>
          <a:prstGeom prst="rect">
            <a:avLst/>
          </a:prstGeom>
        </p:spPr>
      </p:pic>
      <p:sp>
        <p:nvSpPr>
          <p:cNvPr id="9" name="TextBox 8">
            <a:extLst>
              <a:ext uri="{FF2B5EF4-FFF2-40B4-BE49-F238E27FC236}">
                <a16:creationId xmlns:a16="http://schemas.microsoft.com/office/drawing/2014/main" id="{B335AD92-9537-B68E-3AEA-081179853863}"/>
              </a:ext>
            </a:extLst>
          </p:cNvPr>
          <p:cNvSpPr txBox="1"/>
          <p:nvPr/>
        </p:nvSpPr>
        <p:spPr>
          <a:xfrm>
            <a:off x="622082" y="2706321"/>
            <a:ext cx="7033691" cy="3970318"/>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200" b="1" dirty="0"/>
              <a:t>The error detection service of operating systems must avoid a computer system completely breaking down when an error happens</a:t>
            </a:r>
            <a:r>
              <a:rPr lang="en-US" sz="2200" dirty="0"/>
              <a:t>. </a:t>
            </a:r>
          </a:p>
          <a:p>
            <a:pPr marL="342900" indent="-342900" algn="just">
              <a:spcAft>
                <a:spcPts val="600"/>
              </a:spcAft>
              <a:buFont typeface="Arial" panose="020B0604020202020204" pitchFamily="34" charset="0"/>
              <a:buChar char="•"/>
            </a:pPr>
            <a:r>
              <a:rPr lang="en-US" sz="2200" dirty="0"/>
              <a:t>So, this service must catch errors and manage them, keeping the entire system as functional as possible</a:t>
            </a:r>
            <a:r>
              <a:rPr lang="en-US" sz="2200" b="1" dirty="0"/>
              <a:t>.</a:t>
            </a:r>
          </a:p>
          <a:p>
            <a:pPr marL="342900" indent="-342900" algn="just">
              <a:buFont typeface="Arial" panose="020B0604020202020204" pitchFamily="34" charset="0"/>
              <a:buChar char="•"/>
            </a:pPr>
            <a:r>
              <a:rPr lang="en-US" sz="2200" b="0" i="0" dirty="0">
                <a:solidFill>
                  <a:srgbClr val="000000"/>
                </a:solidFill>
                <a:effectLst/>
                <a:highlight>
                  <a:srgbClr val="FFFFFF"/>
                </a:highlight>
              </a:rPr>
              <a:t>Furthermore, the error detection service must be able to inform the user about the errors, showing their codes, descriptions, and, if known, manners to fix them.</a:t>
            </a:r>
          </a:p>
          <a:p>
            <a:pPr marL="342900" indent="-342900" algn="just">
              <a:buFont typeface="Arial" panose="020B0604020202020204" pitchFamily="34" charset="0"/>
              <a:buChar char="•"/>
            </a:pPr>
            <a:r>
              <a:rPr lang="en-US" sz="2200" b="0" i="0" dirty="0">
                <a:solidFill>
                  <a:srgbClr val="000000"/>
                </a:solidFill>
                <a:effectLst/>
                <a:highlight>
                  <a:srgbClr val="FFFFFF"/>
                </a:highlight>
              </a:rPr>
              <a:t>The image next presents error situations that may occur and be handled by the operating system</a:t>
            </a:r>
          </a:p>
          <a:p>
            <a:pPr algn="just">
              <a:spcAft>
                <a:spcPts val="600"/>
              </a:spcAft>
            </a:pPr>
            <a:endParaRPr lang="en-US" sz="2200" b="1" dirty="0"/>
          </a:p>
        </p:txBody>
      </p:sp>
      <p:sp>
        <p:nvSpPr>
          <p:cNvPr id="11" name="TextBox 10">
            <a:extLst>
              <a:ext uri="{FF2B5EF4-FFF2-40B4-BE49-F238E27FC236}">
                <a16:creationId xmlns:a16="http://schemas.microsoft.com/office/drawing/2014/main" id="{F70EBE99-ED93-668F-287F-F5505BC22F96}"/>
              </a:ext>
            </a:extLst>
          </p:cNvPr>
          <p:cNvSpPr txBox="1"/>
          <p:nvPr/>
        </p:nvSpPr>
        <p:spPr>
          <a:xfrm>
            <a:off x="8522898" y="5474554"/>
            <a:ext cx="3968151" cy="430887"/>
          </a:xfrm>
          <a:prstGeom prst="rect">
            <a:avLst/>
          </a:prstGeom>
          <a:noFill/>
        </p:spPr>
        <p:txBody>
          <a:bodyPr wrap="square" rtlCol="0">
            <a:spAutoFit/>
          </a:bodyPr>
          <a:lstStyle/>
          <a:p>
            <a:pPr algn="ctr"/>
            <a:r>
              <a:rPr lang="en-IN" sz="2200" dirty="0"/>
              <a:t>Fig 8. Error and detection in OS</a:t>
            </a:r>
          </a:p>
        </p:txBody>
      </p:sp>
    </p:spTree>
    <p:extLst>
      <p:ext uri="{BB962C8B-B14F-4D97-AF65-F5344CB8AC3E}">
        <p14:creationId xmlns:p14="http://schemas.microsoft.com/office/powerpoint/2010/main" val="36799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639335" y="1015131"/>
            <a:ext cx="11817208" cy="1554272"/>
          </a:xfrm>
          <a:prstGeom prst="rect">
            <a:avLst/>
          </a:prstGeom>
          <a:noFill/>
        </p:spPr>
        <p:txBody>
          <a:bodyPr wrap="square">
            <a:spAutoFit/>
          </a:bodyPr>
          <a:lstStyle/>
          <a:p>
            <a:pPr algn="just">
              <a:spcAft>
                <a:spcPts val="600"/>
              </a:spcAft>
            </a:pPr>
            <a:r>
              <a:rPr lang="en-US" sz="2400" b="1" dirty="0"/>
              <a:t>Resource Allocation Service</a:t>
            </a:r>
          </a:p>
          <a:p>
            <a:pPr algn="just">
              <a:spcAft>
                <a:spcPts val="600"/>
              </a:spcAft>
            </a:pPr>
            <a:r>
              <a:rPr lang="en-US" sz="2200" dirty="0"/>
              <a:t>Resource allocation means dedicating computing resources to processes and users. We have many resource types, such as CPU (actually, CPU time), memory, networking, and I/O devices. So, as the operating system controls these resources, it naturally decides which processes use them.</a:t>
            </a:r>
          </a:p>
        </p:txBody>
      </p:sp>
      <p:sp>
        <p:nvSpPr>
          <p:cNvPr id="11" name="TextBox 10">
            <a:extLst>
              <a:ext uri="{FF2B5EF4-FFF2-40B4-BE49-F238E27FC236}">
                <a16:creationId xmlns:a16="http://schemas.microsoft.com/office/drawing/2014/main" id="{F70EBE99-ED93-668F-287F-F5505BC22F96}"/>
              </a:ext>
            </a:extLst>
          </p:cNvPr>
          <p:cNvSpPr txBox="1"/>
          <p:nvPr/>
        </p:nvSpPr>
        <p:spPr>
          <a:xfrm>
            <a:off x="7125419" y="5862576"/>
            <a:ext cx="4917056" cy="430887"/>
          </a:xfrm>
          <a:prstGeom prst="rect">
            <a:avLst/>
          </a:prstGeom>
          <a:noFill/>
        </p:spPr>
        <p:txBody>
          <a:bodyPr wrap="square" rtlCol="0">
            <a:spAutoFit/>
          </a:bodyPr>
          <a:lstStyle/>
          <a:p>
            <a:pPr algn="ctr"/>
            <a:r>
              <a:rPr lang="en-IN" sz="2200" dirty="0"/>
              <a:t>Fig 9. Resource Allocation service in OS</a:t>
            </a:r>
          </a:p>
        </p:txBody>
      </p:sp>
      <p:sp>
        <p:nvSpPr>
          <p:cNvPr id="13" name="TextBox 12">
            <a:extLst>
              <a:ext uri="{FF2B5EF4-FFF2-40B4-BE49-F238E27FC236}">
                <a16:creationId xmlns:a16="http://schemas.microsoft.com/office/drawing/2014/main" id="{3F93E559-6406-6E69-9D18-3089AB83155D}"/>
              </a:ext>
            </a:extLst>
          </p:cNvPr>
          <p:cNvSpPr txBox="1"/>
          <p:nvPr/>
        </p:nvSpPr>
        <p:spPr>
          <a:xfrm>
            <a:off x="769967" y="4671132"/>
            <a:ext cx="6707894" cy="430887"/>
          </a:xfrm>
          <a:prstGeom prst="rect">
            <a:avLst/>
          </a:prstGeom>
          <a:noFill/>
        </p:spPr>
        <p:txBody>
          <a:bodyPr wrap="square">
            <a:spAutoFit/>
          </a:bodyPr>
          <a:lstStyle/>
          <a:p>
            <a:pPr algn="just"/>
            <a:endParaRPr lang="en-US" sz="2200" b="0" i="0" dirty="0">
              <a:solidFill>
                <a:srgbClr val="000000"/>
              </a:solidFill>
              <a:effectLst/>
              <a:highlight>
                <a:srgbClr val="FFFFFF"/>
              </a:highlight>
            </a:endParaRPr>
          </a:p>
        </p:txBody>
      </p:sp>
      <p:pic>
        <p:nvPicPr>
          <p:cNvPr id="14" name="Picture 13">
            <a:extLst>
              <a:ext uri="{FF2B5EF4-FFF2-40B4-BE49-F238E27FC236}">
                <a16:creationId xmlns:a16="http://schemas.microsoft.com/office/drawing/2014/main" id="{552A6D77-497F-AD44-F081-64D9CCDAFA50}"/>
              </a:ext>
            </a:extLst>
          </p:cNvPr>
          <p:cNvPicPr>
            <a:picLocks noChangeAspect="1"/>
          </p:cNvPicPr>
          <p:nvPr/>
        </p:nvPicPr>
        <p:blipFill>
          <a:blip r:embed="rId4"/>
          <a:stretch>
            <a:fillRect/>
          </a:stretch>
        </p:blipFill>
        <p:spPr>
          <a:xfrm>
            <a:off x="5762444" y="2564632"/>
            <a:ext cx="4027582" cy="3189471"/>
          </a:xfrm>
          <a:prstGeom prst="rect">
            <a:avLst/>
          </a:prstGeom>
        </p:spPr>
      </p:pic>
      <p:pic>
        <p:nvPicPr>
          <p:cNvPr id="16" name="Picture 15">
            <a:extLst>
              <a:ext uri="{FF2B5EF4-FFF2-40B4-BE49-F238E27FC236}">
                <a16:creationId xmlns:a16="http://schemas.microsoft.com/office/drawing/2014/main" id="{00C46E98-B1EA-37A4-9F84-A251BCB38E68}"/>
              </a:ext>
            </a:extLst>
          </p:cNvPr>
          <p:cNvPicPr>
            <a:picLocks noChangeAspect="1"/>
          </p:cNvPicPr>
          <p:nvPr/>
        </p:nvPicPr>
        <p:blipFill>
          <a:blip r:embed="rId5"/>
          <a:stretch>
            <a:fillRect/>
          </a:stretch>
        </p:blipFill>
        <p:spPr>
          <a:xfrm>
            <a:off x="9885872" y="2643237"/>
            <a:ext cx="3163136" cy="3128119"/>
          </a:xfrm>
          <a:prstGeom prst="rect">
            <a:avLst/>
          </a:prstGeom>
        </p:spPr>
      </p:pic>
      <p:sp>
        <p:nvSpPr>
          <p:cNvPr id="12" name="TextBox 11">
            <a:extLst>
              <a:ext uri="{FF2B5EF4-FFF2-40B4-BE49-F238E27FC236}">
                <a16:creationId xmlns:a16="http://schemas.microsoft.com/office/drawing/2014/main" id="{2CAED69B-992C-7147-1E52-19E45423ACEA}"/>
              </a:ext>
            </a:extLst>
          </p:cNvPr>
          <p:cNvSpPr txBox="1"/>
          <p:nvPr/>
        </p:nvSpPr>
        <p:spPr>
          <a:xfrm>
            <a:off x="639335" y="2729502"/>
            <a:ext cx="5123109" cy="3554819"/>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200" dirty="0"/>
              <a:t>During the lifecycle, a process will typically require multiple computing resources.</a:t>
            </a:r>
          </a:p>
          <a:p>
            <a:pPr marL="342900" indent="-342900" algn="just">
              <a:buFont typeface="Arial" panose="020B0604020202020204" pitchFamily="34" charset="0"/>
              <a:buChar char="•"/>
            </a:pPr>
            <a:r>
              <a:rPr lang="en-US" sz="2200" dirty="0"/>
              <a:t>There are two main resource management challenges: </a:t>
            </a:r>
          </a:p>
          <a:p>
            <a:pPr marL="800100" lvl="1" indent="-342900" algn="just">
              <a:buFont typeface="Arial" panose="020B0604020202020204" pitchFamily="34" charset="0"/>
              <a:buChar char="•"/>
            </a:pPr>
            <a:r>
              <a:rPr lang="en-US" sz="2200" dirty="0"/>
              <a:t>A process demanding a particular resource never gets it; </a:t>
            </a:r>
          </a:p>
          <a:p>
            <a:pPr marL="800100" lvl="1" indent="-342900" algn="just">
              <a:buFont typeface="Arial" panose="020B0604020202020204" pitchFamily="34" charset="0"/>
              <a:buChar char="•"/>
            </a:pPr>
            <a:r>
              <a:rPr lang="en-US" sz="2200" dirty="0"/>
              <a:t>A process with a resource never releases it.</a:t>
            </a:r>
          </a:p>
          <a:p>
            <a:pPr marL="800100" lvl="1" indent="-342900" algn="just">
              <a:buFont typeface="Arial" panose="020B0604020202020204" pitchFamily="34" charset="0"/>
              <a:buChar char="•"/>
            </a:pPr>
            <a:endParaRPr lang="en-US" sz="2200" dirty="0"/>
          </a:p>
        </p:txBody>
      </p:sp>
    </p:spTree>
    <p:extLst>
      <p:ext uri="{BB962C8B-B14F-4D97-AF65-F5344CB8AC3E}">
        <p14:creationId xmlns:p14="http://schemas.microsoft.com/office/powerpoint/2010/main" val="2109770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660126" y="945033"/>
            <a:ext cx="11817208" cy="461665"/>
          </a:xfrm>
          <a:prstGeom prst="rect">
            <a:avLst/>
          </a:prstGeom>
          <a:noFill/>
        </p:spPr>
        <p:txBody>
          <a:bodyPr wrap="square">
            <a:spAutoFit/>
          </a:bodyPr>
          <a:lstStyle/>
          <a:p>
            <a:pPr algn="just">
              <a:spcAft>
                <a:spcPts val="600"/>
              </a:spcAft>
            </a:pPr>
            <a:r>
              <a:rPr lang="en-US" sz="2400" b="1" dirty="0"/>
              <a:t>Resource Allocation Service</a:t>
            </a:r>
            <a:r>
              <a:rPr lang="en-US" sz="2400" dirty="0"/>
              <a:t>					</a:t>
            </a:r>
          </a:p>
        </p:txBody>
      </p:sp>
      <p:sp>
        <p:nvSpPr>
          <p:cNvPr id="13" name="TextBox 12">
            <a:extLst>
              <a:ext uri="{FF2B5EF4-FFF2-40B4-BE49-F238E27FC236}">
                <a16:creationId xmlns:a16="http://schemas.microsoft.com/office/drawing/2014/main" id="{3F93E559-6406-6E69-9D18-3089AB83155D}"/>
              </a:ext>
            </a:extLst>
          </p:cNvPr>
          <p:cNvSpPr txBox="1"/>
          <p:nvPr/>
        </p:nvSpPr>
        <p:spPr>
          <a:xfrm>
            <a:off x="769967" y="4671132"/>
            <a:ext cx="6707894" cy="430887"/>
          </a:xfrm>
          <a:prstGeom prst="rect">
            <a:avLst/>
          </a:prstGeom>
          <a:noFill/>
        </p:spPr>
        <p:txBody>
          <a:bodyPr wrap="square">
            <a:spAutoFit/>
          </a:bodyPr>
          <a:lstStyle/>
          <a:p>
            <a:pPr algn="just"/>
            <a:endParaRPr lang="en-US" sz="2200" b="0" i="0" dirty="0">
              <a:solidFill>
                <a:srgbClr val="000000"/>
              </a:solidFill>
              <a:effectLst/>
              <a:highlight>
                <a:srgbClr val="FFFFFF"/>
              </a:highlight>
            </a:endParaRPr>
          </a:p>
        </p:txBody>
      </p:sp>
      <p:pic>
        <p:nvPicPr>
          <p:cNvPr id="16" name="Picture 15">
            <a:extLst>
              <a:ext uri="{FF2B5EF4-FFF2-40B4-BE49-F238E27FC236}">
                <a16:creationId xmlns:a16="http://schemas.microsoft.com/office/drawing/2014/main" id="{00C46E98-B1EA-37A4-9F84-A251BCB38E68}"/>
              </a:ext>
            </a:extLst>
          </p:cNvPr>
          <p:cNvPicPr>
            <a:picLocks noChangeAspect="1"/>
          </p:cNvPicPr>
          <p:nvPr/>
        </p:nvPicPr>
        <p:blipFill>
          <a:blip r:embed="rId4"/>
          <a:stretch>
            <a:fillRect/>
          </a:stretch>
        </p:blipFill>
        <p:spPr>
          <a:xfrm>
            <a:off x="1016267" y="3940354"/>
            <a:ext cx="2659008" cy="2629572"/>
          </a:xfrm>
          <a:prstGeom prst="rect">
            <a:avLst/>
          </a:prstGeom>
        </p:spPr>
      </p:pic>
      <p:sp>
        <p:nvSpPr>
          <p:cNvPr id="18" name="TextBox 17">
            <a:extLst>
              <a:ext uri="{FF2B5EF4-FFF2-40B4-BE49-F238E27FC236}">
                <a16:creationId xmlns:a16="http://schemas.microsoft.com/office/drawing/2014/main" id="{BAFB9323-8AA3-85CE-5CF0-578A282928C8}"/>
              </a:ext>
            </a:extLst>
          </p:cNvPr>
          <p:cNvSpPr txBox="1"/>
          <p:nvPr/>
        </p:nvSpPr>
        <p:spPr>
          <a:xfrm>
            <a:off x="4272082" y="3914468"/>
            <a:ext cx="8822577" cy="1107996"/>
          </a:xfrm>
          <a:prstGeom prst="rect">
            <a:avLst/>
          </a:prstGeom>
          <a:noFill/>
        </p:spPr>
        <p:txBody>
          <a:bodyPr wrap="square">
            <a:spAutoFit/>
          </a:bodyPr>
          <a:lstStyle/>
          <a:p>
            <a:pPr algn="just"/>
            <a:r>
              <a:rPr lang="en-US" sz="2200" dirty="0"/>
              <a:t>Two processes hold particular resources required by both. So, they indefinitely wait for each other to release these resources. We call this condition a deadlock.	</a:t>
            </a:r>
            <a:endParaRPr lang="en-IN" sz="2200" dirty="0"/>
          </a:p>
        </p:txBody>
      </p:sp>
      <p:pic>
        <p:nvPicPr>
          <p:cNvPr id="19" name="Picture 18">
            <a:extLst>
              <a:ext uri="{FF2B5EF4-FFF2-40B4-BE49-F238E27FC236}">
                <a16:creationId xmlns:a16="http://schemas.microsoft.com/office/drawing/2014/main" id="{41060329-4025-C46D-09E6-47D32BCBE324}"/>
              </a:ext>
            </a:extLst>
          </p:cNvPr>
          <p:cNvPicPr>
            <a:picLocks noChangeAspect="1"/>
          </p:cNvPicPr>
          <p:nvPr/>
        </p:nvPicPr>
        <p:blipFill>
          <a:blip r:embed="rId5"/>
          <a:stretch>
            <a:fillRect/>
          </a:stretch>
        </p:blipFill>
        <p:spPr>
          <a:xfrm>
            <a:off x="660126" y="1348316"/>
            <a:ext cx="3248137" cy="2572223"/>
          </a:xfrm>
          <a:prstGeom prst="rect">
            <a:avLst/>
          </a:prstGeom>
        </p:spPr>
      </p:pic>
      <p:sp>
        <p:nvSpPr>
          <p:cNvPr id="20" name="TextBox 19">
            <a:extLst>
              <a:ext uri="{FF2B5EF4-FFF2-40B4-BE49-F238E27FC236}">
                <a16:creationId xmlns:a16="http://schemas.microsoft.com/office/drawing/2014/main" id="{4B724181-A078-68F8-9F43-700D63A59B4D}"/>
              </a:ext>
            </a:extLst>
          </p:cNvPr>
          <p:cNvSpPr txBox="1"/>
          <p:nvPr/>
        </p:nvSpPr>
        <p:spPr>
          <a:xfrm>
            <a:off x="4248427" y="1450549"/>
            <a:ext cx="8589635" cy="1107996"/>
          </a:xfrm>
          <a:prstGeom prst="rect">
            <a:avLst/>
          </a:prstGeom>
          <a:noFill/>
        </p:spPr>
        <p:txBody>
          <a:bodyPr wrap="square">
            <a:spAutoFit/>
          </a:bodyPr>
          <a:lstStyle/>
          <a:p>
            <a:pPr algn="just"/>
            <a:r>
              <a:rPr lang="en-US" sz="2200" dirty="0"/>
              <a:t>In normal condition, processes request or their required resources and get it. Once computation is completed, they release the resources.  Thus, resource becomes available for next process.</a:t>
            </a:r>
            <a:endParaRPr lang="en-IN" dirty="0"/>
          </a:p>
        </p:txBody>
      </p:sp>
    </p:spTree>
    <p:extLst>
      <p:ext uri="{BB962C8B-B14F-4D97-AF65-F5344CB8AC3E}">
        <p14:creationId xmlns:p14="http://schemas.microsoft.com/office/powerpoint/2010/main" val="378476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660126" y="945033"/>
            <a:ext cx="11817208" cy="461665"/>
          </a:xfrm>
          <a:prstGeom prst="rect">
            <a:avLst/>
          </a:prstGeom>
          <a:noFill/>
        </p:spPr>
        <p:txBody>
          <a:bodyPr wrap="square">
            <a:spAutoFit/>
          </a:bodyPr>
          <a:lstStyle/>
          <a:p>
            <a:pPr algn="just">
              <a:spcAft>
                <a:spcPts val="600"/>
              </a:spcAft>
            </a:pPr>
            <a:r>
              <a:rPr lang="en-US" sz="2400" b="1" dirty="0"/>
              <a:t>Accounting Service</a:t>
            </a:r>
            <a:r>
              <a:rPr lang="en-US" sz="2400" dirty="0"/>
              <a:t>					</a:t>
            </a:r>
          </a:p>
        </p:txBody>
      </p:sp>
      <p:sp>
        <p:nvSpPr>
          <p:cNvPr id="13" name="TextBox 12">
            <a:extLst>
              <a:ext uri="{FF2B5EF4-FFF2-40B4-BE49-F238E27FC236}">
                <a16:creationId xmlns:a16="http://schemas.microsoft.com/office/drawing/2014/main" id="{3F93E559-6406-6E69-9D18-3089AB83155D}"/>
              </a:ext>
            </a:extLst>
          </p:cNvPr>
          <p:cNvSpPr txBox="1"/>
          <p:nvPr/>
        </p:nvSpPr>
        <p:spPr>
          <a:xfrm>
            <a:off x="769967" y="4671132"/>
            <a:ext cx="6707894" cy="430887"/>
          </a:xfrm>
          <a:prstGeom prst="rect">
            <a:avLst/>
          </a:prstGeom>
          <a:noFill/>
        </p:spPr>
        <p:txBody>
          <a:bodyPr wrap="square">
            <a:spAutoFit/>
          </a:bodyPr>
          <a:lstStyle/>
          <a:p>
            <a:pPr algn="just"/>
            <a:endParaRPr lang="en-US" sz="2200" b="0" i="0" dirty="0">
              <a:solidFill>
                <a:srgbClr val="000000"/>
              </a:solidFill>
              <a:effectLst/>
              <a:highlight>
                <a:srgbClr val="FFFFFF"/>
              </a:highlight>
            </a:endParaRPr>
          </a:p>
        </p:txBody>
      </p:sp>
      <p:sp>
        <p:nvSpPr>
          <p:cNvPr id="20" name="TextBox 19">
            <a:extLst>
              <a:ext uri="{FF2B5EF4-FFF2-40B4-BE49-F238E27FC236}">
                <a16:creationId xmlns:a16="http://schemas.microsoft.com/office/drawing/2014/main" id="{4B724181-A078-68F8-9F43-700D63A59B4D}"/>
              </a:ext>
            </a:extLst>
          </p:cNvPr>
          <p:cNvSpPr txBox="1"/>
          <p:nvPr/>
        </p:nvSpPr>
        <p:spPr>
          <a:xfrm>
            <a:off x="666449" y="1450549"/>
            <a:ext cx="12068095" cy="1046440"/>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000000"/>
                </a:solidFill>
                <a:effectLst/>
                <a:highlight>
                  <a:srgbClr val="FFFFFF"/>
                </a:highlight>
              </a:rPr>
              <a:t>Accounting consists of keeping track of the behavior of both users and processes in the computing system.</a:t>
            </a:r>
          </a:p>
          <a:p>
            <a:pPr algn="just"/>
            <a:endParaRPr lang="en-IN" dirty="0"/>
          </a:p>
        </p:txBody>
      </p:sp>
      <p:pic>
        <p:nvPicPr>
          <p:cNvPr id="5" name="Picture 4">
            <a:extLst>
              <a:ext uri="{FF2B5EF4-FFF2-40B4-BE49-F238E27FC236}">
                <a16:creationId xmlns:a16="http://schemas.microsoft.com/office/drawing/2014/main" id="{947CC206-B6E8-35B0-AA71-4E72B2DC6C39}"/>
              </a:ext>
            </a:extLst>
          </p:cNvPr>
          <p:cNvPicPr>
            <a:picLocks noChangeAspect="1"/>
          </p:cNvPicPr>
          <p:nvPr/>
        </p:nvPicPr>
        <p:blipFill>
          <a:blip r:embed="rId4"/>
          <a:stretch>
            <a:fillRect/>
          </a:stretch>
        </p:blipFill>
        <p:spPr>
          <a:xfrm>
            <a:off x="7493939" y="1973769"/>
            <a:ext cx="5325013" cy="3821002"/>
          </a:xfrm>
          <a:prstGeom prst="rect">
            <a:avLst/>
          </a:prstGeom>
        </p:spPr>
      </p:pic>
      <p:sp>
        <p:nvSpPr>
          <p:cNvPr id="9" name="TextBox 8">
            <a:extLst>
              <a:ext uri="{FF2B5EF4-FFF2-40B4-BE49-F238E27FC236}">
                <a16:creationId xmlns:a16="http://schemas.microsoft.com/office/drawing/2014/main" id="{21218714-8B66-A99D-9BAB-3017D05990B5}"/>
              </a:ext>
            </a:extLst>
          </p:cNvPr>
          <p:cNvSpPr txBox="1"/>
          <p:nvPr/>
        </p:nvSpPr>
        <p:spPr>
          <a:xfrm>
            <a:off x="628487" y="2250684"/>
            <a:ext cx="6780362" cy="3216265"/>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200" b="0" i="0" dirty="0">
                <a:solidFill>
                  <a:srgbClr val="000000"/>
                </a:solidFill>
                <a:effectLst/>
                <a:highlight>
                  <a:srgbClr val="FFFFFF"/>
                </a:highlight>
              </a:rPr>
              <a:t>For instance, the operating system analyzes which users require the execution of which processes. So, it can also investigate how many computing resources are requested by the processes executing on the computer.</a:t>
            </a:r>
          </a:p>
          <a:p>
            <a:pPr marL="342900" indent="-342900" algn="just">
              <a:buFont typeface="Arial" panose="020B0604020202020204" pitchFamily="34" charset="0"/>
              <a:buChar char="•"/>
            </a:pPr>
            <a:r>
              <a:rPr lang="en-US" sz="2200" b="0" i="0" dirty="0">
                <a:solidFill>
                  <a:srgbClr val="000000"/>
                </a:solidFill>
                <a:effectLst/>
                <a:highlight>
                  <a:srgbClr val="FFFFFF"/>
                </a:highlight>
              </a:rPr>
              <a:t>Finally, the operating system can correlate the obtained information and generate statistics about the users of the computer system and the processes running on it.</a:t>
            </a:r>
          </a:p>
        </p:txBody>
      </p:sp>
      <p:sp>
        <p:nvSpPr>
          <p:cNvPr id="11" name="TextBox 10">
            <a:extLst>
              <a:ext uri="{FF2B5EF4-FFF2-40B4-BE49-F238E27FC236}">
                <a16:creationId xmlns:a16="http://schemas.microsoft.com/office/drawing/2014/main" id="{40B01F90-CE14-BBA8-3BD0-E5A2E31583E3}"/>
              </a:ext>
            </a:extLst>
          </p:cNvPr>
          <p:cNvSpPr txBox="1"/>
          <p:nvPr/>
        </p:nvSpPr>
        <p:spPr>
          <a:xfrm>
            <a:off x="7874138" y="5858818"/>
            <a:ext cx="4564614" cy="430887"/>
          </a:xfrm>
          <a:prstGeom prst="rect">
            <a:avLst/>
          </a:prstGeom>
          <a:noFill/>
        </p:spPr>
        <p:txBody>
          <a:bodyPr wrap="square" rtlCol="0">
            <a:spAutoFit/>
          </a:bodyPr>
          <a:lstStyle/>
          <a:p>
            <a:pPr algn="ctr"/>
            <a:r>
              <a:rPr lang="en-IN" sz="2200" dirty="0"/>
              <a:t>Fig 10. Accounting service in OS</a:t>
            </a:r>
          </a:p>
        </p:txBody>
      </p:sp>
    </p:spTree>
    <p:extLst>
      <p:ext uri="{BB962C8B-B14F-4D97-AF65-F5344CB8AC3E}">
        <p14:creationId xmlns:p14="http://schemas.microsoft.com/office/powerpoint/2010/main" val="44756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17253"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660126" y="945033"/>
            <a:ext cx="11817208" cy="461665"/>
          </a:xfrm>
          <a:prstGeom prst="rect">
            <a:avLst/>
          </a:prstGeom>
          <a:noFill/>
        </p:spPr>
        <p:txBody>
          <a:bodyPr wrap="square">
            <a:spAutoFit/>
          </a:bodyPr>
          <a:lstStyle/>
          <a:p>
            <a:pPr algn="just">
              <a:spcAft>
                <a:spcPts val="600"/>
              </a:spcAft>
            </a:pPr>
            <a:r>
              <a:rPr lang="en-US" sz="2400" b="1" dirty="0"/>
              <a:t>Security Service</a:t>
            </a:r>
            <a:r>
              <a:rPr lang="en-US" sz="2400" dirty="0"/>
              <a:t>					</a:t>
            </a:r>
          </a:p>
        </p:txBody>
      </p:sp>
      <p:sp>
        <p:nvSpPr>
          <p:cNvPr id="13" name="TextBox 12">
            <a:extLst>
              <a:ext uri="{FF2B5EF4-FFF2-40B4-BE49-F238E27FC236}">
                <a16:creationId xmlns:a16="http://schemas.microsoft.com/office/drawing/2014/main" id="{3F93E559-6406-6E69-9D18-3089AB83155D}"/>
              </a:ext>
            </a:extLst>
          </p:cNvPr>
          <p:cNvSpPr txBox="1"/>
          <p:nvPr/>
        </p:nvSpPr>
        <p:spPr>
          <a:xfrm>
            <a:off x="769967" y="4671132"/>
            <a:ext cx="6707894" cy="430887"/>
          </a:xfrm>
          <a:prstGeom prst="rect">
            <a:avLst/>
          </a:prstGeom>
          <a:noFill/>
        </p:spPr>
        <p:txBody>
          <a:bodyPr wrap="square">
            <a:spAutoFit/>
          </a:bodyPr>
          <a:lstStyle/>
          <a:p>
            <a:pPr algn="just"/>
            <a:endParaRPr lang="en-US" sz="2200" b="0" i="0" dirty="0">
              <a:solidFill>
                <a:srgbClr val="000000"/>
              </a:solidFill>
              <a:effectLst/>
              <a:highlight>
                <a:srgbClr val="FFFFFF"/>
              </a:highlight>
            </a:endParaRPr>
          </a:p>
        </p:txBody>
      </p:sp>
      <p:sp>
        <p:nvSpPr>
          <p:cNvPr id="20" name="TextBox 19">
            <a:extLst>
              <a:ext uri="{FF2B5EF4-FFF2-40B4-BE49-F238E27FC236}">
                <a16:creationId xmlns:a16="http://schemas.microsoft.com/office/drawing/2014/main" id="{4B724181-A078-68F8-9F43-700D63A59B4D}"/>
              </a:ext>
            </a:extLst>
          </p:cNvPr>
          <p:cNvSpPr txBox="1"/>
          <p:nvPr/>
        </p:nvSpPr>
        <p:spPr>
          <a:xfrm>
            <a:off x="666449" y="1450549"/>
            <a:ext cx="12068095" cy="769441"/>
          </a:xfrm>
          <a:prstGeom prst="rect">
            <a:avLst/>
          </a:prstGeom>
          <a:noFill/>
        </p:spPr>
        <p:txBody>
          <a:bodyPr wrap="square">
            <a:spAutoFit/>
          </a:bodyPr>
          <a:lstStyle/>
          <a:p>
            <a:pPr algn="just"/>
            <a:r>
              <a:rPr lang="en-US" sz="2200" dirty="0"/>
              <a:t>Regarding the operating system, we can understand security in different aspects.</a:t>
            </a:r>
          </a:p>
          <a:p>
            <a:pPr algn="just"/>
            <a:endParaRPr lang="en-US" sz="2200" dirty="0"/>
          </a:p>
        </p:txBody>
      </p:sp>
      <p:sp>
        <p:nvSpPr>
          <p:cNvPr id="11" name="TextBox 10">
            <a:extLst>
              <a:ext uri="{FF2B5EF4-FFF2-40B4-BE49-F238E27FC236}">
                <a16:creationId xmlns:a16="http://schemas.microsoft.com/office/drawing/2014/main" id="{40B01F90-CE14-BBA8-3BD0-E5A2E31583E3}"/>
              </a:ext>
            </a:extLst>
          </p:cNvPr>
          <p:cNvSpPr txBox="1"/>
          <p:nvPr/>
        </p:nvSpPr>
        <p:spPr>
          <a:xfrm>
            <a:off x="8659254" y="5200403"/>
            <a:ext cx="4564614" cy="430887"/>
          </a:xfrm>
          <a:prstGeom prst="rect">
            <a:avLst/>
          </a:prstGeom>
          <a:noFill/>
        </p:spPr>
        <p:txBody>
          <a:bodyPr wrap="square" rtlCol="0">
            <a:spAutoFit/>
          </a:bodyPr>
          <a:lstStyle/>
          <a:p>
            <a:pPr algn="ctr"/>
            <a:r>
              <a:rPr lang="en-IN" sz="2200" dirty="0"/>
              <a:t>Fig 11. Security service in OS</a:t>
            </a:r>
          </a:p>
        </p:txBody>
      </p:sp>
      <p:sp>
        <p:nvSpPr>
          <p:cNvPr id="7" name="TextBox 6">
            <a:extLst>
              <a:ext uri="{FF2B5EF4-FFF2-40B4-BE49-F238E27FC236}">
                <a16:creationId xmlns:a16="http://schemas.microsoft.com/office/drawing/2014/main" id="{3E9A433B-BDD8-C737-C6DD-DF0DB709AB44}"/>
              </a:ext>
            </a:extLst>
          </p:cNvPr>
          <p:cNvSpPr txBox="1"/>
          <p:nvPr/>
        </p:nvSpPr>
        <p:spPr>
          <a:xfrm>
            <a:off x="666448" y="2102478"/>
            <a:ext cx="7992805" cy="3631763"/>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200" dirty="0"/>
              <a:t>The first aspect consists of internal security for the processes. The operating system must be able to guarantee the correct execution of processes.</a:t>
            </a:r>
          </a:p>
          <a:p>
            <a:pPr marL="342900" indent="-342900" algn="just">
              <a:spcAft>
                <a:spcPts val="600"/>
              </a:spcAft>
              <a:buFont typeface="Arial" panose="020B0604020202020204" pitchFamily="34" charset="0"/>
              <a:buChar char="•"/>
            </a:pPr>
            <a:r>
              <a:rPr lang="en-US" sz="2200" dirty="0"/>
              <a:t>Another relevant aspect of security is guaranteeing that only authorized users trigger the creation, modification, and remotion of resources and processes in the computer system.</a:t>
            </a:r>
          </a:p>
          <a:p>
            <a:pPr marL="342900" indent="-342900" algn="just">
              <a:buFont typeface="Arial" panose="020B0604020202020204" pitchFamily="34" charset="0"/>
              <a:buChar char="•"/>
            </a:pPr>
            <a:r>
              <a:rPr lang="en-US" sz="2200" dirty="0"/>
              <a:t>So, the operating system must provide authentication methods to the users to prove they are who they claim to be. The most usual authentication method employed by operating systems is single-factor password-based authentication.</a:t>
            </a:r>
            <a:endParaRPr lang="en-IN" sz="2200" dirty="0"/>
          </a:p>
        </p:txBody>
      </p:sp>
      <p:pic>
        <p:nvPicPr>
          <p:cNvPr id="14" name="Picture 13">
            <a:extLst>
              <a:ext uri="{FF2B5EF4-FFF2-40B4-BE49-F238E27FC236}">
                <a16:creationId xmlns:a16="http://schemas.microsoft.com/office/drawing/2014/main" id="{5826D2C3-3DBA-6B74-4BCE-6ACE55D585DD}"/>
              </a:ext>
            </a:extLst>
          </p:cNvPr>
          <p:cNvPicPr>
            <a:picLocks noChangeAspect="1"/>
          </p:cNvPicPr>
          <p:nvPr/>
        </p:nvPicPr>
        <p:blipFill>
          <a:blip r:embed="rId4"/>
          <a:stretch>
            <a:fillRect/>
          </a:stretch>
        </p:blipFill>
        <p:spPr>
          <a:xfrm>
            <a:off x="8659254" y="2214156"/>
            <a:ext cx="4361114" cy="2831370"/>
          </a:xfrm>
          <a:prstGeom prst="rect">
            <a:avLst/>
          </a:prstGeom>
        </p:spPr>
      </p:pic>
    </p:spTree>
    <p:extLst>
      <p:ext uri="{BB962C8B-B14F-4D97-AF65-F5344CB8AC3E}">
        <p14:creationId xmlns:p14="http://schemas.microsoft.com/office/powerpoint/2010/main" val="4117488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1277273"/>
          </a:xfrm>
          <a:prstGeom prst="rect">
            <a:avLst/>
          </a:prstGeom>
          <a:noFill/>
        </p:spPr>
        <p:txBody>
          <a:bodyPr wrap="square">
            <a:spAutoFit/>
          </a:bodyPr>
          <a:lstStyle/>
          <a:p>
            <a:pPr marL="342900" indent="-342900" algn="just" fontAlgn="base">
              <a:spcAft>
                <a:spcPts val="600"/>
              </a:spcAft>
              <a:buFont typeface="Arial" panose="020B0604020202020204" pitchFamily="34" charset="0"/>
              <a:buChar char="•"/>
            </a:pPr>
            <a:r>
              <a:rPr lang="en-US" sz="2400" b="1" i="0" dirty="0">
                <a:solidFill>
                  <a:srgbClr val="273239"/>
                </a:solidFill>
                <a:effectLst/>
                <a:highlight>
                  <a:srgbClr val="FFFFFF"/>
                </a:highlight>
              </a:rPr>
              <a:t>Mainframe Computing Environment</a:t>
            </a:r>
            <a:r>
              <a:rPr lang="en-US" sz="2400" b="0" i="0" dirty="0">
                <a:solidFill>
                  <a:srgbClr val="273239"/>
                </a:solidFill>
                <a:effectLst/>
                <a:highlight>
                  <a:srgbClr val="FFFFFF"/>
                </a:highlight>
              </a:rPr>
              <a:t>:  A large and powerful computer system used for critical applications and large-scale data processing.</a:t>
            </a:r>
          </a:p>
          <a:p>
            <a:pPr marL="342900" indent="-342900" algn="just" fontAlgn="base">
              <a:spcAft>
                <a:spcPts val="600"/>
              </a:spcAft>
              <a:buFont typeface="Arial" panose="020B0604020202020204" pitchFamily="34" charset="0"/>
              <a:buChar char="•"/>
            </a:pPr>
            <a:endParaRPr lang="en-US" sz="2400" b="0" i="0" dirty="0">
              <a:solidFill>
                <a:srgbClr val="273239"/>
              </a:solidFill>
              <a:effectLst/>
              <a:highlight>
                <a:srgbClr val="FFFFFF"/>
              </a:highlight>
            </a:endParaRPr>
          </a:p>
        </p:txBody>
      </p:sp>
      <p:pic>
        <p:nvPicPr>
          <p:cNvPr id="5" name="Picture 4">
            <a:extLst>
              <a:ext uri="{FF2B5EF4-FFF2-40B4-BE49-F238E27FC236}">
                <a16:creationId xmlns:a16="http://schemas.microsoft.com/office/drawing/2014/main" id="{F74E81D8-758D-A473-2CA5-99ECB7A7928B}"/>
              </a:ext>
            </a:extLst>
          </p:cNvPr>
          <p:cNvPicPr>
            <a:picLocks noChangeAspect="1"/>
          </p:cNvPicPr>
          <p:nvPr/>
        </p:nvPicPr>
        <p:blipFill>
          <a:blip r:embed="rId3"/>
          <a:stretch>
            <a:fillRect/>
          </a:stretch>
        </p:blipFill>
        <p:spPr>
          <a:xfrm>
            <a:off x="8201639" y="1859225"/>
            <a:ext cx="4898343" cy="3443615"/>
          </a:xfrm>
          <a:prstGeom prst="rect">
            <a:avLst/>
          </a:prstGeom>
        </p:spPr>
      </p:pic>
      <p:sp>
        <p:nvSpPr>
          <p:cNvPr id="6" name="TextBox 5">
            <a:extLst>
              <a:ext uri="{FF2B5EF4-FFF2-40B4-BE49-F238E27FC236}">
                <a16:creationId xmlns:a16="http://schemas.microsoft.com/office/drawing/2014/main" id="{6713FE7B-FF6A-7EEE-F13F-57E1624F29FA}"/>
              </a:ext>
            </a:extLst>
          </p:cNvPr>
          <p:cNvSpPr txBox="1"/>
          <p:nvPr/>
        </p:nvSpPr>
        <p:spPr>
          <a:xfrm>
            <a:off x="9053796" y="5354173"/>
            <a:ext cx="3614900" cy="430887"/>
          </a:xfrm>
          <a:prstGeom prst="rect">
            <a:avLst/>
          </a:prstGeom>
          <a:noFill/>
        </p:spPr>
        <p:txBody>
          <a:bodyPr wrap="none" rtlCol="0">
            <a:spAutoFit/>
          </a:bodyPr>
          <a:lstStyle/>
          <a:p>
            <a:r>
              <a:rPr lang="en-US" sz="2200" dirty="0"/>
              <a:t>Fig 12. Mainframe computing </a:t>
            </a:r>
            <a:endParaRPr lang="en-IN" sz="2200" dirty="0"/>
          </a:p>
        </p:txBody>
      </p:sp>
      <p:sp>
        <p:nvSpPr>
          <p:cNvPr id="11" name="TextBox 10">
            <a:extLst>
              <a:ext uri="{FF2B5EF4-FFF2-40B4-BE49-F238E27FC236}">
                <a16:creationId xmlns:a16="http://schemas.microsoft.com/office/drawing/2014/main" id="{D3D8B4BD-14C6-06D3-DDC1-6E7395756CC2}"/>
              </a:ext>
            </a:extLst>
          </p:cNvPr>
          <p:cNvSpPr txBox="1"/>
          <p:nvPr/>
        </p:nvSpPr>
        <p:spPr>
          <a:xfrm>
            <a:off x="560712" y="2197713"/>
            <a:ext cx="7841415" cy="4185761"/>
          </a:xfrm>
          <a:prstGeom prst="rect">
            <a:avLst/>
          </a:prstGeom>
          <a:noFill/>
        </p:spPr>
        <p:txBody>
          <a:bodyPr wrap="square">
            <a:spAutoFit/>
          </a:bodyPr>
          <a:lstStyle/>
          <a:p>
            <a:pPr algn="just"/>
            <a:r>
              <a:rPr lang="en-US" sz="2200" b="1" dirty="0"/>
              <a:t>Example:</a:t>
            </a:r>
            <a:r>
              <a:rPr lang="en-US" sz="2200" dirty="0"/>
              <a:t> IBM Z Series mainframes used by large financial institutions</a:t>
            </a:r>
          </a:p>
          <a:p>
            <a:pPr algn="just"/>
            <a:endParaRPr lang="en-US" sz="2200" dirty="0"/>
          </a:p>
          <a:p>
            <a:pPr algn="just"/>
            <a:r>
              <a:rPr lang="en-US" sz="2400" b="1" dirty="0"/>
              <a:t>Components (Hardware)</a:t>
            </a:r>
          </a:p>
          <a:p>
            <a:pPr marL="342900" indent="-342900" algn="just">
              <a:buFont typeface="Arial" panose="020B0604020202020204" pitchFamily="34" charset="0"/>
              <a:buChar char="•"/>
            </a:pPr>
            <a:r>
              <a:rPr lang="en-IN" sz="2200" b="1" dirty="0"/>
              <a:t>Mainframe Computer:</a:t>
            </a:r>
            <a:r>
              <a:rPr lang="en-IN" sz="2200" dirty="0"/>
              <a:t> Centralized, high-performance computers designed for large-scale processing.</a:t>
            </a:r>
          </a:p>
          <a:p>
            <a:pPr marL="342900" indent="-342900" algn="just">
              <a:buFont typeface="Arial" panose="020B0604020202020204" pitchFamily="34" charset="0"/>
              <a:buChar char="•"/>
            </a:pPr>
            <a:r>
              <a:rPr lang="en-IN" sz="2200" b="1" dirty="0"/>
              <a:t>Storage Systems:</a:t>
            </a:r>
            <a:r>
              <a:rPr lang="en-IN" sz="2200" dirty="0"/>
              <a:t> High-capacity storage units (e.g., disk arrays, tape drives).</a:t>
            </a:r>
          </a:p>
          <a:p>
            <a:pPr marL="342900" indent="-342900" algn="just">
              <a:buFont typeface="Arial" panose="020B0604020202020204" pitchFamily="34" charset="0"/>
              <a:buChar char="•"/>
            </a:pPr>
            <a:r>
              <a:rPr lang="en-IN" sz="2200" b="1" dirty="0"/>
              <a:t>Input/Output Devices:</a:t>
            </a:r>
            <a:r>
              <a:rPr lang="en-IN" sz="2200" dirty="0"/>
              <a:t> High-speed printers, terminals.</a:t>
            </a:r>
          </a:p>
          <a:p>
            <a:pPr marL="342900" indent="-342900" algn="just">
              <a:buFont typeface="Arial" panose="020B0604020202020204" pitchFamily="34" charset="0"/>
              <a:buChar char="•"/>
            </a:pPr>
            <a:r>
              <a:rPr lang="en-IN" sz="2200" b="1" dirty="0"/>
              <a:t>Networking Components:</a:t>
            </a:r>
            <a:r>
              <a:rPr lang="en-IN" sz="2200" dirty="0"/>
              <a:t> High-bandwidth network interfaces to connect with various systems and devices.</a:t>
            </a:r>
          </a:p>
          <a:p>
            <a:pPr algn="just"/>
            <a:endParaRPr lang="en-IN" sz="2200" dirty="0"/>
          </a:p>
        </p:txBody>
      </p:sp>
    </p:spTree>
    <p:extLst>
      <p:ext uri="{BB962C8B-B14F-4D97-AF65-F5344CB8AC3E}">
        <p14:creationId xmlns:p14="http://schemas.microsoft.com/office/powerpoint/2010/main" val="308459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1277273"/>
          </a:xfrm>
          <a:prstGeom prst="rect">
            <a:avLst/>
          </a:prstGeom>
          <a:noFill/>
        </p:spPr>
        <p:txBody>
          <a:bodyPr wrap="square">
            <a:spAutoFit/>
          </a:bodyPr>
          <a:lstStyle/>
          <a:p>
            <a:pPr marL="342900" indent="-342900" algn="just" fontAlgn="base">
              <a:spcAft>
                <a:spcPts val="600"/>
              </a:spcAft>
              <a:buFont typeface="Arial" panose="020B0604020202020204" pitchFamily="34" charset="0"/>
              <a:buChar char="•"/>
            </a:pPr>
            <a:r>
              <a:rPr lang="en-US" sz="2400" b="1" i="0" dirty="0">
                <a:solidFill>
                  <a:srgbClr val="273239"/>
                </a:solidFill>
                <a:effectLst/>
                <a:highlight>
                  <a:srgbClr val="FFFFFF"/>
                </a:highlight>
              </a:rPr>
              <a:t>Mainframe Computing Environment </a:t>
            </a:r>
            <a:r>
              <a:rPr lang="en-US" sz="2400" b="0" i="0" dirty="0">
                <a:solidFill>
                  <a:srgbClr val="273239"/>
                </a:solidFill>
                <a:effectLst/>
                <a:highlight>
                  <a:srgbClr val="FFFFFF"/>
                </a:highlight>
              </a:rPr>
              <a:t>:  A large and powerful computer system used for critical applications and large-scale data processing.</a:t>
            </a:r>
          </a:p>
          <a:p>
            <a:pPr marL="342900" indent="-342900" algn="just" fontAlgn="base">
              <a:spcAft>
                <a:spcPts val="600"/>
              </a:spcAft>
              <a:buFont typeface="Arial" panose="020B0604020202020204" pitchFamily="34" charset="0"/>
              <a:buChar char="•"/>
            </a:pPr>
            <a:endParaRPr lang="en-US" sz="2400" b="0" i="0" dirty="0">
              <a:solidFill>
                <a:srgbClr val="273239"/>
              </a:solidFill>
              <a:effectLst/>
              <a:highlight>
                <a:srgbClr val="FFFFFF"/>
              </a:highlight>
            </a:endParaRPr>
          </a:p>
        </p:txBody>
      </p:sp>
      <p:pic>
        <p:nvPicPr>
          <p:cNvPr id="5" name="Picture 4">
            <a:extLst>
              <a:ext uri="{FF2B5EF4-FFF2-40B4-BE49-F238E27FC236}">
                <a16:creationId xmlns:a16="http://schemas.microsoft.com/office/drawing/2014/main" id="{F74E81D8-758D-A473-2CA5-99ECB7A7928B}"/>
              </a:ext>
            </a:extLst>
          </p:cNvPr>
          <p:cNvPicPr>
            <a:picLocks noChangeAspect="1"/>
          </p:cNvPicPr>
          <p:nvPr/>
        </p:nvPicPr>
        <p:blipFill>
          <a:blip r:embed="rId3"/>
          <a:stretch>
            <a:fillRect/>
          </a:stretch>
        </p:blipFill>
        <p:spPr>
          <a:xfrm>
            <a:off x="8769600" y="2076852"/>
            <a:ext cx="4542800" cy="3193662"/>
          </a:xfrm>
          <a:prstGeom prst="rect">
            <a:avLst/>
          </a:prstGeom>
        </p:spPr>
      </p:pic>
      <p:sp>
        <p:nvSpPr>
          <p:cNvPr id="6" name="TextBox 5">
            <a:extLst>
              <a:ext uri="{FF2B5EF4-FFF2-40B4-BE49-F238E27FC236}">
                <a16:creationId xmlns:a16="http://schemas.microsoft.com/office/drawing/2014/main" id="{6713FE7B-FF6A-7EEE-F13F-57E1624F29FA}"/>
              </a:ext>
            </a:extLst>
          </p:cNvPr>
          <p:cNvSpPr txBox="1"/>
          <p:nvPr/>
        </p:nvSpPr>
        <p:spPr>
          <a:xfrm>
            <a:off x="9275504" y="5315920"/>
            <a:ext cx="3614900" cy="430887"/>
          </a:xfrm>
          <a:prstGeom prst="rect">
            <a:avLst/>
          </a:prstGeom>
          <a:noFill/>
        </p:spPr>
        <p:txBody>
          <a:bodyPr wrap="none" rtlCol="0">
            <a:spAutoFit/>
          </a:bodyPr>
          <a:lstStyle/>
          <a:p>
            <a:r>
              <a:rPr lang="en-US" sz="2200" dirty="0"/>
              <a:t>Fig 12. Mainframe computing </a:t>
            </a:r>
            <a:endParaRPr lang="en-IN" sz="2200" dirty="0"/>
          </a:p>
        </p:txBody>
      </p:sp>
      <p:sp>
        <p:nvSpPr>
          <p:cNvPr id="11" name="TextBox 10">
            <a:extLst>
              <a:ext uri="{FF2B5EF4-FFF2-40B4-BE49-F238E27FC236}">
                <a16:creationId xmlns:a16="http://schemas.microsoft.com/office/drawing/2014/main" id="{D3D8B4BD-14C6-06D3-DDC1-6E7395756CC2}"/>
              </a:ext>
            </a:extLst>
          </p:cNvPr>
          <p:cNvSpPr txBox="1"/>
          <p:nvPr/>
        </p:nvSpPr>
        <p:spPr>
          <a:xfrm>
            <a:off x="526209" y="2197713"/>
            <a:ext cx="8043632" cy="3985706"/>
          </a:xfrm>
          <a:prstGeom prst="rect">
            <a:avLst/>
          </a:prstGeom>
          <a:noFill/>
        </p:spPr>
        <p:txBody>
          <a:bodyPr wrap="square">
            <a:spAutoFit/>
          </a:bodyPr>
          <a:lstStyle/>
          <a:p>
            <a:pPr>
              <a:spcAft>
                <a:spcPts val="600"/>
              </a:spcAft>
            </a:pPr>
            <a:r>
              <a:rPr lang="en-US" sz="2400" b="1" dirty="0"/>
              <a:t>Components (Software)</a:t>
            </a:r>
            <a:endParaRPr lang="en-US" sz="2400" dirty="0"/>
          </a:p>
          <a:p>
            <a:pPr marL="342900" indent="-342900" algn="just">
              <a:buFont typeface="Arial" panose="020B0604020202020204" pitchFamily="34" charset="0"/>
              <a:buChar char="•"/>
            </a:pPr>
            <a:r>
              <a:rPr lang="en-US" sz="2200" b="1" dirty="0"/>
              <a:t>Operating System:</a:t>
            </a:r>
            <a:r>
              <a:rPr lang="en-US" sz="2200" dirty="0"/>
              <a:t> Specialized mainframe OS such as z/OS, z/VM, or Linux on Z.</a:t>
            </a:r>
          </a:p>
          <a:p>
            <a:pPr marL="342900" indent="-342900" algn="just">
              <a:buFont typeface="Arial" panose="020B0604020202020204" pitchFamily="34" charset="0"/>
              <a:buChar char="•"/>
            </a:pPr>
            <a:r>
              <a:rPr lang="en-US" sz="2200" b="1" dirty="0"/>
              <a:t>Middleware:</a:t>
            </a:r>
            <a:r>
              <a:rPr lang="en-US" sz="2200" dirty="0"/>
              <a:t> Software to manage communication and data exchange between applications (e.g., CICS for transaction processing, DB2 for database management).</a:t>
            </a:r>
          </a:p>
          <a:p>
            <a:pPr marL="342900" indent="-342900" algn="just">
              <a:buFont typeface="Arial" panose="020B0604020202020204" pitchFamily="34" charset="0"/>
              <a:buChar char="•"/>
            </a:pPr>
            <a:r>
              <a:rPr lang="en-US" sz="2200" b="1" dirty="0"/>
              <a:t>Applications:</a:t>
            </a:r>
            <a:r>
              <a:rPr lang="en-US" sz="2200" dirty="0"/>
              <a:t> Business-critical applications for finance, insurance, retail, and other industries.</a:t>
            </a:r>
          </a:p>
          <a:p>
            <a:pPr algn="just"/>
            <a:endParaRPr lang="en-IN" sz="2400" b="1" dirty="0"/>
          </a:p>
          <a:p>
            <a:pPr algn="just"/>
            <a:r>
              <a:rPr lang="en-IN" sz="2400" b="1" dirty="0"/>
              <a:t>Utility Areas: </a:t>
            </a:r>
            <a:r>
              <a:rPr lang="en-IN" sz="2200" dirty="0"/>
              <a:t>Enterprise Resource Planning (ERP), Data Analysis and Reporting,  ATM and Online Banking, Historical Data Storage</a:t>
            </a:r>
          </a:p>
        </p:txBody>
      </p:sp>
    </p:spTree>
    <p:extLst>
      <p:ext uri="{BB962C8B-B14F-4D97-AF65-F5344CB8AC3E}">
        <p14:creationId xmlns:p14="http://schemas.microsoft.com/office/powerpoint/2010/main" val="95946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649669"/>
            <a:ext cx="10454766" cy="5486909"/>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1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Introduction to Operating System</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3 </a:t>
            </a:r>
          </a:p>
          <a:p>
            <a:pPr algn="ctr"/>
            <a:r>
              <a:rPr lang="en-US" sz="4000" b="1" dirty="0">
                <a:solidFill>
                  <a:srgbClr val="46B0FA"/>
                </a:solidFill>
                <a:latin typeface="Times" panose="02020603050405020304" pitchFamily="18" charset="0"/>
                <a:cs typeface="Times" panose="02020603050405020304" pitchFamily="18" charset="0"/>
              </a:rPr>
              <a:t>Dr. Hemant Petwal</a:t>
            </a:r>
            <a:r>
              <a:rPr lang="en-IN" sz="5000" b="1" dirty="0">
                <a:solidFill>
                  <a:srgbClr val="C00000"/>
                </a:solidFill>
                <a:latin typeface="Times" panose="02020603050405020304" pitchFamily="18" charset="0"/>
                <a:cs typeface="Times" panose="02020603050405020304" pitchFamily="18" charset="0"/>
              </a:rPr>
              <a:t> </a:t>
            </a:r>
            <a:endParaRPr lang="en-US" sz="5000" b="1" dirty="0">
              <a:solidFill>
                <a:srgbClr val="46B0FA"/>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830997"/>
          </a:xfrm>
          <a:prstGeom prst="rect">
            <a:avLst/>
          </a:prstGeom>
          <a:noFill/>
        </p:spPr>
        <p:txBody>
          <a:bodyPr wrap="square">
            <a:spAutoFit/>
          </a:bodyPr>
          <a:lstStyle/>
          <a:p>
            <a:pPr marL="342900" indent="-342900" algn="just" fontAlgn="base">
              <a:buFont typeface="Arial" panose="020B0604020202020204" pitchFamily="34" charset="0"/>
              <a:buChar char="•"/>
            </a:pPr>
            <a:r>
              <a:rPr lang="en-US" sz="2400" b="1" i="0" dirty="0">
                <a:solidFill>
                  <a:srgbClr val="273239"/>
                </a:solidFill>
                <a:effectLst/>
                <a:highlight>
                  <a:srgbClr val="FFFFFF"/>
                </a:highlight>
              </a:rPr>
              <a:t>Client-Server</a:t>
            </a:r>
            <a:r>
              <a:rPr lang="en-US" sz="2400" b="1" dirty="0">
                <a:solidFill>
                  <a:srgbClr val="273239"/>
                </a:solidFill>
                <a:highlight>
                  <a:srgbClr val="FFFFFF"/>
                </a:highlight>
              </a:rPr>
              <a:t> </a:t>
            </a:r>
            <a:r>
              <a:rPr lang="en-US" sz="2400" b="1" i="0" dirty="0">
                <a:solidFill>
                  <a:srgbClr val="273239"/>
                </a:solidFill>
                <a:effectLst/>
                <a:highlight>
                  <a:srgbClr val="FFFFFF"/>
                </a:highlight>
              </a:rPr>
              <a:t>Computing Environment </a:t>
            </a:r>
            <a:r>
              <a:rPr lang="en-US" sz="2400" b="0" i="0" dirty="0">
                <a:solidFill>
                  <a:srgbClr val="273239"/>
                </a:solidFill>
                <a:effectLst/>
                <a:highlight>
                  <a:srgbClr val="FFFFFF"/>
                </a:highlight>
              </a:rPr>
              <a:t>:  A computing environment in which client devices access resources and services from a central server.</a:t>
            </a:r>
          </a:p>
        </p:txBody>
      </p:sp>
      <p:pic>
        <p:nvPicPr>
          <p:cNvPr id="2" name="Picture 1">
            <a:extLst>
              <a:ext uri="{FF2B5EF4-FFF2-40B4-BE49-F238E27FC236}">
                <a16:creationId xmlns:a16="http://schemas.microsoft.com/office/drawing/2014/main" id="{80A295F2-0C4D-980B-D539-C80B7A8445C7}"/>
              </a:ext>
            </a:extLst>
          </p:cNvPr>
          <p:cNvPicPr>
            <a:picLocks noChangeAspect="1"/>
          </p:cNvPicPr>
          <p:nvPr/>
        </p:nvPicPr>
        <p:blipFill>
          <a:blip r:embed="rId3"/>
          <a:stretch>
            <a:fillRect/>
          </a:stretch>
        </p:blipFill>
        <p:spPr>
          <a:xfrm>
            <a:off x="9040486" y="2354658"/>
            <a:ext cx="4191003" cy="2702093"/>
          </a:xfrm>
          <a:prstGeom prst="rect">
            <a:avLst/>
          </a:prstGeom>
        </p:spPr>
      </p:pic>
      <p:sp>
        <p:nvSpPr>
          <p:cNvPr id="5" name="TextBox 4">
            <a:extLst>
              <a:ext uri="{FF2B5EF4-FFF2-40B4-BE49-F238E27FC236}">
                <a16:creationId xmlns:a16="http://schemas.microsoft.com/office/drawing/2014/main" id="{296F718B-0F8D-D4CB-1ECC-57AAD41FFAEC}"/>
              </a:ext>
            </a:extLst>
          </p:cNvPr>
          <p:cNvSpPr txBox="1"/>
          <p:nvPr/>
        </p:nvSpPr>
        <p:spPr>
          <a:xfrm>
            <a:off x="9366482" y="5089965"/>
            <a:ext cx="3864007" cy="430887"/>
          </a:xfrm>
          <a:prstGeom prst="rect">
            <a:avLst/>
          </a:prstGeom>
          <a:noFill/>
        </p:spPr>
        <p:txBody>
          <a:bodyPr wrap="none" rtlCol="0">
            <a:spAutoFit/>
          </a:bodyPr>
          <a:lstStyle/>
          <a:p>
            <a:r>
              <a:rPr lang="en-IN" sz="2200" dirty="0"/>
              <a:t>Fig 13. Client-Server Computing </a:t>
            </a:r>
          </a:p>
        </p:txBody>
      </p:sp>
      <p:sp>
        <p:nvSpPr>
          <p:cNvPr id="7" name="TextBox 6">
            <a:extLst>
              <a:ext uri="{FF2B5EF4-FFF2-40B4-BE49-F238E27FC236}">
                <a16:creationId xmlns:a16="http://schemas.microsoft.com/office/drawing/2014/main" id="{FBBAC346-B448-C5B9-CC54-BB38BBA0C6E4}"/>
              </a:ext>
            </a:extLst>
          </p:cNvPr>
          <p:cNvSpPr txBox="1"/>
          <p:nvPr/>
        </p:nvSpPr>
        <p:spPr>
          <a:xfrm>
            <a:off x="483079" y="1990680"/>
            <a:ext cx="8476496" cy="4231928"/>
          </a:xfrm>
          <a:prstGeom prst="rect">
            <a:avLst/>
          </a:prstGeom>
          <a:noFill/>
        </p:spPr>
        <p:txBody>
          <a:bodyPr wrap="square">
            <a:spAutoFit/>
          </a:bodyPr>
          <a:lstStyle/>
          <a:p>
            <a:pPr algn="just">
              <a:spcAft>
                <a:spcPts val="1200"/>
              </a:spcAft>
            </a:pPr>
            <a:r>
              <a:rPr lang="en-US" sz="2400" b="1" dirty="0"/>
              <a:t>     Example</a:t>
            </a:r>
            <a:r>
              <a:rPr lang="en-US" sz="2200" dirty="0"/>
              <a:t>: A company’s internal email system</a:t>
            </a:r>
          </a:p>
          <a:p>
            <a:pPr algn="just"/>
            <a:r>
              <a:rPr lang="en-IN" sz="2400" b="1" dirty="0"/>
              <a:t>Components</a:t>
            </a:r>
            <a:endParaRPr lang="en-IN" sz="2400" dirty="0"/>
          </a:p>
          <a:p>
            <a:pPr marL="342900" indent="-342900" algn="just">
              <a:buFont typeface="Arial" panose="020B0604020202020204" pitchFamily="34" charset="0"/>
              <a:buChar char="•"/>
            </a:pPr>
            <a:r>
              <a:rPr lang="en-IN" sz="2200" b="1" dirty="0"/>
              <a:t>Hardware:</a:t>
            </a:r>
            <a:r>
              <a:rPr lang="en-IN" sz="2200" dirty="0"/>
              <a:t> Servers (email servers, database servers), client machines (desktops, laptops)</a:t>
            </a:r>
          </a:p>
          <a:p>
            <a:pPr marL="342900" indent="-342900" algn="just">
              <a:spcAft>
                <a:spcPts val="1200"/>
              </a:spcAft>
              <a:buFont typeface="Arial" panose="020B0604020202020204" pitchFamily="34" charset="0"/>
              <a:buChar char="•"/>
            </a:pPr>
            <a:r>
              <a:rPr lang="en-IN" sz="2200" b="1" dirty="0"/>
              <a:t>Software:</a:t>
            </a:r>
            <a:r>
              <a:rPr lang="en-IN" sz="2200" dirty="0"/>
              <a:t> Server OS (Windows Server, Linux), client applications (Outlook, web browsers)</a:t>
            </a:r>
          </a:p>
          <a:p>
            <a:pPr algn="just"/>
            <a:r>
              <a:rPr lang="en-US" sz="2400" b="1" dirty="0"/>
              <a:t>Utility Areas</a:t>
            </a:r>
            <a:endParaRPr lang="en-US" sz="2200" dirty="0"/>
          </a:p>
          <a:p>
            <a:pPr marL="342900" indent="-342900" algn="just">
              <a:buFont typeface="Arial" panose="020B0604020202020204" pitchFamily="34" charset="0"/>
              <a:buChar char="•"/>
            </a:pPr>
            <a:r>
              <a:rPr lang="en-US" sz="2200" b="1" dirty="0"/>
              <a:t>Enterprise Applications:</a:t>
            </a:r>
            <a:r>
              <a:rPr lang="en-US" sz="2200" dirty="0"/>
              <a:t> Email services, database management, internal websites.</a:t>
            </a:r>
          </a:p>
          <a:p>
            <a:pPr marL="342900" indent="-342900" algn="just">
              <a:buFont typeface="Arial" panose="020B0604020202020204" pitchFamily="34" charset="0"/>
              <a:buChar char="•"/>
            </a:pPr>
            <a:r>
              <a:rPr lang="en-US" sz="2200" b="1" dirty="0"/>
              <a:t>Resource Sharing:</a:t>
            </a:r>
            <a:r>
              <a:rPr lang="en-US" sz="2200" dirty="0"/>
              <a:t> Centralized storage, shared printers and devices.</a:t>
            </a:r>
          </a:p>
          <a:p>
            <a:endParaRPr lang="en-IN" dirty="0"/>
          </a:p>
        </p:txBody>
      </p:sp>
      <p:sp>
        <p:nvSpPr>
          <p:cNvPr id="12" name="TextBox 11">
            <a:extLst>
              <a:ext uri="{FF2B5EF4-FFF2-40B4-BE49-F238E27FC236}">
                <a16:creationId xmlns:a16="http://schemas.microsoft.com/office/drawing/2014/main" id="{FFE60E47-EDB4-D929-79F4-D3FFCEC7A996}"/>
              </a:ext>
            </a:extLst>
          </p:cNvPr>
          <p:cNvSpPr txBox="1"/>
          <p:nvPr/>
        </p:nvSpPr>
        <p:spPr>
          <a:xfrm>
            <a:off x="483079" y="5781627"/>
            <a:ext cx="11697419" cy="430887"/>
          </a:xfrm>
          <a:prstGeom prst="rect">
            <a:avLst/>
          </a:prstGeom>
          <a:noFill/>
        </p:spPr>
        <p:txBody>
          <a:bodyPr wrap="square">
            <a:spAutoFit/>
          </a:bodyPr>
          <a:lstStyle/>
          <a:p>
            <a:pPr marL="342900" indent="-342900" algn="just">
              <a:buFont typeface="Arial" panose="020B0604020202020204" pitchFamily="34" charset="0"/>
              <a:buChar char="•"/>
            </a:pPr>
            <a:r>
              <a:rPr lang="en-US" sz="2200" b="1" dirty="0"/>
              <a:t>Security and Management:</a:t>
            </a:r>
            <a:r>
              <a:rPr lang="en-US" sz="2200" dirty="0"/>
              <a:t> Centralized authentication, access controls, and monitoring.</a:t>
            </a:r>
          </a:p>
        </p:txBody>
      </p:sp>
    </p:spTree>
    <p:extLst>
      <p:ext uri="{BB962C8B-B14F-4D97-AF65-F5344CB8AC3E}">
        <p14:creationId xmlns:p14="http://schemas.microsoft.com/office/powerpoint/2010/main" val="2916484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830997"/>
          </a:xfrm>
          <a:prstGeom prst="rect">
            <a:avLst/>
          </a:prstGeom>
          <a:noFill/>
        </p:spPr>
        <p:txBody>
          <a:bodyPr wrap="square">
            <a:spAutoFit/>
          </a:bodyPr>
          <a:lstStyle/>
          <a:p>
            <a:pPr marL="342900" indent="-342900" algn="just" fontAlgn="base">
              <a:spcAft>
                <a:spcPts val="600"/>
              </a:spcAft>
              <a:buFont typeface="Arial" panose="020B0604020202020204" pitchFamily="34" charset="0"/>
              <a:buChar char="•"/>
            </a:pPr>
            <a:r>
              <a:rPr lang="en-US" sz="2400" b="1" i="0" dirty="0">
                <a:effectLst/>
                <a:highlight>
                  <a:srgbClr val="FFFFFF"/>
                </a:highlight>
              </a:rPr>
              <a:t>Cloud Computing Environment </a:t>
            </a:r>
            <a:r>
              <a:rPr lang="en-US" sz="2400" b="0" i="0" dirty="0">
                <a:effectLst/>
                <a:highlight>
                  <a:srgbClr val="FFFFFF"/>
                </a:highlight>
              </a:rPr>
              <a:t>: A computing environment in which resources and services are provided over the Internet and accessed through a web browser or client software.</a:t>
            </a:r>
          </a:p>
        </p:txBody>
      </p:sp>
      <p:pic>
        <p:nvPicPr>
          <p:cNvPr id="5" name="Picture 4">
            <a:extLst>
              <a:ext uri="{FF2B5EF4-FFF2-40B4-BE49-F238E27FC236}">
                <a16:creationId xmlns:a16="http://schemas.microsoft.com/office/drawing/2014/main" id="{773BB13C-5A6C-FA96-E971-11F5BB89C67F}"/>
              </a:ext>
            </a:extLst>
          </p:cNvPr>
          <p:cNvPicPr>
            <a:picLocks noChangeAspect="1"/>
          </p:cNvPicPr>
          <p:nvPr/>
        </p:nvPicPr>
        <p:blipFill>
          <a:blip r:embed="rId3"/>
          <a:stretch>
            <a:fillRect/>
          </a:stretch>
        </p:blipFill>
        <p:spPr>
          <a:xfrm>
            <a:off x="8408423" y="2132983"/>
            <a:ext cx="4789877" cy="3719639"/>
          </a:xfrm>
          <a:prstGeom prst="rect">
            <a:avLst/>
          </a:prstGeom>
        </p:spPr>
      </p:pic>
      <p:sp>
        <p:nvSpPr>
          <p:cNvPr id="6" name="TextBox 5">
            <a:extLst>
              <a:ext uri="{FF2B5EF4-FFF2-40B4-BE49-F238E27FC236}">
                <a16:creationId xmlns:a16="http://schemas.microsoft.com/office/drawing/2014/main" id="{BCDB32BE-4FD3-CB04-FAAC-5D3ED6D660AD}"/>
              </a:ext>
            </a:extLst>
          </p:cNvPr>
          <p:cNvSpPr txBox="1"/>
          <p:nvPr/>
        </p:nvSpPr>
        <p:spPr>
          <a:xfrm>
            <a:off x="8673510" y="5857928"/>
            <a:ext cx="4574650" cy="430887"/>
          </a:xfrm>
          <a:prstGeom prst="rect">
            <a:avLst/>
          </a:prstGeom>
          <a:noFill/>
        </p:spPr>
        <p:txBody>
          <a:bodyPr wrap="none" rtlCol="0">
            <a:spAutoFit/>
          </a:bodyPr>
          <a:lstStyle/>
          <a:p>
            <a:r>
              <a:rPr lang="en-IN" sz="2200" dirty="0"/>
              <a:t>Fig 14. Cloud Computing Environment </a:t>
            </a:r>
          </a:p>
        </p:txBody>
      </p:sp>
      <p:sp>
        <p:nvSpPr>
          <p:cNvPr id="13" name="TextBox 12">
            <a:extLst>
              <a:ext uri="{FF2B5EF4-FFF2-40B4-BE49-F238E27FC236}">
                <a16:creationId xmlns:a16="http://schemas.microsoft.com/office/drawing/2014/main" id="{935693D8-AB42-4099-B842-8E7F4E78F353}"/>
              </a:ext>
            </a:extLst>
          </p:cNvPr>
          <p:cNvSpPr txBox="1"/>
          <p:nvPr/>
        </p:nvSpPr>
        <p:spPr>
          <a:xfrm>
            <a:off x="517584" y="2057603"/>
            <a:ext cx="7880255" cy="4616648"/>
          </a:xfrm>
          <a:prstGeom prst="rect">
            <a:avLst/>
          </a:prstGeom>
          <a:noFill/>
        </p:spPr>
        <p:txBody>
          <a:bodyPr wrap="square">
            <a:spAutoFit/>
          </a:bodyPr>
          <a:lstStyle/>
          <a:p>
            <a:r>
              <a:rPr lang="en-IN" sz="2200" dirty="0"/>
              <a:t>     </a:t>
            </a:r>
            <a:r>
              <a:rPr lang="en-IN" sz="2400" b="1" dirty="0"/>
              <a:t>Example</a:t>
            </a:r>
            <a:r>
              <a:rPr lang="en-IN" sz="2200" dirty="0"/>
              <a:t>: Google Cloud Platform (GCP), Amazon Web Services     </a:t>
            </a:r>
          </a:p>
          <a:p>
            <a:r>
              <a:rPr lang="en-IN" sz="2200" dirty="0"/>
              <a:t>     (AWS), Microsoft Azure</a:t>
            </a:r>
          </a:p>
          <a:p>
            <a:endParaRPr lang="en-IN" sz="1100" dirty="0"/>
          </a:p>
          <a:p>
            <a:r>
              <a:rPr lang="en-IN" sz="2400" b="1" dirty="0"/>
              <a:t>Components</a:t>
            </a:r>
          </a:p>
          <a:p>
            <a:pPr marL="342900" indent="-342900" algn="just">
              <a:buFont typeface="Arial" panose="020B0604020202020204" pitchFamily="34" charset="0"/>
              <a:buChar char="•"/>
            </a:pPr>
            <a:r>
              <a:rPr lang="en-IN" sz="2200" b="1" dirty="0"/>
              <a:t>Hardware</a:t>
            </a:r>
            <a:r>
              <a:rPr lang="en-IN" sz="2200" dirty="0"/>
              <a:t>: Data </a:t>
            </a:r>
            <a:r>
              <a:rPr lang="en-IN" sz="2200" dirty="0" err="1"/>
              <a:t>centers</a:t>
            </a:r>
            <a:r>
              <a:rPr lang="en-IN" sz="2200" dirty="0"/>
              <a:t> with thousands of servers</a:t>
            </a:r>
          </a:p>
          <a:p>
            <a:pPr marL="342900" indent="-342900" algn="just">
              <a:spcAft>
                <a:spcPts val="1200"/>
              </a:spcAft>
              <a:buFont typeface="Arial" panose="020B0604020202020204" pitchFamily="34" charset="0"/>
              <a:buChar char="•"/>
            </a:pPr>
            <a:r>
              <a:rPr lang="en-IN" sz="2200" b="1" dirty="0"/>
              <a:t>Software</a:t>
            </a:r>
            <a:r>
              <a:rPr lang="en-IN" sz="2200" dirty="0"/>
              <a:t>: Virtualization software, cloud management platforms, APIs.</a:t>
            </a:r>
          </a:p>
          <a:p>
            <a:pPr algn="just">
              <a:spcAft>
                <a:spcPts val="600"/>
              </a:spcAft>
            </a:pPr>
            <a:r>
              <a:rPr lang="en-IN" sz="2200" b="1" dirty="0"/>
              <a:t>Utility Areas</a:t>
            </a:r>
          </a:p>
          <a:p>
            <a:pPr marL="342900" indent="-342900" algn="just">
              <a:buFont typeface="Arial" panose="020B0604020202020204" pitchFamily="34" charset="0"/>
              <a:buChar char="•"/>
            </a:pPr>
            <a:r>
              <a:rPr lang="en-IN" sz="2200" b="1" dirty="0"/>
              <a:t>Scalability</a:t>
            </a:r>
            <a:r>
              <a:rPr lang="en-IN" sz="2200" dirty="0"/>
              <a:t>: Dynamic allocation of resources for web applications, databases.</a:t>
            </a:r>
          </a:p>
          <a:p>
            <a:pPr marL="342900" indent="-342900" algn="just">
              <a:buFont typeface="Arial" panose="020B0604020202020204" pitchFamily="34" charset="0"/>
              <a:buChar char="•"/>
            </a:pPr>
            <a:r>
              <a:rPr lang="en-IN" sz="2200" b="1" dirty="0"/>
              <a:t>Cost Efficiency</a:t>
            </a:r>
            <a:r>
              <a:rPr lang="en-IN" sz="2200" dirty="0"/>
              <a:t>: Pay-as-you-go model for resources.</a:t>
            </a:r>
          </a:p>
          <a:p>
            <a:pPr marL="342900" indent="-342900" algn="just">
              <a:buFont typeface="Arial" panose="020B0604020202020204" pitchFamily="34" charset="0"/>
              <a:buChar char="•"/>
            </a:pPr>
            <a:r>
              <a:rPr lang="en-IN" sz="2200" b="1" dirty="0"/>
              <a:t>Disaster Recovery: </a:t>
            </a:r>
            <a:r>
              <a:rPr lang="en-IN" sz="2200" dirty="0"/>
              <a:t>Backup and restore capabilities across multiple data </a:t>
            </a:r>
            <a:r>
              <a:rPr lang="en-IN" sz="2200" dirty="0" err="1"/>
              <a:t>centers</a:t>
            </a:r>
            <a:endParaRPr lang="en-IN" sz="2200" dirty="0"/>
          </a:p>
        </p:txBody>
      </p:sp>
    </p:spTree>
    <p:extLst>
      <p:ext uri="{BB962C8B-B14F-4D97-AF65-F5344CB8AC3E}">
        <p14:creationId xmlns:p14="http://schemas.microsoft.com/office/powerpoint/2010/main" val="298046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830997"/>
          </a:xfrm>
          <a:prstGeom prst="rect">
            <a:avLst/>
          </a:prstGeom>
          <a:noFill/>
        </p:spPr>
        <p:txBody>
          <a:bodyPr wrap="square">
            <a:spAutoFit/>
          </a:bodyPr>
          <a:lstStyle/>
          <a:p>
            <a:pPr marL="342900" indent="-342900" algn="just" fontAlgn="base">
              <a:spcAft>
                <a:spcPts val="600"/>
              </a:spcAft>
              <a:buFont typeface="Arial" panose="020B0604020202020204" pitchFamily="34" charset="0"/>
              <a:buChar char="•"/>
            </a:pPr>
            <a:r>
              <a:rPr lang="en-US" sz="2400" b="1" i="0" dirty="0">
                <a:solidFill>
                  <a:srgbClr val="273239"/>
                </a:solidFill>
                <a:effectLst/>
                <a:highlight>
                  <a:srgbClr val="FFFFFF"/>
                </a:highlight>
              </a:rPr>
              <a:t>Mobile Computing</a:t>
            </a:r>
            <a:r>
              <a:rPr lang="en-US" sz="2400" b="1" dirty="0">
                <a:solidFill>
                  <a:srgbClr val="273239"/>
                </a:solidFill>
                <a:highlight>
                  <a:srgbClr val="FFFFFF"/>
                </a:highlight>
              </a:rPr>
              <a:t> </a:t>
            </a:r>
            <a:r>
              <a:rPr lang="en-US" sz="2400" b="1" i="0" dirty="0">
                <a:solidFill>
                  <a:srgbClr val="273239"/>
                </a:solidFill>
                <a:effectLst/>
                <a:highlight>
                  <a:srgbClr val="FFFFFF"/>
                </a:highlight>
              </a:rPr>
              <a:t>Environment </a:t>
            </a:r>
            <a:r>
              <a:rPr lang="en-US" sz="2400" b="0" i="0" dirty="0">
                <a:solidFill>
                  <a:srgbClr val="273239"/>
                </a:solidFill>
                <a:effectLst/>
                <a:highlight>
                  <a:srgbClr val="FFFFFF"/>
                </a:highlight>
              </a:rPr>
              <a:t>: A computing environment in which users access information and</a:t>
            </a:r>
            <a:r>
              <a:rPr lang="en-US" sz="2400" dirty="0">
                <a:solidFill>
                  <a:srgbClr val="273239"/>
                </a:solidFill>
                <a:highlight>
                  <a:srgbClr val="FFFFFF"/>
                </a:highlight>
              </a:rPr>
              <a:t> </a:t>
            </a:r>
            <a:r>
              <a:rPr lang="en-US" sz="2400" b="0" i="0" dirty="0">
                <a:solidFill>
                  <a:srgbClr val="273239"/>
                </a:solidFill>
                <a:effectLst/>
                <a:highlight>
                  <a:srgbClr val="FFFFFF"/>
                </a:highlight>
              </a:rPr>
              <a:t>applications using handheld devices such as smartphones and tablets.</a:t>
            </a:r>
          </a:p>
        </p:txBody>
      </p:sp>
      <p:pic>
        <p:nvPicPr>
          <p:cNvPr id="7" name="Picture 6">
            <a:extLst>
              <a:ext uri="{FF2B5EF4-FFF2-40B4-BE49-F238E27FC236}">
                <a16:creationId xmlns:a16="http://schemas.microsoft.com/office/drawing/2014/main" id="{9F4902C9-10BB-4D48-FEB6-F36720780B02}"/>
              </a:ext>
            </a:extLst>
          </p:cNvPr>
          <p:cNvPicPr>
            <a:picLocks noChangeAspect="1"/>
          </p:cNvPicPr>
          <p:nvPr/>
        </p:nvPicPr>
        <p:blipFill>
          <a:blip r:embed="rId3"/>
          <a:stretch>
            <a:fillRect/>
          </a:stretch>
        </p:blipFill>
        <p:spPr>
          <a:xfrm>
            <a:off x="7808006" y="2358381"/>
            <a:ext cx="5343735" cy="3156449"/>
          </a:xfrm>
          <a:prstGeom prst="rect">
            <a:avLst/>
          </a:prstGeom>
        </p:spPr>
      </p:pic>
      <p:sp>
        <p:nvSpPr>
          <p:cNvPr id="11" name="TextBox 10">
            <a:extLst>
              <a:ext uri="{FF2B5EF4-FFF2-40B4-BE49-F238E27FC236}">
                <a16:creationId xmlns:a16="http://schemas.microsoft.com/office/drawing/2014/main" id="{4F35A949-7401-EE25-4757-69C19E47D976}"/>
              </a:ext>
            </a:extLst>
          </p:cNvPr>
          <p:cNvSpPr txBox="1"/>
          <p:nvPr/>
        </p:nvSpPr>
        <p:spPr>
          <a:xfrm>
            <a:off x="8190432" y="5651208"/>
            <a:ext cx="4722127" cy="430887"/>
          </a:xfrm>
          <a:prstGeom prst="rect">
            <a:avLst/>
          </a:prstGeom>
          <a:noFill/>
        </p:spPr>
        <p:txBody>
          <a:bodyPr wrap="none" rtlCol="0">
            <a:spAutoFit/>
          </a:bodyPr>
          <a:lstStyle/>
          <a:p>
            <a:r>
              <a:rPr lang="en-IN" sz="2200" dirty="0"/>
              <a:t>Fig 15. Mobile Computing Environment </a:t>
            </a:r>
          </a:p>
        </p:txBody>
      </p:sp>
      <p:sp>
        <p:nvSpPr>
          <p:cNvPr id="13" name="TextBox 12">
            <a:extLst>
              <a:ext uri="{FF2B5EF4-FFF2-40B4-BE49-F238E27FC236}">
                <a16:creationId xmlns:a16="http://schemas.microsoft.com/office/drawing/2014/main" id="{930CD2BE-9310-55D3-4831-D83FB7FFDFFA}"/>
              </a:ext>
            </a:extLst>
          </p:cNvPr>
          <p:cNvSpPr txBox="1"/>
          <p:nvPr/>
        </p:nvSpPr>
        <p:spPr>
          <a:xfrm>
            <a:off x="483079" y="2157944"/>
            <a:ext cx="7324927" cy="3924151"/>
          </a:xfrm>
          <a:prstGeom prst="rect">
            <a:avLst/>
          </a:prstGeom>
          <a:noFill/>
        </p:spPr>
        <p:txBody>
          <a:bodyPr wrap="square">
            <a:spAutoFit/>
          </a:bodyPr>
          <a:lstStyle/>
          <a:p>
            <a:pPr algn="just">
              <a:spcAft>
                <a:spcPts val="600"/>
              </a:spcAft>
            </a:pPr>
            <a:r>
              <a:rPr lang="en-IN" sz="2400" b="1" dirty="0"/>
              <a:t>     Example</a:t>
            </a:r>
            <a:r>
              <a:rPr lang="en-IN" sz="2200" dirty="0"/>
              <a:t>: Smartphones, Tablets</a:t>
            </a:r>
          </a:p>
          <a:p>
            <a:pPr algn="just">
              <a:spcAft>
                <a:spcPts val="600"/>
              </a:spcAft>
            </a:pPr>
            <a:r>
              <a:rPr lang="en-IN" sz="2400" b="1" dirty="0"/>
              <a:t>Components</a:t>
            </a:r>
          </a:p>
          <a:p>
            <a:pPr marL="342900" indent="-342900" algn="just">
              <a:buFont typeface="Arial" panose="020B0604020202020204" pitchFamily="34" charset="0"/>
              <a:buChar char="•"/>
            </a:pPr>
            <a:r>
              <a:rPr lang="en-IN" sz="2200" b="1" dirty="0"/>
              <a:t>Hardware:</a:t>
            </a:r>
            <a:r>
              <a:rPr lang="en-IN" sz="2200" dirty="0"/>
              <a:t> Mobile processors, touchscreens, sensors (GPS, accelerometer).</a:t>
            </a:r>
          </a:p>
          <a:p>
            <a:pPr marL="342900" indent="-342900" algn="just">
              <a:spcAft>
                <a:spcPts val="1200"/>
              </a:spcAft>
              <a:buFont typeface="Arial" panose="020B0604020202020204" pitchFamily="34" charset="0"/>
              <a:buChar char="•"/>
            </a:pPr>
            <a:r>
              <a:rPr lang="en-IN" sz="2200" b="1" dirty="0"/>
              <a:t>Software:</a:t>
            </a:r>
            <a:r>
              <a:rPr lang="en-IN" sz="2200" dirty="0"/>
              <a:t> Mobile OS (iOS, Android), mobile applications (apps)</a:t>
            </a:r>
          </a:p>
          <a:p>
            <a:pPr algn="just">
              <a:spcAft>
                <a:spcPts val="600"/>
              </a:spcAft>
            </a:pPr>
            <a:r>
              <a:rPr lang="en-IN" sz="2200" b="1" dirty="0"/>
              <a:t>Utility Areas</a:t>
            </a:r>
          </a:p>
          <a:p>
            <a:pPr marL="342900" indent="-342900" algn="just">
              <a:buFont typeface="Arial" panose="020B0604020202020204" pitchFamily="34" charset="0"/>
              <a:buChar char="•"/>
            </a:pPr>
            <a:r>
              <a:rPr lang="en-IN" sz="2200" b="1" dirty="0"/>
              <a:t>Communication:</a:t>
            </a:r>
            <a:r>
              <a:rPr lang="en-IN" sz="2200" dirty="0"/>
              <a:t> Messaging, video calls.</a:t>
            </a:r>
          </a:p>
          <a:p>
            <a:pPr marL="342900" indent="-342900" algn="just">
              <a:buFont typeface="Arial" panose="020B0604020202020204" pitchFamily="34" charset="0"/>
              <a:buChar char="•"/>
            </a:pPr>
            <a:r>
              <a:rPr lang="en-IN" sz="2200" b="1" dirty="0"/>
              <a:t>Navigation</a:t>
            </a:r>
            <a:r>
              <a:rPr lang="en-IN" sz="2200" dirty="0"/>
              <a:t>: GPS, maps.</a:t>
            </a:r>
          </a:p>
          <a:p>
            <a:pPr marL="342900" indent="-342900" algn="just">
              <a:buFont typeface="Arial" panose="020B0604020202020204" pitchFamily="34" charset="0"/>
              <a:buChar char="•"/>
            </a:pPr>
            <a:r>
              <a:rPr lang="en-IN" sz="2200" b="1" dirty="0"/>
              <a:t>Entertainment</a:t>
            </a:r>
            <a:r>
              <a:rPr lang="en-IN" sz="2200" dirty="0"/>
              <a:t>: Games, media consumption</a:t>
            </a:r>
          </a:p>
        </p:txBody>
      </p:sp>
    </p:spTree>
    <p:extLst>
      <p:ext uri="{BB962C8B-B14F-4D97-AF65-F5344CB8AC3E}">
        <p14:creationId xmlns:p14="http://schemas.microsoft.com/office/powerpoint/2010/main" val="3730993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830997"/>
          </a:xfrm>
          <a:prstGeom prst="rect">
            <a:avLst/>
          </a:prstGeom>
          <a:noFill/>
        </p:spPr>
        <p:txBody>
          <a:bodyPr wrap="square">
            <a:spAutoFit/>
          </a:bodyPr>
          <a:lstStyle/>
          <a:p>
            <a:pPr marL="342900" indent="-342900" algn="just" fontAlgn="base">
              <a:spcAft>
                <a:spcPts val="600"/>
              </a:spcAft>
              <a:buFont typeface="Arial" panose="020B0604020202020204" pitchFamily="34" charset="0"/>
              <a:buChar char="•"/>
            </a:pPr>
            <a:r>
              <a:rPr lang="en-US" sz="2400" b="1" i="0" dirty="0">
                <a:solidFill>
                  <a:srgbClr val="273239"/>
                </a:solidFill>
                <a:effectLst/>
                <a:highlight>
                  <a:srgbClr val="FFFFFF"/>
                </a:highlight>
              </a:rPr>
              <a:t>Grid Computing Environment </a:t>
            </a:r>
            <a:r>
              <a:rPr lang="en-US" sz="2400" b="0" i="0" dirty="0">
                <a:solidFill>
                  <a:srgbClr val="273239"/>
                </a:solidFill>
                <a:effectLst/>
                <a:highlight>
                  <a:srgbClr val="FFFFFF"/>
                </a:highlight>
              </a:rPr>
              <a:t>: A computing environment in which resources and services are shared across multiple computers to perform large-scale computations.</a:t>
            </a:r>
          </a:p>
        </p:txBody>
      </p:sp>
      <p:pic>
        <p:nvPicPr>
          <p:cNvPr id="5" name="Picture 4">
            <a:extLst>
              <a:ext uri="{FF2B5EF4-FFF2-40B4-BE49-F238E27FC236}">
                <a16:creationId xmlns:a16="http://schemas.microsoft.com/office/drawing/2014/main" id="{795201A3-E499-5CE8-ECEF-5755E7611758}"/>
              </a:ext>
            </a:extLst>
          </p:cNvPr>
          <p:cNvPicPr>
            <a:picLocks noChangeAspect="1"/>
          </p:cNvPicPr>
          <p:nvPr/>
        </p:nvPicPr>
        <p:blipFill>
          <a:blip r:embed="rId3"/>
          <a:stretch>
            <a:fillRect/>
          </a:stretch>
        </p:blipFill>
        <p:spPr>
          <a:xfrm>
            <a:off x="8537808" y="1895044"/>
            <a:ext cx="4614469" cy="3530768"/>
          </a:xfrm>
          <a:prstGeom prst="rect">
            <a:avLst/>
          </a:prstGeom>
        </p:spPr>
      </p:pic>
      <p:sp>
        <p:nvSpPr>
          <p:cNvPr id="6" name="TextBox 5">
            <a:extLst>
              <a:ext uri="{FF2B5EF4-FFF2-40B4-BE49-F238E27FC236}">
                <a16:creationId xmlns:a16="http://schemas.microsoft.com/office/drawing/2014/main" id="{F328580E-6E66-EDEC-C203-2F051CAB072A}"/>
              </a:ext>
            </a:extLst>
          </p:cNvPr>
          <p:cNvSpPr txBox="1"/>
          <p:nvPr/>
        </p:nvSpPr>
        <p:spPr>
          <a:xfrm>
            <a:off x="8831438" y="5513662"/>
            <a:ext cx="4403128" cy="430887"/>
          </a:xfrm>
          <a:prstGeom prst="rect">
            <a:avLst/>
          </a:prstGeom>
          <a:noFill/>
        </p:spPr>
        <p:txBody>
          <a:bodyPr wrap="none" rtlCol="0">
            <a:spAutoFit/>
          </a:bodyPr>
          <a:lstStyle/>
          <a:p>
            <a:r>
              <a:rPr lang="en-IN" sz="2200" dirty="0"/>
              <a:t>Fig 16. Grid Computing Environment </a:t>
            </a:r>
          </a:p>
        </p:txBody>
      </p:sp>
      <p:sp>
        <p:nvSpPr>
          <p:cNvPr id="13" name="TextBox 12">
            <a:extLst>
              <a:ext uri="{FF2B5EF4-FFF2-40B4-BE49-F238E27FC236}">
                <a16:creationId xmlns:a16="http://schemas.microsoft.com/office/drawing/2014/main" id="{F5E57C68-0BC6-DC92-769A-A82CBB0AAA60}"/>
              </a:ext>
            </a:extLst>
          </p:cNvPr>
          <p:cNvSpPr txBox="1"/>
          <p:nvPr/>
        </p:nvSpPr>
        <p:spPr>
          <a:xfrm>
            <a:off x="475675" y="2081224"/>
            <a:ext cx="7928100" cy="4555093"/>
          </a:xfrm>
          <a:prstGeom prst="rect">
            <a:avLst/>
          </a:prstGeom>
          <a:noFill/>
        </p:spPr>
        <p:txBody>
          <a:bodyPr wrap="square">
            <a:spAutoFit/>
          </a:bodyPr>
          <a:lstStyle/>
          <a:p>
            <a:pPr algn="just"/>
            <a:r>
              <a:rPr lang="en-US" sz="2400" b="1" dirty="0"/>
              <a:t>     Example</a:t>
            </a:r>
            <a:r>
              <a:rPr lang="en-US" sz="2200" dirty="0"/>
              <a:t>: The Large Hadron Collider (LHC) computing grid used  </a:t>
            </a:r>
          </a:p>
          <a:p>
            <a:pPr algn="just">
              <a:spcAft>
                <a:spcPts val="600"/>
              </a:spcAft>
            </a:pPr>
            <a:r>
              <a:rPr lang="en-US" sz="2200" dirty="0"/>
              <a:t>      by CERN for particle physics research.</a:t>
            </a:r>
          </a:p>
          <a:p>
            <a:pPr algn="just">
              <a:spcAft>
                <a:spcPts val="600"/>
              </a:spcAft>
            </a:pPr>
            <a:r>
              <a:rPr lang="en-IN" sz="2400" b="1" dirty="0"/>
              <a:t>Components</a:t>
            </a:r>
            <a:r>
              <a:rPr lang="en-US" sz="2200" b="1" dirty="0"/>
              <a:t> </a:t>
            </a:r>
          </a:p>
          <a:p>
            <a:pPr marL="342900" indent="-342900" algn="just">
              <a:buFont typeface="Arial" panose="020B0604020202020204" pitchFamily="34" charset="0"/>
              <a:buChar char="•"/>
            </a:pPr>
            <a:r>
              <a:rPr lang="en-US" sz="2200" b="1" dirty="0"/>
              <a:t>Hardware: </a:t>
            </a:r>
            <a:r>
              <a:rPr lang="en-IN" sz="2200" dirty="0"/>
              <a:t>Multiple interconnected computers, Distributed storage infrastructure, High-speed networks and interconnects</a:t>
            </a:r>
          </a:p>
          <a:p>
            <a:pPr marL="342900" indent="-342900" algn="just">
              <a:spcAft>
                <a:spcPts val="600"/>
              </a:spcAft>
              <a:buFont typeface="Arial" panose="020B0604020202020204" pitchFamily="34" charset="0"/>
              <a:buChar char="•"/>
            </a:pPr>
            <a:r>
              <a:rPr lang="en-IN" sz="2200" b="1" dirty="0"/>
              <a:t>Software</a:t>
            </a:r>
            <a:r>
              <a:rPr lang="en-IN" sz="2200" dirty="0"/>
              <a:t>: </a:t>
            </a:r>
            <a:r>
              <a:rPr lang="en-US" sz="2200" dirty="0"/>
              <a:t> OS (Linux), </a:t>
            </a:r>
            <a:r>
              <a:rPr lang="en-IN" sz="2200" dirty="0"/>
              <a:t>Application Software (task specific), security tools</a:t>
            </a:r>
          </a:p>
          <a:p>
            <a:pPr algn="just">
              <a:spcAft>
                <a:spcPts val="600"/>
              </a:spcAft>
            </a:pPr>
            <a:r>
              <a:rPr lang="en-IN" sz="2400" b="1" dirty="0"/>
              <a:t>Utility Areas</a:t>
            </a:r>
          </a:p>
          <a:p>
            <a:pPr marL="342900" indent="-342900" algn="just">
              <a:buFont typeface="Arial" panose="020B0604020202020204" pitchFamily="34" charset="0"/>
              <a:buChar char="•"/>
            </a:pPr>
            <a:r>
              <a:rPr lang="en-IN" sz="2200" b="1" dirty="0"/>
              <a:t>Scientific Research:  </a:t>
            </a:r>
            <a:r>
              <a:rPr lang="en-IN" sz="2200" dirty="0"/>
              <a:t>Physics, Biology.</a:t>
            </a:r>
          </a:p>
          <a:p>
            <a:pPr marL="342900" indent="-342900" algn="just">
              <a:buFont typeface="Arial" panose="020B0604020202020204" pitchFamily="34" charset="0"/>
              <a:buChar char="•"/>
            </a:pPr>
            <a:r>
              <a:rPr lang="en-IN" sz="2200" b="1" dirty="0"/>
              <a:t>Data-Intensive Applications</a:t>
            </a:r>
            <a:r>
              <a:rPr lang="en-IN" sz="2200" dirty="0"/>
              <a:t>: Climate </a:t>
            </a:r>
            <a:r>
              <a:rPr lang="en-IN" sz="2200" dirty="0" err="1"/>
              <a:t>Modeling</a:t>
            </a:r>
            <a:r>
              <a:rPr lang="en-IN" sz="2200" dirty="0"/>
              <a:t>, </a:t>
            </a:r>
            <a:r>
              <a:rPr lang="en-IN" sz="2200" dirty="0" err="1"/>
              <a:t>earthquack</a:t>
            </a:r>
            <a:r>
              <a:rPr lang="en-IN" sz="2200" dirty="0"/>
              <a:t> simulation</a:t>
            </a:r>
          </a:p>
          <a:p>
            <a:pPr marL="342900" indent="-342900" algn="just">
              <a:buFont typeface="Arial" panose="020B0604020202020204" pitchFamily="34" charset="0"/>
              <a:buChar char="•"/>
            </a:pPr>
            <a:r>
              <a:rPr lang="en-IN" sz="2200" b="1" dirty="0"/>
              <a:t>Healthcare</a:t>
            </a:r>
            <a:r>
              <a:rPr lang="en-IN" sz="2200" dirty="0"/>
              <a:t>: Medical Research, Personalized medicine</a:t>
            </a:r>
          </a:p>
        </p:txBody>
      </p:sp>
    </p:spTree>
    <p:extLst>
      <p:ext uri="{BB962C8B-B14F-4D97-AF65-F5344CB8AC3E}">
        <p14:creationId xmlns:p14="http://schemas.microsoft.com/office/powerpoint/2010/main" val="364803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081863"/>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39672" y="30886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Computing Environments</a:t>
            </a:r>
          </a:p>
        </p:txBody>
      </p:sp>
      <p:sp>
        <p:nvSpPr>
          <p:cNvPr id="9" name="TextBox 8">
            <a:extLst>
              <a:ext uri="{FF2B5EF4-FFF2-40B4-BE49-F238E27FC236}">
                <a16:creationId xmlns:a16="http://schemas.microsoft.com/office/drawing/2014/main" id="{BFA6DD75-E84D-0B9D-7F20-391FD4C503D2}"/>
              </a:ext>
            </a:extLst>
          </p:cNvPr>
          <p:cNvSpPr txBox="1"/>
          <p:nvPr/>
        </p:nvSpPr>
        <p:spPr>
          <a:xfrm>
            <a:off x="483079" y="1220589"/>
            <a:ext cx="12616903" cy="830997"/>
          </a:xfrm>
          <a:prstGeom prst="rect">
            <a:avLst/>
          </a:prstGeom>
          <a:noFill/>
        </p:spPr>
        <p:txBody>
          <a:bodyPr wrap="square">
            <a:spAutoFit/>
          </a:bodyPr>
          <a:lstStyle/>
          <a:p>
            <a:pPr marL="342900" indent="-342900" algn="just" fontAlgn="base">
              <a:spcAft>
                <a:spcPts val="600"/>
              </a:spcAft>
              <a:buFont typeface="Arial" panose="020B0604020202020204" pitchFamily="34" charset="0"/>
              <a:buChar char="•"/>
            </a:pPr>
            <a:r>
              <a:rPr lang="en-IN" sz="2400" b="1" dirty="0"/>
              <a:t>High-Performance Computing (HPC) Environment</a:t>
            </a:r>
            <a:r>
              <a:rPr lang="en-US" sz="2400" b="0" i="0" dirty="0">
                <a:solidFill>
                  <a:srgbClr val="273239"/>
                </a:solidFill>
                <a:effectLst/>
                <a:highlight>
                  <a:srgbClr val="FFFFFF"/>
                </a:highlight>
              </a:rPr>
              <a:t>: A computing environment in which resources and services are shared across multiple computers to perform large-scale computations.</a:t>
            </a:r>
          </a:p>
        </p:txBody>
      </p:sp>
      <p:sp>
        <p:nvSpPr>
          <p:cNvPr id="6" name="TextBox 5">
            <a:extLst>
              <a:ext uri="{FF2B5EF4-FFF2-40B4-BE49-F238E27FC236}">
                <a16:creationId xmlns:a16="http://schemas.microsoft.com/office/drawing/2014/main" id="{F328580E-6E66-EDEC-C203-2F051CAB072A}"/>
              </a:ext>
            </a:extLst>
          </p:cNvPr>
          <p:cNvSpPr txBox="1"/>
          <p:nvPr/>
        </p:nvSpPr>
        <p:spPr>
          <a:xfrm>
            <a:off x="7831610" y="5558427"/>
            <a:ext cx="5031042" cy="769441"/>
          </a:xfrm>
          <a:prstGeom prst="rect">
            <a:avLst/>
          </a:prstGeom>
          <a:noFill/>
        </p:spPr>
        <p:txBody>
          <a:bodyPr wrap="square" rtlCol="0">
            <a:spAutoFit/>
          </a:bodyPr>
          <a:lstStyle/>
          <a:p>
            <a:pPr algn="ctr"/>
            <a:r>
              <a:rPr lang="en-IN" sz="2200" dirty="0"/>
              <a:t>Fig 17. High Performance Computing Environment </a:t>
            </a:r>
          </a:p>
        </p:txBody>
      </p:sp>
      <p:sp>
        <p:nvSpPr>
          <p:cNvPr id="7" name="TextBox 6">
            <a:extLst>
              <a:ext uri="{FF2B5EF4-FFF2-40B4-BE49-F238E27FC236}">
                <a16:creationId xmlns:a16="http://schemas.microsoft.com/office/drawing/2014/main" id="{E0B32950-D82B-D409-4CDF-9226A44F71FF}"/>
              </a:ext>
            </a:extLst>
          </p:cNvPr>
          <p:cNvSpPr txBox="1"/>
          <p:nvPr/>
        </p:nvSpPr>
        <p:spPr>
          <a:xfrm>
            <a:off x="483079" y="2083982"/>
            <a:ext cx="7004650" cy="4478149"/>
          </a:xfrm>
          <a:prstGeom prst="rect">
            <a:avLst/>
          </a:prstGeom>
          <a:noFill/>
        </p:spPr>
        <p:txBody>
          <a:bodyPr wrap="square">
            <a:spAutoFit/>
          </a:bodyPr>
          <a:lstStyle/>
          <a:p>
            <a:pPr algn="just"/>
            <a:r>
              <a:rPr lang="en-IN" sz="2400" b="1" dirty="0"/>
              <a:t>     Example</a:t>
            </a:r>
            <a:r>
              <a:rPr lang="en-IN" sz="2200" dirty="0"/>
              <a:t>: Supercomputers like Summit, used by the Oak  </a:t>
            </a:r>
          </a:p>
          <a:p>
            <a:pPr algn="just">
              <a:spcAft>
                <a:spcPts val="600"/>
              </a:spcAft>
            </a:pPr>
            <a:r>
              <a:rPr lang="en-IN" sz="2200" dirty="0"/>
              <a:t>      Ridge National Laboratory</a:t>
            </a:r>
          </a:p>
          <a:p>
            <a:pPr algn="just"/>
            <a:r>
              <a:rPr lang="en-IN" sz="2400" b="1" dirty="0"/>
              <a:t>Components</a:t>
            </a:r>
          </a:p>
          <a:p>
            <a:pPr marL="342900" indent="-342900" algn="just">
              <a:buFont typeface="Arial" panose="020B0604020202020204" pitchFamily="34" charset="0"/>
              <a:buChar char="•"/>
            </a:pPr>
            <a:r>
              <a:rPr lang="en-IN" sz="2200" b="1" dirty="0"/>
              <a:t>Hardware: </a:t>
            </a:r>
            <a:r>
              <a:rPr lang="en-IN" sz="2200" dirty="0"/>
              <a:t>Thousands of CPUs/GPUs, high-speed interconnects.</a:t>
            </a:r>
          </a:p>
          <a:p>
            <a:pPr marL="342900" indent="-342900" algn="just">
              <a:spcAft>
                <a:spcPts val="600"/>
              </a:spcAft>
              <a:buFont typeface="Arial" panose="020B0604020202020204" pitchFamily="34" charset="0"/>
              <a:buChar char="•"/>
            </a:pPr>
            <a:r>
              <a:rPr lang="en-IN" sz="2200" b="1" dirty="0"/>
              <a:t>Software: </a:t>
            </a:r>
            <a:r>
              <a:rPr lang="en-IN" sz="2200" dirty="0"/>
              <a:t>Specialized OS (Linux variants), parallel computing frameworks (MPI, CUDA)</a:t>
            </a:r>
          </a:p>
          <a:p>
            <a:pPr algn="just">
              <a:spcAft>
                <a:spcPts val="600"/>
              </a:spcAft>
            </a:pPr>
            <a:r>
              <a:rPr lang="en-IN" sz="2400" b="1" dirty="0"/>
              <a:t>Utility Areas</a:t>
            </a:r>
          </a:p>
          <a:p>
            <a:pPr marL="342900" indent="-342900" algn="just">
              <a:buFont typeface="Arial" panose="020B0604020202020204" pitchFamily="34" charset="0"/>
              <a:buChar char="•"/>
            </a:pPr>
            <a:r>
              <a:rPr lang="en-IN" sz="2200" b="1" dirty="0"/>
              <a:t>Scientific Simulations</a:t>
            </a:r>
            <a:r>
              <a:rPr lang="en-IN" sz="2200" dirty="0"/>
              <a:t>: Climate </a:t>
            </a:r>
            <a:r>
              <a:rPr lang="en-IN" sz="2200" dirty="0" err="1"/>
              <a:t>modeling</a:t>
            </a:r>
            <a:r>
              <a:rPr lang="en-IN" sz="2200" dirty="0"/>
              <a:t>, astrophysics</a:t>
            </a:r>
          </a:p>
          <a:p>
            <a:pPr marL="342900" indent="-342900" algn="just">
              <a:buFont typeface="Arial" panose="020B0604020202020204" pitchFamily="34" charset="0"/>
              <a:buChar char="•"/>
            </a:pPr>
            <a:r>
              <a:rPr lang="en-IN" sz="2200" b="1" dirty="0"/>
              <a:t>Complex Calculations</a:t>
            </a:r>
            <a:r>
              <a:rPr lang="en-IN" sz="2200" dirty="0"/>
              <a:t>: Cryptography, genomic research.</a:t>
            </a:r>
          </a:p>
          <a:p>
            <a:pPr marL="342900" indent="-342900" algn="just">
              <a:buFont typeface="Arial" panose="020B0604020202020204" pitchFamily="34" charset="0"/>
              <a:buChar char="•"/>
            </a:pPr>
            <a:r>
              <a:rPr lang="en-IN" sz="2200" b="1" dirty="0"/>
              <a:t>Data Analysis</a:t>
            </a:r>
            <a:r>
              <a:rPr lang="en-IN" sz="2200" dirty="0"/>
              <a:t>: Real-time data processing, financial </a:t>
            </a:r>
            <a:r>
              <a:rPr lang="en-IN" sz="2200" dirty="0" err="1"/>
              <a:t>modeling</a:t>
            </a:r>
            <a:r>
              <a:rPr lang="en-IN" sz="2200" dirty="0"/>
              <a:t>.</a:t>
            </a:r>
          </a:p>
        </p:txBody>
      </p:sp>
      <p:pic>
        <p:nvPicPr>
          <p:cNvPr id="12" name="Picture 11">
            <a:extLst>
              <a:ext uri="{FF2B5EF4-FFF2-40B4-BE49-F238E27FC236}">
                <a16:creationId xmlns:a16="http://schemas.microsoft.com/office/drawing/2014/main" id="{A16BE283-53F7-1F55-7766-2B0D40AEEE8C}"/>
              </a:ext>
            </a:extLst>
          </p:cNvPr>
          <p:cNvPicPr>
            <a:picLocks noChangeAspect="1"/>
          </p:cNvPicPr>
          <p:nvPr/>
        </p:nvPicPr>
        <p:blipFill>
          <a:blip r:embed="rId3"/>
          <a:stretch>
            <a:fillRect/>
          </a:stretch>
        </p:blipFill>
        <p:spPr>
          <a:xfrm>
            <a:off x="7831610" y="1986818"/>
            <a:ext cx="5137283" cy="3513201"/>
          </a:xfrm>
          <a:prstGeom prst="rect">
            <a:avLst/>
          </a:prstGeom>
        </p:spPr>
      </p:pic>
    </p:spTree>
    <p:extLst>
      <p:ext uri="{BB962C8B-B14F-4D97-AF65-F5344CB8AC3E}">
        <p14:creationId xmlns:p14="http://schemas.microsoft.com/office/powerpoint/2010/main" val="2404928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081863"/>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11869" y="321176"/>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p>
        </p:txBody>
      </p:sp>
      <p:sp>
        <p:nvSpPr>
          <p:cNvPr id="5" name="TextBox 4">
            <a:extLst>
              <a:ext uri="{FF2B5EF4-FFF2-40B4-BE49-F238E27FC236}">
                <a16:creationId xmlns:a16="http://schemas.microsoft.com/office/drawing/2014/main" id="{46F7B762-62D3-744C-0BFD-69E6B92129F8}"/>
              </a:ext>
            </a:extLst>
          </p:cNvPr>
          <p:cNvSpPr txBox="1"/>
          <p:nvPr/>
        </p:nvSpPr>
        <p:spPr>
          <a:xfrm>
            <a:off x="983410" y="926107"/>
            <a:ext cx="11783683" cy="5693866"/>
          </a:xfrm>
          <a:prstGeom prst="rect">
            <a:avLst/>
          </a:prstGeom>
          <a:noFill/>
        </p:spPr>
        <p:txBody>
          <a:bodyPr wrap="square">
            <a:spAutoFit/>
          </a:bodyPr>
          <a:lstStyle/>
          <a:p>
            <a:r>
              <a:rPr lang="en-IN" sz="2400" dirty="0"/>
              <a:t>Q1. What is the primary role of the user interface in an operating system?</a:t>
            </a:r>
          </a:p>
          <a:p>
            <a:r>
              <a:rPr lang="en-IN" sz="2400" dirty="0"/>
              <a:t>A. Managing memory			B. Facilitating user interaction with the OS</a:t>
            </a:r>
          </a:p>
          <a:p>
            <a:r>
              <a:rPr lang="en-IN" sz="2400" dirty="0"/>
              <a:t>C. Executing programs			D. Managing hardware resources</a:t>
            </a:r>
          </a:p>
          <a:p>
            <a:endParaRPr lang="en-IN" sz="1400" dirty="0"/>
          </a:p>
          <a:p>
            <a:r>
              <a:rPr lang="en-US" sz="2400" dirty="0"/>
              <a:t>Q2. What does the program execution service of an operating system handle?</a:t>
            </a:r>
          </a:p>
          <a:p>
            <a:r>
              <a:rPr lang="en-US" sz="2400" dirty="0"/>
              <a:t>A. Managing files			B. Loading and scheduling programs</a:t>
            </a:r>
          </a:p>
          <a:p>
            <a:r>
              <a:rPr lang="en-US" sz="2400" dirty="0"/>
              <a:t>C. Network communication		D. User authentication</a:t>
            </a:r>
          </a:p>
          <a:p>
            <a:endParaRPr lang="en-US" sz="1400" dirty="0"/>
          </a:p>
          <a:p>
            <a:r>
              <a:rPr lang="en-US" sz="2400" dirty="0"/>
              <a:t>Q3. What does the file system management service organize in a computer?</a:t>
            </a:r>
          </a:p>
          <a:p>
            <a:r>
              <a:rPr lang="en-US" sz="2400" dirty="0"/>
              <a:t>A. Memory allocation			B. I/O devices</a:t>
            </a:r>
          </a:p>
          <a:p>
            <a:r>
              <a:rPr lang="en-US" sz="2400" dirty="0"/>
              <a:t>C. Network configurations		D. Data files and directories</a:t>
            </a:r>
          </a:p>
          <a:p>
            <a:endParaRPr lang="en-US" sz="2400" dirty="0"/>
          </a:p>
          <a:p>
            <a:r>
              <a:rPr lang="en-US" sz="2400" dirty="0"/>
              <a:t>Q4. In OS terms, what does communication typically refer to?</a:t>
            </a:r>
          </a:p>
          <a:p>
            <a:r>
              <a:rPr lang="en-US" sz="2400" dirty="0"/>
              <a:t>A. User login and authentication	B. Data exchange between processes</a:t>
            </a:r>
          </a:p>
          <a:p>
            <a:r>
              <a:rPr lang="en-US" sz="2400" dirty="0"/>
              <a:t>C. File transfer between computers	D. Sending emails</a:t>
            </a:r>
          </a:p>
          <a:p>
            <a:endParaRPr lang="en-IN" sz="2400" dirty="0"/>
          </a:p>
        </p:txBody>
      </p:sp>
    </p:spTree>
    <p:extLst>
      <p:ext uri="{BB962C8B-B14F-4D97-AF65-F5344CB8AC3E}">
        <p14:creationId xmlns:p14="http://schemas.microsoft.com/office/powerpoint/2010/main" val="2843648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081863"/>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11869" y="321176"/>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p>
        </p:txBody>
      </p:sp>
      <p:sp>
        <p:nvSpPr>
          <p:cNvPr id="5" name="TextBox 4">
            <a:extLst>
              <a:ext uri="{FF2B5EF4-FFF2-40B4-BE49-F238E27FC236}">
                <a16:creationId xmlns:a16="http://schemas.microsoft.com/office/drawing/2014/main" id="{46F7B762-62D3-744C-0BFD-69E6B92129F8}"/>
              </a:ext>
            </a:extLst>
          </p:cNvPr>
          <p:cNvSpPr txBox="1"/>
          <p:nvPr/>
        </p:nvSpPr>
        <p:spPr>
          <a:xfrm>
            <a:off x="983410" y="926107"/>
            <a:ext cx="12168331" cy="5601533"/>
          </a:xfrm>
          <a:prstGeom prst="rect">
            <a:avLst/>
          </a:prstGeom>
          <a:noFill/>
        </p:spPr>
        <p:txBody>
          <a:bodyPr wrap="square">
            <a:spAutoFit/>
          </a:bodyPr>
          <a:lstStyle/>
          <a:p>
            <a:r>
              <a:rPr lang="en-US" sz="2400" dirty="0"/>
              <a:t>Q5. How do processes on different computers communicate in a networked environment?</a:t>
            </a:r>
          </a:p>
          <a:p>
            <a:r>
              <a:rPr lang="en-US" sz="2400" dirty="0"/>
              <a:t>A. Through shared memory		B. Using pipes</a:t>
            </a:r>
          </a:p>
          <a:p>
            <a:r>
              <a:rPr lang="en-US" sz="2400" dirty="0"/>
              <a:t>C. Via network protocols		D. Direct hardware access</a:t>
            </a:r>
          </a:p>
          <a:p>
            <a:endParaRPr lang="en-US" sz="1400" dirty="0"/>
          </a:p>
          <a:p>
            <a:r>
              <a:rPr lang="en-US" sz="2400" dirty="0"/>
              <a:t>Q6. What type of errors can the error detection service handle?</a:t>
            </a:r>
          </a:p>
          <a:p>
            <a:r>
              <a:rPr lang="en-US" sz="2400" dirty="0"/>
              <a:t>A. CPU errors				B. Memory errors</a:t>
            </a:r>
          </a:p>
          <a:p>
            <a:r>
              <a:rPr lang="en-US" sz="2400" dirty="0"/>
              <a:t>C. I/O device errors			D. All of the above</a:t>
            </a:r>
          </a:p>
          <a:p>
            <a:endParaRPr lang="en-US" sz="1400" dirty="0"/>
          </a:p>
          <a:p>
            <a:r>
              <a:rPr lang="en-US" sz="2400" dirty="0"/>
              <a:t>Q7. What does resource allocation in an OS typically involve?</a:t>
            </a:r>
          </a:p>
          <a:p>
            <a:pPr marL="457200" indent="-457200">
              <a:buAutoNum type="alphaUcPeriod"/>
            </a:pPr>
            <a:r>
              <a:rPr lang="en-US" sz="2400" dirty="0"/>
              <a:t>Distributing resources like CPU	B. Installing software updates</a:t>
            </a:r>
          </a:p>
          <a:p>
            <a:r>
              <a:rPr lang="en-US" sz="2400" dirty="0"/>
              <a:t>      time and memory to processes</a:t>
            </a:r>
          </a:p>
          <a:p>
            <a:r>
              <a:rPr lang="en-US" sz="2400" dirty="0"/>
              <a:t>C. Managing network connections	D. Executing user commands</a:t>
            </a:r>
          </a:p>
          <a:p>
            <a:endParaRPr lang="en-US" sz="1400" dirty="0"/>
          </a:p>
          <a:p>
            <a:r>
              <a:rPr lang="en-US" sz="2400" dirty="0"/>
              <a:t>Q8. Which method is commonly used for user authentication in operating systems?</a:t>
            </a:r>
          </a:p>
          <a:p>
            <a:r>
              <a:rPr lang="en-US" sz="2400" dirty="0"/>
              <a:t>A. Multi-factor authentication	B. Password-based authentication</a:t>
            </a:r>
          </a:p>
          <a:p>
            <a:r>
              <a:rPr lang="en-US" sz="2400" dirty="0"/>
              <a:t>C. Biometric scanning			D. Hardware tokens</a:t>
            </a:r>
            <a:endParaRPr lang="en-IN" sz="2400" dirty="0"/>
          </a:p>
        </p:txBody>
      </p:sp>
    </p:spTree>
    <p:extLst>
      <p:ext uri="{BB962C8B-B14F-4D97-AF65-F5344CB8AC3E}">
        <p14:creationId xmlns:p14="http://schemas.microsoft.com/office/powerpoint/2010/main" val="4220022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081863"/>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11869" y="321176"/>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p>
        </p:txBody>
      </p:sp>
      <p:graphicFrame>
        <p:nvGraphicFramePr>
          <p:cNvPr id="2" name="Table 1">
            <a:extLst>
              <a:ext uri="{FF2B5EF4-FFF2-40B4-BE49-F238E27FC236}">
                <a16:creationId xmlns:a16="http://schemas.microsoft.com/office/drawing/2014/main" id="{534D9EB3-718C-B94F-AB8C-EF32E28B9699}"/>
              </a:ext>
            </a:extLst>
          </p:cNvPr>
          <p:cNvGraphicFramePr>
            <a:graphicFrameLocks noGrp="1"/>
          </p:cNvGraphicFramePr>
          <p:nvPr>
            <p:extLst>
              <p:ext uri="{D42A27DB-BD31-4B8C-83A1-F6EECF244321}">
                <p14:modId xmlns:p14="http://schemas.microsoft.com/office/powerpoint/2010/main" val="1484079978"/>
              </p:ext>
            </p:extLst>
          </p:nvPr>
        </p:nvGraphicFramePr>
        <p:xfrm>
          <a:off x="1287347" y="1247283"/>
          <a:ext cx="10738080" cy="4480560"/>
        </p:xfrm>
        <a:graphic>
          <a:graphicData uri="http://schemas.openxmlformats.org/drawingml/2006/table">
            <a:tbl>
              <a:tblPr firstRow="1" bandRow="1">
                <a:tableStyleId>{5940675A-B579-460E-94D1-54222C63F5DA}</a:tableStyleId>
              </a:tblPr>
              <a:tblGrid>
                <a:gridCol w="2973785">
                  <a:extLst>
                    <a:ext uri="{9D8B030D-6E8A-4147-A177-3AD203B41FA5}">
                      <a16:colId xmlns:a16="http://schemas.microsoft.com/office/drawing/2014/main" val="2403832924"/>
                    </a:ext>
                  </a:extLst>
                </a:gridCol>
                <a:gridCol w="1245217">
                  <a:extLst>
                    <a:ext uri="{9D8B030D-6E8A-4147-A177-3AD203B41FA5}">
                      <a16:colId xmlns:a16="http://schemas.microsoft.com/office/drawing/2014/main" val="3680746128"/>
                    </a:ext>
                  </a:extLst>
                </a:gridCol>
                <a:gridCol w="6519078">
                  <a:extLst>
                    <a:ext uri="{9D8B030D-6E8A-4147-A177-3AD203B41FA5}">
                      <a16:colId xmlns:a16="http://schemas.microsoft.com/office/drawing/2014/main" val="3760737506"/>
                    </a:ext>
                  </a:extLst>
                </a:gridCol>
              </a:tblGrid>
              <a:tr h="370840">
                <a:tc>
                  <a:txBody>
                    <a:bodyPr/>
                    <a:lstStyle/>
                    <a:p>
                      <a:r>
                        <a:rPr lang="en-IN" sz="2400" b="1" dirty="0"/>
                        <a:t>Question No-Answer</a:t>
                      </a:r>
                    </a:p>
                  </a:txBody>
                  <a:tcPr/>
                </a:tc>
                <a:tc>
                  <a:txBody>
                    <a:bodyPr/>
                    <a:lstStyle/>
                    <a:p>
                      <a:r>
                        <a:rPr lang="en-IN" sz="2400" b="1" dirty="0"/>
                        <a:t>Option</a:t>
                      </a:r>
                    </a:p>
                  </a:txBody>
                  <a:tcPr/>
                </a:tc>
                <a:tc>
                  <a:txBody>
                    <a:bodyPr/>
                    <a:lstStyle/>
                    <a:p>
                      <a:r>
                        <a:rPr lang="en-IN" sz="2400" b="1" dirty="0"/>
                        <a:t>Description</a:t>
                      </a:r>
                    </a:p>
                  </a:txBody>
                  <a:tcPr/>
                </a:tc>
                <a:extLst>
                  <a:ext uri="{0D108BD9-81ED-4DB2-BD59-A6C34878D82A}">
                    <a16:rowId xmlns:a16="http://schemas.microsoft.com/office/drawing/2014/main" val="655225625"/>
                  </a:ext>
                </a:extLst>
              </a:tr>
              <a:tr h="370840">
                <a:tc>
                  <a:txBody>
                    <a:bodyPr/>
                    <a:lstStyle/>
                    <a:p>
                      <a:pPr marL="0" marR="0" lvl="0" indent="0" algn="l" defTabSz="998433" rtl="0" eaLnBrk="1" fontAlgn="auto" latinLnBrk="0" hangingPunct="1">
                        <a:lnSpc>
                          <a:spcPct val="100000"/>
                        </a:lnSpc>
                        <a:spcBef>
                          <a:spcPts val="0"/>
                        </a:spcBef>
                        <a:spcAft>
                          <a:spcPts val="0"/>
                        </a:spcAft>
                        <a:buClrTx/>
                        <a:buSzTx/>
                        <a:buFontTx/>
                        <a:buNone/>
                        <a:tabLst/>
                        <a:defRPr/>
                      </a:pPr>
                      <a:r>
                        <a:rPr lang="en-IN" sz="2400" dirty="0"/>
                        <a:t>Q1- Answer</a:t>
                      </a:r>
                    </a:p>
                  </a:txBody>
                  <a:tcPr/>
                </a:tc>
                <a:tc>
                  <a:txBody>
                    <a:bodyPr/>
                    <a:lstStyle/>
                    <a:p>
                      <a:r>
                        <a:rPr lang="en-IN" sz="2400" dirty="0"/>
                        <a:t>B</a:t>
                      </a:r>
                    </a:p>
                  </a:txBody>
                  <a:tcPr/>
                </a:tc>
                <a:tc>
                  <a:txBody>
                    <a:bodyPr/>
                    <a:lstStyle/>
                    <a:p>
                      <a:r>
                        <a:rPr lang="en-IN" sz="2400" dirty="0"/>
                        <a:t>Facilitating user interaction with the OS</a:t>
                      </a:r>
                    </a:p>
                  </a:txBody>
                  <a:tcPr/>
                </a:tc>
                <a:extLst>
                  <a:ext uri="{0D108BD9-81ED-4DB2-BD59-A6C34878D82A}">
                    <a16:rowId xmlns:a16="http://schemas.microsoft.com/office/drawing/2014/main" val="3580926377"/>
                  </a:ext>
                </a:extLst>
              </a:tr>
              <a:tr h="370840">
                <a:tc>
                  <a:txBody>
                    <a:bodyPr/>
                    <a:lstStyle/>
                    <a:p>
                      <a:r>
                        <a:rPr lang="en-IN" sz="2400" dirty="0"/>
                        <a:t>Q2- Answer</a:t>
                      </a:r>
                    </a:p>
                  </a:txBody>
                  <a:tcPr/>
                </a:tc>
                <a:tc>
                  <a:txBody>
                    <a:bodyPr/>
                    <a:lstStyle/>
                    <a:p>
                      <a:r>
                        <a:rPr lang="en-IN" sz="2400" dirty="0"/>
                        <a:t>B</a:t>
                      </a:r>
                    </a:p>
                  </a:txBody>
                  <a:tcPr/>
                </a:tc>
                <a:tc>
                  <a:txBody>
                    <a:bodyPr/>
                    <a:lstStyle/>
                    <a:p>
                      <a:r>
                        <a:rPr lang="en-US" sz="2400" dirty="0"/>
                        <a:t>Loading and scheduling programs</a:t>
                      </a:r>
                      <a:endParaRPr lang="en-IN" sz="2400" dirty="0"/>
                    </a:p>
                  </a:txBody>
                  <a:tcPr/>
                </a:tc>
                <a:extLst>
                  <a:ext uri="{0D108BD9-81ED-4DB2-BD59-A6C34878D82A}">
                    <a16:rowId xmlns:a16="http://schemas.microsoft.com/office/drawing/2014/main" val="390503262"/>
                  </a:ext>
                </a:extLst>
              </a:tr>
              <a:tr h="370840">
                <a:tc>
                  <a:txBody>
                    <a:bodyPr/>
                    <a:lstStyle/>
                    <a:p>
                      <a:r>
                        <a:rPr lang="en-IN" sz="2400" dirty="0"/>
                        <a:t>Q3- Answer</a:t>
                      </a:r>
                    </a:p>
                  </a:txBody>
                  <a:tcPr/>
                </a:tc>
                <a:tc>
                  <a:txBody>
                    <a:bodyPr/>
                    <a:lstStyle/>
                    <a:p>
                      <a:r>
                        <a:rPr lang="en-IN" sz="2400" dirty="0"/>
                        <a:t>D</a:t>
                      </a:r>
                    </a:p>
                  </a:txBody>
                  <a:tcPr/>
                </a:tc>
                <a:tc>
                  <a:txBody>
                    <a:bodyPr/>
                    <a:lstStyle/>
                    <a:p>
                      <a:r>
                        <a:rPr lang="en-US" sz="2400" dirty="0"/>
                        <a:t>Data files and directories</a:t>
                      </a:r>
                      <a:endParaRPr lang="en-IN" sz="2400" dirty="0"/>
                    </a:p>
                  </a:txBody>
                  <a:tcPr/>
                </a:tc>
                <a:extLst>
                  <a:ext uri="{0D108BD9-81ED-4DB2-BD59-A6C34878D82A}">
                    <a16:rowId xmlns:a16="http://schemas.microsoft.com/office/drawing/2014/main" val="3735745035"/>
                  </a:ext>
                </a:extLst>
              </a:tr>
              <a:tr h="370840">
                <a:tc>
                  <a:txBody>
                    <a:bodyPr/>
                    <a:lstStyle/>
                    <a:p>
                      <a:r>
                        <a:rPr lang="en-IN" sz="2400" dirty="0"/>
                        <a:t>Q4- Answer</a:t>
                      </a:r>
                    </a:p>
                  </a:txBody>
                  <a:tcPr/>
                </a:tc>
                <a:tc>
                  <a:txBody>
                    <a:bodyPr/>
                    <a:lstStyle/>
                    <a:p>
                      <a:r>
                        <a:rPr lang="en-IN" sz="2400" dirty="0"/>
                        <a:t>B</a:t>
                      </a:r>
                    </a:p>
                  </a:txBody>
                  <a:tcPr/>
                </a:tc>
                <a:tc>
                  <a:txBody>
                    <a:bodyPr/>
                    <a:lstStyle/>
                    <a:p>
                      <a:r>
                        <a:rPr lang="en-US" sz="2400" dirty="0"/>
                        <a:t>Data exchange between processes</a:t>
                      </a:r>
                      <a:endParaRPr lang="en-IN" sz="2400" dirty="0"/>
                    </a:p>
                  </a:txBody>
                  <a:tcPr/>
                </a:tc>
                <a:extLst>
                  <a:ext uri="{0D108BD9-81ED-4DB2-BD59-A6C34878D82A}">
                    <a16:rowId xmlns:a16="http://schemas.microsoft.com/office/drawing/2014/main" val="441988002"/>
                  </a:ext>
                </a:extLst>
              </a:tr>
              <a:tr h="370840">
                <a:tc>
                  <a:txBody>
                    <a:bodyPr/>
                    <a:lstStyle/>
                    <a:p>
                      <a:r>
                        <a:rPr lang="en-IN" sz="2400" dirty="0"/>
                        <a:t>Q5- Answer</a:t>
                      </a:r>
                    </a:p>
                  </a:txBody>
                  <a:tcPr/>
                </a:tc>
                <a:tc>
                  <a:txBody>
                    <a:bodyPr/>
                    <a:lstStyle/>
                    <a:p>
                      <a:r>
                        <a:rPr lang="en-IN" sz="2400" dirty="0"/>
                        <a:t>C</a:t>
                      </a:r>
                    </a:p>
                  </a:txBody>
                  <a:tcPr/>
                </a:tc>
                <a:tc>
                  <a:txBody>
                    <a:bodyPr/>
                    <a:lstStyle/>
                    <a:p>
                      <a:r>
                        <a:rPr lang="en-US" sz="2400" dirty="0"/>
                        <a:t>Via network protocols</a:t>
                      </a:r>
                      <a:endParaRPr lang="en-IN" sz="2400" dirty="0"/>
                    </a:p>
                  </a:txBody>
                  <a:tcPr/>
                </a:tc>
                <a:extLst>
                  <a:ext uri="{0D108BD9-81ED-4DB2-BD59-A6C34878D82A}">
                    <a16:rowId xmlns:a16="http://schemas.microsoft.com/office/drawing/2014/main" val="122287700"/>
                  </a:ext>
                </a:extLst>
              </a:tr>
              <a:tr h="0">
                <a:tc>
                  <a:txBody>
                    <a:bodyPr/>
                    <a:lstStyle/>
                    <a:p>
                      <a:r>
                        <a:rPr lang="en-IN" sz="2400" dirty="0"/>
                        <a:t>Q6- Answer</a:t>
                      </a:r>
                    </a:p>
                  </a:txBody>
                  <a:tcPr/>
                </a:tc>
                <a:tc>
                  <a:txBody>
                    <a:bodyPr/>
                    <a:lstStyle/>
                    <a:p>
                      <a:r>
                        <a:rPr lang="en-IN" sz="2400" dirty="0"/>
                        <a:t>D</a:t>
                      </a:r>
                    </a:p>
                  </a:txBody>
                  <a:tcPr/>
                </a:tc>
                <a:tc>
                  <a:txBody>
                    <a:bodyPr/>
                    <a:lstStyle/>
                    <a:p>
                      <a:r>
                        <a:rPr lang="en-US" sz="2400" dirty="0"/>
                        <a:t>All of the above</a:t>
                      </a:r>
                    </a:p>
                  </a:txBody>
                  <a:tcPr/>
                </a:tc>
                <a:extLst>
                  <a:ext uri="{0D108BD9-81ED-4DB2-BD59-A6C34878D82A}">
                    <a16:rowId xmlns:a16="http://schemas.microsoft.com/office/drawing/2014/main" val="3749858324"/>
                  </a:ext>
                </a:extLst>
              </a:tr>
              <a:tr h="370840">
                <a:tc>
                  <a:txBody>
                    <a:bodyPr/>
                    <a:lstStyle/>
                    <a:p>
                      <a:r>
                        <a:rPr lang="en-IN" sz="2400" dirty="0"/>
                        <a:t>Q7- Answer</a:t>
                      </a:r>
                    </a:p>
                  </a:txBody>
                  <a:tcPr/>
                </a:tc>
                <a:tc>
                  <a:txBody>
                    <a:bodyPr/>
                    <a:lstStyle/>
                    <a:p>
                      <a:r>
                        <a:rPr lang="en-IN" sz="2400" dirty="0"/>
                        <a:t>A</a:t>
                      </a:r>
                    </a:p>
                  </a:txBody>
                  <a:tcPr/>
                </a:tc>
                <a:tc>
                  <a:txBody>
                    <a:bodyPr/>
                    <a:lstStyle/>
                    <a:p>
                      <a:r>
                        <a:rPr lang="en-US" sz="2400" dirty="0"/>
                        <a:t>Distributing resources like CPU time and memory to processes</a:t>
                      </a:r>
                      <a:endParaRPr lang="en-IN" sz="2400" dirty="0"/>
                    </a:p>
                  </a:txBody>
                  <a:tcPr/>
                </a:tc>
                <a:extLst>
                  <a:ext uri="{0D108BD9-81ED-4DB2-BD59-A6C34878D82A}">
                    <a16:rowId xmlns:a16="http://schemas.microsoft.com/office/drawing/2014/main" val="4122121843"/>
                  </a:ext>
                </a:extLst>
              </a:tr>
              <a:tr h="370840">
                <a:tc>
                  <a:txBody>
                    <a:bodyPr/>
                    <a:lstStyle/>
                    <a:p>
                      <a:r>
                        <a:rPr lang="en-IN" sz="2400"/>
                        <a:t>Q8- </a:t>
                      </a:r>
                      <a:r>
                        <a:rPr lang="en-IN" sz="2400" dirty="0"/>
                        <a:t>Answer</a:t>
                      </a:r>
                    </a:p>
                  </a:txBody>
                  <a:tcPr/>
                </a:tc>
                <a:tc>
                  <a:txBody>
                    <a:bodyPr/>
                    <a:lstStyle/>
                    <a:p>
                      <a:r>
                        <a:rPr lang="en-IN" sz="2400" dirty="0"/>
                        <a:t>B</a:t>
                      </a:r>
                    </a:p>
                  </a:txBody>
                  <a:tcPr/>
                </a:tc>
                <a:tc>
                  <a:txBody>
                    <a:bodyPr/>
                    <a:lstStyle/>
                    <a:p>
                      <a:r>
                        <a:rPr lang="en-US" sz="2400" dirty="0"/>
                        <a:t>Password-based authentication</a:t>
                      </a:r>
                      <a:endParaRPr lang="en-IN" sz="2400" dirty="0"/>
                    </a:p>
                  </a:txBody>
                  <a:tcPr/>
                </a:tc>
                <a:extLst>
                  <a:ext uri="{0D108BD9-81ED-4DB2-BD59-A6C34878D82A}">
                    <a16:rowId xmlns:a16="http://schemas.microsoft.com/office/drawing/2014/main" val="1667873466"/>
                  </a:ext>
                </a:extLst>
              </a:tr>
            </a:tbl>
          </a:graphicData>
        </a:graphic>
      </p:graphicFrame>
    </p:spTree>
    <p:extLst>
      <p:ext uri="{BB962C8B-B14F-4D97-AF65-F5344CB8AC3E}">
        <p14:creationId xmlns:p14="http://schemas.microsoft.com/office/powerpoint/2010/main" val="184665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514A72E7-03E8-CC13-C5C7-744DF92AD34F}"/>
              </a:ext>
            </a:extLst>
          </p:cNvPr>
          <p:cNvSpPr txBox="1"/>
          <p:nvPr/>
        </p:nvSpPr>
        <p:spPr>
          <a:xfrm>
            <a:off x="923025" y="1021183"/>
            <a:ext cx="11740551" cy="6524863"/>
          </a:xfrm>
          <a:prstGeom prst="rect">
            <a:avLst/>
          </a:prstGeom>
          <a:noFill/>
        </p:spPr>
        <p:txBody>
          <a:bodyPr wrap="square">
            <a:spAutoFit/>
          </a:bodyPr>
          <a:lstStyle/>
          <a:p>
            <a:pPr marL="342900" indent="-342900" algn="just">
              <a:buFont typeface="Arial" panose="020B0604020202020204" pitchFamily="34" charset="0"/>
              <a:buChar char="•"/>
            </a:pPr>
            <a:r>
              <a:rPr lang="en-US" sz="2400" dirty="0"/>
              <a:t>Operating systems (OS) offer a wide range of services to facilitate efficient and secure computing for users and applications.</a:t>
            </a:r>
          </a:p>
          <a:p>
            <a:pPr algn="just"/>
            <a:endParaRPr lang="en-US" sz="1000" dirty="0"/>
          </a:p>
          <a:p>
            <a:pPr marL="800100" lvl="1" indent="-342900" algn="just">
              <a:buFont typeface="Arial" panose="020B0604020202020204" pitchFamily="34" charset="0"/>
              <a:buChar char="•"/>
            </a:pPr>
            <a:r>
              <a:rPr lang="en-US" sz="2400" dirty="0"/>
              <a:t>User Interface Service </a:t>
            </a:r>
          </a:p>
          <a:p>
            <a:pPr marL="800100" lvl="1" indent="-342900" algn="just">
              <a:buFont typeface="Arial" panose="020B0604020202020204" pitchFamily="34" charset="0"/>
              <a:buChar char="•"/>
            </a:pPr>
            <a:r>
              <a:rPr lang="en-US" sz="2400" dirty="0"/>
              <a:t>Program Execution Service </a:t>
            </a:r>
          </a:p>
          <a:p>
            <a:pPr marL="800100" lvl="1" indent="-342900" algn="just">
              <a:buFont typeface="Arial" panose="020B0604020202020204" pitchFamily="34" charset="0"/>
              <a:buChar char="•"/>
            </a:pPr>
            <a:r>
              <a:rPr lang="en-US" sz="2400" dirty="0"/>
              <a:t>Input/Output Operations Service </a:t>
            </a:r>
          </a:p>
          <a:p>
            <a:pPr marL="800100" lvl="1" indent="-342900" algn="just">
              <a:buFont typeface="Arial" panose="020B0604020202020204" pitchFamily="34" charset="0"/>
              <a:buChar char="•"/>
            </a:pPr>
            <a:r>
              <a:rPr lang="en-US" sz="2400" dirty="0"/>
              <a:t>File System Management Service</a:t>
            </a:r>
          </a:p>
          <a:p>
            <a:pPr marL="800100" lvl="1" indent="-342900" algn="just">
              <a:buFont typeface="Arial" panose="020B0604020202020204" pitchFamily="34" charset="0"/>
              <a:buChar char="•"/>
            </a:pPr>
            <a:r>
              <a:rPr lang="en-US" sz="2400" dirty="0"/>
              <a:t>Communications Service</a:t>
            </a:r>
          </a:p>
          <a:p>
            <a:pPr marL="800100" lvl="1" indent="-342900" algn="just">
              <a:buFont typeface="Arial" panose="020B0604020202020204" pitchFamily="34" charset="0"/>
              <a:buChar char="•"/>
            </a:pPr>
            <a:r>
              <a:rPr lang="en-US" sz="2400" dirty="0"/>
              <a:t>Error Detection Service</a:t>
            </a:r>
          </a:p>
          <a:p>
            <a:pPr marL="800100" lvl="1" indent="-342900" algn="just">
              <a:buFont typeface="Arial" panose="020B0604020202020204" pitchFamily="34" charset="0"/>
              <a:buChar char="•"/>
            </a:pPr>
            <a:r>
              <a:rPr lang="en-US" sz="2400" dirty="0"/>
              <a:t>Resource Allocation Service</a:t>
            </a:r>
          </a:p>
          <a:p>
            <a:pPr marL="800100" lvl="1" indent="-342900" algn="just">
              <a:buFont typeface="Arial" panose="020B0604020202020204" pitchFamily="34" charset="0"/>
              <a:buChar char="•"/>
            </a:pPr>
            <a:r>
              <a:rPr lang="en-US" sz="2400" dirty="0"/>
              <a:t>Accounting Service	</a:t>
            </a:r>
          </a:p>
          <a:p>
            <a:pPr marL="800100" lvl="1" indent="-342900" algn="just">
              <a:buFont typeface="Arial" panose="020B0604020202020204" pitchFamily="34" charset="0"/>
              <a:buChar char="•"/>
            </a:pPr>
            <a:r>
              <a:rPr lang="en-US" sz="2400" dirty="0"/>
              <a:t>Security Service</a:t>
            </a:r>
          </a:p>
          <a:p>
            <a:pPr marL="800100" lvl="1"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OS offers following computing environment i.e., </a:t>
            </a:r>
            <a:r>
              <a:rPr lang="en-US" sz="2400" dirty="0"/>
              <a:t>Mainframe, Client-Server, Cloud Computing, Mobile Computing, Grid Computing, High Performance Computing.</a:t>
            </a:r>
          </a:p>
          <a:p>
            <a:pPr algn="just"/>
            <a:endParaRPr lang="en-US" sz="2400" dirty="0"/>
          </a:p>
          <a:p>
            <a:pPr algn="just"/>
            <a:endParaRPr lang="en-IN" sz="2400" dirty="0"/>
          </a:p>
          <a:p>
            <a:pPr algn="just"/>
            <a:endParaRPr lang="en-IN" sz="2400" dirty="0"/>
          </a:p>
        </p:txBody>
      </p:sp>
    </p:spTree>
    <p:extLst>
      <p:ext uri="{BB962C8B-B14F-4D97-AF65-F5344CB8AC3E}">
        <p14:creationId xmlns:p14="http://schemas.microsoft.com/office/powerpoint/2010/main" val="492371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2AA1548A-72F4-B322-012F-93DEE89518B5}"/>
              </a:ext>
            </a:extLst>
          </p:cNvPr>
          <p:cNvSpPr txBox="1"/>
          <p:nvPr/>
        </p:nvSpPr>
        <p:spPr>
          <a:xfrm>
            <a:off x="875056" y="924783"/>
            <a:ext cx="11426211" cy="3724096"/>
          </a:xfrm>
          <a:prstGeom prst="rect">
            <a:avLst/>
          </a:prstGeom>
          <a:noFill/>
        </p:spPr>
        <p:txBody>
          <a:bodyPr wrap="square">
            <a:spAutoFit/>
          </a:bodyPr>
          <a:lstStyle/>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Concepts (10th Ed.) </a:t>
            </a:r>
            <a:r>
              <a:rPr lang="en-US" sz="2400" dirty="0" err="1">
                <a:cs typeface="Arial" panose="020B0604020202020204" pitchFamily="34" charset="0"/>
              </a:rPr>
              <a:t>Silberschatz</a:t>
            </a:r>
            <a:r>
              <a:rPr lang="en-US" sz="2400" dirty="0">
                <a:cs typeface="Arial" panose="020B0604020202020204" pitchFamily="34" charset="0"/>
              </a:rPr>
              <a:t> A, Peterson J and Galvin P, </a:t>
            </a:r>
            <a:r>
              <a:rPr lang="en-IN" sz="2400" i="0" dirty="0">
                <a:solidFill>
                  <a:srgbClr val="000000"/>
                </a:solidFill>
                <a:effectLst/>
                <a:cs typeface="Arial" panose="020B0604020202020204" pitchFamily="34" charset="0"/>
              </a:rPr>
              <a:t>John Wiley &amp; Sons, Inc. </a:t>
            </a:r>
            <a:r>
              <a:rPr lang="en-US" sz="2400" i="0" dirty="0">
                <a:solidFill>
                  <a:srgbClr val="000000"/>
                </a:solidFill>
                <a:effectLst/>
                <a:cs typeface="Arial" panose="020B0604020202020204" pitchFamily="34" charset="0"/>
              </a:rPr>
              <a:t>2018</a:t>
            </a:r>
            <a:r>
              <a:rPr lang="en-US" sz="2400" dirty="0">
                <a:cs typeface="Arial" panose="020B0604020202020204" pitchFamily="34" charset="0"/>
              </a:rPr>
              <a:t>. </a:t>
            </a:r>
          </a:p>
          <a:p>
            <a:pPr algn="just">
              <a:spcBef>
                <a:spcPts val="200"/>
              </a:spcBef>
              <a:spcAft>
                <a:spcPts val="200"/>
              </a:spcAft>
            </a:pPr>
            <a:r>
              <a:rPr lang="en-US" sz="2400" dirty="0">
                <a:cs typeface="Arial" panose="020B0604020202020204" pitchFamily="34" charset="0"/>
              </a:rPr>
              <a:t>     Topics: </a:t>
            </a:r>
          </a:p>
          <a:p>
            <a:pPr marL="800100" lvl="1" indent="-342900" algn="just">
              <a:spcBef>
                <a:spcPts val="200"/>
              </a:spcBef>
              <a:spcAft>
                <a:spcPts val="200"/>
              </a:spcAft>
              <a:buFont typeface="Arial" panose="020B0604020202020204" pitchFamily="34" charset="0"/>
              <a:buChar char="•"/>
            </a:pPr>
            <a:r>
              <a:rPr lang="en-US" sz="2400" dirty="0">
                <a:cs typeface="Arial" panose="020B0604020202020204" pitchFamily="34" charset="0"/>
              </a:rPr>
              <a:t>Service of Operating System, Page No</a:t>
            </a:r>
            <a:r>
              <a:rPr lang="en-US" sz="2400">
                <a:cs typeface="Arial" panose="020B0604020202020204" pitchFamily="34" charset="0"/>
              </a:rPr>
              <a:t>: 27-39, 55- 58</a:t>
            </a:r>
            <a:endParaRPr lang="en-US" sz="2400" dirty="0">
              <a:cs typeface="Arial" panose="020B0604020202020204" pitchFamily="34" charset="0"/>
            </a:endParaRPr>
          </a:p>
          <a:p>
            <a:pPr marL="800100" lvl="1" indent="-342900" algn="just">
              <a:spcBef>
                <a:spcPts val="200"/>
              </a:spcBef>
              <a:spcAft>
                <a:spcPts val="200"/>
              </a:spcAft>
              <a:buFont typeface="Arial" panose="020B0604020202020204" pitchFamily="34" charset="0"/>
              <a:buChar char="•"/>
            </a:pPr>
            <a:r>
              <a:rPr lang="en-US" sz="2400" dirty="0">
                <a:cs typeface="Arial" panose="020B0604020202020204" pitchFamily="34" charset="0"/>
              </a:rPr>
              <a:t>Computing Environments, Page No: 40-46</a:t>
            </a:r>
          </a:p>
          <a:p>
            <a:pPr marL="285750" indent="-285750" algn="just">
              <a:spcBef>
                <a:spcPts val="200"/>
              </a:spcBef>
              <a:spcAft>
                <a:spcPts val="200"/>
              </a:spcAft>
              <a:buFont typeface="Arial" panose="020B0604020202020204" pitchFamily="34" charset="0"/>
              <a:buChar char="•"/>
            </a:pPr>
            <a:endParaRPr lang="en-US" sz="2400" dirty="0">
              <a:cs typeface="Arial" panose="020B0604020202020204" pitchFamily="34" charset="0"/>
            </a:endParaRP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Modern Operating Systems (4</a:t>
            </a:r>
            <a:r>
              <a:rPr lang="en-US" sz="2400" baseline="30000" dirty="0">
                <a:cs typeface="Arial" panose="020B0604020202020204" pitchFamily="34" charset="0"/>
              </a:rPr>
              <a:t>th</a:t>
            </a:r>
            <a:r>
              <a:rPr lang="en-US" sz="2400" dirty="0">
                <a:cs typeface="Arial" panose="020B0604020202020204" pitchFamily="34" charset="0"/>
              </a:rPr>
              <a:t> Ed.) by Andrew S. Tanenbaum and Herbert Bos, 2007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Principles and Practice by Thomas Anderson and Michael Dahlin, 2014</a:t>
            </a:r>
            <a:endParaRPr lang="en-IN" sz="2400" dirty="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304798"/>
            <a:ext cx="11943797" cy="993371"/>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Service of Operating System</a:t>
            </a:r>
          </a:p>
          <a:p>
            <a:pPr marL="342900" indent="-342900" algn="just">
              <a:buAutoNum type="arabicPeriod"/>
            </a:pPr>
            <a:r>
              <a:rPr lang="en-US" sz="2900" dirty="0">
                <a:latin typeface="Times" panose="02020603050405020304" pitchFamily="18" charset="0"/>
                <a:cs typeface="Times" panose="02020603050405020304" pitchFamily="18" charset="0"/>
              </a:rPr>
              <a:t>Computing Environments</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Coming Up-Next Lecture</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7FFF833B-BE81-C0C5-67E5-E2F33CF4D3FD}"/>
              </a:ext>
            </a:extLst>
          </p:cNvPr>
          <p:cNvSpPr txBox="1"/>
          <p:nvPr/>
        </p:nvSpPr>
        <p:spPr>
          <a:xfrm>
            <a:off x="1073988" y="1021183"/>
            <a:ext cx="6771736" cy="830997"/>
          </a:xfrm>
          <a:prstGeom prst="rect">
            <a:avLst/>
          </a:prstGeom>
          <a:noFill/>
        </p:spPr>
        <p:txBody>
          <a:bodyPr wrap="square">
            <a:spAutoFit/>
          </a:bodyPr>
          <a:lstStyle/>
          <a:p>
            <a:pPr marL="342900" indent="-342900">
              <a:buFont typeface="Arial" panose="020B0604020202020204" pitchFamily="34" charset="0"/>
              <a:buChar char="•"/>
            </a:pPr>
            <a:r>
              <a:rPr lang="en-US" sz="2400" dirty="0"/>
              <a:t>Virtualization and Containerization </a:t>
            </a:r>
          </a:p>
          <a:p>
            <a:pPr marL="342900" indent="-342900">
              <a:buFont typeface="Arial" panose="020B0604020202020204" pitchFamily="34" charset="0"/>
              <a:buChar char="•"/>
            </a:pPr>
            <a:r>
              <a:rPr lang="en-US" sz="2400" dirty="0"/>
              <a:t>Operating System Structures</a:t>
            </a:r>
          </a:p>
        </p:txBody>
      </p:sp>
    </p:spTree>
    <p:extLst>
      <p:ext uri="{BB962C8B-B14F-4D97-AF65-F5344CB8AC3E}">
        <p14:creationId xmlns:p14="http://schemas.microsoft.com/office/powerpoint/2010/main" val="327270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31</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101621"/>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Learning Outcomes</a:t>
            </a:r>
          </a:p>
          <a:p>
            <a:pPr algn="just"/>
            <a:r>
              <a:rPr lang="en-IN" sz="3000" b="1" dirty="0">
                <a:solidFill>
                  <a:srgbClr val="C00000"/>
                </a:solidFill>
                <a:latin typeface="Arial"/>
                <a:cs typeface="Arial"/>
              </a:rPr>
              <a:t>LO1: </a:t>
            </a:r>
            <a:r>
              <a:rPr lang="en-US" sz="3000" b="1" dirty="0">
                <a:solidFill>
                  <a:srgbClr val="C00000"/>
                </a:solidFill>
                <a:latin typeface="Arial"/>
                <a:cs typeface="Arial"/>
              </a:rPr>
              <a:t>Understand the services of Operating System</a:t>
            </a:r>
          </a:p>
          <a:p>
            <a:pPr algn="just"/>
            <a:r>
              <a:rPr lang="en-US" sz="3000" b="1" dirty="0">
                <a:solidFill>
                  <a:srgbClr val="C00000"/>
                </a:solidFill>
                <a:latin typeface="Arial"/>
                <a:cs typeface="Arial"/>
              </a:rPr>
              <a:t>LO2: Understand different computing environments</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3975682"/>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Course Outcomes</a:t>
            </a:r>
          </a:p>
          <a:p>
            <a:pPr algn="just"/>
            <a:r>
              <a:rPr lang="en-IN" sz="3000" b="1" dirty="0">
                <a:solidFill>
                  <a:srgbClr val="C00000"/>
                </a:solidFill>
                <a:latin typeface="Arial"/>
                <a:cs typeface="Arial"/>
              </a:rPr>
              <a:t>CO1: </a:t>
            </a:r>
            <a:r>
              <a:rPr lang="en-US" sz="3000" b="1" dirty="0">
                <a:solidFill>
                  <a:srgbClr val="C00000"/>
                </a:solidFill>
                <a:latin typeface="Arial"/>
                <a:cs typeface="Arial"/>
              </a:rPr>
              <a:t>Demonstrate a comprehensive understanding of operating systems</a:t>
            </a: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13" name="TextBox 12">
            <a:extLst>
              <a:ext uri="{FF2B5EF4-FFF2-40B4-BE49-F238E27FC236}">
                <a16:creationId xmlns:a16="http://schemas.microsoft.com/office/drawing/2014/main" id="{955A6A6C-0185-6221-A7CF-DFB4FC1E93A9}"/>
              </a:ext>
            </a:extLst>
          </p:cNvPr>
          <p:cNvSpPr txBox="1"/>
          <p:nvPr/>
        </p:nvSpPr>
        <p:spPr>
          <a:xfrm>
            <a:off x="725601" y="1080548"/>
            <a:ext cx="11937976" cy="707886"/>
          </a:xfrm>
          <a:prstGeom prst="rect">
            <a:avLst/>
          </a:prstGeom>
          <a:noFill/>
        </p:spPr>
        <p:txBody>
          <a:bodyPr wrap="square">
            <a:spAutoFit/>
          </a:bodyPr>
          <a:lstStyle/>
          <a:p>
            <a:pPr algn="just"/>
            <a:r>
              <a:rPr lang="en-US" sz="2000" dirty="0">
                <a:cs typeface="Arial" panose="020B0604020202020204" pitchFamily="34" charset="0"/>
              </a:rPr>
              <a:t>Operating systems (OS) offer a wide range of services to facilitate efficient and secure computing for users and applications.</a:t>
            </a:r>
            <a:endParaRPr lang="en-IN" sz="2000" dirty="0">
              <a:cs typeface="Arial" panose="020B0604020202020204" pitchFamily="34" charset="0"/>
            </a:endParaRPr>
          </a:p>
        </p:txBody>
      </p:sp>
      <p:sp>
        <p:nvSpPr>
          <p:cNvPr id="6" name="TextBox 5">
            <a:extLst>
              <a:ext uri="{FF2B5EF4-FFF2-40B4-BE49-F238E27FC236}">
                <a16:creationId xmlns:a16="http://schemas.microsoft.com/office/drawing/2014/main" id="{82B9A1A5-2BF4-297A-72B9-C8AF111B280A}"/>
              </a:ext>
            </a:extLst>
          </p:cNvPr>
          <p:cNvSpPr txBox="1"/>
          <p:nvPr/>
        </p:nvSpPr>
        <p:spPr>
          <a:xfrm>
            <a:off x="725601" y="1832442"/>
            <a:ext cx="11937976" cy="1969770"/>
          </a:xfrm>
          <a:prstGeom prst="rect">
            <a:avLst/>
          </a:prstGeom>
          <a:noFill/>
        </p:spPr>
        <p:txBody>
          <a:bodyPr wrap="square">
            <a:spAutoFit/>
          </a:bodyPr>
          <a:lstStyle/>
          <a:p>
            <a:pPr>
              <a:spcAft>
                <a:spcPts val="600"/>
              </a:spcAft>
            </a:pPr>
            <a:r>
              <a:rPr lang="en-IN" sz="2400" b="1" i="0" dirty="0">
                <a:solidFill>
                  <a:srgbClr val="000000"/>
                </a:solidFill>
                <a:effectLst/>
                <a:highlight>
                  <a:srgbClr val="FFFFFF"/>
                </a:highlight>
              </a:rPr>
              <a:t>User Interface Service </a:t>
            </a:r>
            <a:endParaRPr lang="en-US" sz="2400" b="1" i="0" dirty="0">
              <a:solidFill>
                <a:srgbClr val="FF0000"/>
              </a:solidFill>
              <a:effectLst/>
              <a:highlight>
                <a:srgbClr val="FFFFFF"/>
              </a:highlight>
            </a:endParaRPr>
          </a:p>
          <a:p>
            <a:pPr algn="just">
              <a:spcAft>
                <a:spcPts val="600"/>
              </a:spcAft>
            </a:pPr>
            <a:r>
              <a:rPr lang="en-US" sz="2200" dirty="0"/>
              <a:t>The user interface is the service that practically enables users to interact with an operating system. So, it means interacting with the entire computer system itself.</a:t>
            </a:r>
          </a:p>
          <a:p>
            <a:pPr algn="just">
              <a:spcAft>
                <a:spcPts val="600"/>
              </a:spcAft>
            </a:pPr>
            <a:r>
              <a:rPr lang="en-US" sz="2200" dirty="0"/>
              <a:t>The user interface of operating systems has two common forms: the </a:t>
            </a:r>
            <a:r>
              <a:rPr lang="en-US" sz="2200" b="1" dirty="0"/>
              <a:t>Command Line Interface (CLI) </a:t>
            </a:r>
            <a:r>
              <a:rPr lang="en-US" sz="2200" dirty="0"/>
              <a:t>and the </a:t>
            </a:r>
            <a:r>
              <a:rPr lang="en-US" sz="2200" b="1" dirty="0"/>
              <a:t>Graphical User Interface (GUI).</a:t>
            </a:r>
            <a:endParaRPr lang="en-IN" sz="2200" b="1" dirty="0"/>
          </a:p>
        </p:txBody>
      </p:sp>
      <p:pic>
        <p:nvPicPr>
          <p:cNvPr id="5" name="Picture 4">
            <a:extLst>
              <a:ext uri="{FF2B5EF4-FFF2-40B4-BE49-F238E27FC236}">
                <a16:creationId xmlns:a16="http://schemas.microsoft.com/office/drawing/2014/main" id="{3D4C6524-0913-8C0F-C5E5-7994E8F0AA14}"/>
              </a:ext>
            </a:extLst>
          </p:cNvPr>
          <p:cNvPicPr>
            <a:picLocks noChangeAspect="1"/>
          </p:cNvPicPr>
          <p:nvPr/>
        </p:nvPicPr>
        <p:blipFill>
          <a:blip r:embed="rId3"/>
          <a:stretch>
            <a:fillRect/>
          </a:stretch>
        </p:blipFill>
        <p:spPr>
          <a:xfrm>
            <a:off x="3752454" y="3844414"/>
            <a:ext cx="5506136" cy="2231029"/>
          </a:xfrm>
          <a:prstGeom prst="rect">
            <a:avLst/>
          </a:prstGeom>
        </p:spPr>
      </p:pic>
      <p:sp>
        <p:nvSpPr>
          <p:cNvPr id="7" name="TextBox 6">
            <a:extLst>
              <a:ext uri="{FF2B5EF4-FFF2-40B4-BE49-F238E27FC236}">
                <a16:creationId xmlns:a16="http://schemas.microsoft.com/office/drawing/2014/main" id="{CF7E2B6A-258C-99CA-30BB-4199B412F3BF}"/>
              </a:ext>
            </a:extLst>
          </p:cNvPr>
          <p:cNvSpPr txBox="1"/>
          <p:nvPr/>
        </p:nvSpPr>
        <p:spPr>
          <a:xfrm>
            <a:off x="4779789" y="6221675"/>
            <a:ext cx="3655424" cy="400110"/>
          </a:xfrm>
          <a:prstGeom prst="rect">
            <a:avLst/>
          </a:prstGeom>
          <a:noFill/>
        </p:spPr>
        <p:txBody>
          <a:bodyPr wrap="none" rtlCol="0">
            <a:spAutoFit/>
          </a:bodyPr>
          <a:lstStyle/>
          <a:p>
            <a:r>
              <a:rPr lang="en-IN" sz="2000" dirty="0">
                <a:cs typeface="Arial" panose="020B0604020202020204" pitchFamily="34" charset="0"/>
              </a:rPr>
              <a:t>Fig 1. User Interface service in OS</a:t>
            </a:r>
          </a:p>
        </p:txBody>
      </p:sp>
    </p:spTree>
    <p:extLst>
      <p:ext uri="{BB962C8B-B14F-4D97-AF65-F5344CB8AC3E}">
        <p14:creationId xmlns:p14="http://schemas.microsoft.com/office/powerpoint/2010/main" val="220547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pic>
        <p:nvPicPr>
          <p:cNvPr id="9" name="Picture 8">
            <a:extLst>
              <a:ext uri="{FF2B5EF4-FFF2-40B4-BE49-F238E27FC236}">
                <a16:creationId xmlns:a16="http://schemas.microsoft.com/office/drawing/2014/main" id="{C89BACFE-DC97-25DB-A61E-E979D0945442}"/>
              </a:ext>
            </a:extLst>
          </p:cNvPr>
          <p:cNvPicPr>
            <a:picLocks noChangeAspect="1"/>
          </p:cNvPicPr>
          <p:nvPr/>
        </p:nvPicPr>
        <p:blipFill>
          <a:blip r:embed="rId3"/>
          <a:stretch>
            <a:fillRect/>
          </a:stretch>
        </p:blipFill>
        <p:spPr>
          <a:xfrm>
            <a:off x="766603" y="1078664"/>
            <a:ext cx="2563613" cy="2215611"/>
          </a:xfrm>
          <a:prstGeom prst="rect">
            <a:avLst/>
          </a:prstGeom>
        </p:spPr>
      </p:pic>
      <p:sp>
        <p:nvSpPr>
          <p:cNvPr id="12" name="TextBox 11">
            <a:extLst>
              <a:ext uri="{FF2B5EF4-FFF2-40B4-BE49-F238E27FC236}">
                <a16:creationId xmlns:a16="http://schemas.microsoft.com/office/drawing/2014/main" id="{A6DE8C8C-7639-F1F3-BEDC-5D0027986ABA}"/>
              </a:ext>
            </a:extLst>
          </p:cNvPr>
          <p:cNvSpPr txBox="1"/>
          <p:nvPr/>
        </p:nvSpPr>
        <p:spPr>
          <a:xfrm>
            <a:off x="3330216" y="1113266"/>
            <a:ext cx="9444111" cy="2123658"/>
          </a:xfrm>
          <a:prstGeom prst="rect">
            <a:avLst/>
          </a:prstGeom>
          <a:noFill/>
        </p:spPr>
        <p:txBody>
          <a:bodyPr wrap="square">
            <a:spAutoFit/>
          </a:bodyPr>
          <a:lstStyle/>
          <a:p>
            <a:pPr algn="just"/>
            <a:r>
              <a:rPr lang="en-US" sz="2200" dirty="0"/>
              <a:t>A CLI establishes the interaction between users and the operating system through a text-based set of commands. Thus, the users type commands and their respective arguments and submit them to be processed by the operating system.</a:t>
            </a:r>
          </a:p>
          <a:p>
            <a:pPr algn="just"/>
            <a:endParaRPr lang="en-US" sz="2200" dirty="0"/>
          </a:p>
          <a:p>
            <a:pPr algn="just"/>
            <a:r>
              <a:rPr lang="en-US" sz="2200" b="1" dirty="0"/>
              <a:t>Examples</a:t>
            </a:r>
            <a:r>
              <a:rPr lang="en-US" sz="2200" dirty="0"/>
              <a:t> of CLI interfaces are the command prompt of Windows and the terminal of Linux-based systems.</a:t>
            </a:r>
            <a:endParaRPr lang="en-IN" sz="2200" dirty="0"/>
          </a:p>
        </p:txBody>
      </p:sp>
      <p:pic>
        <p:nvPicPr>
          <p:cNvPr id="15" name="Picture 14">
            <a:extLst>
              <a:ext uri="{FF2B5EF4-FFF2-40B4-BE49-F238E27FC236}">
                <a16:creationId xmlns:a16="http://schemas.microsoft.com/office/drawing/2014/main" id="{5EB6B5D6-1416-F6B2-5B2F-5DD2EE4886A3}"/>
              </a:ext>
            </a:extLst>
          </p:cNvPr>
          <p:cNvPicPr>
            <a:picLocks noChangeAspect="1"/>
          </p:cNvPicPr>
          <p:nvPr/>
        </p:nvPicPr>
        <p:blipFill>
          <a:blip r:embed="rId4"/>
          <a:stretch>
            <a:fillRect/>
          </a:stretch>
        </p:blipFill>
        <p:spPr>
          <a:xfrm>
            <a:off x="725601" y="3761627"/>
            <a:ext cx="2563613" cy="2238812"/>
          </a:xfrm>
          <a:prstGeom prst="rect">
            <a:avLst/>
          </a:prstGeom>
        </p:spPr>
      </p:pic>
      <p:sp>
        <p:nvSpPr>
          <p:cNvPr id="17" name="TextBox 16">
            <a:extLst>
              <a:ext uri="{FF2B5EF4-FFF2-40B4-BE49-F238E27FC236}">
                <a16:creationId xmlns:a16="http://schemas.microsoft.com/office/drawing/2014/main" id="{14F7A48C-B2FB-278B-D87F-4F75DCC08C91}"/>
              </a:ext>
            </a:extLst>
          </p:cNvPr>
          <p:cNvSpPr txBox="1"/>
          <p:nvPr/>
        </p:nvSpPr>
        <p:spPr>
          <a:xfrm>
            <a:off x="3330217" y="3789649"/>
            <a:ext cx="9443748" cy="2200602"/>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200" dirty="0"/>
              <a:t>GUI, consists of a windowed graphical design with which the users can interact by clicking with the mouse and typing with the keyboard.</a:t>
            </a:r>
          </a:p>
          <a:p>
            <a:pPr marL="342900" indent="-342900">
              <a:buFont typeface="Arial" panose="020B0604020202020204" pitchFamily="34" charset="0"/>
              <a:buChar char="•"/>
            </a:pPr>
            <a:r>
              <a:rPr lang="en-US" sz="2200" dirty="0"/>
              <a:t>Graphical interfaces are considered more user-friendly than the commando line ones. So, they are widely adopted in general-purpose operating systems.</a:t>
            </a:r>
          </a:p>
          <a:p>
            <a:endParaRPr lang="en-US" sz="2200" dirty="0"/>
          </a:p>
          <a:p>
            <a:r>
              <a:rPr lang="en-US" sz="2200" b="1" dirty="0"/>
              <a:t>Examples</a:t>
            </a:r>
            <a:r>
              <a:rPr lang="en-US" sz="2200" dirty="0"/>
              <a:t> of GUI designs are the Microsoft Metro and the Linux GNOME.</a:t>
            </a:r>
            <a:endParaRPr lang="en-IN" sz="2200" dirty="0"/>
          </a:p>
        </p:txBody>
      </p:sp>
    </p:spTree>
    <p:extLst>
      <p:ext uri="{BB962C8B-B14F-4D97-AF65-F5344CB8AC3E}">
        <p14:creationId xmlns:p14="http://schemas.microsoft.com/office/powerpoint/2010/main" val="298752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683789" y="1273976"/>
            <a:ext cx="7348724" cy="4154984"/>
          </a:xfrm>
          <a:prstGeom prst="rect">
            <a:avLst/>
          </a:prstGeom>
          <a:noFill/>
        </p:spPr>
        <p:txBody>
          <a:bodyPr wrap="square">
            <a:spAutoFit/>
          </a:bodyPr>
          <a:lstStyle/>
          <a:p>
            <a:pPr>
              <a:spcAft>
                <a:spcPts val="600"/>
              </a:spcAft>
            </a:pPr>
            <a:r>
              <a:rPr lang="en-IN" sz="2400" b="1" i="0" dirty="0">
                <a:solidFill>
                  <a:srgbClr val="000000"/>
                </a:solidFill>
                <a:effectLst/>
                <a:highlight>
                  <a:srgbClr val="FFFFFF"/>
                </a:highlight>
              </a:rPr>
              <a:t>Program Execution Service </a:t>
            </a:r>
          </a:p>
          <a:p>
            <a:pPr marL="342900" indent="-342900" algn="just">
              <a:spcAft>
                <a:spcPts val="600"/>
              </a:spcAft>
              <a:buFont typeface="Arial" panose="020B0604020202020204" pitchFamily="34" charset="0"/>
              <a:buChar char="•"/>
            </a:pPr>
            <a:r>
              <a:rPr lang="en-US" sz="2200" dirty="0"/>
              <a:t>Another vital service of the operating system is program execution. </a:t>
            </a:r>
          </a:p>
          <a:p>
            <a:pPr marL="342900" indent="-342900" algn="just">
              <a:spcAft>
                <a:spcPts val="600"/>
              </a:spcAft>
              <a:buFont typeface="Arial" panose="020B0604020202020204" pitchFamily="34" charset="0"/>
              <a:buChar char="•"/>
            </a:pPr>
            <a:r>
              <a:rPr lang="en-US" sz="2200" dirty="0"/>
              <a:t>To execute a program, operating systems tackle several operations, such as program loading, management of execution stacks, and process scheduling.</a:t>
            </a:r>
          </a:p>
          <a:p>
            <a:pPr marL="342900" indent="-342900" algn="just">
              <a:spcAft>
                <a:spcPts val="600"/>
              </a:spcAft>
              <a:buFont typeface="Arial" panose="020B0604020202020204" pitchFamily="34" charset="0"/>
              <a:buChar char="•"/>
            </a:pPr>
            <a:r>
              <a:rPr lang="en-US" sz="2200" dirty="0"/>
              <a:t>The following image sketches the program execution service of operating systems</a:t>
            </a:r>
          </a:p>
          <a:p>
            <a:pPr marL="342900" indent="-342900" algn="just">
              <a:spcAft>
                <a:spcPts val="600"/>
              </a:spcAft>
              <a:buFont typeface="Arial" panose="020B0604020202020204" pitchFamily="34" charset="0"/>
              <a:buChar char="•"/>
            </a:pPr>
            <a:r>
              <a:rPr lang="en-US" sz="2200" dirty="0"/>
              <a:t>This service allows different users to use the same operating system to deal with distinct tasks through running heterogeneous programs.</a:t>
            </a:r>
            <a:endParaRPr lang="en-IN" sz="2200" dirty="0"/>
          </a:p>
        </p:txBody>
      </p:sp>
      <p:sp>
        <p:nvSpPr>
          <p:cNvPr id="7" name="TextBox 6">
            <a:extLst>
              <a:ext uri="{FF2B5EF4-FFF2-40B4-BE49-F238E27FC236}">
                <a16:creationId xmlns:a16="http://schemas.microsoft.com/office/drawing/2014/main" id="{CF7E2B6A-258C-99CA-30BB-4199B412F3BF}"/>
              </a:ext>
            </a:extLst>
          </p:cNvPr>
          <p:cNvSpPr txBox="1"/>
          <p:nvPr/>
        </p:nvSpPr>
        <p:spPr>
          <a:xfrm>
            <a:off x="8785314" y="5107519"/>
            <a:ext cx="4140877" cy="400110"/>
          </a:xfrm>
          <a:prstGeom prst="rect">
            <a:avLst/>
          </a:prstGeom>
          <a:noFill/>
        </p:spPr>
        <p:txBody>
          <a:bodyPr wrap="none" rtlCol="0">
            <a:spAutoFit/>
          </a:bodyPr>
          <a:lstStyle/>
          <a:p>
            <a:r>
              <a:rPr lang="en-IN" sz="2000" dirty="0"/>
              <a:t>Fig 2. Program execution service in OS</a:t>
            </a:r>
          </a:p>
        </p:txBody>
      </p:sp>
      <p:pic>
        <p:nvPicPr>
          <p:cNvPr id="9" name="Picture 8">
            <a:extLst>
              <a:ext uri="{FF2B5EF4-FFF2-40B4-BE49-F238E27FC236}">
                <a16:creationId xmlns:a16="http://schemas.microsoft.com/office/drawing/2014/main" id="{07A18559-A496-F24D-FA54-B1B568685205}"/>
              </a:ext>
            </a:extLst>
          </p:cNvPr>
          <p:cNvPicPr>
            <a:picLocks noChangeAspect="1"/>
          </p:cNvPicPr>
          <p:nvPr/>
        </p:nvPicPr>
        <p:blipFill>
          <a:blip r:embed="rId3"/>
          <a:stretch>
            <a:fillRect/>
          </a:stretch>
        </p:blipFill>
        <p:spPr>
          <a:xfrm>
            <a:off x="8229707" y="1273976"/>
            <a:ext cx="4710022" cy="3752700"/>
          </a:xfrm>
          <a:prstGeom prst="rect">
            <a:avLst/>
          </a:prstGeom>
        </p:spPr>
      </p:pic>
    </p:spTree>
    <p:extLst>
      <p:ext uri="{BB962C8B-B14F-4D97-AF65-F5344CB8AC3E}">
        <p14:creationId xmlns:p14="http://schemas.microsoft.com/office/powerpoint/2010/main" val="187765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725601" y="1153155"/>
            <a:ext cx="7348724" cy="4493538"/>
          </a:xfrm>
          <a:prstGeom prst="rect">
            <a:avLst/>
          </a:prstGeom>
          <a:noFill/>
        </p:spPr>
        <p:txBody>
          <a:bodyPr wrap="square">
            <a:spAutoFit/>
          </a:bodyPr>
          <a:lstStyle/>
          <a:p>
            <a:pPr algn="just">
              <a:spcAft>
                <a:spcPts val="600"/>
              </a:spcAft>
            </a:pPr>
            <a:r>
              <a:rPr lang="en-US" sz="2400" b="1" dirty="0"/>
              <a:t>Input/Output Operations Service </a:t>
            </a:r>
          </a:p>
          <a:p>
            <a:pPr marL="342900" indent="-342900" algn="just">
              <a:spcAft>
                <a:spcPts val="600"/>
              </a:spcAft>
              <a:buFont typeface="Arial" panose="020B0604020202020204" pitchFamily="34" charset="0"/>
              <a:buChar char="•"/>
            </a:pPr>
            <a:r>
              <a:rPr lang="en-US" sz="2200" dirty="0"/>
              <a:t>A user can not directly control Input/Output (I/O) devices, such as monitors, speakers, keyboards, and mouses. </a:t>
            </a:r>
          </a:p>
          <a:p>
            <a:pPr marL="342900" indent="-342900" algn="just">
              <a:spcAft>
                <a:spcPts val="600"/>
              </a:spcAft>
              <a:buFont typeface="Arial" panose="020B0604020202020204" pitchFamily="34" charset="0"/>
              <a:buChar char="•"/>
            </a:pPr>
            <a:r>
              <a:rPr lang="en-US" sz="2200" dirty="0"/>
              <a:t>So, operating systems mediate the communication between the user, I/O devices, and the computer system.</a:t>
            </a:r>
          </a:p>
          <a:p>
            <a:pPr marL="342900" indent="-342900" algn="just">
              <a:spcAft>
                <a:spcPts val="600"/>
              </a:spcAft>
              <a:buFont typeface="Arial" panose="020B0604020202020204" pitchFamily="34" charset="0"/>
              <a:buChar char="•"/>
            </a:pPr>
            <a:r>
              <a:rPr lang="en-US" sz="2200" dirty="0"/>
              <a:t>The operating system provides a I/O service with several system calls and interrupts that can both send and receive operation requests to the available I/O devices.</a:t>
            </a:r>
          </a:p>
          <a:p>
            <a:pPr marL="342900" indent="-342900" algn="just">
              <a:spcAft>
                <a:spcPts val="600"/>
              </a:spcAft>
              <a:buFont typeface="Arial" panose="020B0604020202020204" pitchFamily="34" charset="0"/>
              <a:buChar char="•"/>
            </a:pPr>
            <a:r>
              <a:rPr lang="en-US" sz="2200" dirty="0"/>
              <a:t>It is important that controlling the I/O operations of a specific device may require the installation of drivers. Drivers, in turn, supply a kind of guideline to the operating system on how to communicate with particular I/O devices.</a:t>
            </a:r>
            <a:endParaRPr lang="en-IN" sz="2200" dirty="0"/>
          </a:p>
        </p:txBody>
      </p:sp>
      <p:sp>
        <p:nvSpPr>
          <p:cNvPr id="7" name="TextBox 6">
            <a:extLst>
              <a:ext uri="{FF2B5EF4-FFF2-40B4-BE49-F238E27FC236}">
                <a16:creationId xmlns:a16="http://schemas.microsoft.com/office/drawing/2014/main" id="{CF7E2B6A-258C-99CA-30BB-4199B412F3BF}"/>
              </a:ext>
            </a:extLst>
          </p:cNvPr>
          <p:cNvSpPr txBox="1"/>
          <p:nvPr/>
        </p:nvSpPr>
        <p:spPr>
          <a:xfrm>
            <a:off x="8974205" y="4937395"/>
            <a:ext cx="3963586" cy="430887"/>
          </a:xfrm>
          <a:prstGeom prst="rect">
            <a:avLst/>
          </a:prstGeom>
          <a:noFill/>
        </p:spPr>
        <p:txBody>
          <a:bodyPr wrap="none" rtlCol="0">
            <a:spAutoFit/>
          </a:bodyPr>
          <a:lstStyle/>
          <a:p>
            <a:r>
              <a:rPr lang="en-IN" sz="2200" dirty="0"/>
              <a:t>Fig 3. I/O Operation service in OS</a:t>
            </a:r>
          </a:p>
        </p:txBody>
      </p:sp>
      <p:pic>
        <p:nvPicPr>
          <p:cNvPr id="5" name="Picture 4">
            <a:extLst>
              <a:ext uri="{FF2B5EF4-FFF2-40B4-BE49-F238E27FC236}">
                <a16:creationId xmlns:a16="http://schemas.microsoft.com/office/drawing/2014/main" id="{01349ADB-1958-31C5-B380-84FCF843BAE4}"/>
              </a:ext>
            </a:extLst>
          </p:cNvPr>
          <p:cNvPicPr>
            <a:picLocks noChangeAspect="1"/>
          </p:cNvPicPr>
          <p:nvPr/>
        </p:nvPicPr>
        <p:blipFill>
          <a:blip r:embed="rId3"/>
          <a:stretch>
            <a:fillRect/>
          </a:stretch>
        </p:blipFill>
        <p:spPr>
          <a:xfrm>
            <a:off x="8174448" y="1376051"/>
            <a:ext cx="4865169" cy="3376647"/>
          </a:xfrm>
          <a:prstGeom prst="rect">
            <a:avLst/>
          </a:prstGeom>
        </p:spPr>
      </p:pic>
    </p:spTree>
    <p:extLst>
      <p:ext uri="{BB962C8B-B14F-4D97-AF65-F5344CB8AC3E}">
        <p14:creationId xmlns:p14="http://schemas.microsoft.com/office/powerpoint/2010/main" val="1091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Services of Operating System</a:t>
            </a:r>
          </a:p>
        </p:txBody>
      </p:sp>
      <p:sp>
        <p:nvSpPr>
          <p:cNvPr id="6" name="TextBox 5">
            <a:extLst>
              <a:ext uri="{FF2B5EF4-FFF2-40B4-BE49-F238E27FC236}">
                <a16:creationId xmlns:a16="http://schemas.microsoft.com/office/drawing/2014/main" id="{82B9A1A5-2BF4-297A-72B9-C8AF111B280A}"/>
              </a:ext>
            </a:extLst>
          </p:cNvPr>
          <p:cNvSpPr txBox="1"/>
          <p:nvPr/>
        </p:nvSpPr>
        <p:spPr>
          <a:xfrm>
            <a:off x="725601" y="1153155"/>
            <a:ext cx="8669342" cy="5570756"/>
          </a:xfrm>
          <a:prstGeom prst="rect">
            <a:avLst/>
          </a:prstGeom>
          <a:noFill/>
        </p:spPr>
        <p:txBody>
          <a:bodyPr wrap="square">
            <a:spAutoFit/>
          </a:bodyPr>
          <a:lstStyle/>
          <a:p>
            <a:pPr algn="just">
              <a:spcAft>
                <a:spcPts val="600"/>
              </a:spcAft>
            </a:pPr>
            <a:r>
              <a:rPr lang="en-US" sz="2400" b="1" dirty="0"/>
              <a:t>File System Management Service</a:t>
            </a:r>
          </a:p>
          <a:p>
            <a:pPr marL="342900" indent="-342900" algn="just">
              <a:spcAft>
                <a:spcPts val="600"/>
              </a:spcAft>
              <a:buFont typeface="Arial" panose="020B0604020202020204" pitchFamily="34" charset="0"/>
              <a:buChar char="•"/>
            </a:pPr>
            <a:r>
              <a:rPr lang="en-US" sz="2400" dirty="0"/>
              <a:t>The file system keeps and organizes all the files of a computer in persistent memory, usually a Hard Disk (HD) or Solid-State Drive (SSD).</a:t>
            </a:r>
          </a:p>
          <a:p>
            <a:pPr marL="342900" indent="-342900" algn="just">
              <a:spcAft>
                <a:spcPts val="600"/>
              </a:spcAft>
              <a:buFont typeface="Arial" panose="020B0604020202020204" pitchFamily="34" charset="0"/>
              <a:buChar char="•"/>
            </a:pPr>
            <a:r>
              <a:rPr lang="en-US" sz="2400" dirty="0"/>
              <a:t>However, it is normal for the user to create, modify, delete, and search data files, Directory in the file system. Thus, the operating system provides a service for the users to manipulate the file system, enabling them to execute the cited management operations.</a:t>
            </a:r>
          </a:p>
          <a:p>
            <a:pPr marL="342900" indent="-342900" algn="just">
              <a:spcAft>
                <a:spcPts val="600"/>
              </a:spcAft>
              <a:buFont typeface="Arial" panose="020B0604020202020204" pitchFamily="34" charset="0"/>
              <a:buChar char="•"/>
            </a:pPr>
            <a:r>
              <a:rPr lang="en-US" sz="2400" dirty="0"/>
              <a:t>Furthermore, the operation systems control the permissions given to users and programs to access files. These permissions (or restrictions) are applied to avoid unauthorized modifications and reads of crucial files, which can damage the computer system.</a:t>
            </a:r>
          </a:p>
          <a:p>
            <a:pPr algn="just">
              <a:spcAft>
                <a:spcPts val="600"/>
              </a:spcAft>
            </a:pPr>
            <a:endParaRPr lang="en-US" sz="2400" dirty="0"/>
          </a:p>
        </p:txBody>
      </p:sp>
      <p:pic>
        <p:nvPicPr>
          <p:cNvPr id="9" name="Picture 8">
            <a:extLst>
              <a:ext uri="{FF2B5EF4-FFF2-40B4-BE49-F238E27FC236}">
                <a16:creationId xmlns:a16="http://schemas.microsoft.com/office/drawing/2014/main" id="{964C6D87-5531-D8D7-2314-7B9A4E73A566}"/>
              </a:ext>
            </a:extLst>
          </p:cNvPr>
          <p:cNvPicPr>
            <a:picLocks noChangeAspect="1"/>
          </p:cNvPicPr>
          <p:nvPr/>
        </p:nvPicPr>
        <p:blipFill>
          <a:blip r:embed="rId3"/>
          <a:stretch>
            <a:fillRect/>
          </a:stretch>
        </p:blipFill>
        <p:spPr>
          <a:xfrm>
            <a:off x="10034279" y="1356231"/>
            <a:ext cx="2905530" cy="2886478"/>
          </a:xfrm>
          <a:prstGeom prst="rect">
            <a:avLst/>
          </a:prstGeom>
        </p:spPr>
      </p:pic>
      <p:sp>
        <p:nvSpPr>
          <p:cNvPr id="11" name="TextBox 10">
            <a:extLst>
              <a:ext uri="{FF2B5EF4-FFF2-40B4-BE49-F238E27FC236}">
                <a16:creationId xmlns:a16="http://schemas.microsoft.com/office/drawing/2014/main" id="{19C9E75D-93B7-361D-FCA9-88A97D0C03EB}"/>
              </a:ext>
            </a:extLst>
          </p:cNvPr>
          <p:cNvSpPr txBox="1"/>
          <p:nvPr/>
        </p:nvSpPr>
        <p:spPr>
          <a:xfrm>
            <a:off x="9503085" y="4366040"/>
            <a:ext cx="3784177" cy="430887"/>
          </a:xfrm>
          <a:prstGeom prst="rect">
            <a:avLst/>
          </a:prstGeom>
          <a:noFill/>
        </p:spPr>
        <p:txBody>
          <a:bodyPr wrap="none" rtlCol="0">
            <a:spAutoFit/>
          </a:bodyPr>
          <a:lstStyle/>
          <a:p>
            <a:r>
              <a:rPr lang="en-IN" sz="2200" dirty="0"/>
              <a:t>Fig 4. Permission on a File in OS</a:t>
            </a:r>
          </a:p>
        </p:txBody>
      </p:sp>
    </p:spTree>
    <p:extLst>
      <p:ext uri="{BB962C8B-B14F-4D97-AF65-F5344CB8AC3E}">
        <p14:creationId xmlns:p14="http://schemas.microsoft.com/office/powerpoint/2010/main" val="160242842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12630</TotalTime>
  <Words>2835</Words>
  <Application>Microsoft Office PowerPoint</Application>
  <PresentationFormat>Custom</PresentationFormat>
  <Paragraphs>335</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Hemant Petwal</cp:lastModifiedBy>
  <cp:revision>431</cp:revision>
  <dcterms:created xsi:type="dcterms:W3CDTF">2023-06-27T05:32:28Z</dcterms:created>
  <dcterms:modified xsi:type="dcterms:W3CDTF">2024-07-04T10:00:58Z</dcterms:modified>
</cp:coreProperties>
</file>