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9"/>
  </p:notesMasterIdLst>
  <p:sldIdLst>
    <p:sldId id="257" r:id="rId2"/>
    <p:sldId id="346" r:id="rId3"/>
    <p:sldId id="349" r:id="rId4"/>
    <p:sldId id="392" r:id="rId5"/>
    <p:sldId id="348" r:id="rId6"/>
    <p:sldId id="385" r:id="rId7"/>
    <p:sldId id="386" r:id="rId8"/>
    <p:sldId id="387" r:id="rId9"/>
    <p:sldId id="388" r:id="rId10"/>
    <p:sldId id="378" r:id="rId11"/>
    <p:sldId id="389" r:id="rId12"/>
    <p:sldId id="390" r:id="rId13"/>
    <p:sldId id="391" r:id="rId14"/>
    <p:sldId id="352" r:id="rId15"/>
    <p:sldId id="350" r:id="rId16"/>
    <p:sldId id="351" r:id="rId17"/>
    <p:sldId id="337" r:id="rId18"/>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2" autoAdjust="0"/>
    <p:restoredTop sz="96283" autoAdjust="0"/>
  </p:normalViewPr>
  <p:slideViewPr>
    <p:cSldViewPr snapToGrid="0">
      <p:cViewPr varScale="1">
        <p:scale>
          <a:sx n="56" d="100"/>
          <a:sy n="56" d="100"/>
        </p:scale>
        <p:origin x="13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04-07-2024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04-07-2024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04-07-2024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04-07-2024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04-07-2024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04-07-2024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04-07-2024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04-07-2024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04-07-2024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04-07-2024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04-07-2024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04-07-2024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Content Placeholder 2">
            <a:extLst>
              <a:ext uri="{FF2B5EF4-FFF2-40B4-BE49-F238E27FC236}">
                <a16:creationId xmlns:a16="http://schemas.microsoft.com/office/drawing/2014/main" id="{EB50A405-1F16-6565-6DFB-8EE4B71F8E73}"/>
              </a:ext>
            </a:extLst>
          </p:cNvPr>
          <p:cNvSpPr txBox="1">
            <a:spLocks/>
          </p:cNvSpPr>
          <p:nvPr/>
        </p:nvSpPr>
        <p:spPr>
          <a:xfrm>
            <a:off x="483079" y="1826244"/>
            <a:ext cx="12508302" cy="5321502"/>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lgn="just"/>
            <a:r>
              <a:rPr lang="en-US" sz="2400" b="1" dirty="0"/>
              <a:t>Sequential Access	</a:t>
            </a:r>
            <a:r>
              <a:rPr lang="en-US" sz="2400" dirty="0"/>
              <a:t>The information in a file is processed in order using sequential access. The 			files records are accessed one after another. Most of the file systems such 		</a:t>
            </a:r>
            <a:r>
              <a:rPr lang="en-US" sz="2400"/>
              <a:t>	as editors</a:t>
            </a:r>
            <a:r>
              <a:rPr lang="en-US" sz="2400" dirty="0"/>
              <a:t>, compilers etc. use sequential access.</a:t>
            </a:r>
          </a:p>
          <a:p>
            <a:pPr algn="just"/>
            <a:endParaRPr lang="en-US" sz="2400" dirty="0"/>
          </a:p>
          <a:p>
            <a:pPr algn="just"/>
            <a:r>
              <a:rPr lang="en-US" sz="2400" b="1" dirty="0"/>
              <a:t>Direct Access		</a:t>
            </a:r>
            <a:r>
              <a:rPr lang="en-US" sz="2400" dirty="0"/>
              <a:t>In direct access or relative access, the files can be accessed in random for 			read and write operations. The direct access model is based on the disk 				model of a file, since it allows random accesses.</a:t>
            </a:r>
            <a:endParaRPr lang="en-IN" sz="2400" dirty="0"/>
          </a:p>
        </p:txBody>
      </p:sp>
      <p:sp>
        <p:nvSpPr>
          <p:cNvPr id="7" name="TextBox 6">
            <a:extLst>
              <a:ext uri="{FF2B5EF4-FFF2-40B4-BE49-F238E27FC236}">
                <a16:creationId xmlns:a16="http://schemas.microsoft.com/office/drawing/2014/main" id="{2F71376A-0694-EA25-AD9A-1948C5361036}"/>
              </a:ext>
            </a:extLst>
          </p:cNvPr>
          <p:cNvSpPr txBox="1"/>
          <p:nvPr/>
        </p:nvSpPr>
        <p:spPr>
          <a:xfrm>
            <a:off x="878001" y="3404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Operations</a:t>
            </a:r>
          </a:p>
        </p:txBody>
      </p:sp>
      <p:sp>
        <p:nvSpPr>
          <p:cNvPr id="12" name="TextBox 11">
            <a:extLst>
              <a:ext uri="{FF2B5EF4-FFF2-40B4-BE49-F238E27FC236}">
                <a16:creationId xmlns:a16="http://schemas.microsoft.com/office/drawing/2014/main" id="{1761D474-5C8C-64C9-E7B0-40E824D212C6}"/>
              </a:ext>
            </a:extLst>
          </p:cNvPr>
          <p:cNvSpPr txBox="1"/>
          <p:nvPr/>
        </p:nvSpPr>
        <p:spPr>
          <a:xfrm>
            <a:off x="483079" y="1159683"/>
            <a:ext cx="6780362" cy="461665"/>
          </a:xfrm>
          <a:prstGeom prst="rect">
            <a:avLst/>
          </a:prstGeom>
          <a:noFill/>
        </p:spPr>
        <p:txBody>
          <a:bodyPr wrap="square">
            <a:spAutoFit/>
          </a:bodyPr>
          <a:lstStyle/>
          <a:p>
            <a:pPr algn="l"/>
            <a:r>
              <a:rPr lang="en-IN" sz="2400" b="1" i="0" dirty="0">
                <a:solidFill>
                  <a:srgbClr val="000000"/>
                </a:solidFill>
                <a:effectLst/>
              </a:rPr>
              <a:t>File Management</a:t>
            </a:r>
          </a:p>
        </p:txBody>
      </p:sp>
    </p:spTree>
    <p:extLst>
      <p:ext uri="{BB962C8B-B14F-4D97-AF65-F5344CB8AC3E}">
        <p14:creationId xmlns:p14="http://schemas.microsoft.com/office/powerpoint/2010/main" val="1904806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Content Placeholder 2">
            <a:extLst>
              <a:ext uri="{FF2B5EF4-FFF2-40B4-BE49-F238E27FC236}">
                <a16:creationId xmlns:a16="http://schemas.microsoft.com/office/drawing/2014/main" id="{EB50A405-1F16-6565-6DFB-8EE4B71F8E73}"/>
              </a:ext>
            </a:extLst>
          </p:cNvPr>
          <p:cNvSpPr txBox="1">
            <a:spLocks/>
          </p:cNvSpPr>
          <p:nvPr/>
        </p:nvSpPr>
        <p:spPr>
          <a:xfrm>
            <a:off x="483079" y="1826244"/>
            <a:ext cx="12508302" cy="5321502"/>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lgn="just"/>
            <a:endParaRPr lang="en-IN" sz="2400" dirty="0"/>
          </a:p>
        </p:txBody>
      </p:sp>
      <p:sp>
        <p:nvSpPr>
          <p:cNvPr id="7" name="TextBox 6">
            <a:extLst>
              <a:ext uri="{FF2B5EF4-FFF2-40B4-BE49-F238E27FC236}">
                <a16:creationId xmlns:a16="http://schemas.microsoft.com/office/drawing/2014/main" id="{2F71376A-0694-EA25-AD9A-1948C5361036}"/>
              </a:ext>
            </a:extLst>
          </p:cNvPr>
          <p:cNvSpPr txBox="1"/>
          <p:nvPr/>
        </p:nvSpPr>
        <p:spPr>
          <a:xfrm>
            <a:off x="878001" y="3404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MCQ</a:t>
            </a:r>
          </a:p>
        </p:txBody>
      </p:sp>
      <p:sp>
        <p:nvSpPr>
          <p:cNvPr id="6" name="TextBox 5">
            <a:extLst>
              <a:ext uri="{FF2B5EF4-FFF2-40B4-BE49-F238E27FC236}">
                <a16:creationId xmlns:a16="http://schemas.microsoft.com/office/drawing/2014/main" id="{A057374E-DFF0-659D-4D45-2C26E27B7207}"/>
              </a:ext>
            </a:extLst>
          </p:cNvPr>
          <p:cNvSpPr txBox="1"/>
          <p:nvPr/>
        </p:nvSpPr>
        <p:spPr>
          <a:xfrm>
            <a:off x="1211144" y="945423"/>
            <a:ext cx="10999624" cy="6063198"/>
          </a:xfrm>
          <a:prstGeom prst="rect">
            <a:avLst/>
          </a:prstGeom>
          <a:noFill/>
        </p:spPr>
        <p:txBody>
          <a:bodyPr wrap="square">
            <a:spAutoFit/>
          </a:bodyPr>
          <a:lstStyle/>
          <a:p>
            <a:r>
              <a:rPr lang="en-IN" sz="2400" dirty="0"/>
              <a:t>Q1. What is the main purpose of process management in an operating system?</a:t>
            </a:r>
          </a:p>
          <a:p>
            <a:r>
              <a:rPr lang="en-IN" sz="2400" dirty="0"/>
              <a:t>A. Managing files on the disk				B. Managing memory allocation</a:t>
            </a:r>
          </a:p>
          <a:p>
            <a:r>
              <a:rPr lang="en-IN" sz="2400" dirty="0"/>
              <a:t>C. Assigning the processor to a process at a time	D. Managing network connections</a:t>
            </a:r>
          </a:p>
          <a:p>
            <a:endParaRPr lang="en-IN" sz="1400" dirty="0"/>
          </a:p>
          <a:p>
            <a:r>
              <a:rPr lang="en-US" sz="2400" dirty="0"/>
              <a:t>Q2. Where are processes kept when they enter the system?</a:t>
            </a:r>
          </a:p>
          <a:p>
            <a:r>
              <a:rPr lang="en-US" sz="2400" dirty="0"/>
              <a:t>A. Ready queue					B. Device queue</a:t>
            </a:r>
          </a:p>
          <a:p>
            <a:r>
              <a:rPr lang="en-US" sz="2400" dirty="0"/>
              <a:t>C. Job queue						D. Exit queue</a:t>
            </a:r>
          </a:p>
          <a:p>
            <a:endParaRPr lang="en-IN" sz="1400" dirty="0"/>
          </a:p>
          <a:p>
            <a:r>
              <a:rPr lang="en-US" sz="2400" dirty="0"/>
              <a:t>Q3. What is the role of device drivers in an operating system?</a:t>
            </a:r>
          </a:p>
          <a:p>
            <a:r>
              <a:rPr lang="en-US" sz="2400" dirty="0"/>
              <a:t>A. Manage memory allocation			B. Manage file systems</a:t>
            </a:r>
          </a:p>
          <a:p>
            <a:r>
              <a:rPr lang="en-US" sz="2400" dirty="0"/>
              <a:t>C. Allow the operating system to communicate 	D. Handle process scheduling</a:t>
            </a:r>
          </a:p>
          <a:p>
            <a:r>
              <a:rPr lang="en-US" sz="2400" dirty="0"/>
              <a:t>    with hardware devices</a:t>
            </a:r>
          </a:p>
          <a:p>
            <a:endParaRPr lang="en-US" sz="1050" dirty="0"/>
          </a:p>
          <a:p>
            <a:r>
              <a:rPr lang="en-US" sz="2400" dirty="0"/>
              <a:t>Q4. What is sequential access in file management?</a:t>
            </a:r>
          </a:p>
          <a:p>
            <a:r>
              <a:rPr lang="en-US" sz="2400" dirty="0"/>
              <a:t>A. Accessing files in a random order	B. Accessing files one after another in order</a:t>
            </a:r>
          </a:p>
          <a:p>
            <a:r>
              <a:rPr lang="en-US" sz="2400" dirty="0"/>
              <a:t>C. Accessing files by their index	D. Accessing files by their physical location on disk</a:t>
            </a:r>
          </a:p>
          <a:p>
            <a:endParaRPr lang="en-US" sz="2400" dirty="0"/>
          </a:p>
        </p:txBody>
      </p:sp>
    </p:spTree>
    <p:extLst>
      <p:ext uri="{BB962C8B-B14F-4D97-AF65-F5344CB8AC3E}">
        <p14:creationId xmlns:p14="http://schemas.microsoft.com/office/powerpoint/2010/main" val="349104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Content Placeholder 2">
            <a:extLst>
              <a:ext uri="{FF2B5EF4-FFF2-40B4-BE49-F238E27FC236}">
                <a16:creationId xmlns:a16="http://schemas.microsoft.com/office/drawing/2014/main" id="{EB50A405-1F16-6565-6DFB-8EE4B71F8E73}"/>
              </a:ext>
            </a:extLst>
          </p:cNvPr>
          <p:cNvSpPr txBox="1">
            <a:spLocks/>
          </p:cNvSpPr>
          <p:nvPr/>
        </p:nvSpPr>
        <p:spPr>
          <a:xfrm>
            <a:off x="483079" y="1826244"/>
            <a:ext cx="12508302" cy="5321502"/>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lgn="just"/>
            <a:endParaRPr lang="en-IN" sz="2400" dirty="0"/>
          </a:p>
        </p:txBody>
      </p:sp>
      <p:sp>
        <p:nvSpPr>
          <p:cNvPr id="7" name="TextBox 6">
            <a:extLst>
              <a:ext uri="{FF2B5EF4-FFF2-40B4-BE49-F238E27FC236}">
                <a16:creationId xmlns:a16="http://schemas.microsoft.com/office/drawing/2014/main" id="{2F71376A-0694-EA25-AD9A-1948C5361036}"/>
              </a:ext>
            </a:extLst>
          </p:cNvPr>
          <p:cNvSpPr txBox="1"/>
          <p:nvPr/>
        </p:nvSpPr>
        <p:spPr>
          <a:xfrm>
            <a:off x="878001" y="3404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MCQ</a:t>
            </a:r>
          </a:p>
        </p:txBody>
      </p:sp>
      <p:sp>
        <p:nvSpPr>
          <p:cNvPr id="6" name="TextBox 5">
            <a:extLst>
              <a:ext uri="{FF2B5EF4-FFF2-40B4-BE49-F238E27FC236}">
                <a16:creationId xmlns:a16="http://schemas.microsoft.com/office/drawing/2014/main" id="{A057374E-DFF0-659D-4D45-2C26E27B7207}"/>
              </a:ext>
            </a:extLst>
          </p:cNvPr>
          <p:cNvSpPr txBox="1"/>
          <p:nvPr/>
        </p:nvSpPr>
        <p:spPr>
          <a:xfrm>
            <a:off x="1211143" y="945423"/>
            <a:ext cx="11940597" cy="4893647"/>
          </a:xfrm>
          <a:prstGeom prst="rect">
            <a:avLst/>
          </a:prstGeom>
          <a:noFill/>
        </p:spPr>
        <p:txBody>
          <a:bodyPr wrap="square">
            <a:spAutoFit/>
          </a:bodyPr>
          <a:lstStyle/>
          <a:p>
            <a:r>
              <a:rPr lang="en-US" sz="2400" dirty="0"/>
              <a:t>Q5. What is the function of the device controller in device management?</a:t>
            </a:r>
          </a:p>
          <a:p>
            <a:r>
              <a:rPr lang="en-US" sz="2400" dirty="0"/>
              <a:t>A. Manages file systems		B. Acts as an interface between the device and device 					    driver</a:t>
            </a:r>
          </a:p>
          <a:p>
            <a:r>
              <a:rPr lang="en-US" sz="2400" dirty="0"/>
              <a:t>C. Allocates memory to processes	D. Handles process scheduling</a:t>
            </a:r>
          </a:p>
          <a:p>
            <a:endParaRPr lang="en-US" sz="2400" dirty="0"/>
          </a:p>
          <a:p>
            <a:r>
              <a:rPr lang="en-US" sz="2400" dirty="0"/>
              <a:t>Q6. What does the operating system do when a process no longer needs memory?</a:t>
            </a:r>
          </a:p>
          <a:p>
            <a:r>
              <a:rPr lang="en-US" sz="2400" dirty="0"/>
              <a:t>A. Allocates more memory to the process	B. Deallocates memory from the process</a:t>
            </a:r>
          </a:p>
          <a:p>
            <a:r>
              <a:rPr lang="en-US" sz="2400" dirty="0"/>
              <a:t>C. Moves the process to the job queue	D. Suspends the process</a:t>
            </a:r>
          </a:p>
          <a:p>
            <a:endParaRPr lang="en-US" sz="2400" dirty="0"/>
          </a:p>
          <a:p>
            <a:r>
              <a:rPr lang="en-US" sz="2400" dirty="0"/>
              <a:t>Q7. Which of the following best describes file management in an operating system?</a:t>
            </a:r>
          </a:p>
          <a:p>
            <a:r>
              <a:rPr lang="en-US" sz="2400" dirty="0"/>
              <a:t>A. Managing user passwords			B. Handling the storage, retrieval, and update of 						    data on disk</a:t>
            </a:r>
          </a:p>
          <a:p>
            <a:r>
              <a:rPr lang="en-US" sz="2400" dirty="0"/>
              <a:t>C. Managing network connections		D. Allocating memory to processes</a:t>
            </a:r>
          </a:p>
        </p:txBody>
      </p:sp>
    </p:spTree>
    <p:extLst>
      <p:ext uri="{BB962C8B-B14F-4D97-AF65-F5344CB8AC3E}">
        <p14:creationId xmlns:p14="http://schemas.microsoft.com/office/powerpoint/2010/main" val="3572572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2" name="Content Placeholder 2">
            <a:extLst>
              <a:ext uri="{FF2B5EF4-FFF2-40B4-BE49-F238E27FC236}">
                <a16:creationId xmlns:a16="http://schemas.microsoft.com/office/drawing/2014/main" id="{EB50A405-1F16-6565-6DFB-8EE4B71F8E73}"/>
              </a:ext>
            </a:extLst>
          </p:cNvPr>
          <p:cNvSpPr txBox="1">
            <a:spLocks/>
          </p:cNvSpPr>
          <p:nvPr/>
        </p:nvSpPr>
        <p:spPr>
          <a:xfrm>
            <a:off x="483079" y="1826244"/>
            <a:ext cx="12508302" cy="5321502"/>
          </a:xfrm>
          <a:prstGeom prst="rect">
            <a:avLst/>
          </a:prstGeom>
        </p:spPr>
        <p:txBody>
          <a:bodyPr vert="horz" lIns="91440" tIns="45720" rIns="91440" bIns="45720" rtlCol="0">
            <a:normAutofit/>
          </a:bodyPr>
          <a:lst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a:lstStyle>
          <a:p>
            <a:pPr algn="just"/>
            <a:endParaRPr lang="en-IN" sz="2400" dirty="0"/>
          </a:p>
        </p:txBody>
      </p:sp>
      <p:sp>
        <p:nvSpPr>
          <p:cNvPr id="7" name="TextBox 6">
            <a:extLst>
              <a:ext uri="{FF2B5EF4-FFF2-40B4-BE49-F238E27FC236}">
                <a16:creationId xmlns:a16="http://schemas.microsoft.com/office/drawing/2014/main" id="{2F71376A-0694-EA25-AD9A-1948C5361036}"/>
              </a:ext>
            </a:extLst>
          </p:cNvPr>
          <p:cNvSpPr txBox="1"/>
          <p:nvPr/>
        </p:nvSpPr>
        <p:spPr>
          <a:xfrm>
            <a:off x="878001" y="3404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MCQ</a:t>
            </a:r>
          </a:p>
        </p:txBody>
      </p:sp>
      <p:graphicFrame>
        <p:nvGraphicFramePr>
          <p:cNvPr id="5" name="Table 4">
            <a:extLst>
              <a:ext uri="{FF2B5EF4-FFF2-40B4-BE49-F238E27FC236}">
                <a16:creationId xmlns:a16="http://schemas.microsoft.com/office/drawing/2014/main" id="{ECCEB897-64FA-1E9C-B292-C5B6B2019435}"/>
              </a:ext>
            </a:extLst>
          </p:cNvPr>
          <p:cNvGraphicFramePr>
            <a:graphicFrameLocks noGrp="1"/>
          </p:cNvGraphicFramePr>
          <p:nvPr>
            <p:extLst>
              <p:ext uri="{D42A27DB-BD31-4B8C-83A1-F6EECF244321}">
                <p14:modId xmlns:p14="http://schemas.microsoft.com/office/powerpoint/2010/main" val="108716324"/>
              </p:ext>
            </p:extLst>
          </p:nvPr>
        </p:nvGraphicFramePr>
        <p:xfrm>
          <a:off x="1025272" y="1086576"/>
          <a:ext cx="11862591" cy="4023360"/>
        </p:xfrm>
        <a:graphic>
          <a:graphicData uri="http://schemas.openxmlformats.org/drawingml/2006/table">
            <a:tbl>
              <a:tblPr firstRow="1" bandRow="1">
                <a:tableStyleId>{5940675A-B579-460E-94D1-54222C63F5DA}</a:tableStyleId>
              </a:tblPr>
              <a:tblGrid>
                <a:gridCol w="2998081">
                  <a:extLst>
                    <a:ext uri="{9D8B030D-6E8A-4147-A177-3AD203B41FA5}">
                      <a16:colId xmlns:a16="http://schemas.microsoft.com/office/drawing/2014/main" val="3866655070"/>
                    </a:ext>
                  </a:extLst>
                </a:gridCol>
                <a:gridCol w="1280520">
                  <a:extLst>
                    <a:ext uri="{9D8B030D-6E8A-4147-A177-3AD203B41FA5}">
                      <a16:colId xmlns:a16="http://schemas.microsoft.com/office/drawing/2014/main" val="1246920741"/>
                    </a:ext>
                  </a:extLst>
                </a:gridCol>
                <a:gridCol w="7583990">
                  <a:extLst>
                    <a:ext uri="{9D8B030D-6E8A-4147-A177-3AD203B41FA5}">
                      <a16:colId xmlns:a16="http://schemas.microsoft.com/office/drawing/2014/main" val="3314177124"/>
                    </a:ext>
                  </a:extLst>
                </a:gridCol>
              </a:tblGrid>
              <a:tr h="370840">
                <a:tc>
                  <a:txBody>
                    <a:bodyPr/>
                    <a:lstStyle/>
                    <a:p>
                      <a:r>
                        <a:rPr lang="en-IN" sz="2400" b="1" dirty="0"/>
                        <a:t>Question No- Answer</a:t>
                      </a:r>
                    </a:p>
                  </a:txBody>
                  <a:tcPr/>
                </a:tc>
                <a:tc>
                  <a:txBody>
                    <a:bodyPr/>
                    <a:lstStyle/>
                    <a:p>
                      <a:pPr algn="ctr"/>
                      <a:r>
                        <a:rPr lang="en-IN" sz="2400" b="1" dirty="0"/>
                        <a:t>Option</a:t>
                      </a:r>
                    </a:p>
                  </a:txBody>
                  <a:tcPr/>
                </a:tc>
                <a:tc>
                  <a:txBody>
                    <a:bodyPr/>
                    <a:lstStyle/>
                    <a:p>
                      <a:r>
                        <a:rPr lang="en-IN" sz="2400" b="1" dirty="0"/>
                        <a:t>Description</a:t>
                      </a:r>
                    </a:p>
                  </a:txBody>
                  <a:tcPr/>
                </a:tc>
                <a:extLst>
                  <a:ext uri="{0D108BD9-81ED-4DB2-BD59-A6C34878D82A}">
                    <a16:rowId xmlns:a16="http://schemas.microsoft.com/office/drawing/2014/main" val="46260522"/>
                  </a:ext>
                </a:extLst>
              </a:tr>
              <a:tr h="370840">
                <a:tc>
                  <a:txBody>
                    <a:bodyPr/>
                    <a:lstStyle/>
                    <a:p>
                      <a:r>
                        <a:rPr lang="en-IN" sz="2400" dirty="0"/>
                        <a:t>Q1- Answer</a:t>
                      </a:r>
                    </a:p>
                  </a:txBody>
                  <a:tcPr/>
                </a:tc>
                <a:tc>
                  <a:txBody>
                    <a:bodyPr/>
                    <a:lstStyle/>
                    <a:p>
                      <a:pPr algn="ctr"/>
                      <a:r>
                        <a:rPr lang="en-IN" sz="2400" dirty="0"/>
                        <a:t>C</a:t>
                      </a:r>
                    </a:p>
                  </a:txBody>
                  <a:tcPr/>
                </a:tc>
                <a:tc>
                  <a:txBody>
                    <a:bodyPr/>
                    <a:lstStyle/>
                    <a:p>
                      <a:r>
                        <a:rPr lang="en-IN" sz="2400" dirty="0"/>
                        <a:t>Assigning the processor to a process at a time</a:t>
                      </a:r>
                    </a:p>
                  </a:txBody>
                  <a:tcPr/>
                </a:tc>
                <a:extLst>
                  <a:ext uri="{0D108BD9-81ED-4DB2-BD59-A6C34878D82A}">
                    <a16:rowId xmlns:a16="http://schemas.microsoft.com/office/drawing/2014/main" val="308385110"/>
                  </a:ext>
                </a:extLst>
              </a:tr>
              <a:tr h="370840">
                <a:tc>
                  <a:txBody>
                    <a:bodyPr/>
                    <a:lstStyle/>
                    <a:p>
                      <a:r>
                        <a:rPr lang="en-IN" sz="2400" dirty="0"/>
                        <a:t>Q2- Answer</a:t>
                      </a:r>
                    </a:p>
                  </a:txBody>
                  <a:tcPr/>
                </a:tc>
                <a:tc>
                  <a:txBody>
                    <a:bodyPr/>
                    <a:lstStyle/>
                    <a:p>
                      <a:pPr algn="ctr"/>
                      <a:r>
                        <a:rPr lang="en-IN" sz="2400" dirty="0"/>
                        <a:t>C</a:t>
                      </a:r>
                    </a:p>
                  </a:txBody>
                  <a:tcPr/>
                </a:tc>
                <a:tc>
                  <a:txBody>
                    <a:bodyPr/>
                    <a:lstStyle/>
                    <a:p>
                      <a:r>
                        <a:rPr lang="en-US" sz="2400" dirty="0"/>
                        <a:t>Job queue</a:t>
                      </a:r>
                      <a:endParaRPr lang="en-IN" sz="2400" dirty="0"/>
                    </a:p>
                  </a:txBody>
                  <a:tcPr/>
                </a:tc>
                <a:extLst>
                  <a:ext uri="{0D108BD9-81ED-4DB2-BD59-A6C34878D82A}">
                    <a16:rowId xmlns:a16="http://schemas.microsoft.com/office/drawing/2014/main" val="123402867"/>
                  </a:ext>
                </a:extLst>
              </a:tr>
              <a:tr h="370840">
                <a:tc>
                  <a:txBody>
                    <a:bodyPr/>
                    <a:lstStyle/>
                    <a:p>
                      <a:r>
                        <a:rPr lang="en-IN" sz="2400" dirty="0"/>
                        <a:t>Q3- Answer</a:t>
                      </a:r>
                    </a:p>
                  </a:txBody>
                  <a:tcPr/>
                </a:tc>
                <a:tc>
                  <a:txBody>
                    <a:bodyPr/>
                    <a:lstStyle/>
                    <a:p>
                      <a:pPr algn="ctr"/>
                      <a:r>
                        <a:rPr lang="en-IN" sz="2400" dirty="0"/>
                        <a:t>C</a:t>
                      </a:r>
                    </a:p>
                  </a:txBody>
                  <a:tcPr/>
                </a:tc>
                <a:tc>
                  <a:txBody>
                    <a:bodyPr/>
                    <a:lstStyle/>
                    <a:p>
                      <a:pPr marL="0" marR="0" lvl="0" indent="0" algn="l" defTabSz="998433" rtl="0" eaLnBrk="1" fontAlgn="auto" latinLnBrk="0" hangingPunct="1">
                        <a:lnSpc>
                          <a:spcPct val="100000"/>
                        </a:lnSpc>
                        <a:spcBef>
                          <a:spcPts val="0"/>
                        </a:spcBef>
                        <a:spcAft>
                          <a:spcPts val="0"/>
                        </a:spcAft>
                        <a:buClrTx/>
                        <a:buSzTx/>
                        <a:buFontTx/>
                        <a:buNone/>
                        <a:tabLst/>
                        <a:defRPr/>
                      </a:pPr>
                      <a:r>
                        <a:rPr lang="en-US" sz="2400" dirty="0"/>
                        <a:t>Allow the operating system to communicate with hardware devices</a:t>
                      </a:r>
                    </a:p>
                  </a:txBody>
                  <a:tcPr/>
                </a:tc>
                <a:extLst>
                  <a:ext uri="{0D108BD9-81ED-4DB2-BD59-A6C34878D82A}">
                    <a16:rowId xmlns:a16="http://schemas.microsoft.com/office/drawing/2014/main" val="1586899788"/>
                  </a:ext>
                </a:extLst>
              </a:tr>
              <a:tr h="370840">
                <a:tc>
                  <a:txBody>
                    <a:bodyPr/>
                    <a:lstStyle/>
                    <a:p>
                      <a:r>
                        <a:rPr lang="en-IN" sz="2400" dirty="0"/>
                        <a:t>Q4- Answer</a:t>
                      </a:r>
                    </a:p>
                  </a:txBody>
                  <a:tcPr/>
                </a:tc>
                <a:tc>
                  <a:txBody>
                    <a:bodyPr/>
                    <a:lstStyle/>
                    <a:p>
                      <a:pPr algn="ctr"/>
                      <a:r>
                        <a:rPr lang="en-IN" sz="2400" dirty="0"/>
                        <a:t>B</a:t>
                      </a:r>
                    </a:p>
                  </a:txBody>
                  <a:tcPr/>
                </a:tc>
                <a:tc>
                  <a:txBody>
                    <a:bodyPr/>
                    <a:lstStyle/>
                    <a:p>
                      <a:r>
                        <a:rPr lang="en-US" sz="2400" dirty="0"/>
                        <a:t>Accessing files one after another in order</a:t>
                      </a:r>
                      <a:endParaRPr lang="en-IN" sz="2400" dirty="0"/>
                    </a:p>
                  </a:txBody>
                  <a:tcPr/>
                </a:tc>
                <a:extLst>
                  <a:ext uri="{0D108BD9-81ED-4DB2-BD59-A6C34878D82A}">
                    <a16:rowId xmlns:a16="http://schemas.microsoft.com/office/drawing/2014/main" val="3646732769"/>
                  </a:ext>
                </a:extLst>
              </a:tr>
              <a:tr h="370840">
                <a:tc>
                  <a:txBody>
                    <a:bodyPr/>
                    <a:lstStyle/>
                    <a:p>
                      <a:r>
                        <a:rPr lang="en-IN" sz="2400" dirty="0"/>
                        <a:t>Q5- Answer</a:t>
                      </a:r>
                    </a:p>
                  </a:txBody>
                  <a:tcPr/>
                </a:tc>
                <a:tc>
                  <a:txBody>
                    <a:bodyPr/>
                    <a:lstStyle/>
                    <a:p>
                      <a:pPr algn="ctr"/>
                      <a:r>
                        <a:rPr lang="en-IN" sz="2400" dirty="0"/>
                        <a:t>B</a:t>
                      </a:r>
                    </a:p>
                  </a:txBody>
                  <a:tcPr/>
                </a:tc>
                <a:tc>
                  <a:txBody>
                    <a:bodyPr/>
                    <a:lstStyle/>
                    <a:p>
                      <a:r>
                        <a:rPr lang="en-US" sz="2400" dirty="0"/>
                        <a:t>Acts as an interface between the device and device driver</a:t>
                      </a:r>
                      <a:endParaRPr lang="en-IN" sz="2400" dirty="0"/>
                    </a:p>
                  </a:txBody>
                  <a:tcPr/>
                </a:tc>
                <a:extLst>
                  <a:ext uri="{0D108BD9-81ED-4DB2-BD59-A6C34878D82A}">
                    <a16:rowId xmlns:a16="http://schemas.microsoft.com/office/drawing/2014/main" val="1226833715"/>
                  </a:ext>
                </a:extLst>
              </a:tr>
              <a:tr h="370840">
                <a:tc>
                  <a:txBody>
                    <a:bodyPr/>
                    <a:lstStyle/>
                    <a:p>
                      <a:r>
                        <a:rPr lang="en-IN" sz="2400" dirty="0"/>
                        <a:t>Q6- Answer</a:t>
                      </a:r>
                    </a:p>
                  </a:txBody>
                  <a:tcPr/>
                </a:tc>
                <a:tc>
                  <a:txBody>
                    <a:bodyPr/>
                    <a:lstStyle/>
                    <a:p>
                      <a:pPr algn="ctr"/>
                      <a:r>
                        <a:rPr lang="en-IN" sz="2400" dirty="0"/>
                        <a:t>B</a:t>
                      </a:r>
                    </a:p>
                  </a:txBody>
                  <a:tcPr/>
                </a:tc>
                <a:tc>
                  <a:txBody>
                    <a:bodyPr/>
                    <a:lstStyle/>
                    <a:p>
                      <a:r>
                        <a:rPr lang="en-US" sz="2400" dirty="0"/>
                        <a:t>Deallocates memory from the process</a:t>
                      </a:r>
                      <a:endParaRPr lang="en-IN" sz="2400" dirty="0"/>
                    </a:p>
                  </a:txBody>
                  <a:tcPr/>
                </a:tc>
                <a:extLst>
                  <a:ext uri="{0D108BD9-81ED-4DB2-BD59-A6C34878D82A}">
                    <a16:rowId xmlns:a16="http://schemas.microsoft.com/office/drawing/2014/main" val="870127000"/>
                  </a:ext>
                </a:extLst>
              </a:tr>
              <a:tr h="370840">
                <a:tc>
                  <a:txBody>
                    <a:bodyPr/>
                    <a:lstStyle/>
                    <a:p>
                      <a:r>
                        <a:rPr lang="en-IN" sz="2400"/>
                        <a:t>Q7- </a:t>
                      </a:r>
                      <a:r>
                        <a:rPr lang="en-IN" sz="2400" dirty="0"/>
                        <a:t>Answer</a:t>
                      </a:r>
                    </a:p>
                  </a:txBody>
                  <a:tcPr/>
                </a:tc>
                <a:tc>
                  <a:txBody>
                    <a:bodyPr/>
                    <a:lstStyle/>
                    <a:p>
                      <a:pPr algn="ctr"/>
                      <a:r>
                        <a:rPr lang="en-IN" sz="2400" dirty="0"/>
                        <a:t>B</a:t>
                      </a:r>
                    </a:p>
                  </a:txBody>
                  <a:tcPr/>
                </a:tc>
                <a:tc>
                  <a:txBody>
                    <a:bodyPr/>
                    <a:lstStyle/>
                    <a:p>
                      <a:pPr marL="0" marR="0" lvl="0" indent="0" algn="l" defTabSz="998433" rtl="0" eaLnBrk="1" fontAlgn="auto" latinLnBrk="0" hangingPunct="1">
                        <a:lnSpc>
                          <a:spcPct val="100000"/>
                        </a:lnSpc>
                        <a:spcBef>
                          <a:spcPts val="0"/>
                        </a:spcBef>
                        <a:spcAft>
                          <a:spcPts val="0"/>
                        </a:spcAft>
                        <a:buClrTx/>
                        <a:buSzTx/>
                        <a:buFontTx/>
                        <a:buNone/>
                        <a:tabLst/>
                        <a:defRPr/>
                      </a:pPr>
                      <a:r>
                        <a:rPr lang="en-US" sz="2400" dirty="0"/>
                        <a:t>Handling the storage, retrieval, and update of data on disk</a:t>
                      </a:r>
                    </a:p>
                  </a:txBody>
                  <a:tcPr/>
                </a:tc>
                <a:extLst>
                  <a:ext uri="{0D108BD9-81ED-4DB2-BD59-A6C34878D82A}">
                    <a16:rowId xmlns:a16="http://schemas.microsoft.com/office/drawing/2014/main" val="1480507215"/>
                  </a:ext>
                </a:extLst>
              </a:tr>
            </a:tbl>
          </a:graphicData>
        </a:graphic>
      </p:graphicFrame>
    </p:spTree>
    <p:extLst>
      <p:ext uri="{BB962C8B-B14F-4D97-AF65-F5344CB8AC3E}">
        <p14:creationId xmlns:p14="http://schemas.microsoft.com/office/powerpoint/2010/main" val="410769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Summary/Key Points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F8E7C88F-7E8F-14F4-EA00-26CAC95665E6}"/>
              </a:ext>
            </a:extLst>
          </p:cNvPr>
          <p:cNvSpPr txBox="1"/>
          <p:nvPr/>
        </p:nvSpPr>
        <p:spPr>
          <a:xfrm>
            <a:off x="1199070" y="1021183"/>
            <a:ext cx="10895163" cy="6370975"/>
          </a:xfrm>
          <a:prstGeom prst="rect">
            <a:avLst/>
          </a:prstGeom>
          <a:noFill/>
        </p:spPr>
        <p:txBody>
          <a:bodyPr wrap="square">
            <a:spAutoFit/>
          </a:bodyPr>
          <a:lstStyle/>
          <a:p>
            <a:pPr marL="342900" indent="-342900" algn="just">
              <a:buFont typeface="Arial" panose="020B0604020202020204" pitchFamily="34" charset="0"/>
              <a:buChar char="•"/>
            </a:pPr>
            <a:r>
              <a:rPr lang="en-US" sz="2400" dirty="0"/>
              <a:t>An operating system allows the user application programs to interact with the system hardware. </a:t>
            </a:r>
          </a:p>
          <a:p>
            <a:pPr marL="342900" indent="-342900" algn="just">
              <a:buFont typeface="Arial" panose="020B0604020202020204" pitchFamily="34" charset="0"/>
              <a:buChar char="•"/>
            </a:pPr>
            <a:r>
              <a:rPr lang="en-US" sz="2400" dirty="0"/>
              <a:t>The major operations of the operating system are</a:t>
            </a:r>
          </a:p>
          <a:p>
            <a:pPr marL="800100" lvl="1" indent="-342900" algn="just">
              <a:buFont typeface="Arial" panose="020B0604020202020204" pitchFamily="34" charset="0"/>
              <a:buChar char="•"/>
            </a:pPr>
            <a:r>
              <a:rPr lang="en-IN" sz="2400" dirty="0"/>
              <a:t>Process management</a:t>
            </a:r>
          </a:p>
          <a:p>
            <a:pPr marL="800100" lvl="1" indent="-342900" algn="just">
              <a:buFont typeface="Arial" panose="020B0604020202020204" pitchFamily="34" charset="0"/>
              <a:buChar char="•"/>
            </a:pPr>
            <a:r>
              <a:rPr lang="en-IN" sz="2400" dirty="0"/>
              <a:t>Memory management</a:t>
            </a:r>
          </a:p>
          <a:p>
            <a:pPr marL="800100" lvl="1" indent="-342900" algn="just">
              <a:buFont typeface="Arial" panose="020B0604020202020204" pitchFamily="34" charset="0"/>
              <a:buChar char="•"/>
            </a:pPr>
            <a:r>
              <a:rPr lang="en-IN" sz="2400" dirty="0"/>
              <a:t>Device management</a:t>
            </a:r>
          </a:p>
          <a:p>
            <a:pPr marL="800100" lvl="1" indent="-342900" algn="just">
              <a:buFont typeface="Arial" panose="020B0604020202020204" pitchFamily="34" charset="0"/>
              <a:buChar char="•"/>
            </a:pPr>
            <a:r>
              <a:rPr lang="en-IN" sz="2400" dirty="0"/>
              <a:t>File management.</a:t>
            </a:r>
          </a:p>
          <a:p>
            <a:pPr marL="342900" indent="-342900" algn="just">
              <a:buFont typeface="Arial" panose="020B0604020202020204" pitchFamily="34" charset="0"/>
              <a:buChar char="•"/>
            </a:pPr>
            <a:r>
              <a:rPr lang="en-US" sz="2400" dirty="0"/>
              <a:t>Process management is responsible for managing the processes </a:t>
            </a:r>
            <a:r>
              <a:rPr lang="en-US" sz="2400" dirty="0" err="1"/>
              <a:t>i.e</a:t>
            </a:r>
            <a:r>
              <a:rPr lang="en-US" sz="2400" dirty="0"/>
              <a:t> assigning the processor to a process at a time. This is also known as process scheduling. </a:t>
            </a:r>
          </a:p>
          <a:p>
            <a:pPr marL="342900" indent="-342900" algn="just">
              <a:buFont typeface="Arial" panose="020B0604020202020204" pitchFamily="34" charset="0"/>
              <a:buChar char="•"/>
            </a:pPr>
            <a:r>
              <a:rPr lang="en-US" sz="2400" dirty="0"/>
              <a:t>Memory management deals with memory and the moving of processes from disk to primary memory for execution and back again.</a:t>
            </a:r>
          </a:p>
          <a:p>
            <a:pPr marL="342900" indent="-342900" algn="just">
              <a:buFont typeface="Arial" panose="020B0604020202020204" pitchFamily="34" charset="0"/>
              <a:buChar char="•"/>
            </a:pPr>
            <a:r>
              <a:rPr lang="en-US" sz="2400" dirty="0"/>
              <a:t>Device management is responsible to for device drivers that can be connected to the operating system to handle a specific device. </a:t>
            </a:r>
          </a:p>
          <a:p>
            <a:pPr marL="342900" indent="-342900" algn="just">
              <a:buFont typeface="Arial" panose="020B0604020202020204" pitchFamily="34" charset="0"/>
              <a:buChar char="•"/>
            </a:pPr>
            <a:r>
              <a:rPr lang="en-US" sz="2400" dirty="0"/>
              <a:t>File management is responsible for communication between files and data storage by the operating system</a:t>
            </a:r>
          </a:p>
          <a:p>
            <a:pPr marL="342900" indent="-342900" algn="just">
              <a:buFont typeface="Arial" panose="020B0604020202020204" pitchFamily="34" charset="0"/>
              <a:buChar char="•"/>
            </a:pPr>
            <a:endParaRPr lang="en-US" sz="2400" dirty="0"/>
          </a:p>
          <a:p>
            <a:pPr algn="just"/>
            <a:endParaRPr lang="en-IN" sz="2400" dirty="0"/>
          </a:p>
        </p:txBody>
      </p:sp>
    </p:spTree>
    <p:extLst>
      <p:ext uri="{BB962C8B-B14F-4D97-AF65-F5344CB8AC3E}">
        <p14:creationId xmlns:p14="http://schemas.microsoft.com/office/powerpoint/2010/main" val="49237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2" name="TextBox 1">
            <a:extLst>
              <a:ext uri="{FF2B5EF4-FFF2-40B4-BE49-F238E27FC236}">
                <a16:creationId xmlns:a16="http://schemas.microsoft.com/office/drawing/2014/main" id="{ED92178B-2B0C-0CA4-1526-02F132DF2E31}"/>
              </a:ext>
            </a:extLst>
          </p:cNvPr>
          <p:cNvSpPr txBox="1"/>
          <p:nvPr/>
        </p:nvSpPr>
        <p:spPr>
          <a:xfrm>
            <a:off x="875056" y="924783"/>
            <a:ext cx="11426211" cy="3303468"/>
          </a:xfrm>
          <a:prstGeom prst="rect">
            <a:avLst/>
          </a:prstGeom>
          <a:noFill/>
        </p:spPr>
        <p:txBody>
          <a:bodyPr wrap="square">
            <a:spAutoFit/>
          </a:bodyPr>
          <a:lstStyle/>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Concepts (10th Ed.) </a:t>
            </a:r>
            <a:r>
              <a:rPr lang="en-US" sz="2400" dirty="0" err="1">
                <a:cs typeface="Arial" panose="020B0604020202020204" pitchFamily="34" charset="0"/>
              </a:rPr>
              <a:t>Silberschatz</a:t>
            </a:r>
            <a:r>
              <a:rPr lang="en-US" sz="2400" dirty="0">
                <a:cs typeface="Arial" panose="020B0604020202020204" pitchFamily="34" charset="0"/>
              </a:rPr>
              <a:t> A, Peterson J and Galvin P, </a:t>
            </a:r>
            <a:r>
              <a:rPr lang="en-IN" sz="2400" i="0" dirty="0">
                <a:solidFill>
                  <a:srgbClr val="000000"/>
                </a:solidFill>
                <a:effectLst/>
                <a:cs typeface="Arial" panose="020B0604020202020204" pitchFamily="34" charset="0"/>
              </a:rPr>
              <a:t>John Wiley &amp; Sons, Inc. </a:t>
            </a:r>
            <a:r>
              <a:rPr lang="en-US" sz="2400" i="0" dirty="0">
                <a:solidFill>
                  <a:srgbClr val="000000"/>
                </a:solidFill>
                <a:effectLst/>
                <a:cs typeface="Arial" panose="020B0604020202020204" pitchFamily="34" charset="0"/>
              </a:rPr>
              <a:t>2018</a:t>
            </a:r>
            <a:r>
              <a:rPr lang="en-US" sz="2400" dirty="0">
                <a:cs typeface="Arial" panose="020B0604020202020204" pitchFamily="34" charset="0"/>
              </a:rPr>
              <a:t>. </a:t>
            </a:r>
          </a:p>
          <a:p>
            <a:pPr algn="just">
              <a:spcBef>
                <a:spcPts val="200"/>
              </a:spcBef>
              <a:spcAft>
                <a:spcPts val="200"/>
              </a:spcAft>
            </a:pPr>
            <a:r>
              <a:rPr lang="en-US" sz="2400" dirty="0">
                <a:cs typeface="Arial" panose="020B0604020202020204" pitchFamily="34" charset="0"/>
              </a:rPr>
              <a:t>     Topic:</a:t>
            </a:r>
          </a:p>
          <a:p>
            <a:pPr marL="742950" lvl="1" indent="-285750" algn="just">
              <a:spcBef>
                <a:spcPts val="200"/>
              </a:spcBef>
              <a:spcAft>
                <a:spcPts val="200"/>
              </a:spcAft>
              <a:buFont typeface="Arial" panose="020B0604020202020204" pitchFamily="34" charset="0"/>
              <a:buChar char="•"/>
            </a:pPr>
            <a:r>
              <a:rPr lang="en-US" sz="2400" dirty="0">
                <a:cs typeface="Times" panose="02020603050405020304" pitchFamily="18" charset="0"/>
              </a:rPr>
              <a:t>Operating System Operations, Page No: 21-27</a:t>
            </a:r>
          </a:p>
          <a:p>
            <a:pPr marL="285750" indent="-285750" algn="just">
              <a:spcBef>
                <a:spcPts val="200"/>
              </a:spcBef>
              <a:spcAft>
                <a:spcPts val="200"/>
              </a:spcAft>
              <a:buFont typeface="Arial" panose="020B0604020202020204" pitchFamily="34" charset="0"/>
              <a:buChar char="•"/>
            </a:pPr>
            <a:endParaRPr lang="en-US" sz="2400" dirty="0">
              <a:cs typeface="Arial" panose="020B0604020202020204" pitchFamily="34" charset="0"/>
            </a:endParaRP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Modern Operating Systems (4</a:t>
            </a:r>
            <a:r>
              <a:rPr lang="en-US" sz="2400" baseline="30000" dirty="0">
                <a:cs typeface="Arial" panose="020B0604020202020204" pitchFamily="34" charset="0"/>
              </a:rPr>
              <a:t>th</a:t>
            </a:r>
            <a:r>
              <a:rPr lang="en-US" sz="2400" dirty="0">
                <a:cs typeface="Arial" panose="020B0604020202020204" pitchFamily="34" charset="0"/>
              </a:rPr>
              <a:t> Ed.) by Andrew S. Tanenbaum and Herbert Bos, 2007</a:t>
            </a: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Principles and Practice by Thomas Anderson and Michael Dahlin, 2014</a:t>
            </a:r>
            <a:endParaRPr lang="en-IN" sz="2400" dirty="0">
              <a:cs typeface="Arial" panose="020B0604020202020204" pitchFamily="34" charset="0"/>
            </a:endParaRPr>
          </a:p>
        </p:txBody>
      </p:sp>
    </p:spTree>
    <p:extLst>
      <p:ext uri="{BB962C8B-B14F-4D97-AF65-F5344CB8AC3E}">
        <p14:creationId xmlns:p14="http://schemas.microsoft.com/office/powerpoint/2010/main" val="3351240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Coming Up-Next Lecture</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B0910D6C-66C6-E399-CCB1-4008EA57D4DF}"/>
              </a:ext>
            </a:extLst>
          </p:cNvPr>
          <p:cNvSpPr txBox="1"/>
          <p:nvPr/>
        </p:nvSpPr>
        <p:spPr>
          <a:xfrm>
            <a:off x="1229264" y="1028789"/>
            <a:ext cx="9329468"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t>System boot </a:t>
            </a:r>
          </a:p>
          <a:p>
            <a:pPr marL="342900" indent="-342900" algn="just">
              <a:buFont typeface="Arial" panose="020B0604020202020204" pitchFamily="34" charset="0"/>
              <a:buChar char="•"/>
            </a:pPr>
            <a:r>
              <a:rPr lang="en-US" sz="2400" dirty="0"/>
              <a:t>System Calls </a:t>
            </a:r>
          </a:p>
          <a:p>
            <a:pPr marL="342900" indent="-342900" algn="just">
              <a:buFont typeface="Arial" panose="020B0604020202020204" pitchFamily="34" charset="0"/>
              <a:buChar char="•"/>
            </a:pPr>
            <a:r>
              <a:rPr lang="en-US" sz="2400" dirty="0"/>
              <a:t>Types of System Calls (Windows and Unix System Calls examples), </a:t>
            </a:r>
          </a:p>
          <a:p>
            <a:pPr marL="342900" indent="-342900" algn="just">
              <a:buFont typeface="Arial" panose="020B0604020202020204" pitchFamily="34" charset="0"/>
              <a:buChar char="•"/>
            </a:pPr>
            <a:r>
              <a:rPr lang="en-US" sz="2400" dirty="0"/>
              <a:t>Open-Source Operating Systems</a:t>
            </a:r>
          </a:p>
        </p:txBody>
      </p:sp>
    </p:spTree>
    <p:extLst>
      <p:ext uri="{BB962C8B-B14F-4D97-AF65-F5344CB8AC3E}">
        <p14:creationId xmlns:p14="http://schemas.microsoft.com/office/powerpoint/2010/main" val="3272704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17</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199327" y="-572725"/>
            <a:ext cx="10454766" cy="5333021"/>
          </a:xfrm>
          <a:prstGeom prst="rect">
            <a:avLst/>
          </a:prstGeom>
          <a:noFill/>
        </p:spPr>
        <p:txBody>
          <a:bodyPr wrap="square" lIns="99843" tIns="49922" rIns="99843" bIns="49922" rtlCol="0" anchor="ctr">
            <a:spAutoFit/>
          </a:bodyPr>
          <a:lstStyle/>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latin typeface="Times" panose="02020603050405020304" pitchFamily="18" charset="0"/>
              <a:ea typeface="+mj-ea"/>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Unit 1 </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Introduction to Operating System</a:t>
            </a: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Lecture 5 </a:t>
            </a:r>
          </a:p>
          <a:p>
            <a:pPr algn="ctr"/>
            <a:r>
              <a:rPr lang="en-US" sz="4000" b="1" dirty="0">
                <a:solidFill>
                  <a:srgbClr val="46B0FA"/>
                </a:solidFill>
                <a:latin typeface="Times" panose="02020603050405020304" pitchFamily="18" charset="0"/>
                <a:cs typeface="Times" panose="02020603050405020304" pitchFamily="18" charset="0"/>
              </a:rPr>
              <a:t>Dr. Hemant Petwal</a:t>
            </a: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527936"/>
            <a:ext cx="11943797" cy="547095"/>
          </a:xfrm>
          <a:prstGeom prst="rect">
            <a:avLst/>
          </a:prstGeom>
          <a:noFill/>
        </p:spPr>
        <p:txBody>
          <a:bodyPr wrap="square" lIns="99843" tIns="49922" rIns="99843" bIns="49922" rtlCol="0" anchor="ctr">
            <a:spAutoFit/>
          </a:bodyPr>
          <a:lstStyle/>
          <a:p>
            <a:pPr marL="342900" indent="-342900" algn="just">
              <a:buAutoNum type="arabicPeriod"/>
            </a:pPr>
            <a:r>
              <a:rPr lang="en-US" sz="2900" dirty="0">
                <a:latin typeface="Times" panose="02020603050405020304" pitchFamily="18" charset="0"/>
                <a:cs typeface="Times" panose="02020603050405020304" pitchFamily="18" charset="0"/>
              </a:rPr>
              <a:t>Operating System Operations</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350574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332453"/>
            <a:ext cx="11943797" cy="1024149"/>
          </a:xfrm>
          <a:prstGeom prst="rect">
            <a:avLst/>
          </a:prstGeom>
          <a:noFill/>
        </p:spPr>
        <p:txBody>
          <a:bodyPr wrap="square" lIns="99843" tIns="49922" rIns="99843" bIns="49922" rtlCol="0" anchor="ctr">
            <a:spAutoFit/>
          </a:bodyPr>
          <a:lstStyle/>
          <a:p>
            <a:pPr algn="just"/>
            <a:r>
              <a:rPr lang="en-IN" sz="3000" b="1" i="1" dirty="0">
                <a:latin typeface="Arial"/>
                <a:cs typeface="Arial"/>
              </a:rPr>
              <a:t>Learning Outcomes</a:t>
            </a:r>
          </a:p>
          <a:p>
            <a:pPr algn="just"/>
            <a:r>
              <a:rPr lang="en-IN" sz="3000" b="1" dirty="0">
                <a:solidFill>
                  <a:srgbClr val="C00000"/>
                </a:solidFill>
                <a:latin typeface="Arial"/>
                <a:cs typeface="Arial"/>
              </a:rPr>
              <a:t>LO1: </a:t>
            </a:r>
            <a:r>
              <a:rPr lang="en-US" sz="3000" b="1" dirty="0">
                <a:solidFill>
                  <a:srgbClr val="C00000"/>
                </a:solidFill>
                <a:latin typeface="Arial"/>
                <a:cs typeface="Arial"/>
              </a:rPr>
              <a:t>Understand the Operations of Operating System</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3975682"/>
            <a:ext cx="11943797" cy="1485814"/>
          </a:xfrm>
          <a:prstGeom prst="rect">
            <a:avLst/>
          </a:prstGeom>
          <a:noFill/>
        </p:spPr>
        <p:txBody>
          <a:bodyPr wrap="square" lIns="99843" tIns="49922" rIns="99843" bIns="49922" rtlCol="0" anchor="ctr">
            <a:spAutoFit/>
          </a:bodyPr>
          <a:lstStyle/>
          <a:p>
            <a:pPr algn="just"/>
            <a:r>
              <a:rPr lang="en-IN" sz="3000" b="1" i="1" dirty="0">
                <a:latin typeface="Arial"/>
                <a:cs typeface="Arial"/>
              </a:rPr>
              <a:t>Course Outcomes</a:t>
            </a:r>
          </a:p>
          <a:p>
            <a:pPr algn="just"/>
            <a:r>
              <a:rPr lang="en-IN" sz="3000" b="1" dirty="0">
                <a:solidFill>
                  <a:srgbClr val="C00000"/>
                </a:solidFill>
                <a:latin typeface="Arial"/>
                <a:cs typeface="Arial"/>
              </a:rPr>
              <a:t>CO1: </a:t>
            </a:r>
            <a:r>
              <a:rPr lang="en-US" sz="3000" b="1" dirty="0">
                <a:solidFill>
                  <a:srgbClr val="C00000"/>
                </a:solidFill>
                <a:latin typeface="Arial"/>
                <a:cs typeface="Arial"/>
              </a:rPr>
              <a:t>Demonstrate a comprehensive understanding of operating systems</a:t>
            </a:r>
          </a:p>
        </p:txBody>
      </p:sp>
    </p:spTree>
    <p:extLst>
      <p:ext uri="{BB962C8B-B14F-4D97-AF65-F5344CB8AC3E}">
        <p14:creationId xmlns:p14="http://schemas.microsoft.com/office/powerpoint/2010/main" val="265293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Operations</a:t>
            </a:r>
          </a:p>
        </p:txBody>
      </p:sp>
      <p:sp>
        <p:nvSpPr>
          <p:cNvPr id="5" name="TextBox 4">
            <a:extLst>
              <a:ext uri="{FF2B5EF4-FFF2-40B4-BE49-F238E27FC236}">
                <a16:creationId xmlns:a16="http://schemas.microsoft.com/office/drawing/2014/main" id="{91AA3E1F-A8B8-F3F9-CB82-AE1C8E653C77}"/>
              </a:ext>
            </a:extLst>
          </p:cNvPr>
          <p:cNvSpPr txBox="1"/>
          <p:nvPr/>
        </p:nvSpPr>
        <p:spPr>
          <a:xfrm>
            <a:off x="687212" y="1063295"/>
            <a:ext cx="11937976" cy="1200329"/>
          </a:xfrm>
          <a:prstGeom prst="rect">
            <a:avLst/>
          </a:prstGeom>
          <a:noFill/>
        </p:spPr>
        <p:txBody>
          <a:bodyPr wrap="square">
            <a:spAutoFit/>
          </a:bodyPr>
          <a:lstStyle/>
          <a:p>
            <a:pPr algn="just"/>
            <a:r>
              <a:rPr lang="en-US" sz="2400" dirty="0"/>
              <a:t>An operating system allows the user application programs to interact with the system hardware. Operating system by itself does not provide any function but it provides an atmosphere in which different applications and programs can do useful work.</a:t>
            </a:r>
          </a:p>
        </p:txBody>
      </p:sp>
      <p:sp>
        <p:nvSpPr>
          <p:cNvPr id="6" name="TextBox 5">
            <a:extLst>
              <a:ext uri="{FF2B5EF4-FFF2-40B4-BE49-F238E27FC236}">
                <a16:creationId xmlns:a16="http://schemas.microsoft.com/office/drawing/2014/main" id="{E9C075D0-0BB5-3FC5-1AE2-D6484438BADD}"/>
              </a:ext>
            </a:extLst>
          </p:cNvPr>
          <p:cNvSpPr txBox="1"/>
          <p:nvPr/>
        </p:nvSpPr>
        <p:spPr>
          <a:xfrm>
            <a:off x="725600" y="2678237"/>
            <a:ext cx="11899587" cy="1964640"/>
          </a:xfrm>
          <a:prstGeom prst="rect">
            <a:avLst/>
          </a:prstGeom>
          <a:noFill/>
        </p:spPr>
        <p:txBody>
          <a:bodyPr wrap="square">
            <a:spAutoFit/>
          </a:bodyPr>
          <a:lstStyle/>
          <a:p>
            <a:pPr algn="just">
              <a:spcBef>
                <a:spcPts val="200"/>
              </a:spcBef>
              <a:spcAft>
                <a:spcPts val="200"/>
              </a:spcAft>
            </a:pPr>
            <a:r>
              <a:rPr lang="en-US" sz="2400" dirty="0"/>
              <a:t>The major operations of the operating system are: </a:t>
            </a:r>
          </a:p>
          <a:p>
            <a:pPr marL="342900" indent="-342900" algn="just">
              <a:buFont typeface="Arial" panose="020B0604020202020204" pitchFamily="34" charset="0"/>
              <a:buChar char="•"/>
            </a:pPr>
            <a:r>
              <a:rPr lang="en-US" sz="2400" dirty="0"/>
              <a:t>Process management</a:t>
            </a:r>
          </a:p>
          <a:p>
            <a:pPr marL="342900" indent="-342900" algn="just">
              <a:buFont typeface="Arial" panose="020B0604020202020204" pitchFamily="34" charset="0"/>
              <a:buChar char="•"/>
            </a:pPr>
            <a:r>
              <a:rPr lang="en-US" sz="2400" dirty="0"/>
              <a:t>Memory management</a:t>
            </a:r>
          </a:p>
          <a:p>
            <a:pPr marL="342900" indent="-342900" algn="just">
              <a:buFont typeface="Arial" panose="020B0604020202020204" pitchFamily="34" charset="0"/>
              <a:buChar char="•"/>
            </a:pPr>
            <a:r>
              <a:rPr lang="en-US" sz="2400" dirty="0"/>
              <a:t>Device management</a:t>
            </a:r>
          </a:p>
          <a:p>
            <a:pPr marL="342900" indent="-342900" algn="just">
              <a:buFont typeface="Arial" panose="020B0604020202020204" pitchFamily="34" charset="0"/>
              <a:buChar char="•"/>
            </a:pPr>
            <a:r>
              <a:rPr lang="en-US" sz="2400" dirty="0"/>
              <a:t>File management.</a:t>
            </a:r>
            <a:endParaRPr lang="en-IN" sz="2400" dirty="0"/>
          </a:p>
        </p:txBody>
      </p:sp>
      <p:pic>
        <p:nvPicPr>
          <p:cNvPr id="11" name="Picture 10">
            <a:extLst>
              <a:ext uri="{FF2B5EF4-FFF2-40B4-BE49-F238E27FC236}">
                <a16:creationId xmlns:a16="http://schemas.microsoft.com/office/drawing/2014/main" id="{E4FCAA4D-8F85-D506-00D1-CEDA187BF00E}"/>
              </a:ext>
            </a:extLst>
          </p:cNvPr>
          <p:cNvPicPr>
            <a:picLocks noChangeAspect="1"/>
          </p:cNvPicPr>
          <p:nvPr/>
        </p:nvPicPr>
        <p:blipFill>
          <a:blip r:embed="rId3"/>
          <a:stretch>
            <a:fillRect/>
          </a:stretch>
        </p:blipFill>
        <p:spPr>
          <a:xfrm>
            <a:off x="7792054" y="2151352"/>
            <a:ext cx="4837321" cy="4140420"/>
          </a:xfrm>
          <a:prstGeom prst="rect">
            <a:avLst/>
          </a:prstGeom>
        </p:spPr>
      </p:pic>
      <p:sp>
        <p:nvSpPr>
          <p:cNvPr id="2" name="TextBox 1">
            <a:extLst>
              <a:ext uri="{FF2B5EF4-FFF2-40B4-BE49-F238E27FC236}">
                <a16:creationId xmlns:a16="http://schemas.microsoft.com/office/drawing/2014/main" id="{349BD93C-A1B7-A216-B1DF-F0D22A73C132}"/>
              </a:ext>
            </a:extLst>
          </p:cNvPr>
          <p:cNvSpPr txBox="1"/>
          <p:nvPr/>
        </p:nvSpPr>
        <p:spPr>
          <a:xfrm>
            <a:off x="6345107" y="6162594"/>
            <a:ext cx="4204805" cy="430887"/>
          </a:xfrm>
          <a:prstGeom prst="rect">
            <a:avLst/>
          </a:prstGeom>
          <a:noFill/>
        </p:spPr>
        <p:txBody>
          <a:bodyPr wrap="none" rtlCol="0">
            <a:spAutoFit/>
          </a:bodyPr>
          <a:lstStyle/>
          <a:p>
            <a:r>
              <a:rPr lang="en-US" sz="2200" dirty="0"/>
              <a:t>Fig 1. Operating System Operations</a:t>
            </a:r>
            <a:endParaRPr lang="en-IN" sz="2200" dirty="0"/>
          </a:p>
        </p:txBody>
      </p:sp>
    </p:spTree>
    <p:extLst>
      <p:ext uri="{BB962C8B-B14F-4D97-AF65-F5344CB8AC3E}">
        <p14:creationId xmlns:p14="http://schemas.microsoft.com/office/powerpoint/2010/main" val="1301923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Operations</a:t>
            </a:r>
          </a:p>
        </p:txBody>
      </p:sp>
      <p:sp>
        <p:nvSpPr>
          <p:cNvPr id="6" name="TextBox 5">
            <a:extLst>
              <a:ext uri="{FF2B5EF4-FFF2-40B4-BE49-F238E27FC236}">
                <a16:creationId xmlns:a16="http://schemas.microsoft.com/office/drawing/2014/main" id="{E9C075D0-0BB5-3FC5-1AE2-D6484438BADD}"/>
              </a:ext>
            </a:extLst>
          </p:cNvPr>
          <p:cNvSpPr txBox="1"/>
          <p:nvPr/>
        </p:nvSpPr>
        <p:spPr>
          <a:xfrm>
            <a:off x="725601" y="874148"/>
            <a:ext cx="11899587" cy="461665"/>
          </a:xfrm>
          <a:prstGeom prst="rect">
            <a:avLst/>
          </a:prstGeom>
          <a:noFill/>
        </p:spPr>
        <p:txBody>
          <a:bodyPr wrap="square">
            <a:spAutoFit/>
          </a:bodyPr>
          <a:lstStyle/>
          <a:p>
            <a:pPr algn="just">
              <a:spcBef>
                <a:spcPts val="200"/>
              </a:spcBef>
              <a:spcAft>
                <a:spcPts val="200"/>
              </a:spcAft>
            </a:pPr>
            <a:r>
              <a:rPr lang="en-US" sz="2400" b="1" dirty="0"/>
              <a:t>Process Management</a:t>
            </a:r>
          </a:p>
        </p:txBody>
      </p:sp>
      <p:sp>
        <p:nvSpPr>
          <p:cNvPr id="7" name="TextBox 6">
            <a:extLst>
              <a:ext uri="{FF2B5EF4-FFF2-40B4-BE49-F238E27FC236}">
                <a16:creationId xmlns:a16="http://schemas.microsoft.com/office/drawing/2014/main" id="{7D9FED37-3EEE-4BED-C789-F626EFA6EB9B}"/>
              </a:ext>
            </a:extLst>
          </p:cNvPr>
          <p:cNvSpPr txBox="1"/>
          <p:nvPr/>
        </p:nvSpPr>
        <p:spPr>
          <a:xfrm>
            <a:off x="706406" y="1303757"/>
            <a:ext cx="12605994" cy="5355312"/>
          </a:xfrm>
          <a:prstGeom prst="rect">
            <a:avLst/>
          </a:prstGeom>
          <a:noFill/>
        </p:spPr>
        <p:txBody>
          <a:bodyPr wrap="square">
            <a:spAutoFit/>
          </a:bodyPr>
          <a:lstStyle/>
          <a:p>
            <a:r>
              <a:rPr lang="en-US" sz="2400" dirty="0"/>
              <a:t>The operating system is responsible for managing the processes </a:t>
            </a:r>
            <a:r>
              <a:rPr lang="en-US" sz="2400" dirty="0" err="1"/>
              <a:t>i.e</a:t>
            </a:r>
            <a:r>
              <a:rPr lang="en-US" sz="2400" dirty="0"/>
              <a:t> assigning the processor to a process at a time. This is also known as process scheduling. </a:t>
            </a:r>
          </a:p>
          <a:p>
            <a:endParaRPr lang="en-US" sz="1000" dirty="0"/>
          </a:p>
          <a:p>
            <a:r>
              <a:rPr lang="en-US" sz="2400" dirty="0"/>
              <a:t>The different algorithms used for process </a:t>
            </a:r>
          </a:p>
          <a:p>
            <a:r>
              <a:rPr lang="en-US" sz="2400" dirty="0"/>
              <a:t> scheduling are:</a:t>
            </a:r>
          </a:p>
          <a:p>
            <a:pPr marL="800100" lvl="1" indent="-342900">
              <a:buFont typeface="Arial" panose="020B0604020202020204" pitchFamily="34" charset="0"/>
              <a:buChar char="•"/>
            </a:pPr>
            <a:r>
              <a:rPr lang="en-US" sz="2400" dirty="0"/>
              <a:t>FCFS (first come first served), </a:t>
            </a:r>
          </a:p>
          <a:p>
            <a:pPr marL="800100" lvl="1" indent="-342900">
              <a:buFont typeface="Arial" panose="020B0604020202020204" pitchFamily="34" charset="0"/>
              <a:buChar char="•"/>
            </a:pPr>
            <a:r>
              <a:rPr lang="en-US" sz="2400" dirty="0"/>
              <a:t>SJF (shortest job first), </a:t>
            </a:r>
          </a:p>
          <a:p>
            <a:pPr marL="800100" lvl="1" indent="-342900">
              <a:buFont typeface="Arial" panose="020B0604020202020204" pitchFamily="34" charset="0"/>
              <a:buChar char="•"/>
            </a:pPr>
            <a:r>
              <a:rPr lang="en-US" sz="2400" dirty="0"/>
              <a:t>priority scheduling, </a:t>
            </a:r>
          </a:p>
          <a:p>
            <a:pPr marL="800100" lvl="1" indent="-342900">
              <a:buFont typeface="Arial" panose="020B0604020202020204" pitchFamily="34" charset="0"/>
              <a:buChar char="•"/>
            </a:pPr>
            <a:r>
              <a:rPr lang="en-US" sz="2400" dirty="0"/>
              <a:t>round robin scheduling etc.</a:t>
            </a:r>
          </a:p>
          <a:p>
            <a:endParaRPr lang="en-US" sz="4400" dirty="0"/>
          </a:p>
          <a:p>
            <a:pPr marL="342900" indent="-342900" algn="just">
              <a:buFont typeface="Arial" panose="020B0604020202020204" pitchFamily="34" charset="0"/>
              <a:buChar char="•"/>
            </a:pPr>
            <a:r>
              <a:rPr lang="en-US" sz="2400" dirty="0"/>
              <a:t>There are many scheduling queues that are used to handle processes in process management. </a:t>
            </a:r>
          </a:p>
          <a:p>
            <a:pPr marL="342900" indent="-342900" algn="just">
              <a:buFont typeface="Arial" panose="020B0604020202020204" pitchFamily="34" charset="0"/>
              <a:buChar char="•"/>
            </a:pPr>
            <a:r>
              <a:rPr lang="en-US" sz="2400" dirty="0"/>
              <a:t>When the processes enter the system, they are put into the job queue. </a:t>
            </a:r>
          </a:p>
          <a:p>
            <a:pPr marL="342900" indent="-342900" algn="just">
              <a:buFont typeface="Arial" panose="020B0604020202020204" pitchFamily="34" charset="0"/>
              <a:buChar char="•"/>
            </a:pPr>
            <a:r>
              <a:rPr lang="en-US" sz="2400" dirty="0"/>
              <a:t>The processes that are ready to execute in the main memory are kept in the ready queue. The processes that are waiting for the I/O device are kept in the device queue.</a:t>
            </a:r>
            <a:endParaRPr lang="en-IN" sz="2400" dirty="0"/>
          </a:p>
        </p:txBody>
      </p:sp>
      <p:pic>
        <p:nvPicPr>
          <p:cNvPr id="12" name="Picture 11">
            <a:extLst>
              <a:ext uri="{FF2B5EF4-FFF2-40B4-BE49-F238E27FC236}">
                <a16:creationId xmlns:a16="http://schemas.microsoft.com/office/drawing/2014/main" id="{3DA89012-C226-55EB-07B2-1DAF20C8D505}"/>
              </a:ext>
            </a:extLst>
          </p:cNvPr>
          <p:cNvPicPr>
            <a:picLocks noChangeAspect="1"/>
          </p:cNvPicPr>
          <p:nvPr/>
        </p:nvPicPr>
        <p:blipFill>
          <a:blip r:embed="rId3"/>
          <a:stretch>
            <a:fillRect/>
          </a:stretch>
        </p:blipFill>
        <p:spPr>
          <a:xfrm>
            <a:off x="6182983" y="2150657"/>
            <a:ext cx="7129417" cy="2581890"/>
          </a:xfrm>
          <a:prstGeom prst="rect">
            <a:avLst/>
          </a:prstGeom>
        </p:spPr>
      </p:pic>
      <p:sp>
        <p:nvSpPr>
          <p:cNvPr id="5" name="TextBox 4">
            <a:extLst>
              <a:ext uri="{FF2B5EF4-FFF2-40B4-BE49-F238E27FC236}">
                <a16:creationId xmlns:a16="http://schemas.microsoft.com/office/drawing/2014/main" id="{2089EA06-3B5C-45D1-C3C6-0412B5AA6464}"/>
              </a:ext>
            </a:extLst>
          </p:cNvPr>
          <p:cNvSpPr txBox="1"/>
          <p:nvPr/>
        </p:nvSpPr>
        <p:spPr>
          <a:xfrm>
            <a:off x="7578306" y="4680829"/>
            <a:ext cx="3342735" cy="430887"/>
          </a:xfrm>
          <a:prstGeom prst="rect">
            <a:avLst/>
          </a:prstGeom>
          <a:noFill/>
        </p:spPr>
        <p:txBody>
          <a:bodyPr wrap="square">
            <a:spAutoFit/>
          </a:bodyPr>
          <a:lstStyle/>
          <a:p>
            <a:r>
              <a:rPr lang="en-US" sz="2200" dirty="0"/>
              <a:t>Fig 2. Process Management </a:t>
            </a:r>
            <a:endParaRPr lang="en-IN" sz="2200" dirty="0"/>
          </a:p>
        </p:txBody>
      </p:sp>
    </p:spTree>
    <p:extLst>
      <p:ext uri="{BB962C8B-B14F-4D97-AF65-F5344CB8AC3E}">
        <p14:creationId xmlns:p14="http://schemas.microsoft.com/office/powerpoint/2010/main" val="70693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Operations</a:t>
            </a:r>
          </a:p>
        </p:txBody>
      </p:sp>
      <p:sp>
        <p:nvSpPr>
          <p:cNvPr id="6" name="TextBox 5">
            <a:extLst>
              <a:ext uri="{FF2B5EF4-FFF2-40B4-BE49-F238E27FC236}">
                <a16:creationId xmlns:a16="http://schemas.microsoft.com/office/drawing/2014/main" id="{E9C075D0-0BB5-3FC5-1AE2-D6484438BADD}"/>
              </a:ext>
            </a:extLst>
          </p:cNvPr>
          <p:cNvSpPr txBox="1"/>
          <p:nvPr/>
        </p:nvSpPr>
        <p:spPr>
          <a:xfrm>
            <a:off x="706406" y="1026735"/>
            <a:ext cx="11899587" cy="461665"/>
          </a:xfrm>
          <a:prstGeom prst="rect">
            <a:avLst/>
          </a:prstGeom>
          <a:noFill/>
        </p:spPr>
        <p:txBody>
          <a:bodyPr wrap="square">
            <a:spAutoFit/>
          </a:bodyPr>
          <a:lstStyle/>
          <a:p>
            <a:pPr algn="l"/>
            <a:r>
              <a:rPr lang="en-IN" sz="2400" b="1" i="0" dirty="0">
                <a:solidFill>
                  <a:srgbClr val="000000"/>
                </a:solidFill>
                <a:effectLst/>
              </a:rPr>
              <a:t>Memory Management</a:t>
            </a:r>
          </a:p>
        </p:txBody>
      </p:sp>
      <p:sp>
        <p:nvSpPr>
          <p:cNvPr id="7" name="TextBox 6">
            <a:extLst>
              <a:ext uri="{FF2B5EF4-FFF2-40B4-BE49-F238E27FC236}">
                <a16:creationId xmlns:a16="http://schemas.microsoft.com/office/drawing/2014/main" id="{7D9FED37-3EEE-4BED-C789-F626EFA6EB9B}"/>
              </a:ext>
            </a:extLst>
          </p:cNvPr>
          <p:cNvSpPr txBox="1"/>
          <p:nvPr/>
        </p:nvSpPr>
        <p:spPr>
          <a:xfrm>
            <a:off x="706406" y="1543689"/>
            <a:ext cx="12146952" cy="3785652"/>
          </a:xfrm>
          <a:prstGeom prst="rect">
            <a:avLst/>
          </a:prstGeom>
          <a:noFill/>
        </p:spPr>
        <p:txBody>
          <a:bodyPr wrap="square">
            <a:spAutoFit/>
          </a:bodyPr>
          <a:lstStyle/>
          <a:p>
            <a:pPr algn="just"/>
            <a:r>
              <a:rPr lang="en-US" sz="2400" dirty="0"/>
              <a:t>Memory management plays an important part in operating system. It deals with memory and the moving of processes from disk to primary memory for execution and back again.</a:t>
            </a:r>
          </a:p>
          <a:p>
            <a:pPr algn="just"/>
            <a:endParaRPr lang="en-US" sz="2400" dirty="0"/>
          </a:p>
          <a:p>
            <a:pPr algn="just"/>
            <a:r>
              <a:rPr lang="en-US" sz="2400" dirty="0"/>
              <a:t>The activities performed by the operating system for memory management are</a:t>
            </a:r>
          </a:p>
          <a:p>
            <a:pPr marL="342900" indent="-342900" algn="just">
              <a:buFont typeface="Arial" panose="020B0604020202020204" pitchFamily="34" charset="0"/>
              <a:buChar char="•"/>
            </a:pPr>
            <a:r>
              <a:rPr lang="en-US" sz="2400" dirty="0"/>
              <a:t>The operating system assigns memory to the processes as required. This can be done using best fit, first fit and worst fit algorithms.</a:t>
            </a:r>
          </a:p>
          <a:p>
            <a:pPr marL="342900" indent="-342900" algn="just">
              <a:buFont typeface="Arial" panose="020B0604020202020204" pitchFamily="34" charset="0"/>
              <a:buChar char="•"/>
            </a:pPr>
            <a:r>
              <a:rPr lang="en-US" sz="2400" dirty="0"/>
              <a:t>All the memory is tracked by the operating system i.e. it nodes what memory parts are in use by the processes, and which are empty.</a:t>
            </a:r>
          </a:p>
          <a:p>
            <a:pPr marL="342900" indent="-342900" algn="just">
              <a:buFont typeface="Arial" panose="020B0604020202020204" pitchFamily="34" charset="0"/>
              <a:buChar char="•"/>
            </a:pPr>
            <a:r>
              <a:rPr lang="en-US" sz="2400" dirty="0"/>
              <a:t>The operating system deallocated memory from processes as required. This may happen when a process has been terminated or if it no longer needs the memory.</a:t>
            </a:r>
            <a:endParaRPr lang="en-IN" sz="2400" dirty="0"/>
          </a:p>
        </p:txBody>
      </p:sp>
    </p:spTree>
    <p:extLst>
      <p:ext uri="{BB962C8B-B14F-4D97-AF65-F5344CB8AC3E}">
        <p14:creationId xmlns:p14="http://schemas.microsoft.com/office/powerpoint/2010/main" val="224655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Operations</a:t>
            </a:r>
          </a:p>
        </p:txBody>
      </p:sp>
      <p:sp>
        <p:nvSpPr>
          <p:cNvPr id="6" name="TextBox 5">
            <a:extLst>
              <a:ext uri="{FF2B5EF4-FFF2-40B4-BE49-F238E27FC236}">
                <a16:creationId xmlns:a16="http://schemas.microsoft.com/office/drawing/2014/main" id="{E9C075D0-0BB5-3FC5-1AE2-D6484438BADD}"/>
              </a:ext>
            </a:extLst>
          </p:cNvPr>
          <p:cNvSpPr txBox="1"/>
          <p:nvPr/>
        </p:nvSpPr>
        <p:spPr>
          <a:xfrm>
            <a:off x="706406" y="1026735"/>
            <a:ext cx="11899587" cy="461665"/>
          </a:xfrm>
          <a:prstGeom prst="rect">
            <a:avLst/>
          </a:prstGeom>
          <a:noFill/>
        </p:spPr>
        <p:txBody>
          <a:bodyPr wrap="square">
            <a:spAutoFit/>
          </a:bodyPr>
          <a:lstStyle/>
          <a:p>
            <a:pPr algn="l"/>
            <a:r>
              <a:rPr lang="en-IN" sz="2400" b="1" i="0" dirty="0">
                <a:solidFill>
                  <a:srgbClr val="000000"/>
                </a:solidFill>
                <a:effectLst/>
              </a:rPr>
              <a:t>Device Management</a:t>
            </a:r>
          </a:p>
        </p:txBody>
      </p:sp>
      <p:sp>
        <p:nvSpPr>
          <p:cNvPr id="7" name="TextBox 6">
            <a:extLst>
              <a:ext uri="{FF2B5EF4-FFF2-40B4-BE49-F238E27FC236}">
                <a16:creationId xmlns:a16="http://schemas.microsoft.com/office/drawing/2014/main" id="{7D9FED37-3EEE-4BED-C789-F626EFA6EB9B}"/>
              </a:ext>
            </a:extLst>
          </p:cNvPr>
          <p:cNvSpPr txBox="1"/>
          <p:nvPr/>
        </p:nvSpPr>
        <p:spPr>
          <a:xfrm>
            <a:off x="706406" y="1543689"/>
            <a:ext cx="12146952" cy="3877985"/>
          </a:xfrm>
          <a:prstGeom prst="rect">
            <a:avLst/>
          </a:prstGeom>
          <a:noFill/>
        </p:spPr>
        <p:txBody>
          <a:bodyPr wrap="square">
            <a:spAutoFit/>
          </a:bodyPr>
          <a:lstStyle/>
          <a:p>
            <a:pPr algn="just">
              <a:spcBef>
                <a:spcPts val="600"/>
              </a:spcBef>
              <a:spcAft>
                <a:spcPts val="600"/>
              </a:spcAft>
            </a:pPr>
            <a:r>
              <a:rPr lang="en-US" sz="2400" dirty="0"/>
              <a:t>There are many I/O devices handled by the operating system such as </a:t>
            </a:r>
          </a:p>
          <a:p>
            <a:pPr marL="800100" lvl="1" indent="-342900" algn="just">
              <a:buFont typeface="Arial" panose="020B0604020202020204" pitchFamily="34" charset="0"/>
              <a:buChar char="•"/>
            </a:pPr>
            <a:r>
              <a:rPr lang="en-US" sz="2400" dirty="0"/>
              <a:t>mouse, </a:t>
            </a:r>
          </a:p>
          <a:p>
            <a:pPr marL="800100" lvl="1" indent="-342900" algn="just">
              <a:buFont typeface="Arial" panose="020B0604020202020204" pitchFamily="34" charset="0"/>
              <a:buChar char="•"/>
            </a:pPr>
            <a:r>
              <a:rPr lang="en-US" sz="2400" dirty="0"/>
              <a:t>keyboard, </a:t>
            </a:r>
          </a:p>
          <a:p>
            <a:pPr marL="800100" lvl="1" indent="-342900" algn="just">
              <a:spcBef>
                <a:spcPts val="600"/>
              </a:spcBef>
              <a:spcAft>
                <a:spcPts val="2400"/>
              </a:spcAft>
              <a:buFont typeface="Arial" panose="020B0604020202020204" pitchFamily="34" charset="0"/>
              <a:buChar char="•"/>
            </a:pPr>
            <a:r>
              <a:rPr lang="en-US" sz="2400" dirty="0"/>
              <a:t>disk drive etc. </a:t>
            </a:r>
          </a:p>
          <a:p>
            <a:pPr marL="342900" indent="-342900" algn="just">
              <a:buFont typeface="Arial" panose="020B0604020202020204" pitchFamily="34" charset="0"/>
              <a:buChar char="•"/>
            </a:pPr>
            <a:r>
              <a:rPr lang="en-US" sz="2400" dirty="0"/>
              <a:t>There are different device drivers that can be connected to the operating system to handle a specific device. </a:t>
            </a:r>
          </a:p>
          <a:p>
            <a:pPr marL="342900" indent="-342900" algn="just">
              <a:buFont typeface="Arial" panose="020B0604020202020204" pitchFamily="34" charset="0"/>
              <a:buChar char="•"/>
            </a:pPr>
            <a:r>
              <a:rPr lang="en-US" sz="2400" dirty="0"/>
              <a:t>The device controller is an interface between the device and the device driver. </a:t>
            </a:r>
          </a:p>
          <a:p>
            <a:pPr marL="342900" indent="-342900" algn="just">
              <a:buFont typeface="Arial" panose="020B0604020202020204" pitchFamily="34" charset="0"/>
              <a:buChar char="•"/>
            </a:pPr>
            <a:r>
              <a:rPr lang="en-US" sz="2400" dirty="0"/>
              <a:t>The user applications can access all the I/O devices using the device drivers, which are device specific codes.</a:t>
            </a:r>
            <a:endParaRPr lang="en-IN" sz="2400" dirty="0"/>
          </a:p>
        </p:txBody>
      </p:sp>
    </p:spTree>
    <p:extLst>
      <p:ext uri="{BB962C8B-B14F-4D97-AF65-F5344CB8AC3E}">
        <p14:creationId xmlns:p14="http://schemas.microsoft.com/office/powerpoint/2010/main" val="1796055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Operations</a:t>
            </a:r>
          </a:p>
        </p:txBody>
      </p:sp>
      <p:sp>
        <p:nvSpPr>
          <p:cNvPr id="6" name="TextBox 5">
            <a:extLst>
              <a:ext uri="{FF2B5EF4-FFF2-40B4-BE49-F238E27FC236}">
                <a16:creationId xmlns:a16="http://schemas.microsoft.com/office/drawing/2014/main" id="{E9C075D0-0BB5-3FC5-1AE2-D6484438BADD}"/>
              </a:ext>
            </a:extLst>
          </p:cNvPr>
          <p:cNvSpPr txBox="1"/>
          <p:nvPr/>
        </p:nvSpPr>
        <p:spPr>
          <a:xfrm>
            <a:off x="706406" y="1026735"/>
            <a:ext cx="11899587" cy="461665"/>
          </a:xfrm>
          <a:prstGeom prst="rect">
            <a:avLst/>
          </a:prstGeom>
          <a:noFill/>
        </p:spPr>
        <p:txBody>
          <a:bodyPr wrap="square">
            <a:spAutoFit/>
          </a:bodyPr>
          <a:lstStyle/>
          <a:p>
            <a:pPr algn="l"/>
            <a:r>
              <a:rPr lang="en-IN" sz="2400" b="1" i="0" dirty="0">
                <a:solidFill>
                  <a:srgbClr val="000000"/>
                </a:solidFill>
                <a:effectLst/>
              </a:rPr>
              <a:t>File Management</a:t>
            </a:r>
          </a:p>
        </p:txBody>
      </p:sp>
      <p:sp>
        <p:nvSpPr>
          <p:cNvPr id="7" name="TextBox 6">
            <a:extLst>
              <a:ext uri="{FF2B5EF4-FFF2-40B4-BE49-F238E27FC236}">
                <a16:creationId xmlns:a16="http://schemas.microsoft.com/office/drawing/2014/main" id="{7D9FED37-3EEE-4BED-C789-F626EFA6EB9B}"/>
              </a:ext>
            </a:extLst>
          </p:cNvPr>
          <p:cNvSpPr txBox="1"/>
          <p:nvPr/>
        </p:nvSpPr>
        <p:spPr>
          <a:xfrm>
            <a:off x="706406" y="1543689"/>
            <a:ext cx="12146952" cy="2769989"/>
          </a:xfrm>
          <a:prstGeom prst="rect">
            <a:avLst/>
          </a:prstGeom>
          <a:noFill/>
        </p:spPr>
        <p:txBody>
          <a:bodyPr wrap="square">
            <a:spAutoFit/>
          </a:bodyPr>
          <a:lstStyle/>
          <a:p>
            <a:pPr algn="just">
              <a:spcBef>
                <a:spcPts val="600"/>
              </a:spcBef>
              <a:spcAft>
                <a:spcPts val="1800"/>
              </a:spcAft>
            </a:pPr>
            <a:r>
              <a:rPr lang="en-US" sz="2400" dirty="0"/>
              <a:t>Files are used to provide a uniform view of data storage by the operating system. All the files are mapped onto physical devices that are usually non-volatile so data is safe in the case of system failure.</a:t>
            </a:r>
          </a:p>
          <a:p>
            <a:pPr algn="just">
              <a:spcBef>
                <a:spcPts val="600"/>
              </a:spcBef>
              <a:spcAft>
                <a:spcPts val="600"/>
              </a:spcAft>
            </a:pPr>
            <a:r>
              <a:rPr lang="en-US" sz="2400" dirty="0"/>
              <a:t>The files can be accessed by the system in two ways </a:t>
            </a:r>
          </a:p>
          <a:p>
            <a:pPr marL="342900" indent="-342900" algn="just">
              <a:spcBef>
                <a:spcPts val="200"/>
              </a:spcBef>
              <a:spcAft>
                <a:spcPts val="200"/>
              </a:spcAft>
              <a:buFont typeface="Arial" panose="020B0604020202020204" pitchFamily="34" charset="0"/>
              <a:buChar char="•"/>
            </a:pPr>
            <a:r>
              <a:rPr lang="en-US" sz="2400" dirty="0"/>
              <a:t>Sequential access </a:t>
            </a:r>
          </a:p>
          <a:p>
            <a:pPr marL="342900" indent="-342900" algn="just">
              <a:spcBef>
                <a:spcPts val="200"/>
              </a:spcBef>
              <a:spcAft>
                <a:spcPts val="200"/>
              </a:spcAft>
              <a:buFont typeface="Arial" panose="020B0604020202020204" pitchFamily="34" charset="0"/>
              <a:buChar char="•"/>
            </a:pPr>
            <a:r>
              <a:rPr lang="en-US" sz="2400" dirty="0"/>
              <a:t>Direct access </a:t>
            </a:r>
            <a:endParaRPr lang="en-IN" sz="2400" dirty="0"/>
          </a:p>
        </p:txBody>
      </p:sp>
    </p:spTree>
    <p:extLst>
      <p:ext uri="{BB962C8B-B14F-4D97-AF65-F5344CB8AC3E}">
        <p14:creationId xmlns:p14="http://schemas.microsoft.com/office/powerpoint/2010/main" val="1687601878"/>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12760</TotalTime>
  <Words>1309</Words>
  <Application>Microsoft Office PowerPoint</Application>
  <PresentationFormat>Custom</PresentationFormat>
  <Paragraphs>176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Hemant Petwal</cp:lastModifiedBy>
  <cp:revision>396</cp:revision>
  <dcterms:created xsi:type="dcterms:W3CDTF">2023-06-27T05:32:28Z</dcterms:created>
  <dcterms:modified xsi:type="dcterms:W3CDTF">2024-07-04T10:02:51Z</dcterms:modified>
</cp:coreProperties>
</file>