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1"/>
  </p:notesMasterIdLst>
  <p:sldIdLst>
    <p:sldId id="257" r:id="rId2"/>
    <p:sldId id="346" r:id="rId3"/>
    <p:sldId id="429" r:id="rId4"/>
    <p:sldId id="430" r:id="rId5"/>
    <p:sldId id="447" r:id="rId6"/>
    <p:sldId id="353" r:id="rId7"/>
    <p:sldId id="354" r:id="rId8"/>
    <p:sldId id="355" r:id="rId9"/>
    <p:sldId id="448" r:id="rId10"/>
    <p:sldId id="449" r:id="rId11"/>
    <p:sldId id="431" r:id="rId12"/>
    <p:sldId id="356" r:id="rId13"/>
    <p:sldId id="451" r:id="rId14"/>
    <p:sldId id="452" r:id="rId15"/>
    <p:sldId id="357" r:id="rId16"/>
    <p:sldId id="358" r:id="rId17"/>
    <p:sldId id="359" r:id="rId18"/>
    <p:sldId id="360" r:id="rId19"/>
    <p:sldId id="453" r:id="rId20"/>
    <p:sldId id="432" r:id="rId21"/>
    <p:sldId id="364" r:id="rId22"/>
    <p:sldId id="367" r:id="rId23"/>
    <p:sldId id="365" r:id="rId24"/>
    <p:sldId id="366" r:id="rId25"/>
    <p:sldId id="368" r:id="rId26"/>
    <p:sldId id="433" r:id="rId27"/>
    <p:sldId id="369" r:id="rId28"/>
    <p:sldId id="370" r:id="rId29"/>
    <p:sldId id="371" r:id="rId30"/>
    <p:sldId id="372" r:id="rId31"/>
    <p:sldId id="373" r:id="rId32"/>
    <p:sldId id="374" r:id="rId33"/>
    <p:sldId id="375" r:id="rId34"/>
    <p:sldId id="376" r:id="rId35"/>
    <p:sldId id="377" r:id="rId36"/>
    <p:sldId id="434" r:id="rId37"/>
    <p:sldId id="455" r:id="rId38"/>
    <p:sldId id="456" r:id="rId39"/>
    <p:sldId id="379" r:id="rId40"/>
    <p:sldId id="380" r:id="rId41"/>
    <p:sldId id="381" r:id="rId42"/>
    <p:sldId id="382" r:id="rId43"/>
    <p:sldId id="383" r:id="rId44"/>
    <p:sldId id="436" r:id="rId45"/>
    <p:sldId id="394" r:id="rId46"/>
    <p:sldId id="395" r:id="rId47"/>
    <p:sldId id="396" r:id="rId48"/>
    <p:sldId id="397" r:id="rId49"/>
    <p:sldId id="398" r:id="rId50"/>
    <p:sldId id="399" r:id="rId51"/>
    <p:sldId id="400" r:id="rId52"/>
    <p:sldId id="401" r:id="rId53"/>
    <p:sldId id="402" r:id="rId54"/>
    <p:sldId id="403" r:id="rId55"/>
    <p:sldId id="404" r:id="rId56"/>
    <p:sldId id="442" r:id="rId57"/>
    <p:sldId id="443" r:id="rId58"/>
    <p:sldId id="444" r:id="rId59"/>
    <p:sldId id="445" r:id="rId60"/>
    <p:sldId id="409" r:id="rId61"/>
    <p:sldId id="417" r:id="rId62"/>
    <p:sldId id="418" r:id="rId63"/>
    <p:sldId id="419" r:id="rId64"/>
    <p:sldId id="420" r:id="rId65"/>
    <p:sldId id="421" r:id="rId66"/>
    <p:sldId id="422" r:id="rId67"/>
    <p:sldId id="423" r:id="rId68"/>
    <p:sldId id="424" r:id="rId69"/>
    <p:sldId id="425" r:id="rId70"/>
    <p:sldId id="426" r:id="rId71"/>
    <p:sldId id="441" r:id="rId72"/>
    <p:sldId id="405" r:id="rId73"/>
    <p:sldId id="406" r:id="rId74"/>
    <p:sldId id="407" r:id="rId75"/>
    <p:sldId id="408" r:id="rId76"/>
    <p:sldId id="384" r:id="rId77"/>
    <p:sldId id="385" r:id="rId78"/>
    <p:sldId id="386" r:id="rId79"/>
    <p:sldId id="387" r:id="rId80"/>
    <p:sldId id="388" r:id="rId81"/>
    <p:sldId id="389" r:id="rId82"/>
    <p:sldId id="390" r:id="rId83"/>
    <p:sldId id="391" r:id="rId84"/>
    <p:sldId id="392" r:id="rId85"/>
    <p:sldId id="393" r:id="rId86"/>
    <p:sldId id="438" r:id="rId87"/>
    <p:sldId id="439" r:id="rId88"/>
    <p:sldId id="440" r:id="rId89"/>
    <p:sldId id="337" r:id="rId90"/>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83903" autoAdjust="0"/>
  </p:normalViewPr>
  <p:slideViewPr>
    <p:cSldViewPr snapToGrid="0">
      <p:cViewPr varScale="1">
        <p:scale>
          <a:sx n="52" d="100"/>
          <a:sy n="52" d="100"/>
        </p:scale>
        <p:origin x="11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7/9/2024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76394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AE6F140F-1315-4E29-9340-378E475D0B45}"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54849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440D6DA1-D6CB-412B-A5C4-8B10F574594D}"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22703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51A2A94D-9A78-4035-9E52-2646BF384666}"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09254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D1F9BD2E-804D-4BE7-9057-8E7EB66B6623}"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54337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EA634688-3005-4CAB-8992-2340353AC144}"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93603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35049440-EBA9-4A6E-B3FA-31BDC09E3439}"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08568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533EDC89-A7FD-48E2-B1DC-526EFB703459}"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695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69C669F7-F46D-4180-8855-E43EADD27513}"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586259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3D88546F-2EB4-4367-A958-A2780435CC23}"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08118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B1348C55-9BFF-4F0A-AB9C-ACCAE48E72B1}"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8641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931054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C1E9EDDF-2113-40AE-8F4C-AAFA8F8BE912}"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34066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7B223F3F-D3FD-46AF-8159-DC3309180E55}"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42476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B40B9421-C2D4-4483-A10B-21FF0838890E}" type="slidenum">
              <a:rPr lang="en-US" smtClean="0"/>
              <a:t>38</a:t>
            </a:fld>
            <a:endParaRPr lang="en-US"/>
          </a:p>
        </p:txBody>
      </p:sp>
    </p:spTree>
    <p:extLst>
      <p:ext uri="{BB962C8B-B14F-4D97-AF65-F5344CB8AC3E}">
        <p14:creationId xmlns:p14="http://schemas.microsoft.com/office/powerpoint/2010/main" val="3634193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419DA262-A4B2-4C87-AE0B-E70A3A0495BA}"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99452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33E259FA-823E-400D-A9BF-2F1D9CD1D983}"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64499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2C95E640-871C-4026-A960-0553FA66EF2F}"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57592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A4070F49-87D2-42F2-AA9D-FA47FC9CC7F0}"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547506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B69ABA0C-6CFA-4056-9F20-890749D16AE5}"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786159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A0BE9358-9FAD-4FAA-9C6D-7C3EC0F53D0D}"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97108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543E02F4-DFF2-4B61-B1B5-FC9B92CFAD7F}"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24013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02339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717473E8-F99A-466A-8784-68A345C21165}"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904080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727AFC6A-FC27-4F1F-9A83-42E22E9861DF}"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15777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52E1A9BB-A15B-4752-B166-3E83E7A739DC}"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13777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33166625-A746-4634-9555-06EC33D8A119}"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91270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D6D5E798-2253-40DB-9242-E126DB547541}"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774332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81CDDBA8-C45C-4BC3-A846-960278C67DCB}"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530216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E6DF1D44-DAF0-4763-A5D9-7E1AB993B47D}"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879294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3D478FFF-D94B-4165-8681-2278DA7DDDB9}"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524260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326ED3F0-22FE-4836-8A75-6962FEF8D945}"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749761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AF267BC8-B9A1-4455-B71C-A9C5BB74CD06}"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41062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046943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BF1B99C7-16EE-4835-B972-75FD10D5E78F}"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070438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0B88BA7B-2230-4D5A-B10E-AE0891F75690}" type="slidenum">
              <a:rPr lang="en-US" altLang="en-US" smtClean="0">
                <a:latin typeface="Times New Roman" panose="02020603050405020304" pitchFamily="18" charset="0"/>
              </a:rPr>
              <a:pPr/>
              <a:t>62</a:t>
            </a:fld>
            <a:endParaRPr lang="en-US" altLang="en-US">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455347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97C31403-6B14-436A-BF84-89497C0C9B6B}" type="slidenum">
              <a:rPr lang="en-US" altLang="en-US" smtClean="0">
                <a:latin typeface="Times New Roman" panose="02020603050405020304" pitchFamily="18" charset="0"/>
              </a:rPr>
              <a:pPr/>
              <a:t>63</a:t>
            </a:fld>
            <a:endParaRPr lang="en-US" altLang="en-US">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856200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9EB7FF9A-3C1F-4299-90CB-AF9B7F917C4E}" type="slidenum">
              <a:rPr lang="en-US" altLang="en-US" smtClean="0">
                <a:latin typeface="Times New Roman" panose="02020603050405020304" pitchFamily="18" charset="0"/>
              </a:rPr>
              <a:pPr/>
              <a:t>64</a:t>
            </a:fld>
            <a:endParaRPr lang="en-US" altLang="en-US">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091369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D407D594-F44C-411D-AF1F-FD055C48992E}" type="slidenum">
              <a:rPr lang="en-US" altLang="en-US" smtClean="0">
                <a:latin typeface="Times New Roman" panose="02020603050405020304" pitchFamily="18" charset="0"/>
              </a:rPr>
              <a:pPr/>
              <a:t>65</a:t>
            </a:fld>
            <a:endParaRPr lang="en-US" altLang="en-US">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582820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7306D764-8B10-445A-A1E1-C8AC2FA465A9}" type="slidenum">
              <a:rPr lang="en-US" altLang="en-US" smtClean="0">
                <a:latin typeface="Times New Roman" panose="02020603050405020304" pitchFamily="18" charset="0"/>
              </a:rPr>
              <a:pPr/>
              <a:t>66</a:t>
            </a:fld>
            <a:endParaRPr lang="en-US" altLang="en-US">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579423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DCBC961E-AB4D-4069-873D-83FAEAADE154}" type="slidenum">
              <a:rPr lang="en-US" altLang="en-US" smtClean="0">
                <a:latin typeface="Times New Roman" panose="02020603050405020304" pitchFamily="18" charset="0"/>
              </a:rPr>
              <a:pPr/>
              <a:t>67</a:t>
            </a:fld>
            <a:endParaRPr lang="en-US" altLang="en-US">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237922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A5938817-FB6D-441D-9315-7B7F5DF62711}" type="slidenum">
              <a:rPr lang="en-US" altLang="en-US" smtClean="0">
                <a:latin typeface="Times New Roman" panose="02020603050405020304" pitchFamily="18" charset="0"/>
              </a:rPr>
              <a:pPr/>
              <a:t>68</a:t>
            </a:fld>
            <a:endParaRPr lang="en-US" altLang="en-US">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0016599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CA65C3D6-3A79-4A69-89B9-2B9DBAB20703}" type="slidenum">
              <a:rPr lang="en-US" altLang="en-US" smtClean="0">
                <a:latin typeface="Times New Roman" panose="02020603050405020304" pitchFamily="18" charset="0"/>
              </a:rPr>
              <a:pPr/>
              <a:t>69</a:t>
            </a:fld>
            <a:endParaRPr lang="en-US" altLang="en-US">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338109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9A9ECEE3-9C51-49CD-9794-E6F899E4D2E7}" type="slidenum">
              <a:rPr lang="en-US" altLang="en-US" smtClean="0">
                <a:latin typeface="Times New Roman" panose="02020603050405020304" pitchFamily="18" charset="0"/>
              </a:rPr>
              <a:pPr/>
              <a:t>70</a:t>
            </a:fld>
            <a:endParaRPr lang="en-US" altLang="en-US">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50096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023345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56147E59-0D7F-4621-8572-7FD8DF6A79CF}" type="slidenum">
              <a:rPr lang="en-US" altLang="en-US" smtClean="0">
                <a:latin typeface="Times New Roman" panose="02020603050405020304" pitchFamily="18" charset="0"/>
              </a:rPr>
              <a:pPr/>
              <a:t>72</a:t>
            </a:fld>
            <a:endParaRPr lang="en-US" altLang="en-US">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114412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063282E7-1CFD-4FD4-BB76-61286F5AF6D0}" type="slidenum">
              <a:rPr lang="en-US" altLang="en-US" smtClean="0">
                <a:latin typeface="Times New Roman" panose="02020603050405020304" pitchFamily="18" charset="0"/>
              </a:rPr>
              <a:pPr/>
              <a:t>73</a:t>
            </a:fld>
            <a:endParaRPr lang="en-US" altLang="en-US">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241528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7103E7A3-414F-47B1-A88C-C78902C36A76}" type="slidenum">
              <a:rPr lang="en-US" altLang="en-US" smtClean="0">
                <a:latin typeface="Times New Roman" panose="02020603050405020304" pitchFamily="18" charset="0"/>
              </a:rPr>
              <a:pPr/>
              <a:t>74</a:t>
            </a:fld>
            <a:endParaRPr lang="en-US" altLang="en-US">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49179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0C14D49D-E601-4347-BDCE-63DA4B8018F3}" type="slidenum">
              <a:rPr lang="en-US" altLang="en-US" smtClean="0">
                <a:latin typeface="Times New Roman" panose="02020603050405020304" pitchFamily="18" charset="0"/>
              </a:rPr>
              <a:pPr/>
              <a:t>75</a:t>
            </a:fld>
            <a:endParaRPr lang="en-US" altLang="en-US">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063597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6C19068E-68F3-450B-A707-C42610350546}" type="slidenum">
              <a:rPr lang="en-US" altLang="en-US" smtClean="0">
                <a:latin typeface="Times New Roman" panose="02020603050405020304" pitchFamily="18" charset="0"/>
              </a:rPr>
              <a:pPr/>
              <a:t>76</a:t>
            </a:fld>
            <a:endParaRPr lang="en-US" altLang="en-US">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3265407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BB6EA772-B889-43C0-8683-C919CBFDC600}" type="slidenum">
              <a:rPr lang="en-US" altLang="en-US" smtClean="0">
                <a:latin typeface="Times New Roman" panose="02020603050405020304" pitchFamily="18" charset="0"/>
              </a:rPr>
              <a:pPr/>
              <a:t>77</a:t>
            </a:fld>
            <a:endParaRPr lang="en-US" altLang="en-US">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56255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6A22A975-E9A3-4260-BCEB-760F9F4B8344}" type="slidenum">
              <a:rPr lang="en-US" altLang="en-US" smtClean="0">
                <a:latin typeface="Times New Roman" panose="02020603050405020304" pitchFamily="18" charset="0"/>
              </a:rPr>
              <a:pPr/>
              <a:t>78</a:t>
            </a:fld>
            <a:endParaRPr lang="en-US" altLang="en-US">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217274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ADB0A15B-A09F-4E10-8841-98B36EA886A7}" type="slidenum">
              <a:rPr lang="en-US" altLang="en-US" smtClean="0">
                <a:latin typeface="Times New Roman" panose="02020603050405020304" pitchFamily="18" charset="0"/>
              </a:rPr>
              <a:pPr/>
              <a:t>79</a:t>
            </a:fld>
            <a:endParaRPr lang="en-US" altLang="en-US">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420812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8173D75F-3F31-4224-8CB3-19BFAF71CF66}" type="slidenum">
              <a:rPr lang="en-US" altLang="en-US" smtClean="0">
                <a:latin typeface="Times New Roman" panose="02020603050405020304" pitchFamily="18" charset="0"/>
              </a:rPr>
              <a:pPr/>
              <a:t>80</a:t>
            </a:fld>
            <a:endParaRPr lang="en-US" altLang="en-US">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7846039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D0DEBAC6-9A79-4E1D-851F-0DAA5C0B89A4}" type="slidenum">
              <a:rPr lang="en-US" altLang="en-US" smtClean="0">
                <a:latin typeface="Times New Roman" panose="02020603050405020304" pitchFamily="18" charset="0"/>
              </a:rPr>
              <a:pPr/>
              <a:t>81</a:t>
            </a:fld>
            <a:endParaRPr lang="en-US" altLang="en-US">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41143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956775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8E71127E-01B8-4CE3-B264-2D5F3EEAF61A}" type="slidenum">
              <a:rPr lang="en-US" altLang="en-US" smtClean="0">
                <a:latin typeface="Times New Roman" panose="02020603050405020304" pitchFamily="18" charset="0"/>
              </a:rPr>
              <a:pPr/>
              <a:t>82</a:t>
            </a:fld>
            <a:endParaRPr lang="en-US" altLang="en-US">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7455746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8404DA55-EC4D-41EA-8649-44E504CC2EB0}" type="slidenum">
              <a:rPr lang="en-US" altLang="en-US" smtClean="0">
                <a:latin typeface="Times New Roman" panose="02020603050405020304" pitchFamily="18" charset="0"/>
              </a:rPr>
              <a:pPr/>
              <a:t>83</a:t>
            </a:fld>
            <a:endParaRPr lang="en-US" altLang="en-US">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856130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E12E54CE-1884-4066-B926-7E622B137F62}" type="slidenum">
              <a:rPr lang="en-US" altLang="en-US" smtClean="0">
                <a:latin typeface="Times New Roman" panose="02020603050405020304" pitchFamily="18" charset="0"/>
              </a:rPr>
              <a:pPr/>
              <a:t>84</a:t>
            </a:fld>
            <a:endParaRPr lang="en-US" altLang="en-US">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106171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Verdana" panose="020B0604030504040204" pitchFamily="34" charset="0"/>
                <a:ea typeface="ＭＳ Ｐゴシック" panose="020B0600070205080204" pitchFamily="34" charset="-128"/>
              </a:defRPr>
            </a:lvl1pPr>
            <a:lvl2pPr marL="37931725" indent="-37474525" defTabSz="966788">
              <a:defRPr>
                <a:solidFill>
                  <a:schemeClr val="tx1"/>
                </a:solidFill>
                <a:latin typeface="Verdana" panose="020B0604030504040204" pitchFamily="34" charset="0"/>
                <a:ea typeface="ＭＳ Ｐゴシック" panose="020B0600070205080204" pitchFamily="34" charset="-128"/>
              </a:defRPr>
            </a:lvl2pPr>
            <a:lvl3pPr marL="1143000" indent="-228600" defTabSz="966788">
              <a:defRPr>
                <a:solidFill>
                  <a:schemeClr val="tx1"/>
                </a:solidFill>
                <a:latin typeface="Verdana" panose="020B0604030504040204" pitchFamily="34" charset="0"/>
                <a:ea typeface="ＭＳ Ｐゴシック" panose="020B0600070205080204" pitchFamily="34" charset="-128"/>
              </a:defRPr>
            </a:lvl3pPr>
            <a:lvl4pPr marL="1600200" indent="-228600" defTabSz="966788">
              <a:defRPr>
                <a:solidFill>
                  <a:schemeClr val="tx1"/>
                </a:solidFill>
                <a:latin typeface="Verdana" panose="020B0604030504040204" pitchFamily="34" charset="0"/>
                <a:ea typeface="ＭＳ Ｐゴシック" panose="020B0600070205080204" pitchFamily="34" charset="-128"/>
              </a:defRPr>
            </a:lvl4pPr>
            <a:lvl5pPr marL="2057400" indent="-228600" defTabSz="966788">
              <a:defRPr>
                <a:solidFill>
                  <a:schemeClr val="tx1"/>
                </a:solidFill>
                <a:latin typeface="Verdana" panose="020B060403050404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CA6D0C4D-151E-4FDA-9988-D28C71D169A6}" type="slidenum">
              <a:rPr lang="en-US" altLang="en-US" smtClean="0">
                <a:latin typeface="Times New Roman" panose="02020603050405020304" pitchFamily="18" charset="0"/>
              </a:rPr>
              <a:pPr/>
              <a:t>85</a:t>
            </a:fld>
            <a:endParaRPr lang="en-US" altLang="en-US">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0016412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mn-lt"/>
                <a:cs typeface="Times" panose="02020603050405020304" pitchFamily="18" charset="0"/>
              </a:rPr>
              <a:t/>
            </a:r>
            <a:br>
              <a:rPr lang="en-US" b="0" i="0" dirty="0">
                <a:solidFill>
                  <a:srgbClr val="0D0D0D"/>
                </a:solidFill>
                <a:effectLst/>
                <a:highlight>
                  <a:srgbClr val="FFFFFF"/>
                </a:highlight>
                <a:latin typeface="+mn-lt"/>
                <a:cs typeface="Times" panose="02020603050405020304" pitchFamily="18" charset="0"/>
              </a:rPr>
            </a:br>
            <a:r>
              <a:rPr lang="en-US" b="1" i="0" dirty="0">
                <a:solidFill>
                  <a:srgbClr val="0D0D0D"/>
                </a:solidFill>
                <a:effectLst/>
                <a:highlight>
                  <a:srgbClr val="FFFFFF"/>
                </a:highlight>
                <a:latin typeface="+mn-lt"/>
                <a:cs typeface="Times" panose="02020603050405020304" pitchFamily="18" charset="0"/>
              </a:rPr>
              <a:t>Answers:</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C) Pipelining</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B) To send a message to another process</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C) A condition where the outcome depends on the non-deterministic ordering of processes</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D) Unbounded Execution</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C) To ensure mutual exclusion and synchronization</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B) Semaphores</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B) The process allowed to enter the critical section next</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B) A high-level synchronization abstraction</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C) Dining Philosophers Problem</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B) Solaris</a:t>
            </a:r>
          </a:p>
        </p:txBody>
      </p:sp>
      <p:sp>
        <p:nvSpPr>
          <p:cNvPr id="4" name="Slide Number Placeholder 3"/>
          <p:cNvSpPr>
            <a:spLocks noGrp="1"/>
          </p:cNvSpPr>
          <p:nvPr>
            <p:ph type="sldNum" sz="quarter" idx="5"/>
          </p:nvPr>
        </p:nvSpPr>
        <p:spPr/>
        <p:txBody>
          <a:bodyPr/>
          <a:lstStyle/>
          <a:p>
            <a:fld id="{B40B9421-C2D4-4483-A10B-21FF0838890E}" type="slidenum">
              <a:rPr lang="en-US" smtClean="0"/>
              <a:t>86</a:t>
            </a:fld>
            <a:endParaRPr lang="en-US"/>
          </a:p>
        </p:txBody>
      </p:sp>
    </p:spTree>
    <p:extLst>
      <p:ext uri="{BB962C8B-B14F-4D97-AF65-F5344CB8AC3E}">
        <p14:creationId xmlns:p14="http://schemas.microsoft.com/office/powerpoint/2010/main" val="2448288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mn-lt"/>
                <a:cs typeface="Times" panose="02020603050405020304" pitchFamily="18" charset="0"/>
              </a:rPr>
              <a:t/>
            </a:r>
            <a:br>
              <a:rPr lang="en-US" b="0" i="0" dirty="0">
                <a:solidFill>
                  <a:srgbClr val="0D0D0D"/>
                </a:solidFill>
                <a:effectLst/>
                <a:highlight>
                  <a:srgbClr val="FFFFFF"/>
                </a:highlight>
                <a:latin typeface="+mn-lt"/>
                <a:cs typeface="Times" panose="02020603050405020304" pitchFamily="18" charset="0"/>
              </a:rPr>
            </a:br>
            <a:r>
              <a:rPr lang="en-US" b="1" i="0" dirty="0">
                <a:solidFill>
                  <a:srgbClr val="0D0D0D"/>
                </a:solidFill>
                <a:effectLst/>
                <a:highlight>
                  <a:srgbClr val="FFFFFF"/>
                </a:highlight>
                <a:latin typeface="+mn-lt"/>
                <a:cs typeface="Times" panose="02020603050405020304" pitchFamily="18" charset="0"/>
              </a:rPr>
              <a:t>Answers:</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C) Pipelining</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B) To send a message to another process</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C) A condition where the outcome depends on the non-deterministic ordering of processes</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D) Unbounded Execution</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C) To ensure mutual exclusion and synchronization</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B) Semaphores</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B) The process allowed to enter the critical section next</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B) A high-level synchronization abstraction</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C) Dining Philosophers Problem</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B) Solaris</a:t>
            </a:r>
          </a:p>
        </p:txBody>
      </p:sp>
      <p:sp>
        <p:nvSpPr>
          <p:cNvPr id="4" name="Slide Number Placeholder 3"/>
          <p:cNvSpPr>
            <a:spLocks noGrp="1"/>
          </p:cNvSpPr>
          <p:nvPr>
            <p:ph type="sldNum" sz="quarter" idx="5"/>
          </p:nvPr>
        </p:nvSpPr>
        <p:spPr/>
        <p:txBody>
          <a:bodyPr/>
          <a:lstStyle/>
          <a:p>
            <a:fld id="{B40B9421-C2D4-4483-A10B-21FF0838890E}" type="slidenum">
              <a:rPr lang="en-US" smtClean="0"/>
              <a:t>87</a:t>
            </a:fld>
            <a:endParaRPr lang="en-US"/>
          </a:p>
        </p:txBody>
      </p:sp>
    </p:spTree>
    <p:extLst>
      <p:ext uri="{BB962C8B-B14F-4D97-AF65-F5344CB8AC3E}">
        <p14:creationId xmlns:p14="http://schemas.microsoft.com/office/powerpoint/2010/main" val="3321547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92744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05693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02063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09-07-2024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09-07-2024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09-07-2024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5639" y="303344"/>
            <a:ext cx="11981498" cy="629219"/>
          </a:xfrm>
        </p:spPr>
        <p:txBody>
          <a:bodyPr/>
          <a:lstStyle/>
          <a:p>
            <a:r>
              <a:rPr lang="en-US"/>
              <a:t>Click to edit Master title style</a:t>
            </a:r>
          </a:p>
        </p:txBody>
      </p:sp>
      <p:sp>
        <p:nvSpPr>
          <p:cNvPr id="3" name="Text Placeholder 2"/>
          <p:cNvSpPr>
            <a:spLocks noGrp="1"/>
          </p:cNvSpPr>
          <p:nvPr>
            <p:ph type="body" sz="half" idx="1"/>
          </p:nvPr>
        </p:nvSpPr>
        <p:spPr>
          <a:xfrm>
            <a:off x="1174113" y="1346844"/>
            <a:ext cx="5879809" cy="49470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275801" y="1346844"/>
            <a:ext cx="5879809" cy="49470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01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09-07-2024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09-07-2024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09-07-2024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09-07-2024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09-07-2024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09-07-2024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09-07-2024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09-07-2024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09-07-2024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creenshot, text&#10;&#10;Description automatically generated">
            <a:extLst>
              <a:ext uri="{FF2B5EF4-FFF2-40B4-BE49-F238E27FC236}">
                <a16:creationId xmlns:a16="http://schemas.microsoft.com/office/drawing/2014/main" id="{B770E46C-AB5E-28A7-E3E3-F3753023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7" y="5503551"/>
            <a:ext cx="12991962" cy="1984688"/>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id="{03FA5E2C-584B-47B9-1BDA-F69CB130D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46" y="1487833"/>
            <a:ext cx="5552085" cy="2158733"/>
          </a:xfrm>
          <a:prstGeom prst="rect">
            <a:avLst/>
          </a:prstGeom>
        </p:spPr>
      </p:pic>
      <p:pic>
        <p:nvPicPr>
          <p:cNvPr id="3" name="Picture 2" descr="A red and blue label with white text&#10;&#10;Description automatically generated with medium confidence">
            <a:extLst>
              <a:ext uri="{FF2B5EF4-FFF2-40B4-BE49-F238E27FC236}">
                <a16:creationId xmlns:a16="http://schemas.microsoft.com/office/drawing/2014/main" id="{720F3885-CA3B-138D-0F87-14C3F44C172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517" y="1"/>
            <a:ext cx="1099898" cy="1649848"/>
          </a:xfrm>
          <a:prstGeom prst="rect">
            <a:avLst/>
          </a:prstGeom>
        </p:spPr>
      </p:pic>
      <p:sp>
        <p:nvSpPr>
          <p:cNvPr id="2" name="Slide Number Placeholder 1"/>
          <p:cNvSpPr>
            <a:spLocks noGrp="1"/>
          </p:cNvSpPr>
          <p:nvPr>
            <p:ph type="sldNum" sz="quarter" idx="12"/>
          </p:nvPr>
        </p:nvSpPr>
        <p:spPr>
          <a:xfrm>
            <a:off x="9402074" y="6940488"/>
            <a:ext cx="3802164" cy="736343"/>
          </a:xfrm>
        </p:spPr>
        <p:txBody>
          <a:bodyPr/>
          <a:lstStyle/>
          <a:p>
            <a:fld id="{1B2A20A6-2C11-4CB1-9193-A0D80FC8463A}" type="slidenum">
              <a:rPr lang="en-IN" smtClean="0"/>
              <a:t>1</a:t>
            </a:fld>
            <a:endParaRPr lang="en-IN" dirty="0"/>
          </a:p>
        </p:txBody>
      </p:sp>
    </p:spTree>
    <p:extLst>
      <p:ext uri="{BB962C8B-B14F-4D97-AF65-F5344CB8AC3E}">
        <p14:creationId xmlns:p14="http://schemas.microsoft.com/office/powerpoint/2010/main" val="37946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descr="A picture containing screenshot, line, plot&#10;&#10;Description automatically generated">
            <a:extLst>
              <a:ext uri="{FF2B5EF4-FFF2-40B4-BE49-F238E27FC236}">
                <a16:creationId xmlns:a16="http://schemas.microsoft.com/office/drawing/2014/main" id="{5A2FFAC5-089A-3876-337B-8F309022A2E5}"/>
              </a:ext>
            </a:extLst>
          </p:cNvPr>
          <p:cNvPicPr>
            <a:picLocks noChangeAspect="1"/>
          </p:cNvPicPr>
          <p:nvPr/>
        </p:nvPicPr>
        <p:blipFill rotWithShape="1">
          <a:blip r:embed="rId3">
            <a:extLst>
              <a:ext uri="{28A0092B-C50C-407E-A947-70E740481C1C}">
                <a14:useLocalDpi xmlns:a14="http://schemas.microsoft.com/office/drawing/2010/main" val="0"/>
              </a:ext>
            </a:extLst>
          </a:blip>
          <a:srcRect t="19"/>
          <a:stretch/>
        </p:blipFill>
        <p:spPr>
          <a:xfrm>
            <a:off x="-23495" y="-1301"/>
            <a:ext cx="13312400" cy="7486838"/>
          </a:xfrm>
          <a:prstGeom prst="rect">
            <a:avLst/>
          </a:prstGeom>
        </p:spPr>
      </p:pic>
      <p:sp>
        <p:nvSpPr>
          <p:cNvPr id="56322" name="Rectangle 2"/>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Benefits of Cooperating Processes</a:t>
            </a:r>
          </a:p>
        </p:txBody>
      </p:sp>
      <p:sp>
        <p:nvSpPr>
          <p:cNvPr id="56323" name="Rectangle 3"/>
          <p:cNvSpPr>
            <a:spLocks noGrp="1" noChangeArrowheads="1"/>
          </p:cNvSpPr>
          <p:nvPr>
            <p:ph type="body" idx="1"/>
          </p:nvPr>
        </p:nvSpPr>
        <p:spPr/>
        <p:txBody>
          <a:bodyPr/>
          <a:lstStyle/>
          <a:p>
            <a:pPr algn="just"/>
            <a:r>
              <a:rPr lang="en-US" altLang="en-US" dirty="0">
                <a:ea typeface="ＭＳ Ｐゴシック" panose="020B0600070205080204" pitchFamily="34" charset="-128"/>
              </a:rPr>
              <a:t>Cooperating processes offer numerous benefits, including resource sharing, computation speedup, modularity, information sharing, improved reliability, enhanced communication, flexibility, and scalability. </a:t>
            </a:r>
          </a:p>
          <a:p>
            <a:pPr algn="just"/>
            <a:r>
              <a:rPr lang="en-US" altLang="en-US" dirty="0">
                <a:ea typeface="ＭＳ Ｐゴシック" panose="020B0600070205080204" pitchFamily="34" charset="-128"/>
              </a:rPr>
              <a:t>These advantages make cooperating processes essential in modern computing environments, particularly in multi-core, distributed, and real-time systems.</a:t>
            </a:r>
          </a:p>
        </p:txBody>
      </p:sp>
    </p:spTree>
    <p:extLst>
      <p:ext uri="{BB962C8B-B14F-4D97-AF65-F5344CB8AC3E}">
        <p14:creationId xmlns:p14="http://schemas.microsoft.com/office/powerpoint/2010/main" val="186418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3B9420-0E67-4A5E-23AD-5743CB5320C0}"/>
              </a:ext>
            </a:extLst>
          </p:cNvPr>
          <p:cNvPicPr>
            <a:picLocks noChangeAspect="1"/>
          </p:cNvPicPr>
          <p:nvPr/>
        </p:nvPicPr>
        <p:blipFill>
          <a:blip r:embed="rId2"/>
          <a:stretch>
            <a:fillRect/>
          </a:stretch>
        </p:blipFill>
        <p:spPr>
          <a:xfrm>
            <a:off x="-1" y="120178"/>
            <a:ext cx="13312775" cy="7485388"/>
          </a:xfrm>
          <a:prstGeom prst="rect">
            <a:avLst/>
          </a:prstGeom>
        </p:spPr>
      </p:pic>
      <p:sp>
        <p:nvSpPr>
          <p:cNvPr id="4" name="Slide Number Placeholder 3">
            <a:extLst>
              <a:ext uri="{FF2B5EF4-FFF2-40B4-BE49-F238E27FC236}">
                <a16:creationId xmlns:a16="http://schemas.microsoft.com/office/drawing/2014/main" id="{6EC65C15-E37A-0DA8-9C03-C49A30D23D31}"/>
              </a:ext>
            </a:extLst>
          </p:cNvPr>
          <p:cNvSpPr>
            <a:spLocks noGrp="1"/>
          </p:cNvSpPr>
          <p:nvPr>
            <p:ph type="sldNum" sz="quarter" idx="12"/>
          </p:nvPr>
        </p:nvSpPr>
        <p:spPr/>
        <p:txBody>
          <a:bodyPr/>
          <a:lstStyle/>
          <a:p>
            <a:fld id="{1B2A20A6-2C11-4CB1-9193-A0D80FC8463A}" type="slidenum">
              <a:rPr lang="en-IN" smtClean="0"/>
              <a:t>11</a:t>
            </a:fld>
            <a:endParaRPr lang="en-IN"/>
          </a:p>
        </p:txBody>
      </p:sp>
      <p:graphicFrame>
        <p:nvGraphicFramePr>
          <p:cNvPr id="5" name="Table 4">
            <a:extLst>
              <a:ext uri="{FF2B5EF4-FFF2-40B4-BE49-F238E27FC236}">
                <a16:creationId xmlns:a16="http://schemas.microsoft.com/office/drawing/2014/main" id="{83B238C3-4B19-AB56-700A-297CB22DDEBD}"/>
              </a:ext>
            </a:extLst>
          </p:cNvPr>
          <p:cNvGraphicFramePr>
            <a:graphicFrameLocks noGrp="1"/>
          </p:cNvGraphicFramePr>
          <p:nvPr>
            <p:extLst>
              <p:ext uri="{D42A27DB-BD31-4B8C-83A1-F6EECF244321}">
                <p14:modId xmlns:p14="http://schemas.microsoft.com/office/powerpoint/2010/main" val="3267030356"/>
              </p:ext>
            </p:extLst>
          </p:nvPr>
        </p:nvGraphicFramePr>
        <p:xfrm>
          <a:off x="1608414" y="1575353"/>
          <a:ext cx="10412412" cy="1121664"/>
        </p:xfrm>
        <a:graphic>
          <a:graphicData uri="http://schemas.openxmlformats.org/drawingml/2006/table">
            <a:tbl>
              <a:tblPr firstRow="1" firstCol="1" bandRow="1">
                <a:tableStyleId>{5C22544A-7EE6-4342-B048-85BDC9FD1C3A}</a:tableStyleId>
              </a:tblPr>
              <a:tblGrid>
                <a:gridCol w="1597812">
                  <a:extLst>
                    <a:ext uri="{9D8B030D-6E8A-4147-A177-3AD203B41FA5}">
                      <a16:colId xmlns:a16="http://schemas.microsoft.com/office/drawing/2014/main" val="3644664746"/>
                    </a:ext>
                  </a:extLst>
                </a:gridCol>
                <a:gridCol w="8814600">
                  <a:extLst>
                    <a:ext uri="{9D8B030D-6E8A-4147-A177-3AD203B41FA5}">
                      <a16:colId xmlns:a16="http://schemas.microsoft.com/office/drawing/2014/main" val="454193515"/>
                    </a:ext>
                  </a:extLst>
                </a:gridCol>
              </a:tblGrid>
              <a:tr h="571285">
                <a:tc>
                  <a:txBody>
                    <a:bodyPr/>
                    <a:lstStyle/>
                    <a:p>
                      <a:pPr marL="0" marR="0">
                        <a:lnSpc>
                          <a:spcPct val="115000"/>
                        </a:lnSpc>
                        <a:spcBef>
                          <a:spcPts val="0"/>
                        </a:spcBef>
                        <a:spcAft>
                          <a:spcPts val="0"/>
                        </a:spcAft>
                      </a:pPr>
                      <a:r>
                        <a:rPr lang="en-US" sz="2800" dirty="0">
                          <a:effectLst/>
                        </a:rPr>
                        <a:t>Lecture 2</a:t>
                      </a:r>
                    </a:p>
                    <a:p>
                      <a:pPr marL="0" marR="0">
                        <a:lnSpc>
                          <a:spcPct val="115000"/>
                        </a:lnSpc>
                        <a:spcBef>
                          <a:spcPts val="0"/>
                        </a:spcBef>
                        <a:spcAft>
                          <a:spcPts val="0"/>
                        </a:spcAft>
                      </a:pPr>
                      <a:endParaRPr lang="en-US" sz="2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3200" dirty="0">
                          <a:effectLst/>
                        </a:rPr>
                        <a:t>Message Passing: Shared Memory, Pipes and Named pipes in Linux</a:t>
                      </a:r>
                      <a:endParaRPr lang="en-US" sz="2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6565685"/>
                  </a:ext>
                </a:extLst>
              </a:tr>
            </a:tbl>
          </a:graphicData>
        </a:graphic>
      </p:graphicFrame>
      <p:sp>
        <p:nvSpPr>
          <p:cNvPr id="3" name="TextBox 2">
            <a:extLst>
              <a:ext uri="{FF2B5EF4-FFF2-40B4-BE49-F238E27FC236}">
                <a16:creationId xmlns:a16="http://schemas.microsoft.com/office/drawing/2014/main" id="{11A99F98-B357-BB77-2ED7-9099983F6DA2}"/>
              </a:ext>
            </a:extLst>
          </p:cNvPr>
          <p:cNvSpPr txBox="1"/>
          <p:nvPr/>
        </p:nvSpPr>
        <p:spPr>
          <a:xfrm>
            <a:off x="1828800" y="3744119"/>
            <a:ext cx="11041164" cy="193899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Objective: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the concepts of Interprocess Communication through Message passing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the concepts of Interprocess Communication through Shared memory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the concepts of Interprocess Communication through Pipes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087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6C0FB2-6130-BBC5-8BD0-66BEF5E74ED6}"/>
              </a:ext>
            </a:extLst>
          </p:cNvPr>
          <p:cNvPicPr>
            <a:picLocks noChangeAspect="1"/>
          </p:cNvPicPr>
          <p:nvPr/>
        </p:nvPicPr>
        <p:blipFill>
          <a:blip r:embed="rId3"/>
          <a:stretch>
            <a:fillRect/>
          </a:stretch>
        </p:blipFill>
        <p:spPr>
          <a:xfrm>
            <a:off x="-1" y="120178"/>
            <a:ext cx="13312775" cy="7485388"/>
          </a:xfrm>
          <a:prstGeom prst="rect">
            <a:avLst/>
          </a:prstGeom>
        </p:spPr>
      </p:pic>
      <p:sp>
        <p:nvSpPr>
          <p:cNvPr id="66562" name="Rectangle 2"/>
          <p:cNvSpPr>
            <a:spLocks noGrp="1" noChangeArrowheads="1"/>
          </p:cNvSpPr>
          <p:nvPr>
            <p:ph type="title"/>
          </p:nvPr>
        </p:nvSpPr>
        <p:spPr>
          <a:xfrm>
            <a:off x="2584658" y="303344"/>
            <a:ext cx="8985885" cy="629219"/>
          </a:xfrm>
        </p:spPr>
        <p:txBody>
          <a:bodyPr>
            <a:normAutofit fontScale="90000"/>
          </a:bodyPr>
          <a:lstStyle/>
          <a:p>
            <a:pPr eaLnBrk="1" hangingPunct="1"/>
            <a:r>
              <a:rPr lang="en-US" altLang="en-US" sz="3276" b="1" dirty="0">
                <a:solidFill>
                  <a:srgbClr val="46B0FA"/>
                </a:solidFill>
                <a:latin typeface="Arial"/>
                <a:ea typeface="+mn-ea"/>
                <a:cs typeface="Arial"/>
              </a:rPr>
              <a:t>Interprocess Communication – Message Passing</a:t>
            </a:r>
          </a:p>
        </p:txBody>
      </p:sp>
      <p:sp>
        <p:nvSpPr>
          <p:cNvPr id="66563" name="Rectangle 3"/>
          <p:cNvSpPr>
            <a:spLocks noGrp="1" noChangeArrowheads="1"/>
          </p:cNvSpPr>
          <p:nvPr>
            <p:ph type="body" idx="1"/>
          </p:nvPr>
        </p:nvSpPr>
        <p:spPr>
          <a:xfrm>
            <a:off x="784624" y="1601512"/>
            <a:ext cx="12230731" cy="4728036"/>
          </a:xfrm>
        </p:spPr>
        <p:txBody>
          <a:bodyPr>
            <a:normAutofit fontScale="92500" lnSpcReduction="20000"/>
          </a:bodyPr>
          <a:lstStyle/>
          <a:p>
            <a:pPr>
              <a:lnSpc>
                <a:spcPct val="90000"/>
              </a:lnSpc>
            </a:pPr>
            <a:r>
              <a:rPr lang="en-US" altLang="en-US" sz="2800" dirty="0">
                <a:ea typeface="ＭＳ Ｐゴシック" panose="020B0600070205080204" pitchFamily="34" charset="-128"/>
              </a:rPr>
              <a:t>Mechanism for processes to communicate and to synchronize their actions</a:t>
            </a:r>
          </a:p>
          <a:p>
            <a:pPr>
              <a:lnSpc>
                <a:spcPct val="90000"/>
              </a:lnSpc>
            </a:pPr>
            <a:r>
              <a:rPr lang="en-US" altLang="en-US" sz="2800" dirty="0">
                <a:ea typeface="ＭＳ Ｐゴシック" panose="020B0600070205080204" pitchFamily="34" charset="-128"/>
              </a:rPr>
              <a:t>Message system – processes communicate with each other without resorting to shared variables</a:t>
            </a:r>
          </a:p>
          <a:p>
            <a:pPr>
              <a:lnSpc>
                <a:spcPct val="90000"/>
              </a:lnSpc>
            </a:pPr>
            <a:r>
              <a:rPr lang="en-US" altLang="en-US" sz="2800" dirty="0">
                <a:ea typeface="ＭＳ Ｐゴシック" panose="020B0600070205080204" pitchFamily="34" charset="-128"/>
              </a:rPr>
              <a:t>IPC facility provides two operations:</a:t>
            </a:r>
          </a:p>
          <a:p>
            <a:pPr lvl="1">
              <a:lnSpc>
                <a:spcPct val="90000"/>
              </a:lnSpc>
            </a:pPr>
            <a:r>
              <a:rPr lang="en-US" altLang="en-US" sz="2800" b="1" dirty="0">
                <a:ea typeface="ＭＳ Ｐゴシック" panose="020B0600070205080204" pitchFamily="34" charset="-128"/>
              </a:rPr>
              <a:t>send</a:t>
            </a:r>
            <a:r>
              <a:rPr lang="en-US" altLang="en-US" sz="2800" dirty="0">
                <a:ea typeface="ＭＳ Ｐゴシック" panose="020B0600070205080204" pitchFamily="34" charset="-128"/>
              </a:rPr>
              <a:t>(</a:t>
            </a:r>
            <a:r>
              <a:rPr lang="en-US" altLang="en-US" sz="2800" i="1" dirty="0">
                <a:ea typeface="ＭＳ Ｐゴシック" panose="020B0600070205080204" pitchFamily="34" charset="-128"/>
              </a:rPr>
              <a:t>message</a:t>
            </a:r>
            <a:r>
              <a:rPr lang="en-US" altLang="en-US" sz="2800" dirty="0">
                <a:ea typeface="ＭＳ Ｐゴシック" panose="020B0600070205080204" pitchFamily="34" charset="-128"/>
              </a:rPr>
              <a:t>) – message size fixed or variable </a:t>
            </a:r>
          </a:p>
          <a:p>
            <a:pPr lvl="1">
              <a:lnSpc>
                <a:spcPct val="90000"/>
              </a:lnSpc>
            </a:pPr>
            <a:r>
              <a:rPr lang="en-US" altLang="en-US" sz="2800" b="1" dirty="0">
                <a:ea typeface="ＭＳ Ｐゴシック" panose="020B0600070205080204" pitchFamily="34" charset="-128"/>
              </a:rPr>
              <a:t>receive</a:t>
            </a:r>
            <a:r>
              <a:rPr lang="en-US" altLang="en-US" sz="2800" dirty="0">
                <a:ea typeface="ＭＳ Ｐゴシック" panose="020B0600070205080204" pitchFamily="34" charset="-128"/>
              </a:rPr>
              <a:t>(</a:t>
            </a:r>
            <a:r>
              <a:rPr lang="en-US" altLang="en-US" sz="2800" i="1" dirty="0">
                <a:ea typeface="ＭＳ Ｐゴシック" panose="020B0600070205080204" pitchFamily="34" charset="-128"/>
              </a:rPr>
              <a:t>message</a:t>
            </a:r>
            <a:r>
              <a:rPr lang="en-US" altLang="en-US" sz="2800" dirty="0">
                <a:ea typeface="ＭＳ Ｐゴシック" panose="020B0600070205080204" pitchFamily="34" charset="-128"/>
              </a:rPr>
              <a:t>)</a:t>
            </a:r>
          </a:p>
          <a:p>
            <a:pPr>
              <a:lnSpc>
                <a:spcPct val="90000"/>
              </a:lnSpc>
            </a:pPr>
            <a:r>
              <a:rPr lang="en-US" altLang="en-US" sz="2800" dirty="0">
                <a:ea typeface="ＭＳ Ｐゴシック" panose="020B0600070205080204" pitchFamily="34" charset="-128"/>
              </a:rPr>
              <a:t>If </a:t>
            </a:r>
            <a:r>
              <a:rPr lang="en-US" altLang="en-US" sz="2800" i="1" dirty="0">
                <a:ea typeface="ＭＳ Ｐゴシック" panose="020B0600070205080204" pitchFamily="34" charset="-128"/>
              </a:rPr>
              <a:t>P</a:t>
            </a:r>
            <a:r>
              <a:rPr lang="en-US" altLang="en-US" sz="2800" dirty="0">
                <a:ea typeface="ＭＳ Ｐゴシック" panose="020B0600070205080204" pitchFamily="34" charset="-128"/>
              </a:rPr>
              <a:t> and </a:t>
            </a:r>
            <a:r>
              <a:rPr lang="en-US" altLang="en-US" sz="2800" i="1" dirty="0">
                <a:ea typeface="ＭＳ Ｐゴシック" panose="020B0600070205080204" pitchFamily="34" charset="-128"/>
              </a:rPr>
              <a:t>Q</a:t>
            </a:r>
            <a:r>
              <a:rPr lang="en-US" altLang="en-US" sz="2800" dirty="0">
                <a:ea typeface="ＭＳ Ｐゴシック" panose="020B0600070205080204" pitchFamily="34" charset="-128"/>
              </a:rPr>
              <a:t> wish to communicate, they need to:</a:t>
            </a:r>
          </a:p>
          <a:p>
            <a:pPr lvl="1">
              <a:lnSpc>
                <a:spcPct val="90000"/>
              </a:lnSpc>
            </a:pPr>
            <a:r>
              <a:rPr lang="en-US" altLang="en-US" sz="2800" dirty="0">
                <a:ea typeface="ＭＳ Ｐゴシック" panose="020B0600070205080204" pitchFamily="34" charset="-128"/>
              </a:rPr>
              <a:t>establish a </a:t>
            </a:r>
            <a:r>
              <a:rPr lang="en-US" altLang="en-US" sz="2800" i="1" dirty="0">
                <a:ea typeface="ＭＳ Ｐゴシック" panose="020B0600070205080204" pitchFamily="34" charset="-128"/>
              </a:rPr>
              <a:t>communication</a:t>
            </a:r>
            <a:r>
              <a:rPr lang="en-US" altLang="en-US" sz="2800" dirty="0">
                <a:ea typeface="ＭＳ Ｐゴシック" panose="020B0600070205080204" pitchFamily="34" charset="-128"/>
              </a:rPr>
              <a:t> </a:t>
            </a:r>
            <a:r>
              <a:rPr lang="en-US" altLang="en-US" sz="2800" i="1" dirty="0">
                <a:ea typeface="ＭＳ Ｐゴシック" panose="020B0600070205080204" pitchFamily="34" charset="-128"/>
              </a:rPr>
              <a:t>link</a:t>
            </a:r>
            <a:r>
              <a:rPr lang="en-US" altLang="en-US" sz="2800" dirty="0">
                <a:ea typeface="ＭＳ Ｐゴシック" panose="020B0600070205080204" pitchFamily="34" charset="-128"/>
              </a:rPr>
              <a:t> between them</a:t>
            </a:r>
          </a:p>
          <a:p>
            <a:pPr lvl="1">
              <a:lnSpc>
                <a:spcPct val="90000"/>
              </a:lnSpc>
            </a:pPr>
            <a:r>
              <a:rPr lang="en-US" altLang="en-US" sz="2800" dirty="0">
                <a:ea typeface="ＭＳ Ｐゴシック" panose="020B0600070205080204" pitchFamily="34" charset="-128"/>
              </a:rPr>
              <a:t>exchange messages via send/receive</a:t>
            </a:r>
          </a:p>
          <a:p>
            <a:pPr>
              <a:lnSpc>
                <a:spcPct val="90000"/>
              </a:lnSpc>
            </a:pPr>
            <a:r>
              <a:rPr lang="en-US" altLang="en-US" sz="2800" dirty="0">
                <a:ea typeface="ＭＳ Ｐゴシック" panose="020B0600070205080204" pitchFamily="34" charset="-128"/>
              </a:rPr>
              <a:t>Implementation of communication link</a:t>
            </a:r>
          </a:p>
          <a:p>
            <a:pPr lvl="1">
              <a:lnSpc>
                <a:spcPct val="90000"/>
              </a:lnSpc>
            </a:pPr>
            <a:r>
              <a:rPr lang="en-US" altLang="en-US" sz="2800" dirty="0">
                <a:ea typeface="ＭＳ Ｐゴシック" panose="020B0600070205080204" pitchFamily="34" charset="-128"/>
              </a:rPr>
              <a:t>physical (e.g., shared memory, hardware bus)</a:t>
            </a:r>
          </a:p>
          <a:p>
            <a:pPr lvl="1">
              <a:lnSpc>
                <a:spcPct val="90000"/>
              </a:lnSpc>
            </a:pPr>
            <a:r>
              <a:rPr lang="en-US" altLang="en-US" sz="2800" dirty="0">
                <a:ea typeface="ＭＳ Ｐゴシック" panose="020B0600070205080204" pitchFamily="34" charset="-128"/>
              </a:rPr>
              <a:t>logical (e.g., logical properties)</a:t>
            </a:r>
          </a:p>
        </p:txBody>
      </p:sp>
    </p:spTree>
    <p:extLst>
      <p:ext uri="{BB962C8B-B14F-4D97-AF65-F5344CB8AC3E}">
        <p14:creationId xmlns:p14="http://schemas.microsoft.com/office/powerpoint/2010/main" val="306333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6C0FB2-6130-BBC5-8BD0-66BEF5E74ED6}"/>
              </a:ext>
            </a:extLst>
          </p:cNvPr>
          <p:cNvPicPr>
            <a:picLocks noChangeAspect="1"/>
          </p:cNvPicPr>
          <p:nvPr/>
        </p:nvPicPr>
        <p:blipFill>
          <a:blip r:embed="rId3"/>
          <a:stretch>
            <a:fillRect/>
          </a:stretch>
        </p:blipFill>
        <p:spPr>
          <a:xfrm>
            <a:off x="-1" y="120178"/>
            <a:ext cx="13312775" cy="7485388"/>
          </a:xfrm>
          <a:prstGeom prst="rect">
            <a:avLst/>
          </a:prstGeom>
        </p:spPr>
      </p:pic>
      <p:sp>
        <p:nvSpPr>
          <p:cNvPr id="66562" name="Rectangle 2"/>
          <p:cNvSpPr>
            <a:spLocks noGrp="1" noChangeArrowheads="1"/>
          </p:cNvSpPr>
          <p:nvPr>
            <p:ph type="title"/>
          </p:nvPr>
        </p:nvSpPr>
        <p:spPr>
          <a:xfrm>
            <a:off x="2584658" y="303344"/>
            <a:ext cx="8985885" cy="629219"/>
          </a:xfrm>
        </p:spPr>
        <p:txBody>
          <a:bodyPr>
            <a:normAutofit fontScale="90000"/>
          </a:bodyPr>
          <a:lstStyle/>
          <a:p>
            <a:pPr eaLnBrk="1" hangingPunct="1"/>
            <a:r>
              <a:rPr lang="en-US" altLang="en-US" sz="3276" b="1" dirty="0">
                <a:solidFill>
                  <a:srgbClr val="46B0FA"/>
                </a:solidFill>
                <a:latin typeface="Arial"/>
                <a:ea typeface="+mn-ea"/>
                <a:cs typeface="Arial"/>
              </a:rPr>
              <a:t>Interprocess Communication – Message Passing</a:t>
            </a:r>
          </a:p>
        </p:txBody>
      </p:sp>
      <p:sp>
        <p:nvSpPr>
          <p:cNvPr id="66563" name="Rectangle 3"/>
          <p:cNvSpPr>
            <a:spLocks noGrp="1" noChangeArrowheads="1"/>
          </p:cNvSpPr>
          <p:nvPr>
            <p:ph type="body" idx="1"/>
          </p:nvPr>
        </p:nvSpPr>
        <p:spPr>
          <a:xfrm>
            <a:off x="744869" y="935124"/>
            <a:ext cx="11592906" cy="4728036"/>
          </a:xfrm>
        </p:spPr>
        <p:txBody>
          <a:bodyPr>
            <a:normAutofit/>
          </a:bodyPr>
          <a:lstStyle/>
          <a:p>
            <a:r>
              <a:rPr lang="en-US" sz="2800" dirty="0"/>
              <a:t>Examples of Message Passing in Different Contexts</a:t>
            </a:r>
          </a:p>
          <a:p>
            <a:pPr marL="0" indent="0">
              <a:buNone/>
            </a:pPr>
            <a:r>
              <a:rPr lang="en-US" sz="2800" dirty="0"/>
              <a:t>1. Message Passing Interface (MPI) in Parallel </a:t>
            </a:r>
            <a:r>
              <a:rPr lang="en-US" sz="2800" dirty="0" err="1"/>
              <a:t>ComputingMPI</a:t>
            </a:r>
            <a:r>
              <a:rPr lang="en-US" sz="2800" dirty="0"/>
              <a:t> is a standardized and portable message-passing system designed for parallel computing. </a:t>
            </a:r>
          </a:p>
        </p:txBody>
      </p:sp>
    </p:spTree>
    <p:extLst>
      <p:ext uri="{BB962C8B-B14F-4D97-AF65-F5344CB8AC3E}">
        <p14:creationId xmlns:p14="http://schemas.microsoft.com/office/powerpoint/2010/main" val="1289220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79880E-591B-D062-5EF7-068B005513F1}"/>
              </a:ext>
            </a:extLst>
          </p:cNvPr>
          <p:cNvPicPr>
            <a:picLocks noChangeAspect="1"/>
          </p:cNvPicPr>
          <p:nvPr/>
        </p:nvPicPr>
        <p:blipFill>
          <a:blip r:embed="rId2"/>
          <a:stretch>
            <a:fillRect/>
          </a:stretch>
        </p:blipFill>
        <p:spPr>
          <a:xfrm>
            <a:off x="-1" y="120178"/>
            <a:ext cx="13312775" cy="7485388"/>
          </a:xfrm>
          <a:prstGeom prst="rect">
            <a:avLst/>
          </a:prstGeom>
        </p:spPr>
      </p:pic>
      <p:sp>
        <p:nvSpPr>
          <p:cNvPr id="4" name="Slide Number Placeholder 3">
            <a:extLst>
              <a:ext uri="{FF2B5EF4-FFF2-40B4-BE49-F238E27FC236}">
                <a16:creationId xmlns:a16="http://schemas.microsoft.com/office/drawing/2014/main" id="{CD0AE177-1212-D194-1B01-613297BE229B}"/>
              </a:ext>
            </a:extLst>
          </p:cNvPr>
          <p:cNvSpPr>
            <a:spLocks noGrp="1"/>
          </p:cNvSpPr>
          <p:nvPr>
            <p:ph type="sldNum" sz="quarter" idx="12"/>
          </p:nvPr>
        </p:nvSpPr>
        <p:spPr/>
        <p:txBody>
          <a:bodyPr/>
          <a:lstStyle/>
          <a:p>
            <a:fld id="{1B2A20A6-2C11-4CB1-9193-A0D80FC8463A}" type="slidenum">
              <a:rPr lang="en-IN" smtClean="0"/>
              <a:t>14</a:t>
            </a:fld>
            <a:endParaRPr lang="en-IN"/>
          </a:p>
        </p:txBody>
      </p:sp>
      <p:sp>
        <p:nvSpPr>
          <p:cNvPr id="6" name="TextBox 5">
            <a:extLst>
              <a:ext uri="{FF2B5EF4-FFF2-40B4-BE49-F238E27FC236}">
                <a16:creationId xmlns:a16="http://schemas.microsoft.com/office/drawing/2014/main" id="{C73A24C9-63AF-CCF6-25ED-8BE40D6F4D9F}"/>
              </a:ext>
            </a:extLst>
          </p:cNvPr>
          <p:cNvSpPr txBox="1"/>
          <p:nvPr/>
        </p:nvSpPr>
        <p:spPr>
          <a:xfrm>
            <a:off x="1443312" y="230328"/>
            <a:ext cx="10426148" cy="6600012"/>
          </a:xfrm>
          <a:prstGeom prst="rect">
            <a:avLst/>
          </a:prstGeom>
          <a:noFill/>
        </p:spPr>
        <p:txBody>
          <a:bodyPr wrap="square">
            <a:spAutoFit/>
          </a:bodyPr>
          <a:lstStyle/>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#include &lt;</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mpi.h</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&gt;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#include &lt;</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stdio.h</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&gt;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int main(int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argc</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char**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argv</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MPI_Init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(&amp;</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argc</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&amp;</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argv</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 Initialize MPI environment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int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world_rank</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MPI_Comm_rank</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(MPI_COMM_WORLD, &amp;</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world_rank</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 Get rank of the current process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int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world_size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MPI_Comm_size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(MPI_COMM_WORLD, &amp;</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world_size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 Get total number of processes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int number;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if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world_rank</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 0)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 Process 0 initializes the number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number = -1;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 Process 0 sends the number to process 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MPI_Send</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(&amp;number, 1, MPI_INT, 1, 0, MPI_COMM_WORLD);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 else if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world_rank</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 1)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 Process 1 receives the number from process 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MPI_Recv</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(&amp;number, 1, MPI_INT, 0, 0, MPI_COMM_WORLD, MPI_STATUS_IGNORE);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 Process 1 prints the received number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printf</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("Process 1 received number %d from process 0\n", number);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MPI_Finalize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 Finalize MPI environment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return 0;</a:t>
            </a: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B5C41A05-C9C6-B32C-BBE1-DFD20C8F88DB}"/>
              </a:ext>
            </a:extLst>
          </p:cNvPr>
          <p:cNvSpPr txBox="1"/>
          <p:nvPr/>
        </p:nvSpPr>
        <p:spPr>
          <a:xfrm>
            <a:off x="6072540" y="288566"/>
            <a:ext cx="6659216" cy="523220"/>
          </a:xfrm>
          <a:prstGeom prst="rect">
            <a:avLst/>
          </a:prstGeom>
          <a:noFill/>
        </p:spPr>
        <p:txBody>
          <a:bodyPr wrap="square">
            <a:spAutoFit/>
          </a:bodyPr>
          <a:lstStyle/>
          <a:p>
            <a:r>
              <a:rPr lang="en-US" sz="2800" b="1" dirty="0"/>
              <a:t>An example using MPI in C</a:t>
            </a:r>
          </a:p>
        </p:txBody>
      </p:sp>
    </p:spTree>
    <p:extLst>
      <p:ext uri="{BB962C8B-B14F-4D97-AF65-F5344CB8AC3E}">
        <p14:creationId xmlns:p14="http://schemas.microsoft.com/office/powerpoint/2010/main" val="1416375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EB49BC-763F-409E-1192-C5B92309FE31}"/>
              </a:ext>
            </a:extLst>
          </p:cNvPr>
          <p:cNvPicPr>
            <a:picLocks noChangeAspect="1"/>
          </p:cNvPicPr>
          <p:nvPr/>
        </p:nvPicPr>
        <p:blipFill>
          <a:blip r:embed="rId3"/>
          <a:stretch>
            <a:fillRect/>
          </a:stretch>
        </p:blipFill>
        <p:spPr>
          <a:xfrm>
            <a:off x="-1" y="120178"/>
            <a:ext cx="13312775" cy="7485388"/>
          </a:xfrm>
          <a:prstGeom prst="rect">
            <a:avLst/>
          </a:prstGeom>
        </p:spPr>
      </p:pic>
      <p:sp>
        <p:nvSpPr>
          <p:cNvPr id="101378" name="Rectangle 2"/>
          <p:cNvSpPr>
            <a:spLocks noGrp="1" noChangeArrowheads="1"/>
          </p:cNvSpPr>
          <p:nvPr>
            <p:ph type="title"/>
          </p:nvPr>
        </p:nvSpPr>
        <p:spPr>
          <a:xfrm>
            <a:off x="915254" y="398680"/>
            <a:ext cx="11482268" cy="776977"/>
          </a:xfrm>
        </p:spPr>
        <p:txBody>
          <a:bodyPr>
            <a:normAutofit/>
          </a:bodyPr>
          <a:lstStyle/>
          <a:p>
            <a:pPr algn="ctr"/>
            <a:r>
              <a:rPr lang="en-US" altLang="en-US" sz="3600" b="1" dirty="0">
                <a:solidFill>
                  <a:srgbClr val="46B0FA"/>
                </a:solidFill>
                <a:latin typeface="Arial"/>
                <a:ea typeface="+mn-ea"/>
                <a:cs typeface="Arial"/>
              </a:rPr>
              <a:t>Pipes</a:t>
            </a:r>
          </a:p>
        </p:txBody>
      </p:sp>
      <p:sp>
        <p:nvSpPr>
          <p:cNvPr id="101379" name="Rectangle 3"/>
          <p:cNvSpPr>
            <a:spLocks noGrp="1" noChangeArrowheads="1"/>
          </p:cNvSpPr>
          <p:nvPr>
            <p:ph type="body" idx="1"/>
          </p:nvPr>
        </p:nvSpPr>
        <p:spPr/>
        <p:txBody>
          <a:bodyPr/>
          <a:lstStyle/>
          <a:p>
            <a:r>
              <a:rPr lang="en-US" altLang="en-US">
                <a:ea typeface="ＭＳ Ｐゴシック" panose="020B0600070205080204" pitchFamily="34" charset="-128"/>
              </a:rPr>
              <a:t>Acts as a conduit allowing two processes to communicate</a:t>
            </a:r>
          </a:p>
          <a:p>
            <a:r>
              <a:rPr lang="en-US" altLang="en-US" b="1">
                <a:ea typeface="ＭＳ Ｐゴシック" panose="020B0600070205080204" pitchFamily="34" charset="-128"/>
              </a:rPr>
              <a:t>Issues</a:t>
            </a:r>
          </a:p>
          <a:p>
            <a:pPr lvl="1"/>
            <a:r>
              <a:rPr lang="en-US" altLang="en-US" b="1">
                <a:ea typeface="ＭＳ Ｐゴシック" panose="020B0600070205080204" pitchFamily="34" charset="-128"/>
              </a:rPr>
              <a:t>Is communication unidirectional or bidirectional?</a:t>
            </a:r>
          </a:p>
          <a:p>
            <a:pPr lvl="1"/>
            <a:r>
              <a:rPr lang="en-US" altLang="en-US" b="1">
                <a:ea typeface="ＭＳ Ｐゴシック" panose="020B0600070205080204" pitchFamily="34" charset="-128"/>
              </a:rPr>
              <a:t>In the case of two-way communication, is it half or full-duplex?</a:t>
            </a:r>
          </a:p>
          <a:p>
            <a:pPr lvl="1"/>
            <a:r>
              <a:rPr lang="en-US" altLang="en-US" b="1">
                <a:ea typeface="ＭＳ Ｐゴシック" panose="020B0600070205080204" pitchFamily="34" charset="-128"/>
              </a:rPr>
              <a:t>Must there exist a relationship (i.e. parent-child) between the communicating processes?</a:t>
            </a:r>
          </a:p>
          <a:p>
            <a:pPr lvl="1"/>
            <a:r>
              <a:rPr lang="en-US" altLang="en-US" b="1">
                <a:ea typeface="ＭＳ Ｐゴシック" panose="020B0600070205080204" pitchFamily="34" charset="-128"/>
              </a:rPr>
              <a:t>Can the pipes be used over a network?</a:t>
            </a:r>
            <a:endParaRPr lang="en-US" altLang="en-US">
              <a:ea typeface="ＭＳ Ｐゴシック" panose="020B0600070205080204" pitchFamily="34" charset="-128"/>
            </a:endParaRPr>
          </a:p>
        </p:txBody>
      </p:sp>
    </p:spTree>
    <p:extLst>
      <p:ext uri="{BB962C8B-B14F-4D97-AF65-F5344CB8AC3E}">
        <p14:creationId xmlns:p14="http://schemas.microsoft.com/office/powerpoint/2010/main" val="286082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CED16F-7E6A-AA6E-D2D2-C246181CAABC}"/>
              </a:ext>
            </a:extLst>
          </p:cNvPr>
          <p:cNvPicPr>
            <a:picLocks noChangeAspect="1"/>
          </p:cNvPicPr>
          <p:nvPr/>
        </p:nvPicPr>
        <p:blipFill>
          <a:blip r:embed="rId2"/>
          <a:stretch>
            <a:fillRect/>
          </a:stretch>
        </p:blipFill>
        <p:spPr>
          <a:xfrm>
            <a:off x="-1" y="120178"/>
            <a:ext cx="13312775" cy="7485388"/>
          </a:xfrm>
          <a:prstGeom prst="rect">
            <a:avLst/>
          </a:prstGeom>
        </p:spPr>
      </p:pic>
      <p:sp>
        <p:nvSpPr>
          <p:cNvPr id="103426" name="Title 6"/>
          <p:cNvSpPr>
            <a:spLocks noGrp="1"/>
          </p:cNvSpPr>
          <p:nvPr>
            <p:ph type="title"/>
          </p:nvPr>
        </p:nvSpPr>
        <p:spPr/>
        <p:txBody>
          <a:bodyPr/>
          <a:lstStyle/>
          <a:p>
            <a:r>
              <a:rPr lang="en-US" altLang="en-US">
                <a:ea typeface="ＭＳ Ｐゴシック" panose="020B0600070205080204" pitchFamily="34" charset="-128"/>
              </a:rPr>
              <a:t>Ordinary Pipes</a:t>
            </a:r>
          </a:p>
        </p:txBody>
      </p:sp>
      <p:sp>
        <p:nvSpPr>
          <p:cNvPr id="103427" name="Content Placeholder 7"/>
          <p:cNvSpPr>
            <a:spLocks noGrp="1"/>
          </p:cNvSpPr>
          <p:nvPr>
            <p:ph idx="1"/>
          </p:nvPr>
        </p:nvSpPr>
        <p:spPr/>
        <p:txBody>
          <a:bodyPr>
            <a:normAutofit lnSpcReduction="10000"/>
          </a:bodyPr>
          <a:lstStyle/>
          <a:p>
            <a:r>
              <a:rPr lang="en-US" altLang="en-US" b="1">
                <a:ea typeface="ＭＳ Ｐゴシック" panose="020B0600070205080204" pitchFamily="34" charset="-128"/>
              </a:rPr>
              <a:t>Ordinary Pipes </a:t>
            </a:r>
            <a:r>
              <a:rPr lang="en-US" altLang="en-US">
                <a:ea typeface="ＭＳ Ｐゴシック" panose="020B0600070205080204" pitchFamily="34" charset="-128"/>
              </a:rPr>
              <a:t>allow communication in standard producer-consumer style</a:t>
            </a:r>
            <a:br>
              <a:rPr lang="en-US" altLang="en-US">
                <a:ea typeface="ＭＳ Ｐゴシック" panose="020B0600070205080204" pitchFamily="34" charset="-128"/>
              </a:rPr>
            </a:br>
            <a:endParaRPr lang="en-US" altLang="en-US">
              <a:ea typeface="ＭＳ Ｐゴシック" panose="020B0600070205080204" pitchFamily="34" charset="-128"/>
            </a:endParaRPr>
          </a:p>
          <a:p>
            <a:r>
              <a:rPr lang="en-US" altLang="en-US">
                <a:ea typeface="ＭＳ Ｐゴシック" panose="020B0600070205080204" pitchFamily="34" charset="-128"/>
              </a:rPr>
              <a:t>Producer writes to one end (the </a:t>
            </a:r>
            <a:r>
              <a:rPr lang="en-US" altLang="en-US" i="1">
                <a:ea typeface="ＭＳ Ｐゴシック" panose="020B0600070205080204" pitchFamily="34" charset="-128"/>
              </a:rPr>
              <a:t>write-end </a:t>
            </a:r>
            <a:r>
              <a:rPr lang="en-US" altLang="en-US">
                <a:ea typeface="ＭＳ Ｐゴシック" panose="020B0600070205080204" pitchFamily="34" charset="-128"/>
              </a:rPr>
              <a:t>of the pipe)</a:t>
            </a:r>
            <a:br>
              <a:rPr lang="en-US" altLang="en-US">
                <a:ea typeface="ＭＳ Ｐゴシック" panose="020B0600070205080204" pitchFamily="34" charset="-128"/>
              </a:rPr>
            </a:br>
            <a:endParaRPr lang="en-US" altLang="en-US">
              <a:ea typeface="ＭＳ Ｐゴシック" panose="020B0600070205080204" pitchFamily="34" charset="-128"/>
            </a:endParaRPr>
          </a:p>
          <a:p>
            <a:r>
              <a:rPr lang="en-US" altLang="en-US">
                <a:ea typeface="ＭＳ Ｐゴシック" panose="020B0600070205080204" pitchFamily="34" charset="-128"/>
              </a:rPr>
              <a:t>Consumer reads from the other end (the </a:t>
            </a:r>
            <a:r>
              <a:rPr lang="en-US" altLang="en-US" i="1">
                <a:ea typeface="ＭＳ Ｐゴシック" panose="020B0600070205080204" pitchFamily="34" charset="-128"/>
              </a:rPr>
              <a:t>read-end </a:t>
            </a:r>
            <a:r>
              <a:rPr lang="en-US" altLang="en-US">
                <a:ea typeface="ＭＳ Ｐゴシック" panose="020B0600070205080204" pitchFamily="34" charset="-128"/>
              </a:rPr>
              <a:t>of the pipe)</a:t>
            </a:r>
            <a:br>
              <a:rPr lang="en-US" altLang="en-US">
                <a:ea typeface="ＭＳ Ｐゴシック" panose="020B0600070205080204" pitchFamily="34" charset="-128"/>
              </a:rPr>
            </a:br>
            <a:endParaRPr lang="en-US" altLang="en-US">
              <a:ea typeface="ＭＳ Ｐゴシック" panose="020B0600070205080204" pitchFamily="34" charset="-128"/>
            </a:endParaRPr>
          </a:p>
          <a:p>
            <a:r>
              <a:rPr lang="en-US" altLang="en-US">
                <a:ea typeface="ＭＳ Ｐゴシック" panose="020B0600070205080204" pitchFamily="34" charset="-128"/>
              </a:rPr>
              <a:t>Ordinary pipes are therefore unidirectional</a:t>
            </a:r>
            <a:br>
              <a:rPr lang="en-US" altLang="en-US">
                <a:ea typeface="ＭＳ Ｐゴシック" panose="020B0600070205080204" pitchFamily="34" charset="-128"/>
              </a:rPr>
            </a:br>
            <a:endParaRPr lang="en-US" altLang="en-US">
              <a:ea typeface="ＭＳ Ｐゴシック" panose="020B0600070205080204" pitchFamily="34" charset="-128"/>
            </a:endParaRPr>
          </a:p>
          <a:p>
            <a:r>
              <a:rPr lang="en-US" altLang="en-US">
                <a:ea typeface="ＭＳ Ｐゴシック" panose="020B0600070205080204" pitchFamily="34" charset="-128"/>
              </a:rPr>
              <a:t>Require parent-child relationship between communicating processes</a:t>
            </a:r>
          </a:p>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34323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AE8033-ECFE-2FE5-5642-613FD97F691E}"/>
              </a:ext>
            </a:extLst>
          </p:cNvPr>
          <p:cNvPicPr>
            <a:picLocks noChangeAspect="1"/>
          </p:cNvPicPr>
          <p:nvPr/>
        </p:nvPicPr>
        <p:blipFill>
          <a:blip r:embed="rId2"/>
          <a:stretch>
            <a:fillRect/>
          </a:stretch>
        </p:blipFill>
        <p:spPr>
          <a:xfrm>
            <a:off x="23751" y="6242"/>
            <a:ext cx="13312775" cy="7485388"/>
          </a:xfrm>
          <a:prstGeom prst="rect">
            <a:avLst/>
          </a:prstGeom>
        </p:spPr>
      </p:pic>
      <p:sp>
        <p:nvSpPr>
          <p:cNvPr id="104450" name="Title 5"/>
          <p:cNvSpPr>
            <a:spLocks noGrp="1"/>
          </p:cNvSpPr>
          <p:nvPr>
            <p:ph type="title"/>
          </p:nvPr>
        </p:nvSpPr>
        <p:spPr/>
        <p:txBody>
          <a:bodyPr/>
          <a:lstStyle/>
          <a:p>
            <a:r>
              <a:rPr lang="en-US" altLang="en-US">
                <a:ea typeface="ＭＳ Ｐゴシック" panose="020B0600070205080204" pitchFamily="34" charset="-128"/>
              </a:rPr>
              <a:t>Ordinary Pipes</a:t>
            </a:r>
          </a:p>
        </p:txBody>
      </p:sp>
      <p:pic>
        <p:nvPicPr>
          <p:cNvPr id="104451" name="Picture 6" descr="Picture 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6251" y="1993397"/>
            <a:ext cx="8618407" cy="2988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119EAF36-F230-140E-CE49-55E4D13AF904}"/>
              </a:ext>
            </a:extLst>
          </p:cNvPr>
          <p:cNvSpPr txBox="1"/>
          <p:nvPr/>
        </p:nvSpPr>
        <p:spPr>
          <a:xfrm>
            <a:off x="5460274" y="5159829"/>
            <a:ext cx="1941172" cy="369332"/>
          </a:xfrm>
          <a:prstGeom prst="rect">
            <a:avLst/>
          </a:prstGeom>
          <a:noFill/>
        </p:spPr>
        <p:txBody>
          <a:bodyPr wrap="none" rtlCol="0">
            <a:spAutoFit/>
          </a:bodyPr>
          <a:lstStyle/>
          <a:p>
            <a:r>
              <a:rPr lang="en-US" dirty="0"/>
              <a:t>Fig: Ordinary Pipes</a:t>
            </a:r>
          </a:p>
        </p:txBody>
      </p:sp>
    </p:spTree>
    <p:extLst>
      <p:ext uri="{BB962C8B-B14F-4D97-AF65-F5344CB8AC3E}">
        <p14:creationId xmlns:p14="http://schemas.microsoft.com/office/powerpoint/2010/main" val="91593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761F1C-9248-7B8B-912E-482710F114F9}"/>
              </a:ext>
            </a:extLst>
          </p:cNvPr>
          <p:cNvPicPr>
            <a:picLocks noChangeAspect="1"/>
          </p:cNvPicPr>
          <p:nvPr/>
        </p:nvPicPr>
        <p:blipFill>
          <a:blip r:embed="rId2"/>
          <a:stretch>
            <a:fillRect/>
          </a:stretch>
        </p:blipFill>
        <p:spPr>
          <a:xfrm>
            <a:off x="-1" y="120178"/>
            <a:ext cx="13312775" cy="7485388"/>
          </a:xfrm>
          <a:prstGeom prst="rect">
            <a:avLst/>
          </a:prstGeom>
        </p:spPr>
      </p:pic>
      <p:sp>
        <p:nvSpPr>
          <p:cNvPr id="105474" name="Title 6"/>
          <p:cNvSpPr>
            <a:spLocks noGrp="1"/>
          </p:cNvSpPr>
          <p:nvPr>
            <p:ph type="title"/>
          </p:nvPr>
        </p:nvSpPr>
        <p:spPr/>
        <p:txBody>
          <a:bodyPr/>
          <a:lstStyle/>
          <a:p>
            <a:r>
              <a:rPr lang="en-US" altLang="en-US">
                <a:ea typeface="ＭＳ Ｐゴシック" panose="020B0600070205080204" pitchFamily="34" charset="-128"/>
              </a:rPr>
              <a:t>Named Pipes</a:t>
            </a:r>
          </a:p>
        </p:txBody>
      </p:sp>
      <p:sp>
        <p:nvSpPr>
          <p:cNvPr id="105475" name="Content Placeholder 7"/>
          <p:cNvSpPr>
            <a:spLocks noGrp="1"/>
          </p:cNvSpPr>
          <p:nvPr>
            <p:ph idx="1"/>
          </p:nvPr>
        </p:nvSpPr>
        <p:spPr/>
        <p:txBody>
          <a:bodyPr>
            <a:normAutofit lnSpcReduction="10000"/>
          </a:bodyPr>
          <a:lstStyle/>
          <a:p>
            <a:r>
              <a:rPr lang="en-US" altLang="en-US" dirty="0">
                <a:ea typeface="ＭＳ Ｐゴシック" panose="020B0600070205080204" pitchFamily="34" charset="-128"/>
              </a:rPr>
              <a:t>Named Pipes are more powerful than ordinary pipes</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r>
              <a:rPr lang="en-US" altLang="en-US" dirty="0">
                <a:ea typeface="ＭＳ Ｐゴシック" panose="020B0600070205080204" pitchFamily="34" charset="-128"/>
              </a:rPr>
              <a:t>Communication is bidirectional</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r>
              <a:rPr lang="en-US" altLang="en-US" dirty="0">
                <a:ea typeface="ＭＳ Ｐゴシック" panose="020B0600070205080204" pitchFamily="34" charset="-128"/>
              </a:rPr>
              <a:t>No parent-child relationship is necessary between the communicating processes</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r>
              <a:rPr lang="en-US" altLang="en-US" dirty="0">
                <a:ea typeface="ＭＳ Ｐゴシック" panose="020B0600070205080204" pitchFamily="34" charset="-128"/>
              </a:rPr>
              <a:t>Several processes can use the named pipe for communication</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r>
              <a:rPr lang="en-US" altLang="en-US" dirty="0">
                <a:ea typeface="ＭＳ Ｐゴシック" panose="020B0600070205080204" pitchFamily="34" charset="-128"/>
              </a:rPr>
              <a:t>Provided on both UNIX and Windows systems</a:t>
            </a:r>
          </a:p>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581034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43A377-F488-3266-7F83-07144596F055}"/>
              </a:ext>
            </a:extLst>
          </p:cNvPr>
          <p:cNvPicPr>
            <a:picLocks noChangeAspect="1"/>
          </p:cNvPicPr>
          <p:nvPr/>
        </p:nvPicPr>
        <p:blipFill>
          <a:blip r:embed="rId2"/>
          <a:stretch>
            <a:fillRect/>
          </a:stretch>
        </p:blipFill>
        <p:spPr>
          <a:xfrm>
            <a:off x="-1" y="120178"/>
            <a:ext cx="13312775" cy="7485388"/>
          </a:xfrm>
          <a:prstGeom prst="rect">
            <a:avLst/>
          </a:prstGeom>
        </p:spPr>
      </p:pic>
      <p:sp>
        <p:nvSpPr>
          <p:cNvPr id="2" name="Title 1">
            <a:extLst>
              <a:ext uri="{FF2B5EF4-FFF2-40B4-BE49-F238E27FC236}">
                <a16:creationId xmlns:a16="http://schemas.microsoft.com/office/drawing/2014/main" id="{89296D10-C4D8-CAD9-65F3-B25D46D5D619}"/>
              </a:ext>
            </a:extLst>
          </p:cNvPr>
          <p:cNvSpPr>
            <a:spLocks noGrp="1"/>
          </p:cNvSpPr>
          <p:nvPr>
            <p:ph type="title"/>
          </p:nvPr>
        </p:nvSpPr>
        <p:spPr>
          <a:xfrm>
            <a:off x="806037" y="2625046"/>
            <a:ext cx="4385616" cy="1447380"/>
          </a:xfrm>
        </p:spPr>
        <p:txBody>
          <a:bodyPr/>
          <a:lstStyle/>
          <a:p>
            <a:r>
              <a:rPr lang="en-US" dirty="0"/>
              <a:t>IPC mechanism in Pipes</a:t>
            </a:r>
          </a:p>
        </p:txBody>
      </p:sp>
      <p:sp>
        <p:nvSpPr>
          <p:cNvPr id="4" name="Slide Number Placeholder 3">
            <a:extLst>
              <a:ext uri="{FF2B5EF4-FFF2-40B4-BE49-F238E27FC236}">
                <a16:creationId xmlns:a16="http://schemas.microsoft.com/office/drawing/2014/main" id="{BFFECEE2-761B-436F-B32D-642C4EFA92FF}"/>
              </a:ext>
            </a:extLst>
          </p:cNvPr>
          <p:cNvSpPr>
            <a:spLocks noGrp="1"/>
          </p:cNvSpPr>
          <p:nvPr>
            <p:ph type="sldNum" sz="quarter" idx="12"/>
          </p:nvPr>
        </p:nvSpPr>
        <p:spPr/>
        <p:txBody>
          <a:bodyPr/>
          <a:lstStyle/>
          <a:p>
            <a:fld id="{1B2A20A6-2C11-4CB1-9193-A0D80FC8463A}" type="slidenum">
              <a:rPr lang="en-IN" smtClean="0"/>
              <a:t>19</a:t>
            </a:fld>
            <a:endParaRPr lang="en-IN"/>
          </a:p>
        </p:txBody>
      </p:sp>
      <p:sp>
        <p:nvSpPr>
          <p:cNvPr id="6" name="TextBox 5">
            <a:extLst>
              <a:ext uri="{FF2B5EF4-FFF2-40B4-BE49-F238E27FC236}">
                <a16:creationId xmlns:a16="http://schemas.microsoft.com/office/drawing/2014/main" id="{FE7FE3BF-BEB7-09D5-253E-AC061392AE7F}"/>
              </a:ext>
            </a:extLst>
          </p:cNvPr>
          <p:cNvSpPr txBox="1"/>
          <p:nvPr/>
        </p:nvSpPr>
        <p:spPr>
          <a:xfrm>
            <a:off x="6072540" y="195952"/>
            <a:ext cx="6659216" cy="6994351"/>
          </a:xfrm>
          <a:prstGeom prst="rect">
            <a:avLst/>
          </a:prstGeom>
          <a:noFill/>
        </p:spPr>
        <p:txBody>
          <a:bodyPr wrap="square">
            <a:spAutoFit/>
          </a:bodyPr>
          <a:lstStyle/>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#include &lt;</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stdio.h</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&gt;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#include &lt;</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unistd.h</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&gt;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int main()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int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fd</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[2];</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pid_t</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pid</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char buffer[30];</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pipe(</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fd</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pid</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fork();</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if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pid</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0) { // Child process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close(</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fd</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[0]); // Close unused read end</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write(</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fd</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[1], "Hello, parent!", 14);</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close(</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fd</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[1]); // Close write end</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 else { // Parent process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close(</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fd</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[1]); // Close unused write end</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read(</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fd</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[0], buffer, 14);</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printf</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("%s\n", buffer);</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close(</a:t>
            </a:r>
            <a:r>
              <a:rPr lang="en-US" sz="2000" kern="100" dirty="0" err="1">
                <a:effectLst/>
                <a:latin typeface="Times New Roman" panose="02020603050405020304" pitchFamily="18" charset="0"/>
                <a:ea typeface="Aptos" panose="020B0004020202020204" pitchFamily="34" charset="0"/>
                <a:cs typeface="Times New Roman" panose="02020603050405020304" pitchFamily="18" charset="0"/>
              </a:rPr>
              <a:t>fd</a:t>
            </a: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[0]); // Close read end</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    return 0;</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0162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327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199327" y="-745729"/>
            <a:ext cx="10454766" cy="5610020"/>
          </a:xfrm>
          <a:prstGeom prst="rect">
            <a:avLst/>
          </a:prstGeom>
          <a:noFill/>
        </p:spPr>
        <p:txBody>
          <a:bodyPr wrap="square" lIns="99843" tIns="49922" rIns="99843" bIns="49922" rtlCol="0" anchor="ctr">
            <a:spAutoFit/>
          </a:bodyPr>
          <a:lstStyle/>
          <a:p>
            <a:pPr algn="ctr"/>
            <a:endParaRPr lang="en-US" sz="5000" b="1" dirty="0">
              <a:solidFill>
                <a:srgbClr val="46B0FA"/>
              </a:solidFill>
              <a:latin typeface="Times" panose="02020603050405020304" pitchFamily="18" charset="0"/>
              <a:cs typeface="Times" panose="02020603050405020304" pitchFamily="18" charset="0"/>
            </a:endParaRPr>
          </a:p>
          <a:p>
            <a:pPr algn="ctr"/>
            <a:endParaRPr lang="en-US" sz="5000" b="1" dirty="0">
              <a:latin typeface="Times" panose="02020603050405020304" pitchFamily="18" charset="0"/>
              <a:ea typeface="+mj-ea"/>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Unit 3 </a:t>
            </a:r>
            <a:r>
              <a:rPr lang="en-IN" sz="5000" b="1" dirty="0">
                <a:solidFill>
                  <a:srgbClr val="46B0FA"/>
                </a:solidFill>
                <a:latin typeface="Times" panose="02020603050405020304" pitchFamily="18" charset="0"/>
                <a:cs typeface="Times" panose="02020603050405020304" pitchFamily="18" charset="0"/>
              </a:rPr>
              <a:t>: </a:t>
            </a:r>
            <a:r>
              <a:rPr lang="en-US" sz="5000" b="1" dirty="0">
                <a:solidFill>
                  <a:srgbClr val="46B0FA"/>
                </a:solidFill>
                <a:latin typeface="Times" panose="02020603050405020304" pitchFamily="18" charset="0"/>
                <a:cs typeface="Times" panose="02020603050405020304" pitchFamily="18" charset="0"/>
              </a:rPr>
              <a:t>Inter Process Communication and </a:t>
            </a:r>
            <a:r>
              <a:rPr lang="en-US" sz="5000" b="1" dirty="0" smtClean="0">
                <a:solidFill>
                  <a:srgbClr val="46B0FA"/>
                </a:solidFill>
                <a:latin typeface="Times" panose="02020603050405020304" pitchFamily="18" charset="0"/>
                <a:cs typeface="Times" panose="02020603050405020304" pitchFamily="18" charset="0"/>
              </a:rPr>
              <a:t>Synchronization</a:t>
            </a:r>
          </a:p>
          <a:p>
            <a:pPr algn="ctr"/>
            <a:endParaRPr lang="en-US" sz="5000" b="1" dirty="0">
              <a:solidFill>
                <a:srgbClr val="46B0FA"/>
              </a:solidFill>
              <a:latin typeface="Times" panose="02020603050405020304" pitchFamily="18" charset="0"/>
              <a:cs typeface="Times" panose="02020603050405020304" pitchFamily="18" charset="0"/>
            </a:endParaRPr>
          </a:p>
          <a:p>
            <a:pPr algn="ctr">
              <a:lnSpc>
                <a:spcPct val="120000"/>
              </a:lnSpc>
            </a:pPr>
            <a:r>
              <a:rPr lang="en-US" sz="3000" b="1" dirty="0">
                <a:latin typeface="Times New Roman"/>
                <a:cs typeface="Times New Roman"/>
              </a:rPr>
              <a:t>Dr. Abhijit and Mr. Deepak</a:t>
            </a:r>
            <a:endParaRPr lang="en-US" sz="3000" b="1" dirty="0">
              <a:latin typeface="Times New Roman"/>
              <a:cs typeface="Times New Roman"/>
            </a:endParaRPr>
          </a:p>
          <a:p>
            <a:pPr algn="ctr">
              <a:lnSpc>
                <a:spcPct val="120000"/>
              </a:lnSpc>
            </a:pPr>
            <a:endParaRPr lang="en-US" sz="3000" b="1" dirty="0">
              <a:latin typeface="Times New Roman"/>
              <a:cs typeface="Times New Roman"/>
            </a:endParaRPr>
          </a:p>
          <a:p>
            <a:pPr algn="ctr">
              <a:lnSpc>
                <a:spcPct val="120000"/>
              </a:lnSpc>
            </a:pPr>
            <a:r>
              <a:rPr lang="en-US" sz="3000" b="1" dirty="0">
                <a:latin typeface="Times New Roman"/>
                <a:cs typeface="Times New Roman"/>
              </a:rPr>
              <a:t>	</a:t>
            </a:r>
            <a:endParaRPr lang="en-IN" sz="3000" b="1" dirty="0">
              <a:latin typeface="Times New Roman"/>
              <a:cs typeface="Times New Roman"/>
            </a:endParaRPr>
          </a:p>
        </p:txBody>
      </p:sp>
      <p:sp>
        <p:nvSpPr>
          <p:cNvPr id="2" name="Rectangle 1"/>
          <p:cNvSpPr/>
          <p:nvPr/>
        </p:nvSpPr>
        <p:spPr>
          <a:xfrm>
            <a:off x="3005886" y="4817359"/>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CECE44-B7C3-582B-117B-309E9466B59D}"/>
              </a:ext>
            </a:extLst>
          </p:cNvPr>
          <p:cNvSpPr>
            <a:spLocks noGrp="1"/>
          </p:cNvSpPr>
          <p:nvPr>
            <p:ph type="sldNum" sz="quarter" idx="12"/>
          </p:nvPr>
        </p:nvSpPr>
        <p:spPr/>
        <p:txBody>
          <a:bodyPr/>
          <a:lstStyle/>
          <a:p>
            <a:fld id="{1B2A20A6-2C11-4CB1-9193-A0D80FC8463A}" type="slidenum">
              <a:rPr lang="en-IN" sz="2000" smtClean="0"/>
              <a:t>20</a:t>
            </a:fld>
            <a:endParaRPr lang="en-IN" sz="2000"/>
          </a:p>
        </p:txBody>
      </p:sp>
      <p:graphicFrame>
        <p:nvGraphicFramePr>
          <p:cNvPr id="5" name="Table 4">
            <a:extLst>
              <a:ext uri="{FF2B5EF4-FFF2-40B4-BE49-F238E27FC236}">
                <a16:creationId xmlns:a16="http://schemas.microsoft.com/office/drawing/2014/main" id="{D5307325-1A6F-73F5-0199-19ADBC3F1D75}"/>
              </a:ext>
            </a:extLst>
          </p:cNvPr>
          <p:cNvGraphicFramePr>
            <a:graphicFrameLocks noGrp="1"/>
          </p:cNvGraphicFramePr>
          <p:nvPr>
            <p:extLst>
              <p:ext uri="{D42A27DB-BD31-4B8C-83A1-F6EECF244321}">
                <p14:modId xmlns:p14="http://schemas.microsoft.com/office/powerpoint/2010/main" val="2670979231"/>
              </p:ext>
            </p:extLst>
          </p:nvPr>
        </p:nvGraphicFramePr>
        <p:xfrm>
          <a:off x="1477045" y="877404"/>
          <a:ext cx="10014128" cy="630936"/>
        </p:xfrm>
        <a:graphic>
          <a:graphicData uri="http://schemas.openxmlformats.org/drawingml/2006/table">
            <a:tbl>
              <a:tblPr firstRow="1" firstCol="1" bandRow="1">
                <a:tableStyleId>{5C22544A-7EE6-4342-B048-85BDC9FD1C3A}</a:tableStyleId>
              </a:tblPr>
              <a:tblGrid>
                <a:gridCol w="1536694">
                  <a:extLst>
                    <a:ext uri="{9D8B030D-6E8A-4147-A177-3AD203B41FA5}">
                      <a16:colId xmlns:a16="http://schemas.microsoft.com/office/drawing/2014/main" val="2996223419"/>
                    </a:ext>
                  </a:extLst>
                </a:gridCol>
                <a:gridCol w="8477434">
                  <a:extLst>
                    <a:ext uri="{9D8B030D-6E8A-4147-A177-3AD203B41FA5}">
                      <a16:colId xmlns:a16="http://schemas.microsoft.com/office/drawing/2014/main" val="561967384"/>
                    </a:ext>
                  </a:extLst>
                </a:gridCol>
              </a:tblGrid>
              <a:tr h="290151">
                <a:tc>
                  <a:txBody>
                    <a:bodyPr/>
                    <a:lstStyle/>
                    <a:p>
                      <a:pPr marL="0" marR="0">
                        <a:lnSpc>
                          <a:spcPct val="115000"/>
                        </a:lnSpc>
                        <a:spcBef>
                          <a:spcPts val="0"/>
                        </a:spcBef>
                        <a:spcAft>
                          <a:spcPts val="0"/>
                        </a:spcAft>
                      </a:pPr>
                      <a:r>
                        <a:rPr lang="en-US" sz="3200">
                          <a:effectLst/>
                        </a:rPr>
                        <a:t>L3</a:t>
                      </a:r>
                      <a:endParaRPr lang="en-US" sz="3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3600" dirty="0">
                          <a:effectLst/>
                        </a:rPr>
                        <a:t>Critical Section Problem, Race Condition</a:t>
                      </a:r>
                      <a:endParaRPr lang="en-US" sz="32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7346376"/>
                  </a:ext>
                </a:extLst>
              </a:tr>
            </a:tbl>
          </a:graphicData>
        </a:graphic>
      </p:graphicFrame>
      <p:sp>
        <p:nvSpPr>
          <p:cNvPr id="2" name="TextBox 1">
            <a:extLst>
              <a:ext uri="{FF2B5EF4-FFF2-40B4-BE49-F238E27FC236}">
                <a16:creationId xmlns:a16="http://schemas.microsoft.com/office/drawing/2014/main" id="{0B7AB0E1-0ED2-B9B0-0B43-5BB8E3D09631}"/>
              </a:ext>
            </a:extLst>
          </p:cNvPr>
          <p:cNvSpPr txBox="1"/>
          <p:nvPr/>
        </p:nvSpPr>
        <p:spPr>
          <a:xfrm>
            <a:off x="2599509" y="3513909"/>
            <a:ext cx="7312579" cy="1569660"/>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Objectives: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the concepts of Critical Section problem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the race condition</a:t>
            </a:r>
          </a:p>
        </p:txBody>
      </p:sp>
    </p:spTree>
    <p:extLst>
      <p:ext uri="{BB962C8B-B14F-4D97-AF65-F5344CB8AC3E}">
        <p14:creationId xmlns:p14="http://schemas.microsoft.com/office/powerpoint/2010/main" val="3708619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A33BE0-C109-BC5F-1CE2-1EFD0155EC1C}"/>
              </a:ext>
            </a:extLst>
          </p:cNvPr>
          <p:cNvPicPr>
            <a:picLocks noChangeAspect="1"/>
          </p:cNvPicPr>
          <p:nvPr/>
        </p:nvPicPr>
        <p:blipFill>
          <a:blip r:embed="rId3"/>
          <a:stretch>
            <a:fillRect/>
          </a:stretch>
        </p:blipFill>
        <p:spPr>
          <a:xfrm>
            <a:off x="-1" y="120178"/>
            <a:ext cx="13312775" cy="7485388"/>
          </a:xfrm>
          <a:prstGeom prst="rect">
            <a:avLst/>
          </a:prstGeom>
        </p:spPr>
      </p:pic>
      <p:sp>
        <p:nvSpPr>
          <p:cNvPr id="10242" name="Rectangle 4"/>
          <p:cNvSpPr>
            <a:spLocks noGrp="1" noChangeArrowheads="1"/>
          </p:cNvSpPr>
          <p:nvPr>
            <p:ph type="title"/>
          </p:nvPr>
        </p:nvSpPr>
        <p:spPr>
          <a:xfrm>
            <a:off x="915252" y="81757"/>
            <a:ext cx="11482268" cy="1447380"/>
          </a:xfrm>
        </p:spPr>
        <p:txBody>
          <a:bodyPr/>
          <a:lstStyle/>
          <a:p>
            <a:pPr eaLnBrk="1" hangingPunct="1"/>
            <a:r>
              <a:rPr lang="en-US" altLang="en-US" dirty="0">
                <a:ea typeface="ＭＳ Ｐゴシック" panose="020B0600070205080204" pitchFamily="34" charset="-128"/>
              </a:rPr>
              <a:t>Introduction</a:t>
            </a:r>
          </a:p>
        </p:txBody>
      </p:sp>
      <p:sp>
        <p:nvSpPr>
          <p:cNvPr id="10243" name="Rectangle 5"/>
          <p:cNvSpPr>
            <a:spLocks noGrp="1" noChangeArrowheads="1"/>
          </p:cNvSpPr>
          <p:nvPr>
            <p:ph type="body" idx="1"/>
          </p:nvPr>
        </p:nvSpPr>
        <p:spPr>
          <a:xfrm>
            <a:off x="915253" y="1490715"/>
            <a:ext cx="11340082" cy="5307635"/>
          </a:xfrm>
        </p:spPr>
        <p:txBody>
          <a:bodyPr>
            <a:normAutofit/>
          </a:bodyPr>
          <a:lstStyle/>
          <a:p>
            <a:r>
              <a:rPr lang="en-US" altLang="en-US" sz="2800" dirty="0">
                <a:ea typeface="ＭＳ Ｐゴシック" panose="020B0600070205080204" pitchFamily="34" charset="-128"/>
              </a:rPr>
              <a:t>Concurrent access to shared data may result in data inconsistency</a:t>
            </a:r>
          </a:p>
          <a:p>
            <a:r>
              <a:rPr lang="en-US" altLang="en-US" sz="2800" dirty="0">
                <a:ea typeface="ＭＳ Ｐゴシック" panose="020B0600070205080204" pitchFamily="34" charset="-128"/>
              </a:rPr>
              <a:t>Maintaining data consistency requires mechanisms to ensure the orderly execution of cooperating processes</a:t>
            </a:r>
          </a:p>
          <a:p>
            <a:r>
              <a:rPr lang="en-US" altLang="en-US" sz="2800" dirty="0">
                <a:ea typeface="ＭＳ Ｐゴシック" panose="020B0600070205080204" pitchFamily="34" charset="-128"/>
              </a:rPr>
              <a:t>Example: The producer-consumer problem.</a:t>
            </a:r>
          </a:p>
          <a:p>
            <a:pPr lvl="1"/>
            <a:r>
              <a:rPr lang="en-US" altLang="en-US" sz="2400" dirty="0">
                <a:ea typeface="ＭＳ Ｐゴシック" panose="020B0600070205080204" pitchFamily="34" charset="-128"/>
              </a:rPr>
              <a:t>Suppose that we wanted to provide a solution to the consumer-producer problem that fills </a:t>
            </a:r>
            <a:r>
              <a:rPr lang="en-US" altLang="en-US" sz="2400" dirty="0">
                <a:solidFill>
                  <a:srgbClr val="FF0000"/>
                </a:solidFill>
                <a:ea typeface="ＭＳ Ｐゴシック" panose="020B0600070205080204" pitchFamily="34" charset="-128"/>
              </a:rPr>
              <a:t>all </a:t>
            </a:r>
            <a:r>
              <a:rPr lang="en-US" altLang="en-US" sz="2400" dirty="0">
                <a:ea typeface="ＭＳ Ｐゴシック" panose="020B0600070205080204" pitchFamily="34" charset="-128"/>
              </a:rPr>
              <a:t>the buffers. We can do so by having an integer </a:t>
            </a:r>
            <a:r>
              <a:rPr lang="en-US" altLang="en-US" sz="2400" dirty="0">
                <a:solidFill>
                  <a:srgbClr val="FF0000"/>
                </a:solidFill>
                <a:ea typeface="ＭＳ Ｐゴシック" panose="020B0600070205080204" pitchFamily="34" charset="-128"/>
              </a:rPr>
              <a:t>count</a:t>
            </a:r>
            <a:r>
              <a:rPr lang="en-US" altLang="en-US" sz="2400" dirty="0">
                <a:ea typeface="ＭＳ Ｐゴシック" panose="020B0600070205080204" pitchFamily="34" charset="-128"/>
              </a:rPr>
              <a:t> that keeps track of the number of full buffers.  Initially, count is set to 0. It is incremented by the producer after it produces a new buffer and is decremented by the consumer after it consumes a buffer.</a:t>
            </a:r>
          </a:p>
        </p:txBody>
      </p:sp>
      <p:sp>
        <p:nvSpPr>
          <p:cNvPr id="4" name="TextBox 3">
            <a:extLst>
              <a:ext uri="{FF2B5EF4-FFF2-40B4-BE49-F238E27FC236}">
                <a16:creationId xmlns:a16="http://schemas.microsoft.com/office/drawing/2014/main" id="{64E9258D-A7B9-6163-34E9-0A03C30BD291}"/>
              </a:ext>
            </a:extLst>
          </p:cNvPr>
          <p:cNvSpPr txBox="1"/>
          <p:nvPr/>
        </p:nvSpPr>
        <p:spPr>
          <a:xfrm>
            <a:off x="773068" y="5212693"/>
            <a:ext cx="12539706" cy="1569660"/>
          </a:xfrm>
          <a:prstGeom prst="rect">
            <a:avLst/>
          </a:prstGeom>
          <a:noFill/>
        </p:spPr>
        <p:txBody>
          <a:bodyPr wrap="square">
            <a:spAutoFit/>
          </a:bodyPr>
          <a:lstStyle/>
          <a:p>
            <a:pPr algn="l"/>
            <a:r>
              <a:rPr lang="en-US" sz="2400" b="1" dirty="0">
                <a:ea typeface="ＭＳ Ｐゴシック" panose="020B0600070205080204" pitchFamily="34" charset="-128"/>
              </a:rPr>
              <a:t>Race Condition:</a:t>
            </a:r>
          </a:p>
          <a:p>
            <a:pPr algn="l">
              <a:buFont typeface="Arial" panose="020B0604020202020204" pitchFamily="34" charset="0"/>
              <a:buChar char="•"/>
            </a:pPr>
            <a:r>
              <a:rPr lang="en-US" sz="2400" dirty="0">
                <a:ea typeface="ＭＳ Ｐゴシック" panose="020B0600070205080204" pitchFamily="34" charset="-128"/>
              </a:rPr>
              <a:t>A race condition occurs when multiple processes access and manipulate shared data concurrently, leading to unexpected results.</a:t>
            </a:r>
          </a:p>
          <a:p>
            <a:pPr algn="l">
              <a:buFont typeface="Arial" panose="020B0604020202020204" pitchFamily="34" charset="0"/>
              <a:buChar char="•"/>
            </a:pPr>
            <a:r>
              <a:rPr lang="en-US" sz="2400" dirty="0">
                <a:ea typeface="ＭＳ Ｐゴシック" panose="020B0600070205080204" pitchFamily="34" charset="-128"/>
              </a:rPr>
              <a:t>Example: Incrementing and decrementing a shared counter.</a:t>
            </a:r>
          </a:p>
        </p:txBody>
      </p:sp>
    </p:spTree>
    <p:extLst>
      <p:ext uri="{BB962C8B-B14F-4D97-AF65-F5344CB8AC3E}">
        <p14:creationId xmlns:p14="http://schemas.microsoft.com/office/powerpoint/2010/main" val="68783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p:txBody>
          <a:bodyPr/>
          <a:lstStyle/>
          <a:p>
            <a:pPr eaLnBrk="1" hangingPunct="1"/>
            <a:r>
              <a:rPr lang="en-US" altLang="en-US">
                <a:ea typeface="ＭＳ Ｐゴシック" panose="020B0600070205080204" pitchFamily="34" charset="-128"/>
              </a:rPr>
              <a:t>Race Condition</a:t>
            </a:r>
          </a:p>
        </p:txBody>
      </p:sp>
      <p:pic>
        <p:nvPicPr>
          <p:cNvPr id="2" name="Picture 1">
            <a:extLst>
              <a:ext uri="{FF2B5EF4-FFF2-40B4-BE49-F238E27FC236}">
                <a16:creationId xmlns:a16="http://schemas.microsoft.com/office/drawing/2014/main" id="{FA11EC11-6960-EA33-B295-335645367D69}"/>
              </a:ext>
            </a:extLst>
          </p:cNvPr>
          <p:cNvPicPr>
            <a:picLocks noChangeAspect="1"/>
          </p:cNvPicPr>
          <p:nvPr/>
        </p:nvPicPr>
        <p:blipFill>
          <a:blip r:embed="rId3"/>
          <a:stretch>
            <a:fillRect/>
          </a:stretch>
        </p:blipFill>
        <p:spPr>
          <a:xfrm>
            <a:off x="-1" y="120178"/>
            <a:ext cx="13312775" cy="7485388"/>
          </a:xfrm>
          <a:prstGeom prst="rect">
            <a:avLst/>
          </a:prstGeom>
        </p:spPr>
      </p:pic>
      <p:sp>
        <p:nvSpPr>
          <p:cNvPr id="16387" name="Rectangle 1027"/>
          <p:cNvSpPr>
            <a:spLocks noGrp="1" noChangeArrowheads="1"/>
          </p:cNvSpPr>
          <p:nvPr>
            <p:ph type="body" idx="1"/>
          </p:nvPr>
        </p:nvSpPr>
        <p:spPr>
          <a:xfrm>
            <a:off x="1579418" y="1232455"/>
            <a:ext cx="10509663" cy="5260834"/>
          </a:xfrm>
        </p:spPr>
        <p:txBody>
          <a:bodyPr>
            <a:normAutofit lnSpcReduction="10000"/>
          </a:bodyPr>
          <a:lstStyle/>
          <a:p>
            <a:pPr>
              <a:lnSpc>
                <a:spcPct val="90000"/>
              </a:lnSpc>
            </a:pPr>
            <a:r>
              <a:rPr lang="en-US" altLang="en-US" sz="1800" dirty="0">
                <a:solidFill>
                  <a:srgbClr val="0000FF"/>
                </a:solidFill>
                <a:ea typeface="ＭＳ Ｐゴシック" panose="020B0600070205080204" pitchFamily="34" charset="-128"/>
              </a:rPr>
              <a:t>count++</a:t>
            </a:r>
            <a:r>
              <a:rPr lang="en-US" altLang="en-US" sz="1800" dirty="0">
                <a:ea typeface="ＭＳ Ｐゴシック" panose="020B0600070205080204" pitchFamily="34" charset="-128"/>
              </a:rPr>
              <a:t> could be implemented as</a:t>
            </a:r>
            <a:br>
              <a:rPr lang="en-US" altLang="en-US" sz="1800" dirty="0">
                <a:ea typeface="ＭＳ Ｐゴシック" panose="020B0600070205080204" pitchFamily="34" charset="-128"/>
              </a:rPr>
            </a:br>
            <a:r>
              <a:rPr lang="en-US" altLang="en-US" sz="1800" dirty="0">
                <a:ea typeface="ＭＳ Ｐゴシック" panose="020B0600070205080204" pitchFamily="34" charset="-128"/>
              </a:rPr>
              <a:t/>
            </a:r>
            <a:br>
              <a:rPr lang="en-US" altLang="en-US" sz="1800" dirty="0">
                <a:ea typeface="ＭＳ Ｐゴシック" panose="020B0600070205080204" pitchFamily="34" charset="-128"/>
              </a:rPr>
            </a:br>
            <a:r>
              <a:rPr lang="en-US" altLang="en-US" sz="1800" dirty="0">
                <a:ea typeface="ＭＳ Ｐゴシック" panose="020B0600070205080204" pitchFamily="34" charset="-128"/>
              </a:rPr>
              <a:t>     </a:t>
            </a:r>
            <a:r>
              <a:rPr lang="en-US" altLang="en-US" sz="1800" dirty="0">
                <a:solidFill>
                  <a:srgbClr val="0000FF"/>
                </a:solidFill>
                <a:ea typeface="ＭＳ Ｐゴシック" panose="020B0600070205080204" pitchFamily="34" charset="-128"/>
              </a:rPr>
              <a:t>register1 = count</a:t>
            </a:r>
            <a:br>
              <a:rPr lang="en-US" altLang="en-US" sz="1800" dirty="0">
                <a:solidFill>
                  <a:srgbClr val="0000FF"/>
                </a:solidFill>
                <a:ea typeface="ＭＳ Ｐゴシック" panose="020B0600070205080204" pitchFamily="34" charset="-128"/>
              </a:rPr>
            </a:br>
            <a:r>
              <a:rPr lang="en-US" altLang="en-US" sz="1800" dirty="0">
                <a:solidFill>
                  <a:srgbClr val="0000FF"/>
                </a:solidFill>
                <a:ea typeface="ＭＳ Ｐゴシック" panose="020B0600070205080204" pitchFamily="34" charset="-128"/>
              </a:rPr>
              <a:t>     register1 = register1 + 1</a:t>
            </a:r>
            <a:br>
              <a:rPr lang="en-US" altLang="en-US" sz="1800" dirty="0">
                <a:solidFill>
                  <a:srgbClr val="0000FF"/>
                </a:solidFill>
                <a:ea typeface="ＭＳ Ｐゴシック" panose="020B0600070205080204" pitchFamily="34" charset="-128"/>
              </a:rPr>
            </a:br>
            <a:r>
              <a:rPr lang="en-US" altLang="en-US" sz="1800" dirty="0">
                <a:solidFill>
                  <a:srgbClr val="0000FF"/>
                </a:solidFill>
                <a:ea typeface="ＭＳ Ｐゴシック" panose="020B0600070205080204" pitchFamily="34" charset="-128"/>
              </a:rPr>
              <a:t>     count = register1</a:t>
            </a:r>
          </a:p>
          <a:p>
            <a:pPr>
              <a:lnSpc>
                <a:spcPct val="90000"/>
              </a:lnSpc>
            </a:pPr>
            <a:r>
              <a:rPr lang="en-US" altLang="en-US" sz="1800" dirty="0">
                <a:solidFill>
                  <a:schemeClr val="tx2"/>
                </a:solidFill>
                <a:ea typeface="ＭＳ Ｐゴシック" panose="020B0600070205080204" pitchFamily="34" charset="-128"/>
              </a:rPr>
              <a:t>count--</a:t>
            </a:r>
            <a:r>
              <a:rPr lang="en-US" altLang="en-US" sz="1800" dirty="0">
                <a:ea typeface="ＭＳ Ｐゴシック" panose="020B0600070205080204" pitchFamily="34" charset="-128"/>
              </a:rPr>
              <a:t> could be implemented as</a:t>
            </a:r>
            <a:br>
              <a:rPr lang="en-US" altLang="en-US" sz="1800" dirty="0">
                <a:ea typeface="ＭＳ Ｐゴシック" panose="020B0600070205080204" pitchFamily="34" charset="-128"/>
              </a:rPr>
            </a:br>
            <a:r>
              <a:rPr lang="en-US" altLang="en-US" sz="1800" dirty="0">
                <a:ea typeface="ＭＳ Ｐゴシック" panose="020B0600070205080204" pitchFamily="34" charset="-128"/>
              </a:rPr>
              <a:t/>
            </a:r>
            <a:br>
              <a:rPr lang="en-US" altLang="en-US" sz="1800" dirty="0">
                <a:ea typeface="ＭＳ Ｐゴシック" panose="020B0600070205080204" pitchFamily="34" charset="-128"/>
              </a:rPr>
            </a:br>
            <a:r>
              <a:rPr lang="en-US" altLang="en-US" sz="1800" dirty="0">
                <a:ea typeface="ＭＳ Ｐゴシック" panose="020B0600070205080204" pitchFamily="34" charset="-128"/>
              </a:rPr>
              <a:t>     </a:t>
            </a:r>
            <a:r>
              <a:rPr lang="en-US" altLang="en-US" sz="1800" dirty="0">
                <a:solidFill>
                  <a:schemeClr val="tx2"/>
                </a:solidFill>
                <a:ea typeface="ＭＳ Ｐゴシック" panose="020B0600070205080204" pitchFamily="34" charset="-128"/>
              </a:rPr>
              <a:t>register2 = count</a:t>
            </a:r>
            <a:br>
              <a:rPr lang="en-US" altLang="en-US" sz="1800" dirty="0">
                <a:solidFill>
                  <a:schemeClr val="tx2"/>
                </a:solidFill>
                <a:ea typeface="ＭＳ Ｐゴシック" panose="020B0600070205080204" pitchFamily="34" charset="-128"/>
              </a:rPr>
            </a:br>
            <a:r>
              <a:rPr lang="en-US" altLang="en-US" sz="1800" dirty="0">
                <a:solidFill>
                  <a:schemeClr val="tx2"/>
                </a:solidFill>
                <a:ea typeface="ＭＳ Ｐゴシック" panose="020B0600070205080204" pitchFamily="34" charset="-128"/>
              </a:rPr>
              <a:t>     register2 = register2 - 1</a:t>
            </a:r>
            <a:br>
              <a:rPr lang="en-US" altLang="en-US" sz="1800" dirty="0">
                <a:solidFill>
                  <a:schemeClr val="tx2"/>
                </a:solidFill>
                <a:ea typeface="ＭＳ Ｐゴシック" panose="020B0600070205080204" pitchFamily="34" charset="-128"/>
              </a:rPr>
            </a:br>
            <a:r>
              <a:rPr lang="en-US" altLang="en-US" sz="1800" dirty="0">
                <a:solidFill>
                  <a:schemeClr val="tx2"/>
                </a:solidFill>
                <a:ea typeface="ＭＳ Ｐゴシック" panose="020B0600070205080204" pitchFamily="34" charset="-128"/>
              </a:rPr>
              <a:t>     count = register2</a:t>
            </a:r>
          </a:p>
          <a:p>
            <a:pPr>
              <a:lnSpc>
                <a:spcPct val="90000"/>
              </a:lnSpc>
            </a:pPr>
            <a:r>
              <a:rPr lang="en-US" altLang="en-US" sz="1800" dirty="0">
                <a:ea typeface="ＭＳ Ｐゴシック" panose="020B0600070205080204" pitchFamily="34" charset="-128"/>
              </a:rPr>
              <a:t>Consider this execution interleaving with “count = 5” initially:</a:t>
            </a:r>
          </a:p>
          <a:p>
            <a:pPr lvl="1">
              <a:lnSpc>
                <a:spcPct val="90000"/>
              </a:lnSpc>
              <a:buFont typeface="Monotype Sorts" charset="2"/>
              <a:buNone/>
            </a:pPr>
            <a:r>
              <a:rPr lang="en-US" altLang="en-US" sz="1800" dirty="0">
                <a:ea typeface="ＭＳ Ｐゴシック" panose="020B0600070205080204" pitchFamily="34" charset="-128"/>
              </a:rPr>
              <a:t>	</a:t>
            </a:r>
            <a:r>
              <a:rPr lang="en-US" altLang="en-US" sz="2800" dirty="0">
                <a:ea typeface="ＭＳ Ｐゴシック" panose="020B0600070205080204" pitchFamily="34" charset="-128"/>
              </a:rPr>
              <a:t>S0: producer execute </a:t>
            </a:r>
            <a:r>
              <a:rPr lang="en-US" altLang="en-US" sz="2800" dirty="0">
                <a:solidFill>
                  <a:srgbClr val="0000FF"/>
                </a:solidFill>
                <a:ea typeface="ＭＳ Ｐゴシック" panose="020B0600070205080204" pitchFamily="34" charset="-128"/>
              </a:rPr>
              <a:t>register1 = count</a:t>
            </a:r>
            <a:r>
              <a:rPr lang="en-US" altLang="en-US" sz="2800" dirty="0">
                <a:ea typeface="ＭＳ Ｐゴシック" panose="020B0600070205080204" pitchFamily="34" charset="-128"/>
              </a:rPr>
              <a:t>   {register1 = 5}</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S1: producer execute </a:t>
            </a:r>
            <a:r>
              <a:rPr lang="en-US" altLang="en-US" sz="2800" dirty="0">
                <a:solidFill>
                  <a:srgbClr val="0000FF"/>
                </a:solidFill>
                <a:ea typeface="ＭＳ Ｐゴシック" panose="020B0600070205080204" pitchFamily="34" charset="-128"/>
              </a:rPr>
              <a:t>register1 = register1 + 1  </a:t>
            </a:r>
            <a:r>
              <a:rPr lang="en-US" altLang="en-US" sz="2800" dirty="0">
                <a:ea typeface="ＭＳ Ｐゴシック" panose="020B0600070205080204" pitchFamily="34" charset="-128"/>
              </a:rPr>
              <a:t> {register1 = 6} </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S2: consumer execute </a:t>
            </a:r>
            <a:r>
              <a:rPr lang="en-US" altLang="en-US" sz="2800" dirty="0">
                <a:solidFill>
                  <a:schemeClr val="tx2"/>
                </a:solidFill>
                <a:ea typeface="ＭＳ Ｐゴシック" panose="020B0600070205080204" pitchFamily="34" charset="-128"/>
              </a:rPr>
              <a:t>register2 = count</a:t>
            </a:r>
            <a:r>
              <a:rPr lang="en-US" altLang="en-US" sz="2800" dirty="0">
                <a:ea typeface="ＭＳ Ｐゴシック" panose="020B0600070205080204" pitchFamily="34" charset="-128"/>
              </a:rPr>
              <a:t>   {register2 = 5} </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S3: consumer execute </a:t>
            </a:r>
            <a:r>
              <a:rPr lang="en-US" altLang="en-US" sz="2800" dirty="0">
                <a:solidFill>
                  <a:schemeClr val="tx2"/>
                </a:solidFill>
                <a:ea typeface="ＭＳ Ｐゴシック" panose="020B0600070205080204" pitchFamily="34" charset="-128"/>
              </a:rPr>
              <a:t>register2 = register2 - 1</a:t>
            </a:r>
            <a:r>
              <a:rPr lang="en-US" altLang="en-US" sz="2800" dirty="0">
                <a:ea typeface="ＭＳ Ｐゴシック" panose="020B0600070205080204" pitchFamily="34" charset="-128"/>
              </a:rPr>
              <a:t>   {register2 = 4} </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S4: producer execute </a:t>
            </a:r>
            <a:r>
              <a:rPr lang="en-US" altLang="en-US" sz="2800" dirty="0">
                <a:solidFill>
                  <a:srgbClr val="0000FF"/>
                </a:solidFill>
                <a:ea typeface="ＭＳ Ｐゴシック" panose="020B0600070205080204" pitchFamily="34" charset="-128"/>
              </a:rPr>
              <a:t>count = register1</a:t>
            </a:r>
            <a:r>
              <a:rPr lang="en-US" altLang="en-US" sz="2800" dirty="0">
                <a:ea typeface="ＭＳ Ｐゴシック" panose="020B0600070205080204" pitchFamily="34" charset="-128"/>
              </a:rPr>
              <a:t>   {count = 6 } </a:t>
            </a:r>
            <a:br>
              <a:rPr lang="en-US" altLang="en-US" sz="2800" dirty="0">
                <a:ea typeface="ＭＳ Ｐゴシック" panose="020B0600070205080204" pitchFamily="34" charset="-128"/>
              </a:rPr>
            </a:br>
            <a:r>
              <a:rPr lang="en-US" altLang="en-US" sz="2800" dirty="0">
                <a:ea typeface="ＭＳ Ｐゴシック" panose="020B0600070205080204" pitchFamily="34" charset="-128"/>
              </a:rPr>
              <a:t>S5: consumer execute </a:t>
            </a:r>
            <a:r>
              <a:rPr lang="en-US" altLang="en-US" sz="2800" dirty="0">
                <a:solidFill>
                  <a:schemeClr val="tx2"/>
                </a:solidFill>
                <a:ea typeface="ＭＳ Ｐゴシック" panose="020B0600070205080204" pitchFamily="34" charset="-128"/>
              </a:rPr>
              <a:t>count = register2</a:t>
            </a:r>
            <a:r>
              <a:rPr lang="en-US" altLang="en-US" sz="2800" dirty="0">
                <a:ea typeface="ＭＳ Ｐゴシック" panose="020B0600070205080204" pitchFamily="34" charset="-128"/>
              </a:rPr>
              <a:t>   {count = 4}</a:t>
            </a:r>
          </a:p>
          <a:p>
            <a:pPr lvl="1">
              <a:lnSpc>
                <a:spcPct val="90000"/>
              </a:lnSpc>
              <a:buFont typeface="Monotype Sorts" charset="2"/>
              <a:buNone/>
            </a:pPr>
            <a:endParaRPr lang="en-US" altLang="en-US" sz="2800" dirty="0">
              <a:ea typeface="ＭＳ Ｐゴシック" panose="020B0600070205080204" pitchFamily="34" charset="-128"/>
            </a:endParaRPr>
          </a:p>
        </p:txBody>
      </p:sp>
      <p:sp>
        <p:nvSpPr>
          <p:cNvPr id="4" name="TextBox 3">
            <a:extLst>
              <a:ext uri="{FF2B5EF4-FFF2-40B4-BE49-F238E27FC236}">
                <a16:creationId xmlns:a16="http://schemas.microsoft.com/office/drawing/2014/main" id="{71CACB18-4025-D68F-1DC1-E3D8CA1B4D36}"/>
              </a:ext>
            </a:extLst>
          </p:cNvPr>
          <p:cNvSpPr txBox="1"/>
          <p:nvPr/>
        </p:nvSpPr>
        <p:spPr>
          <a:xfrm>
            <a:off x="1579418" y="398680"/>
            <a:ext cx="6659216" cy="584775"/>
          </a:xfrm>
          <a:prstGeom prst="rect">
            <a:avLst/>
          </a:prstGeom>
          <a:noFill/>
        </p:spPr>
        <p:txBody>
          <a:bodyPr wrap="square">
            <a:spAutoFit/>
          </a:bodyPr>
          <a:lstStyle/>
          <a:p>
            <a:r>
              <a:rPr lang="en-US" sz="3200" b="1" dirty="0">
                <a:ea typeface="ＭＳ Ｐゴシック" panose="020B0600070205080204" pitchFamily="34" charset="-128"/>
              </a:rPr>
              <a:t>Race Condition</a:t>
            </a:r>
            <a:endParaRPr lang="en-US" sz="3200" dirty="0"/>
          </a:p>
        </p:txBody>
      </p:sp>
    </p:spTree>
    <p:extLst>
      <p:ext uri="{BB962C8B-B14F-4D97-AF65-F5344CB8AC3E}">
        <p14:creationId xmlns:p14="http://schemas.microsoft.com/office/powerpoint/2010/main" val="682014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1D8C88-8AFB-AD99-6F59-8A32B8EDA557}"/>
              </a:ext>
            </a:extLst>
          </p:cNvPr>
          <p:cNvPicPr>
            <a:picLocks noChangeAspect="1"/>
          </p:cNvPicPr>
          <p:nvPr/>
        </p:nvPicPr>
        <p:blipFill>
          <a:blip r:embed="rId3"/>
          <a:stretch>
            <a:fillRect/>
          </a:stretch>
        </p:blipFill>
        <p:spPr>
          <a:xfrm>
            <a:off x="-1" y="1425"/>
            <a:ext cx="13312775" cy="7485388"/>
          </a:xfrm>
          <a:prstGeom prst="rect">
            <a:avLst/>
          </a:prstGeom>
        </p:spPr>
      </p:pic>
      <p:sp>
        <p:nvSpPr>
          <p:cNvPr id="12290" name="Rectangle 2"/>
          <p:cNvSpPr>
            <a:spLocks noGrp="1" noChangeArrowheads="1"/>
          </p:cNvSpPr>
          <p:nvPr>
            <p:ph type="title"/>
          </p:nvPr>
        </p:nvSpPr>
        <p:spPr>
          <a:xfrm>
            <a:off x="760875" y="90136"/>
            <a:ext cx="11482268" cy="1447380"/>
          </a:xfrm>
        </p:spPr>
        <p:txBody>
          <a:bodyPr/>
          <a:lstStyle/>
          <a:p>
            <a:pPr eaLnBrk="1" hangingPunct="1"/>
            <a:r>
              <a:rPr lang="en-US" altLang="en-US" dirty="0">
                <a:ea typeface="ＭＳ Ｐゴシック" panose="020B0600070205080204" pitchFamily="34" charset="-128"/>
              </a:rPr>
              <a:t>Producer </a:t>
            </a:r>
          </a:p>
        </p:txBody>
      </p:sp>
      <p:sp>
        <p:nvSpPr>
          <p:cNvPr id="12291" name="Rectangle 3"/>
          <p:cNvSpPr>
            <a:spLocks noGrp="1" noChangeArrowheads="1"/>
          </p:cNvSpPr>
          <p:nvPr>
            <p:ph type="body" idx="1"/>
          </p:nvPr>
        </p:nvSpPr>
        <p:spPr>
          <a:xfrm>
            <a:off x="2692129" y="1537516"/>
            <a:ext cx="9052567" cy="4976557"/>
          </a:xfrm>
        </p:spPr>
        <p:txBody>
          <a:bodyPr>
            <a:normAutofit/>
          </a:bodyPr>
          <a:lstStyle/>
          <a:p>
            <a:pPr>
              <a:buFont typeface="Monotype Sorts" charset="2"/>
              <a:buNone/>
            </a:pPr>
            <a:r>
              <a:rPr lang="en-US" altLang="en-US" dirty="0">
                <a:solidFill>
                  <a:srgbClr val="0000FF"/>
                </a:solidFill>
                <a:ea typeface="ＭＳ Ｐゴシック" panose="020B0600070205080204" pitchFamily="34" charset="-128"/>
              </a:rPr>
              <a:t>while (true) {</a:t>
            </a:r>
          </a:p>
          <a:p>
            <a:pPr>
              <a:buFont typeface="Monotype Sorts" charset="2"/>
              <a:buNone/>
            </a:pPr>
            <a:r>
              <a:rPr lang="en-US" altLang="en-US" dirty="0">
                <a:solidFill>
                  <a:srgbClr val="0000FF"/>
                </a:solidFill>
                <a:ea typeface="ＭＳ Ｐゴシック" panose="020B0600070205080204" pitchFamily="34" charset="-128"/>
              </a:rPr>
              <a:t>          /*  produce an item and put in </a:t>
            </a:r>
            <a:r>
              <a:rPr lang="en-US" altLang="en-US" dirty="0" err="1">
                <a:solidFill>
                  <a:srgbClr val="0000FF"/>
                </a:solidFill>
                <a:ea typeface="ＭＳ Ｐゴシック" panose="020B0600070205080204" pitchFamily="34" charset="-128"/>
              </a:rPr>
              <a:t>nextProduced</a:t>
            </a:r>
            <a:r>
              <a:rPr lang="en-US" altLang="en-US" dirty="0">
                <a:solidFill>
                  <a:srgbClr val="0000FF"/>
                </a:solidFill>
                <a:ea typeface="ＭＳ Ｐゴシック" panose="020B0600070205080204" pitchFamily="34" charset="-128"/>
              </a:rPr>
              <a:t>  */</a:t>
            </a:r>
          </a:p>
          <a:p>
            <a:pPr>
              <a:buFont typeface="Monotype Sorts" charset="2"/>
              <a:buNone/>
            </a:pPr>
            <a:r>
              <a:rPr lang="en-US" altLang="en-US" dirty="0">
                <a:solidFill>
                  <a:srgbClr val="0000FF"/>
                </a:solidFill>
                <a:ea typeface="ＭＳ Ｐゴシック" panose="020B0600070205080204" pitchFamily="34" charset="-128"/>
              </a:rPr>
              <a:t>	      while (count == BUFFER_SIZE)</a:t>
            </a:r>
          </a:p>
          <a:p>
            <a:pPr>
              <a:buFont typeface="Monotype Sorts" charset="2"/>
              <a:buNone/>
            </a:pPr>
            <a:r>
              <a:rPr lang="en-US" altLang="en-US" dirty="0">
                <a:solidFill>
                  <a:srgbClr val="0000FF"/>
                </a:solidFill>
                <a:ea typeface="ＭＳ Ｐゴシック" panose="020B0600070205080204" pitchFamily="34" charset="-128"/>
              </a:rPr>
              <a:t>			; // do nothing</a:t>
            </a:r>
          </a:p>
          <a:p>
            <a:pPr>
              <a:buFont typeface="Monotype Sorts" charset="2"/>
              <a:buNone/>
            </a:pPr>
            <a:r>
              <a:rPr lang="en-US" altLang="en-US" dirty="0">
                <a:solidFill>
                  <a:srgbClr val="0000FF"/>
                </a:solidFill>
                <a:ea typeface="ＭＳ Ｐゴシック" panose="020B0600070205080204" pitchFamily="34" charset="-128"/>
              </a:rPr>
              <a:t>		       buffer [in] = </a:t>
            </a:r>
            <a:r>
              <a:rPr lang="en-US" altLang="en-US" dirty="0" err="1">
                <a:solidFill>
                  <a:srgbClr val="0000FF"/>
                </a:solidFill>
                <a:ea typeface="ＭＳ Ｐゴシック" panose="020B0600070205080204" pitchFamily="34" charset="-128"/>
              </a:rPr>
              <a:t>nextProduced</a:t>
            </a:r>
            <a:r>
              <a:rPr lang="en-US" altLang="en-US" dirty="0">
                <a:solidFill>
                  <a:srgbClr val="0000FF"/>
                </a:solidFill>
                <a:ea typeface="ＭＳ Ｐゴシック" panose="020B0600070205080204" pitchFamily="34" charset="-128"/>
              </a:rPr>
              <a:t>;</a:t>
            </a:r>
          </a:p>
          <a:p>
            <a:pPr>
              <a:buFont typeface="Monotype Sorts" charset="2"/>
              <a:buNone/>
            </a:pPr>
            <a:r>
              <a:rPr lang="en-US" altLang="en-US" dirty="0">
                <a:solidFill>
                  <a:srgbClr val="0000FF"/>
                </a:solidFill>
                <a:ea typeface="ＭＳ Ｐゴシック" panose="020B0600070205080204" pitchFamily="34" charset="-128"/>
              </a:rPr>
              <a:t>		       in = (in + 1) % BUFFER_SIZE;</a:t>
            </a:r>
          </a:p>
          <a:p>
            <a:pPr>
              <a:buFont typeface="Monotype Sorts" charset="2"/>
              <a:buNone/>
            </a:pPr>
            <a:r>
              <a:rPr lang="en-US" altLang="en-US" dirty="0">
                <a:solidFill>
                  <a:srgbClr val="0000FF"/>
                </a:solidFill>
                <a:ea typeface="ＭＳ Ｐゴシック" panose="020B0600070205080204" pitchFamily="34" charset="-128"/>
              </a:rPr>
              <a:t>		       count++;</a:t>
            </a:r>
          </a:p>
          <a:p>
            <a:pPr>
              <a:buFont typeface="Monotype Sorts" charset="2"/>
              <a:buNone/>
            </a:pPr>
            <a:r>
              <a:rPr lang="en-US" altLang="en-US" dirty="0">
                <a:solidFill>
                  <a:srgbClr val="0000FF"/>
                </a:solidFill>
                <a:ea typeface="ＭＳ Ｐゴシック" panose="020B0600070205080204" pitchFamily="34" charset="-128"/>
              </a:rPr>
              <a:t>}   </a:t>
            </a:r>
          </a:p>
        </p:txBody>
      </p:sp>
    </p:spTree>
    <p:extLst>
      <p:ext uri="{BB962C8B-B14F-4D97-AF65-F5344CB8AC3E}">
        <p14:creationId xmlns:p14="http://schemas.microsoft.com/office/powerpoint/2010/main" val="2266774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5DC161-4704-FC49-7F0E-7E42164F87F3}"/>
              </a:ext>
            </a:extLst>
          </p:cNvPr>
          <p:cNvPicPr>
            <a:picLocks noChangeAspect="1"/>
          </p:cNvPicPr>
          <p:nvPr/>
        </p:nvPicPr>
        <p:blipFill>
          <a:blip r:embed="rId3"/>
          <a:stretch>
            <a:fillRect/>
          </a:stretch>
        </p:blipFill>
        <p:spPr>
          <a:xfrm>
            <a:off x="-1" y="132053"/>
            <a:ext cx="13312775" cy="7485388"/>
          </a:xfrm>
          <a:prstGeom prst="rect">
            <a:avLst/>
          </a:prstGeom>
        </p:spPr>
      </p:pic>
      <p:sp>
        <p:nvSpPr>
          <p:cNvPr id="14338"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Consumer</a:t>
            </a:r>
          </a:p>
        </p:txBody>
      </p:sp>
      <p:sp>
        <p:nvSpPr>
          <p:cNvPr id="14339" name="Rectangle 3"/>
          <p:cNvSpPr>
            <a:spLocks noGrp="1" noChangeArrowheads="1"/>
          </p:cNvSpPr>
          <p:nvPr>
            <p:ph type="body" idx="1"/>
          </p:nvPr>
        </p:nvSpPr>
        <p:spPr>
          <a:xfrm>
            <a:off x="2567325" y="1116303"/>
            <a:ext cx="7509038" cy="5307635"/>
          </a:xfrm>
        </p:spPr>
        <p:txBody>
          <a:bodyPr>
            <a:normAutofit fontScale="92500" lnSpcReduction="10000"/>
          </a:bodyPr>
          <a:lstStyle/>
          <a:p>
            <a:pPr>
              <a:buFont typeface="Monotype Sorts" charset="2"/>
              <a:buNone/>
            </a:pPr>
            <a:endParaRPr lang="en-US" altLang="en-US" sz="2184">
              <a:ea typeface="ＭＳ Ｐゴシック" panose="020B0600070205080204" pitchFamily="34" charset="-128"/>
            </a:endParaRPr>
          </a:p>
          <a:p>
            <a:pPr>
              <a:buFont typeface="Monotype Sorts" charset="2"/>
              <a:buNone/>
            </a:pPr>
            <a:r>
              <a:rPr lang="en-US" altLang="en-US" sz="2184">
                <a:solidFill>
                  <a:srgbClr val="0000FF"/>
                </a:solidFill>
                <a:ea typeface="ＭＳ Ｐゴシック" panose="020B0600070205080204" pitchFamily="34" charset="-128"/>
              </a:rPr>
              <a:t>    </a:t>
            </a:r>
            <a:r>
              <a:rPr lang="en-US" altLang="en-US">
                <a:solidFill>
                  <a:srgbClr val="0000FF"/>
                </a:solidFill>
                <a:ea typeface="ＭＳ Ｐゴシック" panose="020B0600070205080204" pitchFamily="34" charset="-128"/>
              </a:rPr>
              <a:t>while (true)  {</a:t>
            </a:r>
          </a:p>
          <a:p>
            <a:pPr>
              <a:buFont typeface="Monotype Sorts" charset="2"/>
              <a:buNone/>
            </a:pPr>
            <a:r>
              <a:rPr lang="en-US" altLang="en-US">
                <a:solidFill>
                  <a:srgbClr val="0000FF"/>
                </a:solidFill>
                <a:ea typeface="ＭＳ Ｐゴシック" panose="020B0600070205080204" pitchFamily="34" charset="-128"/>
              </a:rPr>
              <a:t>	        while (count == 0)</a:t>
            </a:r>
          </a:p>
          <a:p>
            <a:pPr>
              <a:buFont typeface="Monotype Sorts" charset="2"/>
              <a:buNone/>
            </a:pPr>
            <a:r>
              <a:rPr lang="en-US" altLang="en-US">
                <a:solidFill>
                  <a:srgbClr val="0000FF"/>
                </a:solidFill>
                <a:ea typeface="ＭＳ Ｐゴシック" panose="020B0600070205080204" pitchFamily="34" charset="-128"/>
              </a:rPr>
              <a:t>		        ; // do nothing</a:t>
            </a:r>
          </a:p>
          <a:p>
            <a:pPr>
              <a:buFont typeface="Monotype Sorts" charset="2"/>
              <a:buNone/>
            </a:pPr>
            <a:r>
              <a:rPr lang="en-US" altLang="en-US">
                <a:solidFill>
                  <a:srgbClr val="0000FF"/>
                </a:solidFill>
                <a:ea typeface="ＭＳ Ｐゴシック" panose="020B0600070205080204" pitchFamily="34" charset="-128"/>
              </a:rPr>
              <a:t>		        nextConsumed =  buffer[out];</a:t>
            </a:r>
          </a:p>
          <a:p>
            <a:pPr>
              <a:buFont typeface="Monotype Sorts" charset="2"/>
              <a:buNone/>
            </a:pPr>
            <a:r>
              <a:rPr lang="en-US" altLang="en-US">
                <a:solidFill>
                  <a:srgbClr val="0000FF"/>
                </a:solidFill>
                <a:ea typeface="ＭＳ Ｐゴシック" panose="020B0600070205080204" pitchFamily="34" charset="-128"/>
              </a:rPr>
              <a:t>		         out = (out + 1) % BUFFER_SIZE;</a:t>
            </a:r>
          </a:p>
          <a:p>
            <a:pPr>
              <a:buFont typeface="Monotype Sorts" charset="2"/>
              <a:buNone/>
            </a:pPr>
            <a:r>
              <a:rPr lang="en-US" altLang="en-US">
                <a:solidFill>
                  <a:srgbClr val="0000FF"/>
                </a:solidFill>
                <a:ea typeface="ＭＳ Ｐゴシック" panose="020B0600070205080204" pitchFamily="34" charset="-128"/>
              </a:rPr>
              <a:t>	                  count--;</a:t>
            </a:r>
          </a:p>
          <a:p>
            <a:pPr>
              <a:buFont typeface="Monotype Sorts" charset="2"/>
              <a:buNone/>
            </a:pPr>
            <a:endParaRPr lang="en-US" altLang="en-US">
              <a:solidFill>
                <a:srgbClr val="0000FF"/>
              </a:solidFill>
              <a:ea typeface="ＭＳ Ｐゴシック" panose="020B0600070205080204" pitchFamily="34" charset="-128"/>
            </a:endParaRPr>
          </a:p>
          <a:p>
            <a:pPr>
              <a:buFont typeface="Monotype Sorts" charset="2"/>
              <a:buNone/>
            </a:pPr>
            <a:r>
              <a:rPr lang="en-US" altLang="en-US">
                <a:solidFill>
                  <a:srgbClr val="0000FF"/>
                </a:solidFill>
                <a:ea typeface="ＭＳ Ｐゴシック" panose="020B0600070205080204" pitchFamily="34" charset="-128"/>
              </a:rPr>
              <a:t>			/*  consume the item in nextConsumed</a:t>
            </a:r>
          </a:p>
          <a:p>
            <a:pPr>
              <a:buFont typeface="Monotype Sorts" charset="2"/>
              <a:buNone/>
            </a:pPr>
            <a:r>
              <a:rPr lang="en-US" altLang="en-US">
                <a:solidFill>
                  <a:srgbClr val="0000FF"/>
                </a:solidFill>
                <a:ea typeface="ＭＳ Ｐゴシック" panose="020B0600070205080204" pitchFamily="34" charset="-128"/>
              </a:rPr>
              <a:t>	}</a:t>
            </a:r>
          </a:p>
        </p:txBody>
      </p:sp>
    </p:spTree>
    <p:extLst>
      <p:ext uri="{BB962C8B-B14F-4D97-AF65-F5344CB8AC3E}">
        <p14:creationId xmlns:p14="http://schemas.microsoft.com/office/powerpoint/2010/main" val="3516447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4F7DA8-E1C1-9DE0-A222-9D9DC2EC9E53}"/>
              </a:ext>
            </a:extLst>
          </p:cNvPr>
          <p:cNvPicPr>
            <a:picLocks noChangeAspect="1"/>
          </p:cNvPicPr>
          <p:nvPr/>
        </p:nvPicPr>
        <p:blipFill>
          <a:blip r:embed="rId3"/>
          <a:stretch>
            <a:fillRect/>
          </a:stretch>
        </p:blipFill>
        <p:spPr>
          <a:xfrm>
            <a:off x="-1" y="132053"/>
            <a:ext cx="13312775" cy="7485388"/>
          </a:xfrm>
          <a:prstGeom prst="rect">
            <a:avLst/>
          </a:prstGeom>
        </p:spPr>
      </p:pic>
      <p:sp>
        <p:nvSpPr>
          <p:cNvPr id="18434"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Solution to Critical-Section Problem</a:t>
            </a:r>
          </a:p>
        </p:txBody>
      </p:sp>
      <p:sp>
        <p:nvSpPr>
          <p:cNvPr id="18435" name="Rectangle 3"/>
          <p:cNvSpPr>
            <a:spLocks noGrp="1" noChangeArrowheads="1"/>
          </p:cNvSpPr>
          <p:nvPr>
            <p:ph type="body" idx="1"/>
          </p:nvPr>
        </p:nvSpPr>
        <p:spPr>
          <a:xfrm>
            <a:off x="915253" y="1545258"/>
            <a:ext cx="11625090" cy="4947090"/>
          </a:xfrm>
        </p:spPr>
        <p:txBody>
          <a:bodyPr>
            <a:normAutofit/>
          </a:bodyPr>
          <a:lstStyle/>
          <a:p>
            <a:pPr algn="just">
              <a:buFont typeface="Monotype Sorts" charset="2"/>
              <a:buNone/>
            </a:pPr>
            <a:r>
              <a:rPr lang="en-US" altLang="en-US" dirty="0">
                <a:ea typeface="ＭＳ Ｐゴシック" panose="020B0600070205080204" pitchFamily="34" charset="-128"/>
              </a:rPr>
              <a:t>1.	</a:t>
            </a:r>
            <a:r>
              <a:rPr lang="en-US" altLang="en-US" sz="2800" dirty="0">
                <a:solidFill>
                  <a:srgbClr val="000000"/>
                </a:solidFill>
                <a:ea typeface="ＭＳ Ｐゴシック" panose="020B0600070205080204" pitchFamily="34" charset="-128"/>
              </a:rPr>
              <a:t>Mutual Exclusion </a:t>
            </a:r>
            <a:r>
              <a:rPr lang="en-US" altLang="en-US" sz="2800" dirty="0">
                <a:ea typeface="ＭＳ Ｐゴシック" panose="020B0600070205080204" pitchFamily="34" charset="-128"/>
              </a:rPr>
              <a:t>- If process </a:t>
            </a:r>
            <a:r>
              <a:rPr lang="en-US" altLang="en-US" sz="2800" dirty="0">
                <a:solidFill>
                  <a:srgbClr val="0000FF"/>
                </a:solidFill>
                <a:ea typeface="ＭＳ Ｐゴシック" panose="020B0600070205080204" pitchFamily="34" charset="-128"/>
              </a:rPr>
              <a:t>P</a:t>
            </a:r>
            <a:r>
              <a:rPr lang="en-US" altLang="en-US" sz="2800" baseline="-25000" dirty="0">
                <a:solidFill>
                  <a:srgbClr val="0000FF"/>
                </a:solidFill>
                <a:ea typeface="ＭＳ Ｐゴシック" panose="020B0600070205080204" pitchFamily="34" charset="-128"/>
              </a:rPr>
              <a:t>i</a:t>
            </a:r>
            <a:r>
              <a:rPr lang="en-US" altLang="en-US" sz="2800" dirty="0">
                <a:ea typeface="ＭＳ Ｐゴシック" panose="020B0600070205080204" pitchFamily="34" charset="-128"/>
              </a:rPr>
              <a:t> is executing in its critical section, then no other processes can be executing in their critical sections</a:t>
            </a:r>
          </a:p>
          <a:p>
            <a:pPr algn="just">
              <a:buFont typeface="Monotype Sorts" charset="2"/>
              <a:buNone/>
            </a:pPr>
            <a:r>
              <a:rPr lang="en-US" altLang="en-US" sz="2800" dirty="0">
                <a:ea typeface="ＭＳ Ｐゴシック" panose="020B0600070205080204" pitchFamily="34" charset="-128"/>
              </a:rPr>
              <a:t>2.	</a:t>
            </a:r>
            <a:r>
              <a:rPr lang="en-US" altLang="en-US" sz="2800" dirty="0">
                <a:solidFill>
                  <a:srgbClr val="000000"/>
                </a:solidFill>
                <a:ea typeface="ＭＳ Ｐゴシック" panose="020B0600070205080204" pitchFamily="34" charset="-128"/>
              </a:rPr>
              <a:t>Progress</a:t>
            </a:r>
            <a:r>
              <a:rPr lang="en-US" altLang="en-US" sz="2800" dirty="0">
                <a:ea typeface="ＭＳ Ｐゴシック" panose="020B0600070205080204" pitchFamily="34" charset="-128"/>
              </a:rPr>
              <a:t> - If no process is executing in its critical section and there exist some processes that wish to enter their critical section, then the selection of the processes that will enter the critical section next cannot be postponed indefinitely</a:t>
            </a:r>
          </a:p>
          <a:p>
            <a:pPr algn="just">
              <a:buFont typeface="Monotype Sorts" charset="2"/>
              <a:buNone/>
            </a:pPr>
            <a:r>
              <a:rPr lang="en-US" altLang="en-US" sz="2800" dirty="0">
                <a:ea typeface="ＭＳ Ｐゴシック" panose="020B0600070205080204" pitchFamily="34" charset="-128"/>
              </a:rPr>
              <a:t>3.	</a:t>
            </a:r>
            <a:r>
              <a:rPr lang="en-US" altLang="en-US" sz="2800" dirty="0">
                <a:solidFill>
                  <a:srgbClr val="000000"/>
                </a:solidFill>
                <a:ea typeface="ＭＳ Ｐゴシック" panose="020B0600070205080204" pitchFamily="34" charset="-128"/>
              </a:rPr>
              <a:t>Bounded Waiting </a:t>
            </a:r>
            <a:r>
              <a:rPr lang="en-US" altLang="en-US" sz="2800" dirty="0">
                <a:ea typeface="ＭＳ Ｐゴシック" panose="020B0600070205080204" pitchFamily="34" charset="-128"/>
              </a:rPr>
              <a:t>-  A bound must exist on the number of times that other processes are allowed to enter their critical sections after a process has made a request to enter its critical section and before that request is granted</a:t>
            </a:r>
          </a:p>
          <a:p>
            <a:pPr lvl="1">
              <a:buSzPct val="125000"/>
              <a:buFont typeface="Wingdings 2" charset="2"/>
              <a:buChar char=""/>
            </a:pPr>
            <a:r>
              <a:rPr lang="en-US" altLang="en-US" dirty="0">
                <a:ea typeface="ＭＳ Ｐゴシック" panose="020B0600070205080204" pitchFamily="34" charset="-128"/>
              </a:rPr>
              <a:t>Assume that each process executes at a nonzero speed </a:t>
            </a:r>
          </a:p>
          <a:p>
            <a:pPr lvl="1">
              <a:buSzPct val="125000"/>
              <a:buFont typeface="Wingdings 2" charset="2"/>
              <a:buChar char=""/>
            </a:pPr>
            <a:r>
              <a:rPr lang="en-US" altLang="en-US" dirty="0">
                <a:ea typeface="ＭＳ Ｐゴシック" panose="020B0600070205080204" pitchFamily="34" charset="-128"/>
              </a:rPr>
              <a:t>No assumption concerning relative speed of the </a:t>
            </a:r>
            <a:r>
              <a:rPr lang="en-US" altLang="en-US" dirty="0">
                <a:solidFill>
                  <a:srgbClr val="0000FF"/>
                </a:solidFill>
                <a:ea typeface="ＭＳ Ｐゴシック" panose="020B0600070205080204" pitchFamily="34" charset="-128"/>
              </a:rPr>
              <a:t>N</a:t>
            </a:r>
            <a:r>
              <a:rPr lang="en-US" altLang="en-US" dirty="0">
                <a:ea typeface="ＭＳ Ｐゴシック" panose="020B0600070205080204" pitchFamily="34" charset="-128"/>
              </a:rPr>
              <a:t> processes</a:t>
            </a:r>
          </a:p>
        </p:txBody>
      </p:sp>
    </p:spTree>
    <p:extLst>
      <p:ext uri="{BB962C8B-B14F-4D97-AF65-F5344CB8AC3E}">
        <p14:creationId xmlns:p14="http://schemas.microsoft.com/office/powerpoint/2010/main" val="3553338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953D4873-A719-5306-B53C-844B45F9BDED}"/>
              </a:ext>
            </a:extLst>
          </p:cNvPr>
          <p:cNvGraphicFramePr>
            <a:graphicFrameLocks noGrp="1"/>
          </p:cNvGraphicFramePr>
          <p:nvPr>
            <p:ph idx="1"/>
            <p:extLst>
              <p:ext uri="{D42A27DB-BD31-4B8C-83A1-F6EECF244321}">
                <p14:modId xmlns:p14="http://schemas.microsoft.com/office/powerpoint/2010/main" val="2547854305"/>
              </p:ext>
            </p:extLst>
          </p:nvPr>
        </p:nvGraphicFramePr>
        <p:xfrm>
          <a:off x="1649323" y="953217"/>
          <a:ext cx="10014128" cy="949897"/>
        </p:xfrm>
        <a:graphic>
          <a:graphicData uri="http://schemas.openxmlformats.org/drawingml/2006/table">
            <a:tbl>
              <a:tblPr firstRow="1" firstCol="1" bandRow="1">
                <a:tableStyleId>{5C22544A-7EE6-4342-B048-85BDC9FD1C3A}</a:tableStyleId>
              </a:tblPr>
              <a:tblGrid>
                <a:gridCol w="1536694">
                  <a:extLst>
                    <a:ext uri="{9D8B030D-6E8A-4147-A177-3AD203B41FA5}">
                      <a16:colId xmlns:a16="http://schemas.microsoft.com/office/drawing/2014/main" val="646353586"/>
                    </a:ext>
                  </a:extLst>
                </a:gridCol>
                <a:gridCol w="8477434">
                  <a:extLst>
                    <a:ext uri="{9D8B030D-6E8A-4147-A177-3AD203B41FA5}">
                      <a16:colId xmlns:a16="http://schemas.microsoft.com/office/drawing/2014/main" val="4137931757"/>
                    </a:ext>
                  </a:extLst>
                </a:gridCol>
              </a:tblGrid>
              <a:tr h="571285">
                <a:tc>
                  <a:txBody>
                    <a:bodyPr/>
                    <a:lstStyle/>
                    <a:p>
                      <a:pPr marL="0" marR="0">
                        <a:lnSpc>
                          <a:spcPct val="115000"/>
                        </a:lnSpc>
                        <a:spcBef>
                          <a:spcPts val="0"/>
                        </a:spcBef>
                        <a:spcAft>
                          <a:spcPts val="0"/>
                        </a:spcAft>
                      </a:pPr>
                      <a:r>
                        <a:rPr lang="en-US" sz="2400">
                          <a:effectLst/>
                        </a:rPr>
                        <a:t>L4</a:t>
                      </a:r>
                      <a:endParaRPr lang="en-US" sz="2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800" dirty="0">
                          <a:effectLst/>
                        </a:rPr>
                        <a:t>Producer Consumer Problem, Solution to Critical section Problem: Hardware and Software Solutions,</a:t>
                      </a:r>
                      <a:endParaRPr lang="en-US" sz="2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8585390"/>
                  </a:ext>
                </a:extLst>
              </a:tr>
            </a:tbl>
          </a:graphicData>
        </a:graphic>
      </p:graphicFrame>
      <p:sp>
        <p:nvSpPr>
          <p:cNvPr id="4" name="Slide Number Placeholder 3">
            <a:extLst>
              <a:ext uri="{FF2B5EF4-FFF2-40B4-BE49-F238E27FC236}">
                <a16:creationId xmlns:a16="http://schemas.microsoft.com/office/drawing/2014/main" id="{28903177-CEE7-59EB-59DB-EB71BF23CC99}"/>
              </a:ext>
            </a:extLst>
          </p:cNvPr>
          <p:cNvSpPr>
            <a:spLocks noGrp="1"/>
          </p:cNvSpPr>
          <p:nvPr>
            <p:ph type="sldNum" sz="quarter" idx="12"/>
          </p:nvPr>
        </p:nvSpPr>
        <p:spPr/>
        <p:txBody>
          <a:bodyPr/>
          <a:lstStyle/>
          <a:p>
            <a:fld id="{1B2A20A6-2C11-4CB1-9193-A0D80FC8463A}" type="slidenum">
              <a:rPr lang="en-IN" smtClean="0"/>
              <a:t>26</a:t>
            </a:fld>
            <a:endParaRPr lang="en-IN"/>
          </a:p>
        </p:txBody>
      </p:sp>
      <p:sp>
        <p:nvSpPr>
          <p:cNvPr id="2" name="TextBox 1">
            <a:extLst>
              <a:ext uri="{FF2B5EF4-FFF2-40B4-BE49-F238E27FC236}">
                <a16:creationId xmlns:a16="http://schemas.microsoft.com/office/drawing/2014/main" id="{388C2E7C-0652-03A3-54EF-76B04763224D}"/>
              </a:ext>
            </a:extLst>
          </p:cNvPr>
          <p:cNvSpPr txBox="1"/>
          <p:nvPr/>
        </p:nvSpPr>
        <p:spPr>
          <a:xfrm>
            <a:off x="1881051" y="3500846"/>
            <a:ext cx="10792698" cy="1569660"/>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Objectives: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understand the classical problems of Critical Section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device and develop the solution related to classical problems of Critical Section </a:t>
            </a:r>
          </a:p>
          <a:p>
            <a:r>
              <a:rPr lang="en-US"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55718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42A5B6F-CBE0-3E10-6022-FD00E17521E0}"/>
              </a:ext>
            </a:extLst>
          </p:cNvPr>
          <p:cNvPicPr>
            <a:picLocks noChangeAspect="1"/>
          </p:cNvPicPr>
          <p:nvPr/>
        </p:nvPicPr>
        <p:blipFill>
          <a:blip r:embed="rId3"/>
          <a:stretch>
            <a:fillRect/>
          </a:stretch>
        </p:blipFill>
        <p:spPr>
          <a:xfrm>
            <a:off x="-1" y="120178"/>
            <a:ext cx="13312775" cy="7485388"/>
          </a:xfrm>
          <a:prstGeom prst="rect">
            <a:avLst/>
          </a:prstGeom>
        </p:spPr>
      </p:pic>
      <p:sp>
        <p:nvSpPr>
          <p:cNvPr id="20482"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Peterson’s Solution</a:t>
            </a:r>
          </a:p>
        </p:txBody>
      </p:sp>
      <p:sp>
        <p:nvSpPr>
          <p:cNvPr id="20483" name="Rectangle 3"/>
          <p:cNvSpPr>
            <a:spLocks noGrp="1" noChangeArrowheads="1"/>
          </p:cNvSpPr>
          <p:nvPr>
            <p:ph type="body" idx="1"/>
          </p:nvPr>
        </p:nvSpPr>
        <p:spPr>
          <a:xfrm>
            <a:off x="1128157" y="1631851"/>
            <a:ext cx="10854046" cy="4829220"/>
          </a:xfrm>
        </p:spPr>
        <p:txBody>
          <a:bodyPr>
            <a:normAutofit lnSpcReduction="10000"/>
          </a:bodyPr>
          <a:lstStyle/>
          <a:p>
            <a:pPr>
              <a:tabLst>
                <a:tab pos="812961" algn="l"/>
                <a:tab pos="1119771" algn="l"/>
                <a:tab pos="1376313" algn="l"/>
              </a:tabLst>
            </a:pPr>
            <a:r>
              <a:rPr lang="en-US" altLang="en-US" dirty="0">
                <a:ea typeface="ＭＳ Ｐゴシック" panose="020B0600070205080204" pitchFamily="34" charset="-128"/>
              </a:rPr>
              <a:t>Two process solution</a:t>
            </a:r>
          </a:p>
          <a:p>
            <a:pPr>
              <a:tabLst>
                <a:tab pos="812961" algn="l"/>
                <a:tab pos="1119771" algn="l"/>
                <a:tab pos="1376313" algn="l"/>
              </a:tabLst>
            </a:pPr>
            <a:r>
              <a:rPr lang="en-US" altLang="en-US" dirty="0">
                <a:ea typeface="ＭＳ Ｐゴシック" panose="020B0600070205080204" pitchFamily="34" charset="-128"/>
              </a:rPr>
              <a:t>Assume that the LOAD and STORE instructions are atomic; that is, cannot be interrupted.</a:t>
            </a:r>
          </a:p>
          <a:p>
            <a:pPr>
              <a:tabLst>
                <a:tab pos="812961" algn="l"/>
                <a:tab pos="1119771" algn="l"/>
                <a:tab pos="1376313" algn="l"/>
              </a:tabLst>
            </a:pPr>
            <a:r>
              <a:rPr lang="en-US" altLang="en-US" dirty="0">
                <a:ea typeface="ＭＳ Ｐゴシック" panose="020B0600070205080204" pitchFamily="34" charset="-128"/>
              </a:rPr>
              <a:t>The two processes share two variables:</a:t>
            </a:r>
          </a:p>
          <a:p>
            <a:pPr lvl="1">
              <a:tabLst>
                <a:tab pos="812961" algn="l"/>
                <a:tab pos="1119771" algn="l"/>
                <a:tab pos="1376313" algn="l"/>
              </a:tabLst>
            </a:pPr>
            <a:r>
              <a:rPr lang="en-US" altLang="en-US" dirty="0">
                <a:ea typeface="ＭＳ Ｐゴシック" panose="020B0600070205080204" pitchFamily="34" charset="-128"/>
              </a:rPr>
              <a:t>int</a:t>
            </a:r>
            <a:r>
              <a:rPr lang="en-US" altLang="en-US" dirty="0">
                <a:solidFill>
                  <a:srgbClr val="FF0000"/>
                </a:solidFill>
                <a:ea typeface="ＭＳ Ｐゴシック" panose="020B0600070205080204" pitchFamily="34" charset="-128"/>
              </a:rPr>
              <a:t> turn</a:t>
            </a:r>
            <a:r>
              <a:rPr lang="en-US" altLang="en-US" dirty="0">
                <a:ea typeface="ＭＳ Ｐゴシック" panose="020B0600070205080204" pitchFamily="34" charset="-128"/>
              </a:rPr>
              <a:t>; </a:t>
            </a:r>
          </a:p>
          <a:p>
            <a:pPr lvl="1">
              <a:tabLst>
                <a:tab pos="812961" algn="l"/>
                <a:tab pos="1119771" algn="l"/>
                <a:tab pos="1376313" algn="l"/>
              </a:tabLst>
            </a:pPr>
            <a:r>
              <a:rPr lang="en-US" altLang="en-US" dirty="0">
                <a:ea typeface="ＭＳ Ｐゴシック" panose="020B0600070205080204" pitchFamily="34" charset="-128"/>
              </a:rPr>
              <a:t>Boolean </a:t>
            </a:r>
            <a:r>
              <a:rPr lang="en-US" altLang="en-US" dirty="0">
                <a:solidFill>
                  <a:srgbClr val="FF0000"/>
                </a:solidFill>
                <a:ea typeface="ＭＳ Ｐゴシック" panose="020B0600070205080204" pitchFamily="34" charset="-128"/>
              </a:rPr>
              <a:t>flag[2]</a:t>
            </a:r>
          </a:p>
          <a:p>
            <a:pPr>
              <a:tabLst>
                <a:tab pos="812961" algn="l"/>
                <a:tab pos="1119771" algn="l"/>
                <a:tab pos="1376313" algn="l"/>
              </a:tabLst>
            </a:pPr>
            <a:r>
              <a:rPr lang="en-US" altLang="en-US" dirty="0">
                <a:ea typeface="ＭＳ Ｐゴシック" panose="020B0600070205080204" pitchFamily="34" charset="-128"/>
              </a:rPr>
              <a:t>The variable </a:t>
            </a:r>
            <a:r>
              <a:rPr lang="en-US" altLang="en-US" dirty="0">
                <a:solidFill>
                  <a:srgbClr val="FF0000"/>
                </a:solidFill>
                <a:ea typeface="ＭＳ Ｐゴシック" panose="020B0600070205080204" pitchFamily="34" charset="-128"/>
              </a:rPr>
              <a:t>turn</a:t>
            </a:r>
            <a:r>
              <a:rPr lang="en-US" altLang="en-US" dirty="0">
                <a:ea typeface="ＭＳ Ｐゴシック" panose="020B0600070205080204" pitchFamily="34" charset="-128"/>
              </a:rPr>
              <a:t> indicates whose turn it is to enter the critical section.  </a:t>
            </a:r>
          </a:p>
          <a:p>
            <a:pPr>
              <a:tabLst>
                <a:tab pos="812961" algn="l"/>
                <a:tab pos="1119771" algn="l"/>
                <a:tab pos="1376313" algn="l"/>
              </a:tabLst>
            </a:pPr>
            <a:r>
              <a:rPr lang="en-US" altLang="en-US" dirty="0">
                <a:ea typeface="ＭＳ Ｐゴシック" panose="020B0600070205080204" pitchFamily="34" charset="-128"/>
              </a:rPr>
              <a:t>The </a:t>
            </a:r>
            <a:r>
              <a:rPr lang="en-US" altLang="en-US" dirty="0">
                <a:solidFill>
                  <a:srgbClr val="FF0000"/>
                </a:solidFill>
                <a:ea typeface="ＭＳ Ｐゴシック" panose="020B0600070205080204" pitchFamily="34" charset="-128"/>
              </a:rPr>
              <a:t>flag</a:t>
            </a:r>
            <a:r>
              <a:rPr lang="en-US" altLang="en-US" dirty="0">
                <a:ea typeface="ＭＳ Ｐゴシック" panose="020B0600070205080204" pitchFamily="34" charset="-128"/>
              </a:rPr>
              <a:t> array is used to indicate if a process is ready to enter the critical section. </a:t>
            </a:r>
            <a:r>
              <a:rPr lang="en-US" altLang="en-US" dirty="0">
                <a:solidFill>
                  <a:srgbClr val="FF0000"/>
                </a:solidFill>
                <a:ea typeface="ＭＳ Ｐゴシック" panose="020B0600070205080204" pitchFamily="34" charset="-128"/>
              </a:rPr>
              <a:t>flag[</a:t>
            </a:r>
            <a:r>
              <a:rPr lang="en-US" altLang="en-US" dirty="0" err="1">
                <a:solidFill>
                  <a:srgbClr val="FF0000"/>
                </a:solidFill>
                <a:ea typeface="ＭＳ Ｐゴシック" panose="020B0600070205080204" pitchFamily="34" charset="-128"/>
              </a:rPr>
              <a:t>i</a:t>
            </a:r>
            <a:r>
              <a:rPr lang="en-US" altLang="en-US" dirty="0">
                <a:solidFill>
                  <a:srgbClr val="FF0000"/>
                </a:solidFill>
                <a:ea typeface="ＭＳ Ｐゴシック" panose="020B0600070205080204" pitchFamily="34" charset="-128"/>
              </a:rPr>
              <a:t>] </a:t>
            </a:r>
            <a:r>
              <a:rPr lang="en-US" altLang="en-US" dirty="0">
                <a:ea typeface="ＭＳ Ｐゴシック" panose="020B0600070205080204" pitchFamily="34" charset="-128"/>
              </a:rPr>
              <a:t>= true implies that process </a:t>
            </a:r>
            <a:r>
              <a:rPr lang="en-US" altLang="en-US" dirty="0">
                <a:solidFill>
                  <a:srgbClr val="0000FF"/>
                </a:solidFill>
                <a:ea typeface="ＭＳ Ｐゴシック" panose="020B0600070205080204" pitchFamily="34" charset="-128"/>
              </a:rPr>
              <a:t>P</a:t>
            </a:r>
            <a:r>
              <a:rPr lang="en-US" altLang="en-US" baseline="-25000" dirty="0">
                <a:solidFill>
                  <a:srgbClr val="0000FF"/>
                </a:solidFill>
                <a:ea typeface="ＭＳ Ｐゴシック" panose="020B0600070205080204" pitchFamily="34" charset="-128"/>
              </a:rPr>
              <a:t>i</a:t>
            </a:r>
            <a:r>
              <a:rPr lang="en-US" altLang="en-US" dirty="0">
                <a:ea typeface="ＭＳ Ｐゴシック" panose="020B0600070205080204" pitchFamily="34" charset="-128"/>
              </a:rPr>
              <a:t> is ready!</a:t>
            </a:r>
          </a:p>
        </p:txBody>
      </p:sp>
    </p:spTree>
    <p:extLst>
      <p:ext uri="{BB962C8B-B14F-4D97-AF65-F5344CB8AC3E}">
        <p14:creationId xmlns:p14="http://schemas.microsoft.com/office/powerpoint/2010/main" val="1953471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4C154C-B4FF-9B2A-B9D2-B061F841560D}"/>
              </a:ext>
            </a:extLst>
          </p:cNvPr>
          <p:cNvPicPr>
            <a:picLocks noChangeAspect="1"/>
          </p:cNvPicPr>
          <p:nvPr/>
        </p:nvPicPr>
        <p:blipFill>
          <a:blip r:embed="rId3"/>
          <a:stretch>
            <a:fillRect/>
          </a:stretch>
        </p:blipFill>
        <p:spPr>
          <a:xfrm>
            <a:off x="-1" y="120178"/>
            <a:ext cx="13312775" cy="7485388"/>
          </a:xfrm>
          <a:prstGeom prst="rect">
            <a:avLst/>
          </a:prstGeom>
        </p:spPr>
      </p:pic>
      <p:sp>
        <p:nvSpPr>
          <p:cNvPr id="22532" name="Rectangle 3"/>
          <p:cNvSpPr>
            <a:spLocks noGrp="1" noChangeArrowheads="1"/>
          </p:cNvSpPr>
          <p:nvPr>
            <p:ph type="body" idx="1"/>
          </p:nvPr>
        </p:nvSpPr>
        <p:spPr>
          <a:xfrm>
            <a:off x="2648028" y="1667218"/>
            <a:ext cx="7285431" cy="4818820"/>
          </a:xfrm>
        </p:spPr>
        <p:txBody>
          <a:bodyPr/>
          <a:lstStyle/>
          <a:p>
            <a:pPr>
              <a:buFont typeface="Monotype Sorts" charset="2"/>
              <a:buNone/>
            </a:pPr>
            <a:r>
              <a:rPr lang="en-US" altLang="en-US" dirty="0">
                <a:solidFill>
                  <a:srgbClr val="0000FF"/>
                </a:solidFill>
                <a:ea typeface="ＭＳ Ｐゴシック" panose="020B0600070205080204" pitchFamily="34" charset="-128"/>
              </a:rPr>
              <a:t>	do { </a:t>
            </a:r>
          </a:p>
          <a:p>
            <a:pPr>
              <a:buFont typeface="Monotype Sorts" charset="2"/>
              <a:buNone/>
            </a:pPr>
            <a:r>
              <a:rPr lang="en-US" altLang="en-US" dirty="0">
                <a:solidFill>
                  <a:srgbClr val="0000FF"/>
                </a:solidFill>
                <a:ea typeface="ＭＳ Ｐゴシック" panose="020B0600070205080204" pitchFamily="34" charset="-128"/>
              </a:rPr>
              <a:t>		flag[</a:t>
            </a:r>
            <a:r>
              <a:rPr lang="en-US" altLang="en-US" dirty="0" err="1">
                <a:solidFill>
                  <a:srgbClr val="0000FF"/>
                </a:solidFill>
                <a:ea typeface="ＭＳ Ｐゴシック" panose="020B0600070205080204" pitchFamily="34" charset="-128"/>
              </a:rPr>
              <a:t>i</a:t>
            </a:r>
            <a:r>
              <a:rPr lang="en-US" altLang="en-US" dirty="0">
                <a:solidFill>
                  <a:srgbClr val="0000FF"/>
                </a:solidFill>
                <a:ea typeface="ＭＳ Ｐゴシック" panose="020B0600070205080204" pitchFamily="34" charset="-128"/>
              </a:rPr>
              <a:t>] = TRUE; </a:t>
            </a:r>
          </a:p>
          <a:p>
            <a:pPr>
              <a:buFont typeface="Monotype Sorts" charset="2"/>
              <a:buNone/>
            </a:pPr>
            <a:r>
              <a:rPr lang="en-US" altLang="en-US" dirty="0">
                <a:solidFill>
                  <a:srgbClr val="0000FF"/>
                </a:solidFill>
                <a:ea typeface="ＭＳ Ｐゴシック" panose="020B0600070205080204" pitchFamily="34" charset="-128"/>
              </a:rPr>
              <a:t>		turn = j; </a:t>
            </a:r>
          </a:p>
          <a:p>
            <a:pPr>
              <a:buFont typeface="Monotype Sorts" charset="2"/>
              <a:buNone/>
            </a:pPr>
            <a:r>
              <a:rPr lang="en-US" altLang="en-US" dirty="0">
                <a:solidFill>
                  <a:srgbClr val="0000FF"/>
                </a:solidFill>
                <a:ea typeface="ＭＳ Ｐゴシック" panose="020B0600070205080204" pitchFamily="34" charset="-128"/>
              </a:rPr>
              <a:t>		while (flag[j] &amp;&amp; turn == j); </a:t>
            </a:r>
          </a:p>
          <a:p>
            <a:pPr>
              <a:buFont typeface="Monotype Sorts" charset="2"/>
              <a:buNone/>
            </a:pPr>
            <a:r>
              <a:rPr lang="en-US" altLang="en-US" dirty="0">
                <a:solidFill>
                  <a:srgbClr val="0000FF"/>
                </a:solidFill>
                <a:ea typeface="ＭＳ Ｐゴシック" panose="020B0600070205080204" pitchFamily="34" charset="-128"/>
              </a:rPr>
              <a:t>			critical section </a:t>
            </a:r>
          </a:p>
          <a:p>
            <a:pPr>
              <a:buFont typeface="Monotype Sorts" charset="2"/>
              <a:buNone/>
            </a:pPr>
            <a:r>
              <a:rPr lang="en-US" altLang="en-US" dirty="0">
                <a:solidFill>
                  <a:srgbClr val="0000FF"/>
                </a:solidFill>
                <a:ea typeface="ＭＳ Ｐゴシック" panose="020B0600070205080204" pitchFamily="34" charset="-128"/>
              </a:rPr>
              <a:t>		flag[</a:t>
            </a:r>
            <a:r>
              <a:rPr lang="en-US" altLang="en-US" dirty="0" err="1">
                <a:solidFill>
                  <a:srgbClr val="0000FF"/>
                </a:solidFill>
                <a:ea typeface="ＭＳ Ｐゴシック" panose="020B0600070205080204" pitchFamily="34" charset="-128"/>
              </a:rPr>
              <a:t>i</a:t>
            </a:r>
            <a:r>
              <a:rPr lang="en-US" altLang="en-US" dirty="0">
                <a:solidFill>
                  <a:srgbClr val="0000FF"/>
                </a:solidFill>
                <a:ea typeface="ＭＳ Ｐゴシック" panose="020B0600070205080204" pitchFamily="34" charset="-128"/>
              </a:rPr>
              <a:t>] = FALSE; </a:t>
            </a:r>
          </a:p>
          <a:p>
            <a:pPr>
              <a:buFont typeface="Monotype Sorts" charset="2"/>
              <a:buNone/>
            </a:pPr>
            <a:r>
              <a:rPr lang="en-US" altLang="en-US" dirty="0">
                <a:solidFill>
                  <a:srgbClr val="0000FF"/>
                </a:solidFill>
                <a:ea typeface="ＭＳ Ｐゴシック" panose="020B0600070205080204" pitchFamily="34" charset="-128"/>
              </a:rPr>
              <a:t>			remainder section </a:t>
            </a:r>
          </a:p>
          <a:p>
            <a:pPr>
              <a:buFont typeface="Monotype Sorts" charset="2"/>
              <a:buNone/>
            </a:pPr>
            <a:r>
              <a:rPr lang="en-US" altLang="en-US" dirty="0">
                <a:solidFill>
                  <a:srgbClr val="0000FF"/>
                </a:solidFill>
                <a:ea typeface="ＭＳ Ｐゴシック" panose="020B0600070205080204" pitchFamily="34" charset="-128"/>
              </a:rPr>
              <a:t>	} while (TRUE); </a:t>
            </a:r>
            <a:r>
              <a:rPr lang="en-US" altLang="en-US" sz="1747" dirty="0">
                <a:solidFill>
                  <a:srgbClr val="0000FF"/>
                </a:solidFill>
                <a:ea typeface="ＭＳ Ｐゴシック" panose="020B0600070205080204" pitchFamily="34" charset="-128"/>
              </a:rPr>
              <a:t>	</a:t>
            </a:r>
            <a:endParaRPr lang="en-US" altLang="en-US" sz="1529" dirty="0">
              <a:solidFill>
                <a:srgbClr val="0000FF"/>
              </a:solidFill>
              <a:ea typeface="ＭＳ Ｐゴシック" panose="020B0600070205080204" pitchFamily="34" charset="-128"/>
            </a:endParaRPr>
          </a:p>
        </p:txBody>
      </p:sp>
      <p:sp>
        <p:nvSpPr>
          <p:cNvPr id="22533" name="Rectangle 2"/>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Algorithm for Process </a:t>
            </a:r>
            <a:r>
              <a:rPr lang="en-US" altLang="en-US" dirty="0">
                <a:solidFill>
                  <a:srgbClr val="0000FF"/>
                </a:solidFill>
                <a:ea typeface="ＭＳ Ｐゴシック" panose="020B0600070205080204" pitchFamily="34" charset="-128"/>
              </a:rPr>
              <a:t>P</a:t>
            </a:r>
            <a:r>
              <a:rPr lang="en-US" altLang="en-US" baseline="-25000" dirty="0">
                <a:solidFill>
                  <a:srgbClr val="0000FF"/>
                </a:solidFill>
                <a:ea typeface="ＭＳ Ｐゴシック" panose="020B0600070205080204" pitchFamily="34" charset="-128"/>
              </a:rPr>
              <a:t>i</a:t>
            </a:r>
          </a:p>
        </p:txBody>
      </p:sp>
    </p:spTree>
    <p:extLst>
      <p:ext uri="{BB962C8B-B14F-4D97-AF65-F5344CB8AC3E}">
        <p14:creationId xmlns:p14="http://schemas.microsoft.com/office/powerpoint/2010/main" val="3035844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F35A82-D219-348D-06D4-6D513B857C63}"/>
              </a:ext>
            </a:extLst>
          </p:cNvPr>
          <p:cNvPicPr>
            <a:picLocks noChangeAspect="1"/>
          </p:cNvPicPr>
          <p:nvPr/>
        </p:nvPicPr>
        <p:blipFill>
          <a:blip r:embed="rId3"/>
          <a:stretch>
            <a:fillRect/>
          </a:stretch>
        </p:blipFill>
        <p:spPr>
          <a:xfrm>
            <a:off x="-1" y="0"/>
            <a:ext cx="13312775" cy="7485388"/>
          </a:xfrm>
          <a:prstGeom prst="rect">
            <a:avLst/>
          </a:prstGeom>
        </p:spPr>
      </p:pic>
      <p:sp>
        <p:nvSpPr>
          <p:cNvPr id="24578"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Synchronization Hardware</a:t>
            </a:r>
          </a:p>
        </p:txBody>
      </p:sp>
      <p:sp>
        <p:nvSpPr>
          <p:cNvPr id="24579" name="Rectangle 3"/>
          <p:cNvSpPr>
            <a:spLocks noGrp="1" noChangeArrowheads="1"/>
          </p:cNvSpPr>
          <p:nvPr>
            <p:ph type="body" idx="1"/>
          </p:nvPr>
        </p:nvSpPr>
        <p:spPr>
          <a:xfrm>
            <a:off x="1163464" y="1584350"/>
            <a:ext cx="11234057" cy="4829220"/>
          </a:xfrm>
        </p:spPr>
        <p:txBody>
          <a:bodyPr>
            <a:normAutofit/>
          </a:bodyPr>
          <a:lstStyle/>
          <a:p>
            <a:pPr>
              <a:tabLst>
                <a:tab pos="812961" algn="l"/>
                <a:tab pos="1119771" algn="l"/>
                <a:tab pos="1376313" algn="l"/>
              </a:tabLst>
            </a:pPr>
            <a:r>
              <a:rPr lang="en-US" altLang="en-US" sz="3200" dirty="0">
                <a:ea typeface="ＭＳ Ｐゴシック" panose="020B0600070205080204" pitchFamily="34" charset="-128"/>
              </a:rPr>
              <a:t>Many systems provide hardware support for critical section code</a:t>
            </a:r>
          </a:p>
          <a:p>
            <a:pPr>
              <a:tabLst>
                <a:tab pos="812961" algn="l"/>
                <a:tab pos="1119771" algn="l"/>
                <a:tab pos="1376313" algn="l"/>
              </a:tabLst>
            </a:pPr>
            <a:r>
              <a:rPr lang="en-US" altLang="en-US" sz="3200" dirty="0">
                <a:ea typeface="ＭＳ Ｐゴシック" panose="020B0600070205080204" pitchFamily="34" charset="-128"/>
              </a:rPr>
              <a:t>Uniprocessors – could disable interrupts</a:t>
            </a:r>
          </a:p>
          <a:p>
            <a:pPr lvl="1">
              <a:tabLst>
                <a:tab pos="812961" algn="l"/>
                <a:tab pos="1119771" algn="l"/>
                <a:tab pos="1376313" algn="l"/>
              </a:tabLst>
            </a:pPr>
            <a:r>
              <a:rPr lang="en-US" altLang="en-US" sz="2800" dirty="0">
                <a:ea typeface="ＭＳ Ｐゴシック" panose="020B0600070205080204" pitchFamily="34" charset="-128"/>
              </a:rPr>
              <a:t>Currently running code would execute without preemption</a:t>
            </a:r>
          </a:p>
          <a:p>
            <a:pPr lvl="1">
              <a:tabLst>
                <a:tab pos="812961" algn="l"/>
                <a:tab pos="1119771" algn="l"/>
                <a:tab pos="1376313" algn="l"/>
              </a:tabLst>
            </a:pPr>
            <a:r>
              <a:rPr lang="en-US" altLang="en-US" sz="2800" dirty="0">
                <a:ea typeface="ＭＳ Ｐゴシック" panose="020B0600070205080204" pitchFamily="34" charset="-128"/>
              </a:rPr>
              <a:t>Generally too inefficient on multiprocessor systems</a:t>
            </a:r>
          </a:p>
          <a:p>
            <a:pPr lvl="2">
              <a:tabLst>
                <a:tab pos="812961" algn="l"/>
                <a:tab pos="1119771" algn="l"/>
                <a:tab pos="1376313" algn="l"/>
              </a:tabLst>
            </a:pPr>
            <a:r>
              <a:rPr lang="en-US" altLang="en-US" sz="2400" dirty="0">
                <a:ea typeface="ＭＳ Ｐゴシック" panose="020B0600070205080204" pitchFamily="34" charset="-128"/>
              </a:rPr>
              <a:t>Operating systems using this not broadly scalable</a:t>
            </a:r>
          </a:p>
          <a:p>
            <a:pPr>
              <a:tabLst>
                <a:tab pos="812961" algn="l"/>
                <a:tab pos="1119771" algn="l"/>
                <a:tab pos="1376313" algn="l"/>
              </a:tabLst>
            </a:pPr>
            <a:r>
              <a:rPr lang="en-US" altLang="en-US" sz="3200" dirty="0">
                <a:ea typeface="ＭＳ Ｐゴシック" panose="020B0600070205080204" pitchFamily="34" charset="-128"/>
              </a:rPr>
              <a:t>Modern machines provide special atomic hardware instructions</a:t>
            </a:r>
          </a:p>
          <a:p>
            <a:pPr lvl="2">
              <a:tabLst>
                <a:tab pos="812961" algn="l"/>
                <a:tab pos="1119771" algn="l"/>
                <a:tab pos="1376313" algn="l"/>
              </a:tabLst>
            </a:pPr>
            <a:r>
              <a:rPr lang="en-US" altLang="en-US" sz="2400" dirty="0">
                <a:solidFill>
                  <a:schemeClr val="tx2"/>
                </a:solidFill>
                <a:ea typeface="ＭＳ Ｐゴシック" panose="020B0600070205080204" pitchFamily="34" charset="-128"/>
              </a:rPr>
              <a:t>Atomic = non-</a:t>
            </a:r>
            <a:r>
              <a:rPr lang="en-US" altLang="en-US" sz="2400" dirty="0" err="1">
                <a:solidFill>
                  <a:schemeClr val="tx2"/>
                </a:solidFill>
                <a:ea typeface="ＭＳ Ｐゴシック" panose="020B0600070205080204" pitchFamily="34" charset="-128"/>
              </a:rPr>
              <a:t>interruptable</a:t>
            </a:r>
            <a:endParaRPr lang="en-US" altLang="en-US" sz="2400" dirty="0">
              <a:solidFill>
                <a:schemeClr val="tx2"/>
              </a:solidFill>
              <a:ea typeface="ＭＳ Ｐゴシック" panose="020B0600070205080204" pitchFamily="34" charset="-128"/>
            </a:endParaRPr>
          </a:p>
          <a:p>
            <a:pPr lvl="1">
              <a:tabLst>
                <a:tab pos="812961" algn="l"/>
                <a:tab pos="1119771" algn="l"/>
                <a:tab pos="1376313" algn="l"/>
              </a:tabLst>
            </a:pPr>
            <a:r>
              <a:rPr lang="en-US" altLang="en-US" sz="2800" dirty="0">
                <a:ea typeface="ＭＳ Ｐゴシック" panose="020B0600070205080204" pitchFamily="34" charset="-128"/>
              </a:rPr>
              <a:t>Either test memory word and set value</a:t>
            </a:r>
          </a:p>
          <a:p>
            <a:pPr lvl="1">
              <a:tabLst>
                <a:tab pos="812961" algn="l"/>
                <a:tab pos="1119771" algn="l"/>
                <a:tab pos="1376313" algn="l"/>
              </a:tabLst>
            </a:pPr>
            <a:r>
              <a:rPr lang="en-US" altLang="en-US" sz="2800" dirty="0">
                <a:ea typeface="ＭＳ Ｐゴシック" panose="020B0600070205080204" pitchFamily="34" charset="-128"/>
              </a:rPr>
              <a:t>Or swap contents of two memory words</a:t>
            </a:r>
          </a:p>
        </p:txBody>
      </p:sp>
    </p:spTree>
    <p:extLst>
      <p:ext uri="{BB962C8B-B14F-4D97-AF65-F5344CB8AC3E}">
        <p14:creationId xmlns:p14="http://schemas.microsoft.com/office/powerpoint/2010/main" val="2855849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Unit 3: Inter-Process Communication</a:t>
            </a:r>
            <a:r>
              <a:rPr lang="en-US" altLang="en-US" dirty="0">
                <a:ea typeface="ＭＳ Ｐゴシック" panose="020B0600070205080204" pitchFamily="34" charset="-128"/>
              </a:rPr>
              <a:t> </a:t>
            </a:r>
            <a:r>
              <a:rPr lang="en-US" b="1" dirty="0"/>
              <a:t>	</a:t>
            </a:r>
            <a:endParaRPr lang="en-IN" sz="3000" b="1" dirty="0">
              <a:solidFill>
                <a:srgbClr val="C00000"/>
              </a:solidFill>
              <a:latin typeface="Arial"/>
              <a:cs typeface="Arial"/>
            </a:endParaRPr>
          </a:p>
        </p:txBody>
      </p:sp>
      <p:graphicFrame>
        <p:nvGraphicFramePr>
          <p:cNvPr id="5" name="Table 4"/>
          <p:cNvGraphicFramePr>
            <a:graphicFrameLocks noGrp="1"/>
          </p:cNvGraphicFramePr>
          <p:nvPr/>
        </p:nvGraphicFramePr>
        <p:xfrm>
          <a:off x="1470117" y="1543689"/>
          <a:ext cx="10014128" cy="4986410"/>
        </p:xfrm>
        <a:graphic>
          <a:graphicData uri="http://schemas.openxmlformats.org/drawingml/2006/table">
            <a:tbl>
              <a:tblPr firstRow="1" firstCol="1" bandRow="1">
                <a:tableStyleId>{5C22544A-7EE6-4342-B048-85BDC9FD1C3A}</a:tableStyleId>
              </a:tblPr>
              <a:tblGrid>
                <a:gridCol w="1536694">
                  <a:extLst>
                    <a:ext uri="{9D8B030D-6E8A-4147-A177-3AD203B41FA5}">
                      <a16:colId xmlns:a16="http://schemas.microsoft.com/office/drawing/2014/main" val="3270965196"/>
                    </a:ext>
                  </a:extLst>
                </a:gridCol>
                <a:gridCol w="8477434">
                  <a:extLst>
                    <a:ext uri="{9D8B030D-6E8A-4147-A177-3AD203B41FA5}">
                      <a16:colId xmlns:a16="http://schemas.microsoft.com/office/drawing/2014/main" val="3821872760"/>
                    </a:ext>
                  </a:extLst>
                </a:gridCol>
              </a:tblGrid>
              <a:tr h="581121">
                <a:tc>
                  <a:txBody>
                    <a:bodyPr/>
                    <a:lstStyle/>
                    <a:p>
                      <a:pPr marL="0" marR="0">
                        <a:lnSpc>
                          <a:spcPct val="115000"/>
                        </a:lnSpc>
                        <a:spcBef>
                          <a:spcPts val="0"/>
                        </a:spcBef>
                        <a:spcAft>
                          <a:spcPts val="0"/>
                        </a:spcAft>
                      </a:pPr>
                      <a:r>
                        <a:rPr lang="en-US" sz="1800">
                          <a:effectLst/>
                        </a:rPr>
                        <a:t>L1</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000">
                          <a:effectLst/>
                        </a:rPr>
                        <a:t>Inter Process Communication (IPC), IPC mechanisms: Shared Memory and Message Passing </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4979020"/>
                  </a:ext>
                </a:extLst>
              </a:tr>
              <a:tr h="571285">
                <a:tc>
                  <a:txBody>
                    <a:bodyPr/>
                    <a:lstStyle/>
                    <a:p>
                      <a:pPr marL="0" marR="0">
                        <a:lnSpc>
                          <a:spcPct val="115000"/>
                        </a:lnSpc>
                        <a:spcBef>
                          <a:spcPts val="0"/>
                        </a:spcBef>
                        <a:spcAft>
                          <a:spcPts val="0"/>
                        </a:spcAft>
                      </a:pPr>
                      <a:r>
                        <a:rPr lang="en-US" sz="1800">
                          <a:effectLst/>
                        </a:rPr>
                        <a:t>L2</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000" dirty="0">
                          <a:effectLst/>
                        </a:rPr>
                        <a:t>Message Passing: Shared Memory, Pipes and Named pipes in Linux</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826576"/>
                  </a:ext>
                </a:extLst>
              </a:tr>
              <a:tr h="290151">
                <a:tc>
                  <a:txBody>
                    <a:bodyPr/>
                    <a:lstStyle/>
                    <a:p>
                      <a:pPr marL="0" marR="0">
                        <a:lnSpc>
                          <a:spcPct val="115000"/>
                        </a:lnSpc>
                        <a:spcBef>
                          <a:spcPts val="0"/>
                        </a:spcBef>
                        <a:spcAft>
                          <a:spcPts val="0"/>
                        </a:spcAft>
                      </a:pPr>
                      <a:r>
                        <a:rPr lang="en-US" sz="1800">
                          <a:effectLst/>
                        </a:rPr>
                        <a:t>L3</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000" dirty="0">
                          <a:effectLst/>
                        </a:rPr>
                        <a:t>Critical Section Problem, Race Condition,</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2223466"/>
                  </a:ext>
                </a:extLst>
              </a:tr>
              <a:tr h="571285">
                <a:tc>
                  <a:txBody>
                    <a:bodyPr/>
                    <a:lstStyle/>
                    <a:p>
                      <a:pPr marL="0" marR="0">
                        <a:lnSpc>
                          <a:spcPct val="115000"/>
                        </a:lnSpc>
                        <a:spcBef>
                          <a:spcPts val="0"/>
                        </a:spcBef>
                        <a:spcAft>
                          <a:spcPts val="0"/>
                        </a:spcAft>
                      </a:pPr>
                      <a:r>
                        <a:rPr lang="en-US" sz="1800">
                          <a:effectLst/>
                        </a:rPr>
                        <a:t>L4</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000" dirty="0">
                          <a:effectLst/>
                        </a:rPr>
                        <a:t>Producer Consumer Problem, Solution to Critical section Problem: Hardware and Software Solutions,</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2471081"/>
                  </a:ext>
                </a:extLst>
              </a:tr>
              <a:tr h="581121">
                <a:tc>
                  <a:txBody>
                    <a:bodyPr/>
                    <a:lstStyle/>
                    <a:p>
                      <a:pPr marL="0" marR="0">
                        <a:lnSpc>
                          <a:spcPct val="115000"/>
                        </a:lnSpc>
                        <a:spcBef>
                          <a:spcPts val="0"/>
                        </a:spcBef>
                        <a:spcAft>
                          <a:spcPts val="0"/>
                        </a:spcAft>
                      </a:pPr>
                      <a:r>
                        <a:rPr lang="en-US" sz="1800">
                          <a:effectLst/>
                        </a:rPr>
                        <a:t>L5</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Software Solutions: Semaphores: Counting semaphore, Binary semaphore,</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3355021"/>
                  </a:ext>
                </a:extLst>
              </a:tr>
              <a:tr h="315970">
                <a:tc>
                  <a:txBody>
                    <a:bodyPr/>
                    <a:lstStyle/>
                    <a:p>
                      <a:pPr marL="0" marR="0">
                        <a:lnSpc>
                          <a:spcPct val="115000"/>
                        </a:lnSpc>
                        <a:spcBef>
                          <a:spcPts val="0"/>
                        </a:spcBef>
                        <a:spcAft>
                          <a:spcPts val="0"/>
                        </a:spcAft>
                      </a:pPr>
                      <a:r>
                        <a:rPr lang="en-US" sz="1800">
                          <a:effectLst/>
                        </a:rPr>
                        <a:t>L6</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dirty="0">
                          <a:effectLst/>
                        </a:rPr>
                        <a:t>Software Solutions: Monitors</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8390446"/>
                  </a:ext>
                </a:extLst>
              </a:tr>
              <a:tr h="315970">
                <a:tc>
                  <a:txBody>
                    <a:bodyPr/>
                    <a:lstStyle/>
                    <a:p>
                      <a:pPr marL="0" marR="0">
                        <a:lnSpc>
                          <a:spcPct val="115000"/>
                        </a:lnSpc>
                        <a:spcBef>
                          <a:spcPts val="0"/>
                        </a:spcBef>
                        <a:spcAft>
                          <a:spcPts val="0"/>
                        </a:spcAft>
                      </a:pPr>
                      <a:r>
                        <a:rPr lang="en-US" sz="1800">
                          <a:effectLst/>
                        </a:rPr>
                        <a:t>L7</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a:effectLst/>
                        </a:rPr>
                        <a:t>Software Solutions: Algorithm 1, Algorithm 2,</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8344940"/>
                  </a:ext>
                </a:extLst>
              </a:tr>
              <a:tr h="315970">
                <a:tc>
                  <a:txBody>
                    <a:bodyPr/>
                    <a:lstStyle/>
                    <a:p>
                      <a:pPr marL="0" marR="0">
                        <a:lnSpc>
                          <a:spcPct val="115000"/>
                        </a:lnSpc>
                        <a:spcBef>
                          <a:spcPts val="0"/>
                        </a:spcBef>
                        <a:spcAft>
                          <a:spcPts val="0"/>
                        </a:spcAft>
                      </a:pPr>
                      <a:r>
                        <a:rPr lang="en-US" sz="1800">
                          <a:effectLst/>
                        </a:rPr>
                        <a:t>L8</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000" dirty="0">
                          <a:effectLst/>
                        </a:rPr>
                        <a:t>Software Solutions: Algorithm 3/Peterson Solution, Bakery Algorithm</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7908187"/>
                  </a:ext>
                </a:extLst>
              </a:tr>
              <a:tr h="709804">
                <a:tc>
                  <a:txBody>
                    <a:bodyPr/>
                    <a:lstStyle/>
                    <a:p>
                      <a:pPr marL="0" marR="0">
                        <a:lnSpc>
                          <a:spcPct val="115000"/>
                        </a:lnSpc>
                        <a:spcBef>
                          <a:spcPts val="0"/>
                        </a:spcBef>
                        <a:spcAft>
                          <a:spcPts val="0"/>
                        </a:spcAft>
                      </a:pPr>
                      <a:r>
                        <a:rPr lang="en-US" sz="1800">
                          <a:effectLst/>
                        </a:rPr>
                        <a:t>L9</a:t>
                      </a:r>
                      <a:endParaRPr lang="en-US"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000" dirty="0">
                          <a:effectLst/>
                        </a:rPr>
                        <a:t>Classic process synchronization problems (case studies).</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9850424"/>
                  </a:ext>
                </a:extLst>
              </a:tr>
            </a:tbl>
          </a:graphicData>
        </a:graphic>
      </p:graphicFrame>
    </p:spTree>
    <p:extLst>
      <p:ext uri="{BB962C8B-B14F-4D97-AF65-F5344CB8AC3E}">
        <p14:creationId xmlns:p14="http://schemas.microsoft.com/office/powerpoint/2010/main" val="89763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C6007F-0481-B984-ED81-7816A3414065}"/>
              </a:ext>
            </a:extLst>
          </p:cNvPr>
          <p:cNvPicPr>
            <a:picLocks noChangeAspect="1"/>
          </p:cNvPicPr>
          <p:nvPr/>
        </p:nvPicPr>
        <p:blipFill>
          <a:blip r:embed="rId2"/>
          <a:stretch>
            <a:fillRect/>
          </a:stretch>
        </p:blipFill>
        <p:spPr>
          <a:xfrm>
            <a:off x="0" y="120178"/>
            <a:ext cx="13312775" cy="7485388"/>
          </a:xfrm>
          <a:prstGeom prst="rect">
            <a:avLst/>
          </a:prstGeom>
        </p:spPr>
      </p:pic>
      <p:sp>
        <p:nvSpPr>
          <p:cNvPr id="26628" name="Title 1"/>
          <p:cNvSpPr>
            <a:spLocks noGrp="1"/>
          </p:cNvSpPr>
          <p:nvPr>
            <p:ph type="title"/>
          </p:nvPr>
        </p:nvSpPr>
        <p:spPr/>
        <p:txBody>
          <a:bodyPr/>
          <a:lstStyle/>
          <a:p>
            <a:r>
              <a:rPr lang="en-US" altLang="en-US" sz="2621">
                <a:ea typeface="ＭＳ Ｐゴシック" panose="020B0600070205080204" pitchFamily="34" charset="-128"/>
              </a:rPr>
              <a:t>Solution to Critical-section Problem Using Locks</a:t>
            </a:r>
          </a:p>
        </p:txBody>
      </p:sp>
      <p:sp>
        <p:nvSpPr>
          <p:cNvPr id="26629" name="Content Placeholder 2"/>
          <p:cNvSpPr>
            <a:spLocks noGrp="1"/>
          </p:cNvSpPr>
          <p:nvPr>
            <p:ph idx="1"/>
          </p:nvPr>
        </p:nvSpPr>
        <p:spPr>
          <a:xfrm>
            <a:off x="1372881" y="1487263"/>
            <a:ext cx="11482268" cy="4751218"/>
          </a:xfrm>
        </p:spPr>
        <p:txBody>
          <a:bodyPr/>
          <a:lstStyle/>
          <a:p>
            <a:pPr>
              <a:buFont typeface="Monotype Sorts" charset="2"/>
              <a:buNone/>
            </a:pPr>
            <a:r>
              <a:rPr lang="en-US" altLang="en-US" dirty="0">
                <a:solidFill>
                  <a:srgbClr val="0000FF"/>
                </a:solidFill>
                <a:ea typeface="ＭＳ Ｐゴシック" panose="020B0600070205080204" pitchFamily="34" charset="-128"/>
              </a:rPr>
              <a:t>	do { </a:t>
            </a:r>
          </a:p>
          <a:p>
            <a:pPr>
              <a:buFont typeface="Monotype Sorts" charset="2"/>
              <a:buNone/>
            </a:pPr>
            <a:r>
              <a:rPr lang="en-US" altLang="en-US" dirty="0">
                <a:solidFill>
                  <a:srgbClr val="0000FF"/>
                </a:solidFill>
                <a:ea typeface="ＭＳ Ｐゴシック" panose="020B0600070205080204" pitchFamily="34" charset="-128"/>
              </a:rPr>
              <a:t>		acquire lock </a:t>
            </a:r>
          </a:p>
          <a:p>
            <a:pPr>
              <a:buFont typeface="Monotype Sorts" charset="2"/>
              <a:buNone/>
            </a:pPr>
            <a:r>
              <a:rPr lang="en-US" altLang="en-US" dirty="0">
                <a:solidFill>
                  <a:srgbClr val="0000FF"/>
                </a:solidFill>
                <a:ea typeface="ＭＳ Ｐゴシック" panose="020B0600070205080204" pitchFamily="34" charset="-128"/>
              </a:rPr>
              <a:t>			critical section </a:t>
            </a:r>
          </a:p>
          <a:p>
            <a:pPr>
              <a:buFont typeface="Monotype Sorts" charset="2"/>
              <a:buNone/>
            </a:pPr>
            <a:r>
              <a:rPr lang="en-US" altLang="en-US" dirty="0">
                <a:solidFill>
                  <a:srgbClr val="0000FF"/>
                </a:solidFill>
                <a:ea typeface="ＭＳ Ｐゴシック" panose="020B0600070205080204" pitchFamily="34" charset="-128"/>
              </a:rPr>
              <a:t>		release lock </a:t>
            </a:r>
          </a:p>
          <a:p>
            <a:pPr>
              <a:buFont typeface="Monotype Sorts" charset="2"/>
              <a:buNone/>
            </a:pPr>
            <a:r>
              <a:rPr lang="en-US" altLang="en-US" dirty="0">
                <a:solidFill>
                  <a:srgbClr val="0000FF"/>
                </a:solidFill>
                <a:ea typeface="ＭＳ Ｐゴシック" panose="020B0600070205080204" pitchFamily="34" charset="-128"/>
              </a:rPr>
              <a:t>			remainder section </a:t>
            </a:r>
          </a:p>
          <a:p>
            <a:pPr>
              <a:buFont typeface="Monotype Sorts" charset="2"/>
              <a:buNone/>
            </a:pPr>
            <a:r>
              <a:rPr lang="en-US" altLang="en-US" dirty="0">
                <a:solidFill>
                  <a:srgbClr val="0000FF"/>
                </a:solidFill>
                <a:ea typeface="ＭＳ Ｐゴシック" panose="020B0600070205080204" pitchFamily="34" charset="-128"/>
              </a:rPr>
              <a:t>	} while (TRUE); </a:t>
            </a:r>
          </a:p>
        </p:txBody>
      </p:sp>
    </p:spTree>
    <p:extLst>
      <p:ext uri="{BB962C8B-B14F-4D97-AF65-F5344CB8AC3E}">
        <p14:creationId xmlns:p14="http://schemas.microsoft.com/office/powerpoint/2010/main" val="517074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9FCCF3-B006-FDAC-EEEF-C9525C4FF366}"/>
              </a:ext>
            </a:extLst>
          </p:cNvPr>
          <p:cNvPicPr>
            <a:picLocks noChangeAspect="1"/>
          </p:cNvPicPr>
          <p:nvPr/>
        </p:nvPicPr>
        <p:blipFill>
          <a:blip r:embed="rId3"/>
          <a:stretch>
            <a:fillRect/>
          </a:stretch>
        </p:blipFill>
        <p:spPr>
          <a:xfrm>
            <a:off x="-1" y="132053"/>
            <a:ext cx="13312775" cy="7485388"/>
          </a:xfrm>
          <a:prstGeom prst="rect">
            <a:avLst/>
          </a:prstGeom>
        </p:spPr>
      </p:pic>
      <p:sp>
        <p:nvSpPr>
          <p:cNvPr id="27650" name="Rectangle 2"/>
          <p:cNvSpPr>
            <a:spLocks noGrp="1" noChangeArrowheads="1"/>
          </p:cNvSpPr>
          <p:nvPr>
            <p:ph type="title"/>
          </p:nvPr>
        </p:nvSpPr>
        <p:spPr/>
        <p:txBody>
          <a:bodyPr/>
          <a:lstStyle/>
          <a:p>
            <a:pPr eaLnBrk="1" hangingPunct="1"/>
            <a:r>
              <a:rPr lang="en-US" altLang="en-US" dirty="0" err="1">
                <a:ea typeface="ＭＳ Ｐゴシック" panose="020B0600070205080204" pitchFamily="34" charset="-128"/>
              </a:rPr>
              <a:t>TestAndSet</a:t>
            </a:r>
            <a:r>
              <a:rPr lang="en-US" altLang="en-US" dirty="0">
                <a:ea typeface="ＭＳ Ｐゴシック" panose="020B0600070205080204" pitchFamily="34" charset="-128"/>
              </a:rPr>
              <a:t> Instruction </a:t>
            </a:r>
          </a:p>
        </p:txBody>
      </p:sp>
      <p:sp>
        <p:nvSpPr>
          <p:cNvPr id="27651" name="Rectangle 3"/>
          <p:cNvSpPr>
            <a:spLocks noGrp="1" noChangeArrowheads="1"/>
          </p:cNvSpPr>
          <p:nvPr>
            <p:ph type="body" idx="1"/>
          </p:nvPr>
        </p:nvSpPr>
        <p:spPr>
          <a:xfrm>
            <a:off x="2544790" y="1346844"/>
            <a:ext cx="8089724" cy="4829220"/>
          </a:xfrm>
        </p:spPr>
        <p:txBody>
          <a:bodyPr>
            <a:normAutofit/>
          </a:bodyPr>
          <a:lstStyle/>
          <a:p>
            <a:pPr>
              <a:buNone/>
              <a:tabLst>
                <a:tab pos="812961" algn="l"/>
                <a:tab pos="1119771" algn="l"/>
                <a:tab pos="1376313" algn="l"/>
              </a:tabLst>
            </a:pPr>
            <a:endParaRPr lang="en-US" altLang="en-US" dirty="0">
              <a:ea typeface="ＭＳ Ｐゴシック" panose="020B0600070205080204" pitchFamily="34" charset="-128"/>
            </a:endParaRPr>
          </a:p>
          <a:p>
            <a:pPr>
              <a:tabLst>
                <a:tab pos="812961" algn="l"/>
                <a:tab pos="1119771" algn="l"/>
                <a:tab pos="1376313" algn="l"/>
              </a:tabLst>
            </a:pPr>
            <a:endParaRPr lang="en-US" altLang="en-US" dirty="0">
              <a:ea typeface="ＭＳ Ｐゴシック" panose="020B0600070205080204" pitchFamily="34" charset="-128"/>
            </a:endParaRPr>
          </a:p>
          <a:p>
            <a:pPr>
              <a:buNone/>
              <a:tabLst>
                <a:tab pos="812961" algn="l"/>
                <a:tab pos="1119771" algn="l"/>
                <a:tab pos="1376313" algn="l"/>
              </a:tabLst>
            </a:pPr>
            <a:r>
              <a:rPr lang="en-US" altLang="en-US" dirty="0">
                <a:ea typeface="ＭＳ Ｐゴシック" panose="020B0600070205080204" pitchFamily="34" charset="-128"/>
              </a:rPr>
              <a:t>         </a:t>
            </a:r>
            <a:r>
              <a:rPr lang="en-US" altLang="en-US" dirty="0" err="1">
                <a:solidFill>
                  <a:srgbClr val="0000FF"/>
                </a:solidFill>
                <a:ea typeface="ＭＳ Ｐゴシック" panose="020B0600070205080204" pitchFamily="34" charset="-128"/>
              </a:rPr>
              <a:t>boolean</a:t>
            </a:r>
            <a:r>
              <a:rPr lang="en-US" altLang="en-US" dirty="0">
                <a:solidFill>
                  <a:srgbClr val="0000FF"/>
                </a:solidFill>
                <a:ea typeface="ＭＳ Ｐゴシック" panose="020B0600070205080204" pitchFamily="34" charset="-128"/>
              </a:rPr>
              <a:t> </a:t>
            </a:r>
            <a:r>
              <a:rPr lang="en-US" altLang="en-US" dirty="0" err="1">
                <a:solidFill>
                  <a:srgbClr val="0000FF"/>
                </a:solidFill>
                <a:ea typeface="ＭＳ Ｐゴシック" panose="020B0600070205080204" pitchFamily="34" charset="-128"/>
              </a:rPr>
              <a:t>TestAndSet</a:t>
            </a:r>
            <a:r>
              <a:rPr lang="en-US" altLang="en-US" dirty="0">
                <a:solidFill>
                  <a:srgbClr val="0000FF"/>
                </a:solidFill>
                <a:ea typeface="ＭＳ Ｐゴシック" panose="020B0600070205080204" pitchFamily="34" charset="-128"/>
              </a:rPr>
              <a:t> (</a:t>
            </a:r>
            <a:r>
              <a:rPr lang="en-US" altLang="en-US" dirty="0" err="1">
                <a:solidFill>
                  <a:srgbClr val="0000FF"/>
                </a:solidFill>
                <a:ea typeface="ＭＳ Ｐゴシック" panose="020B0600070205080204" pitchFamily="34" charset="-128"/>
              </a:rPr>
              <a:t>boolean</a:t>
            </a:r>
            <a:r>
              <a:rPr lang="en-US" altLang="en-US" dirty="0">
                <a:solidFill>
                  <a:srgbClr val="0000FF"/>
                </a:solidFill>
                <a:ea typeface="ＭＳ Ｐゴシック" panose="020B0600070205080204" pitchFamily="34" charset="-128"/>
              </a:rPr>
              <a:t> *target)</a:t>
            </a:r>
          </a:p>
          <a:p>
            <a:pPr>
              <a:buNone/>
              <a:tabLst>
                <a:tab pos="812961" algn="l"/>
                <a:tab pos="1119771" algn="l"/>
                <a:tab pos="1376313" algn="l"/>
              </a:tabLst>
            </a:pPr>
            <a:r>
              <a:rPr lang="en-US" altLang="en-US" dirty="0">
                <a:solidFill>
                  <a:srgbClr val="0000FF"/>
                </a:solidFill>
                <a:ea typeface="ＭＳ Ｐゴシック" panose="020B0600070205080204" pitchFamily="34" charset="-128"/>
              </a:rPr>
              <a:t>          {</a:t>
            </a:r>
          </a:p>
          <a:p>
            <a:pPr>
              <a:buNone/>
              <a:tabLst>
                <a:tab pos="812961" algn="l"/>
                <a:tab pos="1119771" algn="l"/>
                <a:tab pos="1376313" algn="l"/>
              </a:tabLst>
            </a:pPr>
            <a:r>
              <a:rPr lang="en-US" altLang="en-US" dirty="0">
                <a:solidFill>
                  <a:srgbClr val="0000FF"/>
                </a:solidFill>
                <a:ea typeface="ＭＳ Ｐゴシック" panose="020B0600070205080204" pitchFamily="34" charset="-128"/>
              </a:rPr>
              <a:t>               </a:t>
            </a:r>
            <a:r>
              <a:rPr lang="en-US" altLang="en-US" dirty="0" err="1">
                <a:solidFill>
                  <a:srgbClr val="0000FF"/>
                </a:solidFill>
                <a:ea typeface="ＭＳ Ｐゴシック" panose="020B0600070205080204" pitchFamily="34" charset="-128"/>
              </a:rPr>
              <a:t>boolean</a:t>
            </a:r>
            <a:r>
              <a:rPr lang="en-US" altLang="en-US" dirty="0">
                <a:solidFill>
                  <a:srgbClr val="0000FF"/>
                </a:solidFill>
                <a:ea typeface="ＭＳ Ｐゴシック" panose="020B0600070205080204" pitchFamily="34" charset="-128"/>
              </a:rPr>
              <a:t> </a:t>
            </a:r>
            <a:r>
              <a:rPr lang="en-US" altLang="en-US" dirty="0" err="1">
                <a:solidFill>
                  <a:srgbClr val="0000FF"/>
                </a:solidFill>
                <a:ea typeface="ＭＳ Ｐゴシック" panose="020B0600070205080204" pitchFamily="34" charset="-128"/>
              </a:rPr>
              <a:t>rv</a:t>
            </a:r>
            <a:r>
              <a:rPr lang="en-US" altLang="en-US" dirty="0">
                <a:solidFill>
                  <a:srgbClr val="0000FF"/>
                </a:solidFill>
                <a:ea typeface="ＭＳ Ｐゴシック" panose="020B0600070205080204" pitchFamily="34" charset="-128"/>
              </a:rPr>
              <a:t> = *target;</a:t>
            </a:r>
          </a:p>
          <a:p>
            <a:pPr>
              <a:buNone/>
              <a:tabLst>
                <a:tab pos="812961" algn="l"/>
                <a:tab pos="1119771" algn="l"/>
                <a:tab pos="1376313" algn="l"/>
              </a:tabLst>
            </a:pPr>
            <a:r>
              <a:rPr lang="en-US" altLang="en-US" dirty="0">
                <a:solidFill>
                  <a:srgbClr val="0000FF"/>
                </a:solidFill>
                <a:ea typeface="ＭＳ Ｐゴシック" panose="020B0600070205080204" pitchFamily="34" charset="-128"/>
              </a:rPr>
              <a:t>               *target = TRUE;</a:t>
            </a:r>
          </a:p>
          <a:p>
            <a:pPr>
              <a:buNone/>
              <a:tabLst>
                <a:tab pos="812961" algn="l"/>
                <a:tab pos="1119771" algn="l"/>
                <a:tab pos="1376313" algn="l"/>
              </a:tabLst>
            </a:pPr>
            <a:r>
              <a:rPr lang="en-US" altLang="en-US" dirty="0">
                <a:solidFill>
                  <a:srgbClr val="0000FF"/>
                </a:solidFill>
                <a:ea typeface="ＭＳ Ｐゴシック" panose="020B0600070205080204" pitchFamily="34" charset="-128"/>
              </a:rPr>
              <a:t>               return </a:t>
            </a:r>
            <a:r>
              <a:rPr lang="en-US" altLang="en-US" dirty="0" err="1">
                <a:solidFill>
                  <a:srgbClr val="0000FF"/>
                </a:solidFill>
                <a:ea typeface="ＭＳ Ｐゴシック" panose="020B0600070205080204" pitchFamily="34" charset="-128"/>
              </a:rPr>
              <a:t>rv</a:t>
            </a:r>
            <a:r>
              <a:rPr lang="en-US" altLang="en-US" dirty="0">
                <a:solidFill>
                  <a:srgbClr val="0000FF"/>
                </a:solidFill>
                <a:ea typeface="ＭＳ Ｐゴシック" panose="020B0600070205080204" pitchFamily="34" charset="-128"/>
              </a:rPr>
              <a:t>:</a:t>
            </a:r>
          </a:p>
          <a:p>
            <a:pPr>
              <a:buNone/>
              <a:tabLst>
                <a:tab pos="812961" algn="l"/>
                <a:tab pos="1119771" algn="l"/>
                <a:tab pos="1376313" algn="l"/>
              </a:tabLst>
            </a:pPr>
            <a:r>
              <a:rPr lang="en-US" altLang="en-US" dirty="0">
                <a:solidFill>
                  <a:srgbClr val="0000FF"/>
                </a:solidFill>
                <a:ea typeface="ＭＳ Ｐゴシック" panose="020B0600070205080204" pitchFamily="34" charset="-128"/>
              </a:rPr>
              <a:t>          }</a:t>
            </a:r>
          </a:p>
          <a:p>
            <a:pPr>
              <a:buNone/>
              <a:tabLst>
                <a:tab pos="812961" algn="l"/>
                <a:tab pos="1119771" algn="l"/>
                <a:tab pos="1376313" algn="l"/>
              </a:tabLst>
            </a:pPr>
            <a:endParaRPr lang="en-US" altLang="en-US" dirty="0">
              <a:solidFill>
                <a:srgbClr val="0000FF"/>
              </a:solidFill>
              <a:ea typeface="ＭＳ Ｐゴシック" panose="020B0600070205080204" pitchFamily="34" charset="-128"/>
            </a:endParaRPr>
          </a:p>
        </p:txBody>
      </p:sp>
    </p:spTree>
    <p:extLst>
      <p:ext uri="{BB962C8B-B14F-4D97-AF65-F5344CB8AC3E}">
        <p14:creationId xmlns:p14="http://schemas.microsoft.com/office/powerpoint/2010/main" val="719948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238291-72A6-3219-5B3F-ADF691ABB5B6}"/>
              </a:ext>
            </a:extLst>
          </p:cNvPr>
          <p:cNvPicPr>
            <a:picLocks noChangeAspect="1"/>
          </p:cNvPicPr>
          <p:nvPr/>
        </p:nvPicPr>
        <p:blipFill>
          <a:blip r:embed="rId3"/>
          <a:stretch>
            <a:fillRect/>
          </a:stretch>
        </p:blipFill>
        <p:spPr>
          <a:xfrm>
            <a:off x="-1" y="132053"/>
            <a:ext cx="13312775" cy="7485388"/>
          </a:xfrm>
          <a:prstGeom prst="rect">
            <a:avLst/>
          </a:prstGeom>
        </p:spPr>
      </p:pic>
      <p:sp>
        <p:nvSpPr>
          <p:cNvPr id="29698"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Solution using TestAndSet</a:t>
            </a:r>
          </a:p>
        </p:txBody>
      </p:sp>
      <p:sp>
        <p:nvSpPr>
          <p:cNvPr id="29699" name="Rectangle 3"/>
          <p:cNvSpPr>
            <a:spLocks noGrp="1" noChangeArrowheads="1"/>
          </p:cNvSpPr>
          <p:nvPr>
            <p:ph type="body" idx="1"/>
          </p:nvPr>
        </p:nvSpPr>
        <p:spPr>
          <a:xfrm>
            <a:off x="2567325" y="1478582"/>
            <a:ext cx="7496904" cy="5493107"/>
          </a:xfrm>
        </p:spPr>
        <p:txBody>
          <a:bodyPr>
            <a:normAutofit fontScale="62500" lnSpcReduction="20000"/>
          </a:bodyPr>
          <a:lstStyle/>
          <a:p>
            <a:pPr>
              <a:tabLst>
                <a:tab pos="812961" algn="l"/>
                <a:tab pos="1119771" algn="l"/>
                <a:tab pos="1376313" algn="l"/>
              </a:tabLst>
            </a:pPr>
            <a:r>
              <a:rPr lang="en-US" altLang="en-US" dirty="0">
                <a:ea typeface="ＭＳ Ｐゴシック" panose="020B0600070205080204" pitchFamily="34" charset="-128"/>
              </a:rPr>
              <a:t>Shared </a:t>
            </a:r>
            <a:r>
              <a:rPr lang="en-US" altLang="en-US" dirty="0" err="1">
                <a:ea typeface="ＭＳ Ｐゴシック" panose="020B0600070205080204" pitchFamily="34" charset="-128"/>
              </a:rPr>
              <a:t>boolean</a:t>
            </a:r>
            <a:r>
              <a:rPr lang="en-US" altLang="en-US" dirty="0">
                <a:ea typeface="ＭＳ Ｐゴシック" panose="020B0600070205080204" pitchFamily="34" charset="-128"/>
              </a:rPr>
              <a:t> variable lock., initialized to false.</a:t>
            </a:r>
          </a:p>
          <a:p>
            <a:pPr>
              <a:tabLst>
                <a:tab pos="812961" algn="l"/>
                <a:tab pos="1119771" algn="l"/>
                <a:tab pos="1376313" algn="l"/>
              </a:tabLst>
            </a:pPr>
            <a:r>
              <a:rPr lang="en-US" altLang="en-US" dirty="0">
                <a:ea typeface="ＭＳ Ｐゴシック" panose="020B0600070205080204" pitchFamily="34" charset="-128"/>
              </a:rPr>
              <a:t>Solution:</a:t>
            </a:r>
          </a:p>
          <a:p>
            <a:pPr>
              <a:buNone/>
              <a:tabLst>
                <a:tab pos="812961" algn="l"/>
                <a:tab pos="1119771" algn="l"/>
                <a:tab pos="1376313" algn="l"/>
              </a:tabLst>
            </a:pPr>
            <a:endParaRPr lang="en-US" altLang="en-US" dirty="0">
              <a:ea typeface="ＭＳ Ｐゴシック" panose="020B0600070205080204" pitchFamily="34" charset="-128"/>
            </a:endParaRPr>
          </a:p>
          <a:p>
            <a:pPr>
              <a:buNone/>
              <a:tabLst>
                <a:tab pos="812961" algn="l"/>
                <a:tab pos="1119771" algn="l"/>
                <a:tab pos="1376313" algn="l"/>
              </a:tabLst>
            </a:pPr>
            <a:r>
              <a:rPr lang="en-US" altLang="en-US" dirty="0">
                <a:solidFill>
                  <a:srgbClr val="0000FF"/>
                </a:solidFill>
                <a:ea typeface="ＭＳ Ｐゴシック" panose="020B0600070205080204" pitchFamily="34" charset="-128"/>
              </a:rPr>
              <a:t>		do {</a:t>
            </a:r>
          </a:p>
          <a:p>
            <a:pPr>
              <a:buNone/>
              <a:tabLst>
                <a:tab pos="812961" algn="l"/>
                <a:tab pos="1119771" algn="l"/>
                <a:tab pos="1376313" algn="l"/>
              </a:tabLst>
            </a:pPr>
            <a:r>
              <a:rPr lang="en-US" altLang="en-US" dirty="0">
                <a:solidFill>
                  <a:srgbClr val="0000FF"/>
                </a:solidFill>
                <a:ea typeface="ＭＳ Ｐゴシック" panose="020B0600070205080204" pitchFamily="34" charset="-128"/>
              </a:rPr>
              <a:t>                     while ( </a:t>
            </a:r>
            <a:r>
              <a:rPr lang="en-US" altLang="en-US" dirty="0" err="1">
                <a:solidFill>
                  <a:srgbClr val="0000FF"/>
                </a:solidFill>
                <a:ea typeface="ＭＳ Ｐゴシック" panose="020B0600070205080204" pitchFamily="34" charset="-128"/>
              </a:rPr>
              <a:t>TestAndSet</a:t>
            </a:r>
            <a:r>
              <a:rPr lang="en-US" altLang="en-US" dirty="0">
                <a:solidFill>
                  <a:srgbClr val="0000FF"/>
                </a:solidFill>
                <a:ea typeface="ＭＳ Ｐゴシック" panose="020B0600070205080204" pitchFamily="34" charset="-128"/>
              </a:rPr>
              <a:t> (&amp;lock ))</a:t>
            </a:r>
          </a:p>
          <a:p>
            <a:pPr>
              <a:buNone/>
              <a:tabLst>
                <a:tab pos="812961" algn="l"/>
                <a:tab pos="1119771" algn="l"/>
                <a:tab pos="1376313" algn="l"/>
              </a:tabLst>
            </a:pPr>
            <a:r>
              <a:rPr lang="en-US" altLang="en-US" dirty="0">
                <a:solidFill>
                  <a:srgbClr val="0000FF"/>
                </a:solidFill>
                <a:ea typeface="ＭＳ Ｐゴシック" panose="020B0600070205080204" pitchFamily="34" charset="-128"/>
              </a:rPr>
              <a:t>                                 ;   // do nothing</a:t>
            </a:r>
          </a:p>
          <a:p>
            <a:pPr>
              <a:buNone/>
              <a:tabLst>
                <a:tab pos="812961" algn="l"/>
                <a:tab pos="1119771" algn="l"/>
                <a:tab pos="1376313" algn="l"/>
              </a:tabLst>
            </a:pPr>
            <a:endParaRPr lang="en-US" altLang="en-US" dirty="0">
              <a:solidFill>
                <a:srgbClr val="0000FF"/>
              </a:solidFill>
              <a:ea typeface="ＭＳ Ｐゴシック" panose="020B0600070205080204" pitchFamily="34" charset="-128"/>
            </a:endParaRPr>
          </a:p>
          <a:p>
            <a:pPr>
              <a:buNone/>
              <a:tabLst>
                <a:tab pos="812961" algn="l"/>
                <a:tab pos="1119771" algn="l"/>
                <a:tab pos="1376313" algn="l"/>
              </a:tabLst>
            </a:pPr>
            <a:r>
              <a:rPr lang="en-US" altLang="en-US" dirty="0">
                <a:solidFill>
                  <a:srgbClr val="0000FF"/>
                </a:solidFill>
                <a:ea typeface="ＭＳ Ｐゴシック" panose="020B0600070205080204" pitchFamily="34" charset="-128"/>
              </a:rPr>
              <a:t>                               //    critical section</a:t>
            </a:r>
          </a:p>
          <a:p>
            <a:pPr>
              <a:buNone/>
              <a:tabLst>
                <a:tab pos="812961" algn="l"/>
                <a:tab pos="1119771" algn="l"/>
                <a:tab pos="1376313" algn="l"/>
              </a:tabLst>
            </a:pPr>
            <a:endParaRPr lang="en-US" altLang="en-US" dirty="0">
              <a:solidFill>
                <a:srgbClr val="0000FF"/>
              </a:solidFill>
              <a:ea typeface="ＭＳ Ｐゴシック" panose="020B0600070205080204" pitchFamily="34" charset="-128"/>
            </a:endParaRPr>
          </a:p>
          <a:p>
            <a:pPr>
              <a:buNone/>
              <a:tabLst>
                <a:tab pos="812961" algn="l"/>
                <a:tab pos="1119771" algn="l"/>
                <a:tab pos="1376313" algn="l"/>
              </a:tabLst>
            </a:pPr>
            <a:r>
              <a:rPr lang="en-US" altLang="en-US" dirty="0">
                <a:solidFill>
                  <a:srgbClr val="0000FF"/>
                </a:solidFill>
                <a:ea typeface="ＭＳ Ｐゴシック" panose="020B0600070205080204" pitchFamily="34" charset="-128"/>
              </a:rPr>
              <a:t>                     lock = FALSE;</a:t>
            </a:r>
          </a:p>
          <a:p>
            <a:pPr>
              <a:buNone/>
              <a:tabLst>
                <a:tab pos="812961" algn="l"/>
                <a:tab pos="1119771" algn="l"/>
                <a:tab pos="1376313" algn="l"/>
              </a:tabLst>
            </a:pPr>
            <a:endParaRPr lang="en-US" altLang="en-US" dirty="0">
              <a:solidFill>
                <a:srgbClr val="0000FF"/>
              </a:solidFill>
              <a:ea typeface="ＭＳ Ｐゴシック" panose="020B0600070205080204" pitchFamily="34" charset="-128"/>
            </a:endParaRPr>
          </a:p>
          <a:p>
            <a:pPr>
              <a:buNone/>
              <a:tabLst>
                <a:tab pos="812961" algn="l"/>
                <a:tab pos="1119771" algn="l"/>
                <a:tab pos="1376313" algn="l"/>
              </a:tabLst>
            </a:pPr>
            <a:r>
              <a:rPr lang="en-US" altLang="en-US" dirty="0">
                <a:solidFill>
                  <a:srgbClr val="0000FF"/>
                </a:solidFill>
                <a:ea typeface="ＭＳ Ｐゴシック" panose="020B0600070205080204" pitchFamily="34" charset="-128"/>
              </a:rPr>
              <a:t>                               //      remainder section </a:t>
            </a:r>
          </a:p>
          <a:p>
            <a:pPr>
              <a:buNone/>
              <a:tabLst>
                <a:tab pos="812961" algn="l"/>
                <a:tab pos="1119771" algn="l"/>
                <a:tab pos="1376313" algn="l"/>
              </a:tabLst>
            </a:pPr>
            <a:endParaRPr lang="en-US" altLang="en-US" dirty="0">
              <a:solidFill>
                <a:srgbClr val="0000FF"/>
              </a:solidFill>
              <a:ea typeface="ＭＳ Ｐゴシック" panose="020B0600070205080204" pitchFamily="34" charset="-128"/>
            </a:endParaRPr>
          </a:p>
          <a:p>
            <a:pPr>
              <a:buNone/>
              <a:tabLst>
                <a:tab pos="812961" algn="l"/>
                <a:tab pos="1119771" algn="l"/>
                <a:tab pos="1376313" algn="l"/>
              </a:tabLst>
            </a:pPr>
            <a:r>
              <a:rPr lang="en-US" altLang="en-US" dirty="0">
                <a:solidFill>
                  <a:srgbClr val="0000FF"/>
                </a:solidFill>
                <a:ea typeface="ＭＳ Ｐゴシック" panose="020B0600070205080204" pitchFamily="34" charset="-128"/>
              </a:rPr>
              <a:t>           } while (TRUE);</a:t>
            </a:r>
          </a:p>
          <a:p>
            <a:pPr>
              <a:buNone/>
              <a:tabLst>
                <a:tab pos="812961" algn="l"/>
                <a:tab pos="1119771" algn="l"/>
                <a:tab pos="1376313" algn="l"/>
              </a:tabLst>
            </a:pPr>
            <a:endParaRPr lang="en-US" altLang="en-US" dirty="0">
              <a:solidFill>
                <a:srgbClr val="0000FF"/>
              </a:solidFill>
              <a:ea typeface="ＭＳ Ｐゴシック" panose="020B0600070205080204" pitchFamily="34" charset="-128"/>
            </a:endParaRPr>
          </a:p>
          <a:p>
            <a:pPr>
              <a:buNone/>
              <a:tabLst>
                <a:tab pos="812961" algn="l"/>
                <a:tab pos="1119771" algn="l"/>
                <a:tab pos="1376313" algn="l"/>
              </a:tabLst>
            </a:pPr>
            <a:r>
              <a:rPr lang="en-US" altLang="en-US" dirty="0">
                <a:ea typeface="ＭＳ Ｐゴシック" panose="020B0600070205080204" pitchFamily="34" charset="-128"/>
              </a:rPr>
              <a:t>               </a:t>
            </a:r>
          </a:p>
        </p:txBody>
      </p:sp>
    </p:spTree>
    <p:extLst>
      <p:ext uri="{BB962C8B-B14F-4D97-AF65-F5344CB8AC3E}">
        <p14:creationId xmlns:p14="http://schemas.microsoft.com/office/powerpoint/2010/main" val="154526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693894-D2A6-A5EC-EAA1-E825E9FA1844}"/>
              </a:ext>
            </a:extLst>
          </p:cNvPr>
          <p:cNvPicPr>
            <a:picLocks noChangeAspect="1"/>
          </p:cNvPicPr>
          <p:nvPr/>
        </p:nvPicPr>
        <p:blipFill>
          <a:blip r:embed="rId3"/>
          <a:stretch>
            <a:fillRect/>
          </a:stretch>
        </p:blipFill>
        <p:spPr>
          <a:xfrm>
            <a:off x="-1" y="120178"/>
            <a:ext cx="13312775" cy="7485388"/>
          </a:xfrm>
          <a:prstGeom prst="rect">
            <a:avLst/>
          </a:prstGeom>
        </p:spPr>
      </p:pic>
      <p:sp>
        <p:nvSpPr>
          <p:cNvPr id="31746"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Swap  Instruction</a:t>
            </a:r>
          </a:p>
        </p:txBody>
      </p:sp>
      <p:sp>
        <p:nvSpPr>
          <p:cNvPr id="31747" name="Rectangle 3"/>
          <p:cNvSpPr>
            <a:spLocks noGrp="1" noChangeArrowheads="1"/>
          </p:cNvSpPr>
          <p:nvPr>
            <p:ph type="body" idx="1"/>
          </p:nvPr>
        </p:nvSpPr>
        <p:spPr>
          <a:xfrm>
            <a:off x="2544790" y="1346844"/>
            <a:ext cx="8089724" cy="4829220"/>
          </a:xfrm>
        </p:spPr>
        <p:txBody>
          <a:bodyPr>
            <a:normAutofit lnSpcReduction="10000"/>
          </a:bodyPr>
          <a:lstStyle/>
          <a:p>
            <a:pPr>
              <a:buNone/>
              <a:tabLst>
                <a:tab pos="812961" algn="l"/>
                <a:tab pos="1119771" algn="l"/>
                <a:tab pos="1376313" algn="l"/>
              </a:tabLst>
            </a:pPr>
            <a:endParaRPr lang="en-US" altLang="en-US">
              <a:ea typeface="ＭＳ Ｐゴシック" panose="020B0600070205080204" pitchFamily="34" charset="-128"/>
            </a:endParaRPr>
          </a:p>
          <a:p>
            <a:pPr>
              <a:tabLst>
                <a:tab pos="812961" algn="l"/>
                <a:tab pos="1119771" algn="l"/>
                <a:tab pos="1376313" algn="l"/>
              </a:tabLst>
            </a:pPr>
            <a:r>
              <a:rPr lang="en-US" altLang="en-US">
                <a:ea typeface="ＭＳ Ｐゴシック" panose="020B0600070205080204" pitchFamily="34" charset="-128"/>
              </a:rPr>
              <a:t>Definition:</a:t>
            </a:r>
          </a:p>
          <a:p>
            <a:pPr>
              <a:tabLst>
                <a:tab pos="812961" algn="l"/>
                <a:tab pos="1119771" algn="l"/>
                <a:tab pos="1376313" algn="l"/>
              </a:tabLst>
            </a:pPr>
            <a:endParaRPr lang="en-US" altLang="en-US">
              <a:ea typeface="ＭＳ Ｐゴシック" panose="020B0600070205080204" pitchFamily="34" charset="-128"/>
            </a:endParaRPr>
          </a:p>
          <a:p>
            <a:pPr>
              <a:buNone/>
              <a:tabLst>
                <a:tab pos="812961" algn="l"/>
                <a:tab pos="1119771" algn="l"/>
                <a:tab pos="1376313" algn="l"/>
              </a:tabLst>
            </a:pPr>
            <a:r>
              <a:rPr lang="en-US" altLang="en-US">
                <a:ea typeface="ＭＳ Ｐゴシック" panose="020B0600070205080204" pitchFamily="34" charset="-128"/>
              </a:rPr>
              <a:t>         </a:t>
            </a:r>
            <a:r>
              <a:rPr lang="en-US" altLang="en-US">
                <a:solidFill>
                  <a:srgbClr val="0000FF"/>
                </a:solidFill>
                <a:ea typeface="ＭＳ Ｐゴシック" panose="020B0600070205080204" pitchFamily="34" charset="-128"/>
              </a:rPr>
              <a:t>void Swap (boolean *a, boolean *b)</a:t>
            </a:r>
          </a:p>
          <a:p>
            <a:pPr>
              <a:buNone/>
              <a:tabLst>
                <a:tab pos="812961" algn="l"/>
                <a:tab pos="1119771" algn="l"/>
                <a:tab pos="1376313" algn="l"/>
              </a:tabLst>
            </a:pPr>
            <a:r>
              <a:rPr lang="en-US" altLang="en-US">
                <a:solidFill>
                  <a:srgbClr val="0000FF"/>
                </a:solidFill>
                <a:ea typeface="ＭＳ Ｐゴシック" panose="020B0600070205080204" pitchFamily="34" charset="-128"/>
              </a:rPr>
              <a:t>          {</a:t>
            </a:r>
          </a:p>
          <a:p>
            <a:pPr>
              <a:buNone/>
              <a:tabLst>
                <a:tab pos="812961" algn="l"/>
                <a:tab pos="1119771" algn="l"/>
                <a:tab pos="1376313" algn="l"/>
              </a:tabLst>
            </a:pPr>
            <a:r>
              <a:rPr lang="en-US" altLang="en-US">
                <a:solidFill>
                  <a:srgbClr val="0000FF"/>
                </a:solidFill>
                <a:ea typeface="ＭＳ Ｐゴシック" panose="020B0600070205080204" pitchFamily="34" charset="-128"/>
              </a:rPr>
              <a:t>                  boolean temp = *a;</a:t>
            </a:r>
          </a:p>
          <a:p>
            <a:pPr>
              <a:buNone/>
              <a:tabLst>
                <a:tab pos="812961" algn="l"/>
                <a:tab pos="1119771" algn="l"/>
                <a:tab pos="1376313" algn="l"/>
              </a:tabLst>
            </a:pPr>
            <a:r>
              <a:rPr lang="en-US" altLang="en-US">
                <a:solidFill>
                  <a:srgbClr val="0000FF"/>
                </a:solidFill>
                <a:ea typeface="ＭＳ Ｐゴシック" panose="020B0600070205080204" pitchFamily="34" charset="-128"/>
              </a:rPr>
              <a:t>                  *a = *b;</a:t>
            </a:r>
          </a:p>
          <a:p>
            <a:pPr>
              <a:buNone/>
              <a:tabLst>
                <a:tab pos="812961" algn="l"/>
                <a:tab pos="1119771" algn="l"/>
                <a:tab pos="1376313" algn="l"/>
              </a:tabLst>
            </a:pPr>
            <a:r>
              <a:rPr lang="en-US" altLang="en-US">
                <a:solidFill>
                  <a:srgbClr val="0000FF"/>
                </a:solidFill>
                <a:ea typeface="ＭＳ Ｐゴシック" panose="020B0600070205080204" pitchFamily="34" charset="-128"/>
              </a:rPr>
              <a:t>                  *b = temp:</a:t>
            </a:r>
          </a:p>
          <a:p>
            <a:pPr>
              <a:buNone/>
              <a:tabLst>
                <a:tab pos="812961" algn="l"/>
                <a:tab pos="1119771" algn="l"/>
                <a:tab pos="1376313" algn="l"/>
              </a:tabLst>
            </a:pPr>
            <a:r>
              <a:rPr lang="en-US" altLang="en-US">
                <a:solidFill>
                  <a:srgbClr val="0000FF"/>
                </a:solidFill>
                <a:ea typeface="ＭＳ Ｐゴシック" panose="020B0600070205080204" pitchFamily="34" charset="-128"/>
              </a:rPr>
              <a:t>          }</a:t>
            </a:r>
          </a:p>
          <a:p>
            <a:pPr>
              <a:buNone/>
              <a:tabLst>
                <a:tab pos="812961" algn="l"/>
                <a:tab pos="1119771" algn="l"/>
                <a:tab pos="1376313" algn="l"/>
              </a:tabLst>
            </a:pPr>
            <a:endParaRPr lang="en-US" altLang="en-US">
              <a:solidFill>
                <a:srgbClr val="0000FF"/>
              </a:solidFill>
              <a:ea typeface="ＭＳ Ｐゴシック" panose="020B0600070205080204" pitchFamily="34" charset="-128"/>
            </a:endParaRPr>
          </a:p>
        </p:txBody>
      </p:sp>
    </p:spTree>
    <p:extLst>
      <p:ext uri="{BB962C8B-B14F-4D97-AF65-F5344CB8AC3E}">
        <p14:creationId xmlns:p14="http://schemas.microsoft.com/office/powerpoint/2010/main" val="2041759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DA198A-8A23-E2F8-A49C-7696F2B52536}"/>
              </a:ext>
            </a:extLst>
          </p:cNvPr>
          <p:cNvPicPr>
            <a:picLocks noChangeAspect="1"/>
          </p:cNvPicPr>
          <p:nvPr/>
        </p:nvPicPr>
        <p:blipFill>
          <a:blip r:embed="rId3"/>
          <a:stretch>
            <a:fillRect/>
          </a:stretch>
        </p:blipFill>
        <p:spPr>
          <a:xfrm>
            <a:off x="152399" y="272578"/>
            <a:ext cx="13312775" cy="7485388"/>
          </a:xfrm>
          <a:prstGeom prst="rect">
            <a:avLst/>
          </a:prstGeom>
        </p:spPr>
      </p:pic>
      <p:sp>
        <p:nvSpPr>
          <p:cNvPr id="33794" name="Rectangle 2"/>
          <p:cNvSpPr>
            <a:spLocks noGrp="1" noChangeArrowheads="1"/>
          </p:cNvSpPr>
          <p:nvPr>
            <p:ph type="title"/>
          </p:nvPr>
        </p:nvSpPr>
        <p:spPr>
          <a:xfrm>
            <a:off x="1140030" y="-51136"/>
            <a:ext cx="11482268" cy="1447380"/>
          </a:xfrm>
        </p:spPr>
        <p:txBody>
          <a:bodyPr/>
          <a:lstStyle/>
          <a:p>
            <a:pPr eaLnBrk="1" hangingPunct="1"/>
            <a:r>
              <a:rPr lang="en-US" altLang="en-US" dirty="0">
                <a:ea typeface="ＭＳ Ｐゴシック" panose="020B0600070205080204" pitchFamily="34" charset="-128"/>
              </a:rPr>
              <a:t>Solution using Swap</a:t>
            </a:r>
          </a:p>
        </p:txBody>
      </p:sp>
      <p:sp>
        <p:nvSpPr>
          <p:cNvPr id="33795" name="Rectangle 3"/>
          <p:cNvSpPr>
            <a:spLocks noGrp="1" noChangeArrowheads="1"/>
          </p:cNvSpPr>
          <p:nvPr>
            <p:ph type="body" idx="1"/>
          </p:nvPr>
        </p:nvSpPr>
        <p:spPr>
          <a:xfrm>
            <a:off x="1140030" y="1322577"/>
            <a:ext cx="10675917" cy="5493107"/>
          </a:xfrm>
        </p:spPr>
        <p:txBody>
          <a:bodyPr>
            <a:normAutofit fontScale="70000" lnSpcReduction="20000"/>
          </a:bodyPr>
          <a:lstStyle/>
          <a:p>
            <a:pPr>
              <a:tabLst>
                <a:tab pos="812961" algn="l"/>
                <a:tab pos="1119771" algn="l"/>
                <a:tab pos="1376313" algn="l"/>
              </a:tabLst>
            </a:pPr>
            <a:r>
              <a:rPr lang="en-US" altLang="en-US" dirty="0">
                <a:ea typeface="ＭＳ Ｐゴシック" panose="020B0600070205080204" pitchFamily="34" charset="-128"/>
              </a:rPr>
              <a:t>Shared Boolean variable lock initialized to FALSE; Each process has a local Boolean variable key</a:t>
            </a:r>
          </a:p>
          <a:p>
            <a:pPr>
              <a:tabLst>
                <a:tab pos="812961" algn="l"/>
                <a:tab pos="1119771" algn="l"/>
                <a:tab pos="1376313" algn="l"/>
              </a:tabLst>
            </a:pPr>
            <a:r>
              <a:rPr lang="en-US" altLang="en-US" dirty="0">
                <a:ea typeface="ＭＳ Ｐゴシック" panose="020B0600070205080204" pitchFamily="34" charset="-128"/>
              </a:rPr>
              <a:t>Solution:</a:t>
            </a:r>
          </a:p>
          <a:p>
            <a:pPr>
              <a:buNone/>
              <a:tabLst>
                <a:tab pos="812961" algn="l"/>
                <a:tab pos="1119771" algn="l"/>
                <a:tab pos="1376313" algn="l"/>
              </a:tabLst>
            </a:pPr>
            <a:r>
              <a:rPr lang="en-US" altLang="en-US" dirty="0">
                <a:ea typeface="ＭＳ Ｐゴシック" panose="020B0600070205080204" pitchFamily="34" charset="-128"/>
              </a:rPr>
              <a:t>          </a:t>
            </a:r>
            <a:r>
              <a:rPr lang="en-US" altLang="en-US" dirty="0">
                <a:solidFill>
                  <a:srgbClr val="0000FF"/>
                </a:solidFill>
                <a:ea typeface="ＭＳ Ｐゴシック" panose="020B0600070205080204" pitchFamily="34" charset="-128"/>
              </a:rPr>
              <a:t>do {</a:t>
            </a:r>
          </a:p>
          <a:p>
            <a:pPr>
              <a:buNone/>
              <a:tabLst>
                <a:tab pos="812961" algn="l"/>
                <a:tab pos="1119771" algn="l"/>
                <a:tab pos="1376313" algn="l"/>
              </a:tabLst>
            </a:pPr>
            <a:r>
              <a:rPr lang="en-US" altLang="en-US" dirty="0">
                <a:solidFill>
                  <a:srgbClr val="0000FF"/>
                </a:solidFill>
                <a:ea typeface="ＭＳ Ｐゴシック" panose="020B0600070205080204" pitchFamily="34" charset="-128"/>
              </a:rPr>
              <a:t>                    key = TRUE;</a:t>
            </a:r>
          </a:p>
          <a:p>
            <a:pPr>
              <a:buNone/>
              <a:tabLst>
                <a:tab pos="812961" algn="l"/>
                <a:tab pos="1119771" algn="l"/>
                <a:tab pos="1376313" algn="l"/>
              </a:tabLst>
            </a:pPr>
            <a:r>
              <a:rPr lang="en-US" altLang="en-US" dirty="0">
                <a:solidFill>
                  <a:srgbClr val="0000FF"/>
                </a:solidFill>
                <a:ea typeface="ＭＳ Ｐゴシック" panose="020B0600070205080204" pitchFamily="34" charset="-128"/>
              </a:rPr>
              <a:t>                    while ( key == TRUE)</a:t>
            </a:r>
          </a:p>
          <a:p>
            <a:pPr>
              <a:buNone/>
              <a:tabLst>
                <a:tab pos="812961" algn="l"/>
                <a:tab pos="1119771" algn="l"/>
                <a:tab pos="1376313" algn="l"/>
              </a:tabLst>
            </a:pPr>
            <a:r>
              <a:rPr lang="en-US" altLang="en-US" dirty="0">
                <a:solidFill>
                  <a:srgbClr val="0000FF"/>
                </a:solidFill>
                <a:ea typeface="ＭＳ Ｐゴシック" panose="020B0600070205080204" pitchFamily="34" charset="-128"/>
              </a:rPr>
              <a:t>                             Swap (&amp;lock, &amp;key );</a:t>
            </a:r>
          </a:p>
          <a:p>
            <a:pPr>
              <a:buNone/>
              <a:tabLst>
                <a:tab pos="812961" algn="l"/>
                <a:tab pos="1119771" algn="l"/>
                <a:tab pos="1376313" algn="l"/>
              </a:tabLst>
            </a:pPr>
            <a:r>
              <a:rPr lang="en-US" altLang="en-US" dirty="0">
                <a:solidFill>
                  <a:srgbClr val="0000FF"/>
                </a:solidFill>
                <a:ea typeface="ＭＳ Ｐゴシック" panose="020B0600070205080204" pitchFamily="34" charset="-128"/>
              </a:rPr>
              <a:t>      </a:t>
            </a:r>
          </a:p>
          <a:p>
            <a:pPr>
              <a:buNone/>
              <a:tabLst>
                <a:tab pos="812961" algn="l"/>
                <a:tab pos="1119771" algn="l"/>
                <a:tab pos="1376313" algn="l"/>
              </a:tabLst>
            </a:pPr>
            <a:r>
              <a:rPr lang="en-US" altLang="en-US" dirty="0">
                <a:solidFill>
                  <a:srgbClr val="0000FF"/>
                </a:solidFill>
                <a:ea typeface="ＭＳ Ｐゴシック" panose="020B0600070205080204" pitchFamily="34" charset="-128"/>
              </a:rPr>
              <a:t>                                 //    critical section</a:t>
            </a:r>
          </a:p>
          <a:p>
            <a:pPr>
              <a:buNone/>
              <a:tabLst>
                <a:tab pos="812961" algn="l"/>
                <a:tab pos="1119771" algn="l"/>
                <a:tab pos="1376313" algn="l"/>
              </a:tabLst>
            </a:pPr>
            <a:endParaRPr lang="en-US" altLang="en-US" dirty="0">
              <a:solidFill>
                <a:srgbClr val="0000FF"/>
              </a:solidFill>
              <a:ea typeface="ＭＳ Ｐゴシック" panose="020B0600070205080204" pitchFamily="34" charset="-128"/>
            </a:endParaRPr>
          </a:p>
          <a:p>
            <a:pPr>
              <a:buNone/>
              <a:tabLst>
                <a:tab pos="812961" algn="l"/>
                <a:tab pos="1119771" algn="l"/>
                <a:tab pos="1376313" algn="l"/>
              </a:tabLst>
            </a:pPr>
            <a:r>
              <a:rPr lang="en-US" altLang="en-US" dirty="0">
                <a:solidFill>
                  <a:srgbClr val="0000FF"/>
                </a:solidFill>
                <a:ea typeface="ＭＳ Ｐゴシック" panose="020B0600070205080204" pitchFamily="34" charset="-128"/>
              </a:rPr>
              <a:t>                     lock = FALSE;</a:t>
            </a:r>
          </a:p>
          <a:p>
            <a:pPr>
              <a:buNone/>
              <a:tabLst>
                <a:tab pos="812961" algn="l"/>
                <a:tab pos="1119771" algn="l"/>
                <a:tab pos="1376313" algn="l"/>
              </a:tabLst>
            </a:pPr>
            <a:endParaRPr lang="en-US" altLang="en-US" dirty="0">
              <a:solidFill>
                <a:srgbClr val="0000FF"/>
              </a:solidFill>
              <a:ea typeface="ＭＳ Ｐゴシック" panose="020B0600070205080204" pitchFamily="34" charset="-128"/>
            </a:endParaRPr>
          </a:p>
          <a:p>
            <a:pPr>
              <a:buNone/>
              <a:tabLst>
                <a:tab pos="812961" algn="l"/>
                <a:tab pos="1119771" algn="l"/>
                <a:tab pos="1376313" algn="l"/>
              </a:tabLst>
            </a:pPr>
            <a:r>
              <a:rPr lang="en-US" altLang="en-US" dirty="0">
                <a:solidFill>
                  <a:srgbClr val="0000FF"/>
                </a:solidFill>
                <a:ea typeface="ＭＳ Ｐゴシック" panose="020B0600070205080204" pitchFamily="34" charset="-128"/>
              </a:rPr>
              <a:t>                                //      remainder section </a:t>
            </a:r>
          </a:p>
          <a:p>
            <a:pPr>
              <a:buNone/>
              <a:tabLst>
                <a:tab pos="812961" algn="l"/>
                <a:tab pos="1119771" algn="l"/>
                <a:tab pos="1376313" algn="l"/>
              </a:tabLst>
            </a:pPr>
            <a:endParaRPr lang="en-US" altLang="en-US" dirty="0">
              <a:solidFill>
                <a:srgbClr val="0000FF"/>
              </a:solidFill>
              <a:ea typeface="ＭＳ Ｐゴシック" panose="020B0600070205080204" pitchFamily="34" charset="-128"/>
            </a:endParaRPr>
          </a:p>
          <a:p>
            <a:pPr>
              <a:buNone/>
              <a:tabLst>
                <a:tab pos="812961" algn="l"/>
                <a:tab pos="1119771" algn="l"/>
                <a:tab pos="1376313" algn="l"/>
              </a:tabLst>
            </a:pPr>
            <a:r>
              <a:rPr lang="en-US" altLang="en-US" dirty="0">
                <a:solidFill>
                  <a:srgbClr val="0000FF"/>
                </a:solidFill>
                <a:ea typeface="ＭＳ Ｐゴシック" panose="020B0600070205080204" pitchFamily="34" charset="-128"/>
              </a:rPr>
              <a:t>           } while (TRUE);</a:t>
            </a:r>
          </a:p>
          <a:p>
            <a:pPr>
              <a:buNone/>
              <a:tabLst>
                <a:tab pos="812961" algn="l"/>
                <a:tab pos="1119771" algn="l"/>
                <a:tab pos="1376313" algn="l"/>
              </a:tabLst>
            </a:pPr>
            <a:r>
              <a:rPr lang="en-US" altLang="en-US" dirty="0">
                <a:ea typeface="ＭＳ Ｐゴシック" panose="020B0600070205080204" pitchFamily="34" charset="-128"/>
              </a:rPr>
              <a:t>               </a:t>
            </a:r>
          </a:p>
        </p:txBody>
      </p:sp>
    </p:spTree>
    <p:extLst>
      <p:ext uri="{BB962C8B-B14F-4D97-AF65-F5344CB8AC3E}">
        <p14:creationId xmlns:p14="http://schemas.microsoft.com/office/powerpoint/2010/main" val="4073763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F7295F-E7CD-95C6-EA59-DAC54EC4625A}"/>
              </a:ext>
            </a:extLst>
          </p:cNvPr>
          <p:cNvPicPr>
            <a:picLocks noChangeAspect="1"/>
          </p:cNvPicPr>
          <p:nvPr/>
        </p:nvPicPr>
        <p:blipFill>
          <a:blip r:embed="rId2"/>
          <a:stretch>
            <a:fillRect/>
          </a:stretch>
        </p:blipFill>
        <p:spPr>
          <a:xfrm>
            <a:off x="-1" y="120178"/>
            <a:ext cx="13312775" cy="7485388"/>
          </a:xfrm>
          <a:prstGeom prst="rect">
            <a:avLst/>
          </a:prstGeom>
        </p:spPr>
      </p:pic>
      <p:sp>
        <p:nvSpPr>
          <p:cNvPr id="35842" name="Title 1"/>
          <p:cNvSpPr>
            <a:spLocks noGrp="1"/>
          </p:cNvSpPr>
          <p:nvPr>
            <p:ph type="title"/>
          </p:nvPr>
        </p:nvSpPr>
        <p:spPr>
          <a:xfrm>
            <a:off x="2321183" y="284276"/>
            <a:ext cx="8985885" cy="629221"/>
          </a:xfrm>
        </p:spPr>
        <p:txBody>
          <a:bodyPr>
            <a:normAutofit/>
          </a:bodyPr>
          <a:lstStyle/>
          <a:p>
            <a:r>
              <a:rPr lang="en-US" altLang="en-US" sz="3200" dirty="0">
                <a:ea typeface="ＭＳ Ｐゴシック" panose="020B0600070205080204" pitchFamily="34" charset="-128"/>
              </a:rPr>
              <a:t>Bounded-waiting Mutual Exclusion with </a:t>
            </a:r>
            <a:r>
              <a:rPr lang="en-US" altLang="en-US" sz="3200" dirty="0" err="1">
                <a:ea typeface="ＭＳ Ｐゴシック" panose="020B0600070205080204" pitchFamily="34" charset="-128"/>
              </a:rPr>
              <a:t>TestandSet</a:t>
            </a:r>
            <a:r>
              <a:rPr lang="en-US" altLang="en-US" sz="3200" dirty="0">
                <a:ea typeface="ＭＳ Ｐゴシック" panose="020B0600070205080204" pitchFamily="34" charset="-128"/>
              </a:rPr>
              <a:t>()</a:t>
            </a:r>
          </a:p>
        </p:txBody>
      </p:sp>
      <p:sp>
        <p:nvSpPr>
          <p:cNvPr id="35843" name="Content Placeholder 2"/>
          <p:cNvSpPr>
            <a:spLocks noGrp="1"/>
          </p:cNvSpPr>
          <p:nvPr>
            <p:ph idx="1"/>
          </p:nvPr>
        </p:nvSpPr>
        <p:spPr>
          <a:xfrm>
            <a:off x="1675275" y="1077595"/>
            <a:ext cx="11482268" cy="4751218"/>
          </a:xfrm>
        </p:spPr>
        <p:txBody>
          <a:bodyPr>
            <a:noAutofit/>
          </a:bodyPr>
          <a:lstStyle/>
          <a:p>
            <a:pPr>
              <a:lnSpc>
                <a:spcPct val="100000"/>
              </a:lnSpc>
              <a:spcBef>
                <a:spcPts val="600"/>
              </a:spcBef>
              <a:buFont typeface="Monotype Sorts" charset="2"/>
              <a:buNone/>
            </a:pPr>
            <a:r>
              <a:rPr lang="en-US" altLang="en-US" sz="1800" dirty="0">
                <a:solidFill>
                  <a:srgbClr val="0000FF"/>
                </a:solidFill>
                <a:ea typeface="ＭＳ Ｐゴシック" panose="020B0600070205080204" pitchFamily="34" charset="-128"/>
              </a:rPr>
              <a:t>	do { </a:t>
            </a:r>
          </a:p>
          <a:p>
            <a:pPr>
              <a:lnSpc>
                <a:spcPct val="100000"/>
              </a:lnSpc>
              <a:spcBef>
                <a:spcPts val="600"/>
              </a:spcBef>
              <a:buFont typeface="Monotype Sorts" charset="2"/>
              <a:buNone/>
            </a:pPr>
            <a:r>
              <a:rPr lang="en-US" altLang="en-US" sz="1800" dirty="0">
                <a:solidFill>
                  <a:srgbClr val="0000FF"/>
                </a:solidFill>
                <a:ea typeface="ＭＳ Ｐゴシック" panose="020B0600070205080204" pitchFamily="34" charset="-128"/>
              </a:rPr>
              <a:t>		waiting[</a:t>
            </a:r>
            <a:r>
              <a:rPr lang="en-US" altLang="en-US" sz="1800" dirty="0" err="1">
                <a:solidFill>
                  <a:srgbClr val="0000FF"/>
                </a:solidFill>
                <a:ea typeface="ＭＳ Ｐゴシック" panose="020B0600070205080204" pitchFamily="34" charset="-128"/>
              </a:rPr>
              <a:t>i</a:t>
            </a:r>
            <a:r>
              <a:rPr lang="en-US" altLang="en-US" sz="1800" dirty="0">
                <a:solidFill>
                  <a:srgbClr val="0000FF"/>
                </a:solidFill>
                <a:ea typeface="ＭＳ Ｐゴシック" panose="020B0600070205080204" pitchFamily="34" charset="-128"/>
              </a:rPr>
              <a:t>] = TRUE; </a:t>
            </a:r>
          </a:p>
          <a:p>
            <a:pPr>
              <a:lnSpc>
                <a:spcPct val="100000"/>
              </a:lnSpc>
              <a:spcBef>
                <a:spcPts val="600"/>
              </a:spcBef>
              <a:buFont typeface="Monotype Sorts" charset="2"/>
              <a:buNone/>
            </a:pPr>
            <a:r>
              <a:rPr lang="en-US" altLang="en-US" sz="1800" dirty="0">
                <a:solidFill>
                  <a:srgbClr val="0000FF"/>
                </a:solidFill>
                <a:ea typeface="ＭＳ Ｐゴシック" panose="020B0600070205080204" pitchFamily="34" charset="-128"/>
              </a:rPr>
              <a:t>		key = TRUE; </a:t>
            </a:r>
          </a:p>
          <a:p>
            <a:pPr>
              <a:lnSpc>
                <a:spcPct val="100000"/>
              </a:lnSpc>
              <a:spcBef>
                <a:spcPts val="600"/>
              </a:spcBef>
              <a:buFont typeface="Monotype Sorts" charset="2"/>
              <a:buNone/>
            </a:pPr>
            <a:r>
              <a:rPr lang="en-US" altLang="en-US" sz="1800" dirty="0">
                <a:solidFill>
                  <a:srgbClr val="0000FF"/>
                </a:solidFill>
                <a:ea typeface="ＭＳ Ｐゴシック" panose="020B0600070205080204" pitchFamily="34" charset="-128"/>
              </a:rPr>
              <a:t>		while (waiting[</a:t>
            </a:r>
            <a:r>
              <a:rPr lang="en-US" altLang="en-US" sz="1800" dirty="0" err="1">
                <a:solidFill>
                  <a:srgbClr val="0000FF"/>
                </a:solidFill>
                <a:ea typeface="ＭＳ Ｐゴシック" panose="020B0600070205080204" pitchFamily="34" charset="-128"/>
              </a:rPr>
              <a:t>i</a:t>
            </a:r>
            <a:r>
              <a:rPr lang="en-US" altLang="en-US" sz="1800" dirty="0">
                <a:solidFill>
                  <a:srgbClr val="0000FF"/>
                </a:solidFill>
                <a:ea typeface="ＭＳ Ｐゴシック" panose="020B0600070205080204" pitchFamily="34" charset="-128"/>
              </a:rPr>
              <a:t>] &amp;&amp; key) </a:t>
            </a:r>
          </a:p>
          <a:p>
            <a:pPr>
              <a:lnSpc>
                <a:spcPct val="100000"/>
              </a:lnSpc>
              <a:spcBef>
                <a:spcPts val="600"/>
              </a:spcBef>
              <a:buFont typeface="Monotype Sorts" charset="2"/>
              <a:buNone/>
            </a:pPr>
            <a:r>
              <a:rPr lang="en-US" altLang="en-US" sz="1800" dirty="0">
                <a:solidFill>
                  <a:srgbClr val="0000FF"/>
                </a:solidFill>
                <a:ea typeface="ＭＳ Ｐゴシック" panose="020B0600070205080204" pitchFamily="34" charset="-128"/>
              </a:rPr>
              <a:t>			key = </a:t>
            </a:r>
            <a:r>
              <a:rPr lang="en-US" altLang="en-US" sz="1800" dirty="0" err="1">
                <a:solidFill>
                  <a:srgbClr val="0000FF"/>
                </a:solidFill>
                <a:ea typeface="ＭＳ Ｐゴシック" panose="020B0600070205080204" pitchFamily="34" charset="-128"/>
              </a:rPr>
              <a:t>TestAndSet</a:t>
            </a:r>
            <a:r>
              <a:rPr lang="en-US" altLang="en-US" sz="1800" dirty="0">
                <a:solidFill>
                  <a:srgbClr val="0000FF"/>
                </a:solidFill>
                <a:ea typeface="ＭＳ Ｐゴシック" panose="020B0600070205080204" pitchFamily="34" charset="-128"/>
              </a:rPr>
              <a:t>(&amp;lock); </a:t>
            </a:r>
          </a:p>
          <a:p>
            <a:pPr>
              <a:lnSpc>
                <a:spcPct val="100000"/>
              </a:lnSpc>
              <a:spcBef>
                <a:spcPts val="600"/>
              </a:spcBef>
              <a:buFont typeface="Monotype Sorts" charset="2"/>
              <a:buNone/>
            </a:pPr>
            <a:r>
              <a:rPr lang="en-US" altLang="en-US" sz="1800" dirty="0">
                <a:solidFill>
                  <a:srgbClr val="0000FF"/>
                </a:solidFill>
                <a:ea typeface="ＭＳ Ｐゴシック" panose="020B0600070205080204" pitchFamily="34" charset="-128"/>
              </a:rPr>
              <a:t>		waiting[</a:t>
            </a:r>
            <a:r>
              <a:rPr lang="en-US" altLang="en-US" sz="1800" dirty="0" err="1">
                <a:solidFill>
                  <a:srgbClr val="0000FF"/>
                </a:solidFill>
                <a:ea typeface="ＭＳ Ｐゴシック" panose="020B0600070205080204" pitchFamily="34" charset="-128"/>
              </a:rPr>
              <a:t>i</a:t>
            </a:r>
            <a:r>
              <a:rPr lang="en-US" altLang="en-US" sz="1800" dirty="0">
                <a:solidFill>
                  <a:srgbClr val="0000FF"/>
                </a:solidFill>
                <a:ea typeface="ＭＳ Ｐゴシック" panose="020B0600070205080204" pitchFamily="34" charset="-128"/>
              </a:rPr>
              <a:t>] = FALSE; </a:t>
            </a:r>
          </a:p>
          <a:p>
            <a:pPr>
              <a:lnSpc>
                <a:spcPct val="100000"/>
              </a:lnSpc>
              <a:spcBef>
                <a:spcPts val="600"/>
              </a:spcBef>
              <a:buFont typeface="Monotype Sorts" charset="2"/>
              <a:buNone/>
            </a:pPr>
            <a:r>
              <a:rPr lang="en-US" altLang="en-US" sz="1800" dirty="0">
                <a:solidFill>
                  <a:srgbClr val="0000FF"/>
                </a:solidFill>
                <a:ea typeface="ＭＳ Ｐゴシック" panose="020B0600070205080204" pitchFamily="34" charset="-128"/>
              </a:rPr>
              <a:t>			// critical section </a:t>
            </a:r>
          </a:p>
          <a:p>
            <a:pPr>
              <a:lnSpc>
                <a:spcPct val="100000"/>
              </a:lnSpc>
              <a:spcBef>
                <a:spcPts val="600"/>
              </a:spcBef>
              <a:buFont typeface="Monotype Sorts" charset="2"/>
              <a:buNone/>
            </a:pPr>
            <a:r>
              <a:rPr lang="en-US" altLang="en-US" sz="1800" dirty="0">
                <a:solidFill>
                  <a:srgbClr val="0000FF"/>
                </a:solidFill>
                <a:ea typeface="ＭＳ Ｐゴシック" panose="020B0600070205080204" pitchFamily="34" charset="-128"/>
              </a:rPr>
              <a:t>		j = (</a:t>
            </a:r>
            <a:r>
              <a:rPr lang="en-US" altLang="en-US" sz="1800" dirty="0" err="1">
                <a:solidFill>
                  <a:srgbClr val="0000FF"/>
                </a:solidFill>
                <a:ea typeface="ＭＳ Ｐゴシック" panose="020B0600070205080204" pitchFamily="34" charset="-128"/>
              </a:rPr>
              <a:t>i</a:t>
            </a:r>
            <a:r>
              <a:rPr lang="en-US" altLang="en-US" sz="1800" dirty="0">
                <a:solidFill>
                  <a:srgbClr val="0000FF"/>
                </a:solidFill>
                <a:ea typeface="ＭＳ Ｐゴシック" panose="020B0600070205080204" pitchFamily="34" charset="-128"/>
              </a:rPr>
              <a:t> + 1) % n; </a:t>
            </a:r>
          </a:p>
          <a:p>
            <a:pPr>
              <a:lnSpc>
                <a:spcPct val="100000"/>
              </a:lnSpc>
              <a:spcBef>
                <a:spcPts val="600"/>
              </a:spcBef>
              <a:buFont typeface="Monotype Sorts" charset="2"/>
              <a:buNone/>
            </a:pPr>
            <a:r>
              <a:rPr lang="en-US" altLang="en-US" sz="1800" dirty="0">
                <a:solidFill>
                  <a:srgbClr val="0000FF"/>
                </a:solidFill>
                <a:ea typeface="ＭＳ Ｐゴシック" panose="020B0600070205080204" pitchFamily="34" charset="-128"/>
              </a:rPr>
              <a:t>		while ((j != </a:t>
            </a:r>
            <a:r>
              <a:rPr lang="en-US" altLang="en-US" sz="1800" dirty="0" err="1">
                <a:solidFill>
                  <a:srgbClr val="0000FF"/>
                </a:solidFill>
                <a:ea typeface="ＭＳ Ｐゴシック" panose="020B0600070205080204" pitchFamily="34" charset="-128"/>
              </a:rPr>
              <a:t>i</a:t>
            </a:r>
            <a:r>
              <a:rPr lang="en-US" altLang="en-US" sz="1800" dirty="0">
                <a:solidFill>
                  <a:srgbClr val="0000FF"/>
                </a:solidFill>
                <a:ea typeface="ＭＳ Ｐゴシック" panose="020B0600070205080204" pitchFamily="34" charset="-128"/>
              </a:rPr>
              <a:t>) &amp;&amp; !waiting[j]) </a:t>
            </a:r>
          </a:p>
          <a:p>
            <a:pPr>
              <a:lnSpc>
                <a:spcPct val="100000"/>
              </a:lnSpc>
              <a:spcBef>
                <a:spcPts val="600"/>
              </a:spcBef>
              <a:buFont typeface="Monotype Sorts" charset="2"/>
              <a:buNone/>
            </a:pPr>
            <a:r>
              <a:rPr lang="en-US" altLang="en-US" sz="1800" dirty="0">
                <a:solidFill>
                  <a:srgbClr val="0000FF"/>
                </a:solidFill>
                <a:ea typeface="ＭＳ Ｐゴシック" panose="020B0600070205080204" pitchFamily="34" charset="-128"/>
              </a:rPr>
              <a:t>			j = (j + 1) % n; </a:t>
            </a:r>
          </a:p>
          <a:p>
            <a:pPr>
              <a:lnSpc>
                <a:spcPct val="100000"/>
              </a:lnSpc>
              <a:spcBef>
                <a:spcPts val="600"/>
              </a:spcBef>
              <a:buFont typeface="Monotype Sorts" charset="2"/>
              <a:buNone/>
            </a:pPr>
            <a:r>
              <a:rPr lang="en-US" altLang="en-US" sz="1800" dirty="0">
                <a:solidFill>
                  <a:srgbClr val="0000FF"/>
                </a:solidFill>
                <a:ea typeface="ＭＳ Ｐゴシック" panose="020B0600070205080204" pitchFamily="34" charset="-128"/>
              </a:rPr>
              <a:t>		if (j == </a:t>
            </a:r>
            <a:r>
              <a:rPr lang="en-US" altLang="en-US" sz="1800" dirty="0" err="1">
                <a:solidFill>
                  <a:srgbClr val="0000FF"/>
                </a:solidFill>
                <a:ea typeface="ＭＳ Ｐゴシック" panose="020B0600070205080204" pitchFamily="34" charset="-128"/>
              </a:rPr>
              <a:t>i</a:t>
            </a:r>
            <a:r>
              <a:rPr lang="en-US" altLang="en-US" sz="1800" dirty="0">
                <a:solidFill>
                  <a:srgbClr val="0000FF"/>
                </a:solidFill>
                <a:ea typeface="ＭＳ Ｐゴシック" panose="020B0600070205080204" pitchFamily="34" charset="-128"/>
              </a:rPr>
              <a:t>) </a:t>
            </a:r>
          </a:p>
          <a:p>
            <a:pPr>
              <a:lnSpc>
                <a:spcPct val="100000"/>
              </a:lnSpc>
              <a:spcBef>
                <a:spcPts val="600"/>
              </a:spcBef>
              <a:buFont typeface="Monotype Sorts" charset="2"/>
              <a:buNone/>
            </a:pPr>
            <a:r>
              <a:rPr lang="en-US" altLang="en-US" sz="1800" dirty="0">
                <a:solidFill>
                  <a:srgbClr val="0000FF"/>
                </a:solidFill>
                <a:ea typeface="ＭＳ Ｐゴシック" panose="020B0600070205080204" pitchFamily="34" charset="-128"/>
              </a:rPr>
              <a:t>			lock = FALSE; </a:t>
            </a:r>
          </a:p>
          <a:p>
            <a:pPr>
              <a:lnSpc>
                <a:spcPct val="100000"/>
              </a:lnSpc>
              <a:spcBef>
                <a:spcPts val="600"/>
              </a:spcBef>
              <a:buFont typeface="Monotype Sorts" charset="2"/>
              <a:buNone/>
            </a:pPr>
            <a:r>
              <a:rPr lang="en-US" altLang="en-US" sz="1800" dirty="0">
                <a:solidFill>
                  <a:srgbClr val="0000FF"/>
                </a:solidFill>
                <a:ea typeface="ＭＳ Ｐゴシック" panose="020B0600070205080204" pitchFamily="34" charset="-128"/>
              </a:rPr>
              <a:t>		else </a:t>
            </a:r>
          </a:p>
          <a:p>
            <a:pPr>
              <a:lnSpc>
                <a:spcPct val="100000"/>
              </a:lnSpc>
              <a:spcBef>
                <a:spcPts val="600"/>
              </a:spcBef>
              <a:buFont typeface="Monotype Sorts" charset="2"/>
              <a:buNone/>
            </a:pPr>
            <a:r>
              <a:rPr lang="en-US" altLang="en-US" sz="1800" dirty="0">
                <a:solidFill>
                  <a:srgbClr val="0000FF"/>
                </a:solidFill>
                <a:ea typeface="ＭＳ Ｐゴシック" panose="020B0600070205080204" pitchFamily="34" charset="-128"/>
              </a:rPr>
              <a:t>			waiting[j] = FALSE; </a:t>
            </a:r>
          </a:p>
          <a:p>
            <a:pPr>
              <a:lnSpc>
                <a:spcPct val="100000"/>
              </a:lnSpc>
              <a:spcBef>
                <a:spcPts val="600"/>
              </a:spcBef>
              <a:buFont typeface="Monotype Sorts" charset="2"/>
              <a:buNone/>
            </a:pPr>
            <a:r>
              <a:rPr lang="en-US" altLang="en-US" sz="1800" dirty="0">
                <a:solidFill>
                  <a:srgbClr val="0000FF"/>
                </a:solidFill>
                <a:ea typeface="ＭＳ Ｐゴシック" panose="020B0600070205080204" pitchFamily="34" charset="-128"/>
              </a:rPr>
              <a:t>			// remainder section </a:t>
            </a:r>
          </a:p>
          <a:p>
            <a:pPr>
              <a:lnSpc>
                <a:spcPct val="100000"/>
              </a:lnSpc>
              <a:spcBef>
                <a:spcPts val="600"/>
              </a:spcBef>
              <a:buFont typeface="Monotype Sorts" charset="2"/>
              <a:buNone/>
            </a:pPr>
            <a:r>
              <a:rPr lang="en-US" altLang="en-US" sz="1800" dirty="0">
                <a:solidFill>
                  <a:srgbClr val="0000FF"/>
                </a:solidFill>
                <a:ea typeface="ＭＳ Ｐゴシック" panose="020B0600070205080204" pitchFamily="34" charset="-128"/>
              </a:rPr>
              <a:t>	} while (TRUE);</a:t>
            </a:r>
          </a:p>
        </p:txBody>
      </p:sp>
    </p:spTree>
    <p:extLst>
      <p:ext uri="{BB962C8B-B14F-4D97-AF65-F5344CB8AC3E}">
        <p14:creationId xmlns:p14="http://schemas.microsoft.com/office/powerpoint/2010/main" val="3912890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6CCF83-A2C7-4AF7-D957-213D620D1365}"/>
              </a:ext>
            </a:extLst>
          </p:cNvPr>
          <p:cNvSpPr>
            <a:spLocks noGrp="1"/>
          </p:cNvSpPr>
          <p:nvPr>
            <p:ph type="sldNum" sz="quarter" idx="12"/>
          </p:nvPr>
        </p:nvSpPr>
        <p:spPr/>
        <p:txBody>
          <a:bodyPr/>
          <a:lstStyle/>
          <a:p>
            <a:fld id="{1B2A20A6-2C11-4CB1-9193-A0D80FC8463A}" type="slidenum">
              <a:rPr lang="en-IN" smtClean="0"/>
              <a:t>36</a:t>
            </a:fld>
            <a:endParaRPr lang="en-IN"/>
          </a:p>
        </p:txBody>
      </p:sp>
      <p:graphicFrame>
        <p:nvGraphicFramePr>
          <p:cNvPr id="5" name="Table 4">
            <a:extLst>
              <a:ext uri="{FF2B5EF4-FFF2-40B4-BE49-F238E27FC236}">
                <a16:creationId xmlns:a16="http://schemas.microsoft.com/office/drawing/2014/main" id="{E42A5CA8-E13B-F3BA-0A2A-44978BE2F518}"/>
              </a:ext>
            </a:extLst>
          </p:cNvPr>
          <p:cNvGraphicFramePr>
            <a:graphicFrameLocks noGrp="1"/>
          </p:cNvGraphicFramePr>
          <p:nvPr>
            <p:extLst>
              <p:ext uri="{D42A27DB-BD31-4B8C-83A1-F6EECF244321}">
                <p14:modId xmlns:p14="http://schemas.microsoft.com/office/powerpoint/2010/main" val="1726685776"/>
              </p:ext>
            </p:extLst>
          </p:nvPr>
        </p:nvGraphicFramePr>
        <p:xfrm>
          <a:off x="1556558" y="585304"/>
          <a:ext cx="10014128" cy="949897"/>
        </p:xfrm>
        <a:graphic>
          <a:graphicData uri="http://schemas.openxmlformats.org/drawingml/2006/table">
            <a:tbl>
              <a:tblPr firstRow="1" firstCol="1" bandRow="1">
                <a:tableStyleId>{5C22544A-7EE6-4342-B048-85BDC9FD1C3A}</a:tableStyleId>
              </a:tblPr>
              <a:tblGrid>
                <a:gridCol w="1536694">
                  <a:extLst>
                    <a:ext uri="{9D8B030D-6E8A-4147-A177-3AD203B41FA5}">
                      <a16:colId xmlns:a16="http://schemas.microsoft.com/office/drawing/2014/main" val="1154191900"/>
                    </a:ext>
                  </a:extLst>
                </a:gridCol>
                <a:gridCol w="8477434">
                  <a:extLst>
                    <a:ext uri="{9D8B030D-6E8A-4147-A177-3AD203B41FA5}">
                      <a16:colId xmlns:a16="http://schemas.microsoft.com/office/drawing/2014/main" val="3155693422"/>
                    </a:ext>
                  </a:extLst>
                </a:gridCol>
              </a:tblGrid>
              <a:tr h="581121">
                <a:tc>
                  <a:txBody>
                    <a:bodyPr/>
                    <a:lstStyle/>
                    <a:p>
                      <a:pPr marL="0" marR="0">
                        <a:lnSpc>
                          <a:spcPct val="115000"/>
                        </a:lnSpc>
                        <a:spcBef>
                          <a:spcPts val="0"/>
                        </a:spcBef>
                        <a:spcAft>
                          <a:spcPts val="0"/>
                        </a:spcAft>
                      </a:pPr>
                      <a:r>
                        <a:rPr lang="en-US" sz="2400">
                          <a:effectLst/>
                        </a:rPr>
                        <a:t>L5</a:t>
                      </a:r>
                      <a:endParaRPr lang="en-US" sz="2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2800" dirty="0">
                          <a:effectLst/>
                        </a:rPr>
                        <a:t>Software Solutions: Semaphores: Counting semaphore, Binary semaphore,</a:t>
                      </a:r>
                      <a:endParaRPr lang="en-US" sz="2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7381677"/>
                  </a:ext>
                </a:extLst>
              </a:tr>
            </a:tbl>
          </a:graphicData>
        </a:graphic>
      </p:graphicFrame>
      <p:sp>
        <p:nvSpPr>
          <p:cNvPr id="3" name="TextBox 2">
            <a:extLst>
              <a:ext uri="{FF2B5EF4-FFF2-40B4-BE49-F238E27FC236}">
                <a16:creationId xmlns:a16="http://schemas.microsoft.com/office/drawing/2014/main" id="{24E45BCD-61DA-F83A-9B45-7CA4962E7DF1}"/>
              </a:ext>
            </a:extLst>
          </p:cNvPr>
          <p:cNvSpPr txBox="1"/>
          <p:nvPr/>
        </p:nvSpPr>
        <p:spPr>
          <a:xfrm>
            <a:off x="1881050" y="3043646"/>
            <a:ext cx="9689635" cy="1200329"/>
          </a:xfrm>
          <a:prstGeom prst="rect">
            <a:avLst/>
          </a:prstGeom>
          <a:noFill/>
        </p:spPr>
        <p:txBody>
          <a:bodyPr wrap="square" rtlCol="0">
            <a:spAutoFit/>
          </a:bodyPr>
          <a:lstStyle/>
          <a:p>
            <a:r>
              <a:rPr lang="en-US" sz="2400" b="1" dirty="0"/>
              <a:t>Objective</a:t>
            </a:r>
          </a:p>
          <a:p>
            <a:pPr marL="342900" indent="-342900">
              <a:buFont typeface="Arial" panose="020B0604020202020204" pitchFamily="34" charset="0"/>
              <a:buChar char="•"/>
            </a:pPr>
            <a:r>
              <a:rPr lang="en-US" sz="2400" dirty="0"/>
              <a:t>To understand the concept of semaphores and their types</a:t>
            </a:r>
          </a:p>
          <a:p>
            <a:pPr marL="342900" indent="-342900">
              <a:buFont typeface="Arial" panose="020B0604020202020204" pitchFamily="34" charset="0"/>
              <a:buChar char="•"/>
            </a:pPr>
            <a:r>
              <a:rPr lang="en-US" sz="2400" dirty="0"/>
              <a:t>To implement the different types of Semaphores</a:t>
            </a:r>
          </a:p>
        </p:txBody>
      </p:sp>
    </p:spTree>
    <p:extLst>
      <p:ext uri="{BB962C8B-B14F-4D97-AF65-F5344CB8AC3E}">
        <p14:creationId xmlns:p14="http://schemas.microsoft.com/office/powerpoint/2010/main" val="3950536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E8CB10-35A9-C630-192C-58F86672D568}"/>
              </a:ext>
            </a:extLst>
          </p:cNvPr>
          <p:cNvPicPr>
            <a:picLocks noChangeAspect="1"/>
          </p:cNvPicPr>
          <p:nvPr/>
        </p:nvPicPr>
        <p:blipFill>
          <a:blip r:embed="rId2"/>
          <a:stretch>
            <a:fillRect/>
          </a:stretch>
        </p:blipFill>
        <p:spPr>
          <a:xfrm>
            <a:off x="-1" y="120178"/>
            <a:ext cx="13312775" cy="7485388"/>
          </a:xfrm>
          <a:prstGeom prst="rect">
            <a:avLst/>
          </a:prstGeom>
        </p:spPr>
      </p:pic>
      <p:sp>
        <p:nvSpPr>
          <p:cNvPr id="2" name="Title 1">
            <a:extLst>
              <a:ext uri="{FF2B5EF4-FFF2-40B4-BE49-F238E27FC236}">
                <a16:creationId xmlns:a16="http://schemas.microsoft.com/office/drawing/2014/main" id="{4DEE782B-C76A-334E-B5F3-EA4DDCDC7EFF}"/>
              </a:ext>
            </a:extLst>
          </p:cNvPr>
          <p:cNvSpPr>
            <a:spLocks noGrp="1"/>
          </p:cNvSpPr>
          <p:nvPr>
            <p:ph type="title"/>
          </p:nvPr>
        </p:nvSpPr>
        <p:spPr/>
        <p:txBody>
          <a:bodyPr/>
          <a:lstStyle/>
          <a:p>
            <a:r>
              <a:rPr lang="en-US" dirty="0"/>
              <a:t>Semaphore</a:t>
            </a:r>
          </a:p>
        </p:txBody>
      </p:sp>
      <p:sp>
        <p:nvSpPr>
          <p:cNvPr id="3" name="Content Placeholder 2">
            <a:extLst>
              <a:ext uri="{FF2B5EF4-FFF2-40B4-BE49-F238E27FC236}">
                <a16:creationId xmlns:a16="http://schemas.microsoft.com/office/drawing/2014/main" id="{365A51F8-F35C-F818-0A76-2F54333B5924}"/>
              </a:ext>
            </a:extLst>
          </p:cNvPr>
          <p:cNvSpPr>
            <a:spLocks noGrp="1"/>
          </p:cNvSpPr>
          <p:nvPr>
            <p:ph idx="1"/>
          </p:nvPr>
        </p:nvSpPr>
        <p:spPr/>
        <p:txBody>
          <a:bodyPr/>
          <a:lstStyle/>
          <a:p>
            <a:pPr algn="just"/>
            <a:r>
              <a:rPr lang="en-US" dirty="0"/>
              <a:t>Semaphores are a synchronization mechanism used to control access to a common resource in concurrent programming and operating systems. </a:t>
            </a:r>
          </a:p>
          <a:p>
            <a:pPr algn="just"/>
            <a:r>
              <a:rPr lang="en-US" dirty="0"/>
              <a:t>They are particularly useful for managing access to shared resources and ensuring that multiple processes or threads do not simultaneously access a critical section, leading to race conditions or inconsistent data.</a:t>
            </a:r>
          </a:p>
        </p:txBody>
      </p:sp>
      <p:sp>
        <p:nvSpPr>
          <p:cNvPr id="4" name="Slide Number Placeholder 3">
            <a:extLst>
              <a:ext uri="{FF2B5EF4-FFF2-40B4-BE49-F238E27FC236}">
                <a16:creationId xmlns:a16="http://schemas.microsoft.com/office/drawing/2014/main" id="{04D21995-EAFB-6708-A90F-EBF7C11FAF38}"/>
              </a:ext>
            </a:extLst>
          </p:cNvPr>
          <p:cNvSpPr>
            <a:spLocks noGrp="1"/>
          </p:cNvSpPr>
          <p:nvPr>
            <p:ph type="sldNum" sz="quarter" idx="12"/>
          </p:nvPr>
        </p:nvSpPr>
        <p:spPr/>
        <p:txBody>
          <a:bodyPr/>
          <a:lstStyle/>
          <a:p>
            <a:fld id="{1B2A20A6-2C11-4CB1-9193-A0D80FC8463A}" type="slidenum">
              <a:rPr lang="en-IN" smtClean="0"/>
              <a:t>37</a:t>
            </a:fld>
            <a:endParaRPr lang="en-IN"/>
          </a:p>
        </p:txBody>
      </p:sp>
    </p:spTree>
    <p:extLst>
      <p:ext uri="{BB962C8B-B14F-4D97-AF65-F5344CB8AC3E}">
        <p14:creationId xmlns:p14="http://schemas.microsoft.com/office/powerpoint/2010/main" val="3417176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AD60462-BFF3-B956-5E16-1FD7142DADE0}"/>
              </a:ext>
            </a:extLst>
          </p:cNvPr>
          <p:cNvPicPr>
            <a:picLocks noChangeAspect="1"/>
          </p:cNvPicPr>
          <p:nvPr/>
        </p:nvPicPr>
        <p:blipFill>
          <a:blip r:embed="rId3"/>
          <a:stretch>
            <a:fillRect/>
          </a:stretch>
        </p:blipFill>
        <p:spPr>
          <a:xfrm>
            <a:off x="-1" y="120178"/>
            <a:ext cx="13312775" cy="7485388"/>
          </a:xfrm>
          <a:prstGeom prst="rect">
            <a:avLst/>
          </a:prstGeom>
        </p:spPr>
      </p:pic>
      <p:sp>
        <p:nvSpPr>
          <p:cNvPr id="2" name="Title 1">
            <a:extLst>
              <a:ext uri="{FF2B5EF4-FFF2-40B4-BE49-F238E27FC236}">
                <a16:creationId xmlns:a16="http://schemas.microsoft.com/office/drawing/2014/main" id="{AC2D772C-DE73-E477-7A84-34E61068105A}"/>
              </a:ext>
            </a:extLst>
          </p:cNvPr>
          <p:cNvSpPr>
            <a:spLocks noGrp="1"/>
          </p:cNvSpPr>
          <p:nvPr>
            <p:ph type="title"/>
          </p:nvPr>
        </p:nvSpPr>
        <p:spPr>
          <a:xfrm>
            <a:off x="915253" y="19933"/>
            <a:ext cx="11482268" cy="1447380"/>
          </a:xfrm>
        </p:spPr>
        <p:txBody>
          <a:bodyPr/>
          <a:lstStyle/>
          <a:p>
            <a:r>
              <a:rPr lang="en-US" dirty="0"/>
              <a:t>Basic Operations: Semaphores</a:t>
            </a:r>
          </a:p>
        </p:txBody>
      </p:sp>
      <p:sp>
        <p:nvSpPr>
          <p:cNvPr id="3" name="Content Placeholder 2">
            <a:extLst>
              <a:ext uri="{FF2B5EF4-FFF2-40B4-BE49-F238E27FC236}">
                <a16:creationId xmlns:a16="http://schemas.microsoft.com/office/drawing/2014/main" id="{7B9BD3A1-6A65-FBA5-F1FB-6A0F77DE9A01}"/>
              </a:ext>
            </a:extLst>
          </p:cNvPr>
          <p:cNvSpPr>
            <a:spLocks noGrp="1"/>
          </p:cNvSpPr>
          <p:nvPr>
            <p:ph idx="1"/>
          </p:nvPr>
        </p:nvSpPr>
        <p:spPr>
          <a:xfrm>
            <a:off x="915253" y="1238023"/>
            <a:ext cx="11482268" cy="475121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Support two atomic operations: </a:t>
            </a:r>
          </a:p>
          <a:p>
            <a:pPr algn="just"/>
            <a:r>
              <a:rPr lang="en-US" sz="2400" dirty="0">
                <a:latin typeface="Times New Roman" panose="02020603050405020304" pitchFamily="18" charset="0"/>
                <a:cs typeface="Times New Roman" panose="02020603050405020304" pitchFamily="18" charset="0"/>
              </a:rPr>
              <a:t>wait (P or down): Decreases the semaphore value. If the value is already 0, the process or thread is blocked until the semaphore value becomes positive.</a:t>
            </a:r>
          </a:p>
          <a:p>
            <a:pPr algn="just"/>
            <a:r>
              <a:rPr lang="en-US" sz="2400" dirty="0">
                <a:latin typeface="Times New Roman" panose="02020603050405020304" pitchFamily="18" charset="0"/>
                <a:cs typeface="Times New Roman" panose="02020603050405020304" pitchFamily="18" charset="0"/>
              </a:rPr>
              <a:t>signal (V or up): Increases the semaphore value. If there are any processes or threads waiting for the semaphore, one of them is unblocked.</a:t>
            </a:r>
          </a:p>
        </p:txBody>
      </p:sp>
      <p:sp>
        <p:nvSpPr>
          <p:cNvPr id="4" name="Slide Number Placeholder 3">
            <a:extLst>
              <a:ext uri="{FF2B5EF4-FFF2-40B4-BE49-F238E27FC236}">
                <a16:creationId xmlns:a16="http://schemas.microsoft.com/office/drawing/2014/main" id="{1D67A1E9-065B-06F2-5931-B67D8747B4C2}"/>
              </a:ext>
            </a:extLst>
          </p:cNvPr>
          <p:cNvSpPr>
            <a:spLocks noGrp="1"/>
          </p:cNvSpPr>
          <p:nvPr>
            <p:ph type="sldNum" sz="quarter" idx="12"/>
          </p:nvPr>
        </p:nvSpPr>
        <p:spPr/>
        <p:txBody>
          <a:bodyPr/>
          <a:lstStyle/>
          <a:p>
            <a:fld id="{1B2A20A6-2C11-4CB1-9193-A0D80FC8463A}" type="slidenum">
              <a:rPr lang="en-IN" smtClean="0"/>
              <a:t>38</a:t>
            </a:fld>
            <a:endParaRPr lang="en-IN"/>
          </a:p>
        </p:txBody>
      </p:sp>
      <p:sp>
        <p:nvSpPr>
          <p:cNvPr id="10" name="TextBox 9">
            <a:extLst>
              <a:ext uri="{FF2B5EF4-FFF2-40B4-BE49-F238E27FC236}">
                <a16:creationId xmlns:a16="http://schemas.microsoft.com/office/drawing/2014/main" id="{99E58A15-4477-797D-DBCF-EF13E750980B}"/>
              </a:ext>
            </a:extLst>
          </p:cNvPr>
          <p:cNvSpPr txBox="1"/>
          <p:nvPr/>
        </p:nvSpPr>
        <p:spPr>
          <a:xfrm>
            <a:off x="4240619" y="3349922"/>
            <a:ext cx="6659216" cy="3447482"/>
          </a:xfrm>
          <a:prstGeom prst="rect">
            <a:avLst/>
          </a:prstGeom>
          <a:noFill/>
        </p:spPr>
        <p:txBody>
          <a:bodyPr wrap="square">
            <a:spAutoFit/>
          </a:bodyPr>
          <a:lstStyle/>
          <a:p>
            <a:pPr marL="0" marR="0">
              <a:lnSpc>
                <a:spcPct val="107000"/>
              </a:lnSpc>
              <a:spcBef>
                <a:spcPts val="0"/>
              </a:spcBef>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wait(S):</a:t>
            </a:r>
          </a:p>
          <a:p>
            <a:pPr marL="0" marR="0">
              <a:lnSpc>
                <a:spcPct val="107000"/>
              </a:lnSpc>
              <a:spcBef>
                <a:spcPts val="0"/>
              </a:spcBef>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while S &lt;= 0:</a:t>
            </a:r>
          </a:p>
          <a:p>
            <a:pPr marL="0" marR="0">
              <a:lnSpc>
                <a:spcPct val="107000"/>
              </a:lnSpc>
              <a:spcBef>
                <a:spcPts val="0"/>
              </a:spcBef>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 Busy wait (or block the process/thread)</a:t>
            </a:r>
          </a:p>
          <a:p>
            <a:pPr marL="0" marR="0">
              <a:lnSpc>
                <a:spcPct val="107000"/>
              </a:lnSpc>
              <a:spcBef>
                <a:spcPts val="0"/>
              </a:spcBef>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S = S - 1</a:t>
            </a:r>
          </a:p>
          <a:p>
            <a:pPr marL="0" marR="0">
              <a:lnSpc>
                <a:spcPct val="107000"/>
              </a:lnSpc>
              <a:spcBef>
                <a:spcPts val="0"/>
              </a:spcBef>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signal(S):</a:t>
            </a:r>
          </a:p>
          <a:p>
            <a:pPr marL="0" marR="0">
              <a:lnSpc>
                <a:spcPct val="107000"/>
              </a:lnSpc>
              <a:spcBef>
                <a:spcPts val="0"/>
              </a:spcBef>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S = S + 1</a:t>
            </a:r>
          </a:p>
        </p:txBody>
      </p:sp>
    </p:spTree>
    <p:extLst>
      <p:ext uri="{BB962C8B-B14F-4D97-AF65-F5344CB8AC3E}">
        <p14:creationId xmlns:p14="http://schemas.microsoft.com/office/powerpoint/2010/main" val="482624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EB04E0-9161-359B-D164-0AAE17CA5EAA}"/>
              </a:ext>
            </a:extLst>
          </p:cNvPr>
          <p:cNvPicPr>
            <a:picLocks noChangeAspect="1"/>
          </p:cNvPicPr>
          <p:nvPr/>
        </p:nvPicPr>
        <p:blipFill>
          <a:blip r:embed="rId3"/>
          <a:stretch>
            <a:fillRect/>
          </a:stretch>
        </p:blipFill>
        <p:spPr>
          <a:xfrm>
            <a:off x="-1" y="120178"/>
            <a:ext cx="13312775" cy="7485388"/>
          </a:xfrm>
          <a:prstGeom prst="rect">
            <a:avLst/>
          </a:prstGeom>
        </p:spPr>
      </p:pic>
      <p:sp>
        <p:nvSpPr>
          <p:cNvPr id="38914" name="Rectangle 2"/>
          <p:cNvSpPr>
            <a:spLocks noGrp="1" noChangeArrowheads="1"/>
          </p:cNvSpPr>
          <p:nvPr>
            <p:ph type="title"/>
          </p:nvPr>
        </p:nvSpPr>
        <p:spPr>
          <a:xfrm>
            <a:off x="2329850" y="338011"/>
            <a:ext cx="9318696" cy="499216"/>
          </a:xfrm>
        </p:spPr>
        <p:txBody>
          <a:bodyPr>
            <a:normAutofit fontScale="90000"/>
          </a:bodyPr>
          <a:lstStyle/>
          <a:p>
            <a:pPr eaLnBrk="1" hangingPunct="1"/>
            <a:r>
              <a:rPr lang="en-US" altLang="en-US" sz="3200" dirty="0">
                <a:ea typeface="ＭＳ Ｐゴシック" panose="020B0600070205080204" pitchFamily="34" charset="-128"/>
              </a:rPr>
              <a:t>Semaphore as General Synchronization Tool</a:t>
            </a:r>
          </a:p>
        </p:txBody>
      </p:sp>
      <p:sp>
        <p:nvSpPr>
          <p:cNvPr id="38915" name="Rectangle 3"/>
          <p:cNvSpPr>
            <a:spLocks noGrp="1" noChangeArrowheads="1"/>
          </p:cNvSpPr>
          <p:nvPr>
            <p:ph type="body" idx="1"/>
          </p:nvPr>
        </p:nvSpPr>
        <p:spPr>
          <a:xfrm>
            <a:off x="915252" y="1368510"/>
            <a:ext cx="11482268" cy="4751218"/>
          </a:xfrm>
        </p:spPr>
        <p:txBody>
          <a:bodyPr>
            <a:normAutofit fontScale="92500" lnSpcReduction="20000"/>
          </a:bodyPr>
          <a:lstStyle/>
          <a:p>
            <a:pPr>
              <a:tabLst>
                <a:tab pos="2189274" algn="ctr"/>
                <a:tab pos="4933231" algn="ctr"/>
              </a:tabLst>
            </a:pPr>
            <a:r>
              <a:rPr lang="en-US" altLang="en-US" sz="2600" dirty="0">
                <a:solidFill>
                  <a:srgbClr val="3366FF"/>
                </a:solidFill>
                <a:ea typeface="ＭＳ Ｐゴシック" panose="020B0600070205080204" pitchFamily="34" charset="-128"/>
              </a:rPr>
              <a:t>Counting </a:t>
            </a:r>
            <a:r>
              <a:rPr lang="en-US" altLang="en-US" sz="2600" dirty="0">
                <a:ea typeface="ＭＳ Ｐゴシック" panose="020B0600070205080204" pitchFamily="34" charset="-128"/>
              </a:rPr>
              <a:t>semaphore – integer value can range over an unrestricted domain</a:t>
            </a:r>
          </a:p>
          <a:p>
            <a:pPr>
              <a:tabLst>
                <a:tab pos="2189274" algn="ctr"/>
                <a:tab pos="4933231" algn="ctr"/>
              </a:tabLst>
            </a:pPr>
            <a:r>
              <a:rPr lang="en-US" altLang="en-US" sz="2600" dirty="0">
                <a:solidFill>
                  <a:srgbClr val="3366FF"/>
                </a:solidFill>
                <a:ea typeface="ＭＳ Ｐゴシック" panose="020B0600070205080204" pitchFamily="34" charset="-128"/>
              </a:rPr>
              <a:t>Binary </a:t>
            </a:r>
            <a:r>
              <a:rPr lang="en-US" altLang="en-US" sz="2600" dirty="0">
                <a:ea typeface="ＭＳ Ｐゴシック" panose="020B0600070205080204" pitchFamily="34" charset="-128"/>
              </a:rPr>
              <a:t>semaphore – integer value can range only between 0 </a:t>
            </a:r>
            <a:br>
              <a:rPr lang="en-US" altLang="en-US" sz="2600" dirty="0">
                <a:ea typeface="ＭＳ Ｐゴシック" panose="020B0600070205080204" pitchFamily="34" charset="-128"/>
              </a:rPr>
            </a:br>
            <a:r>
              <a:rPr lang="en-US" altLang="en-US" sz="2600" dirty="0">
                <a:ea typeface="ＭＳ Ｐゴシック" panose="020B0600070205080204" pitchFamily="34" charset="-128"/>
              </a:rPr>
              <a:t>and 1; can be simpler to implement</a:t>
            </a:r>
          </a:p>
          <a:p>
            <a:pPr lvl="1">
              <a:tabLst>
                <a:tab pos="2189274" algn="ctr"/>
                <a:tab pos="4933231" algn="ctr"/>
              </a:tabLst>
            </a:pPr>
            <a:r>
              <a:rPr lang="en-US" altLang="en-US" sz="2600" dirty="0">
                <a:ea typeface="ＭＳ Ｐゴシック" panose="020B0600070205080204" pitchFamily="34" charset="-128"/>
                <a:sym typeface="MT Extra" charset="0"/>
              </a:rPr>
              <a:t>Also known as </a:t>
            </a:r>
            <a:r>
              <a:rPr lang="en-US" altLang="en-US" sz="2600" dirty="0">
                <a:solidFill>
                  <a:srgbClr val="3366FF"/>
                </a:solidFill>
                <a:ea typeface="ＭＳ Ｐゴシック" panose="020B0600070205080204" pitchFamily="34" charset="-128"/>
                <a:sym typeface="MT Extra" charset="0"/>
              </a:rPr>
              <a:t>mutex locks</a:t>
            </a:r>
            <a:endParaRPr lang="en-US" altLang="en-US" sz="2600" dirty="0">
              <a:solidFill>
                <a:srgbClr val="3366FF"/>
              </a:solidFill>
              <a:ea typeface="ＭＳ Ｐゴシック" panose="020B0600070205080204" pitchFamily="34" charset="-128"/>
            </a:endParaRPr>
          </a:p>
          <a:p>
            <a:pPr>
              <a:tabLst>
                <a:tab pos="2189274" algn="ctr"/>
                <a:tab pos="4933231" algn="ctr"/>
              </a:tabLst>
            </a:pPr>
            <a:r>
              <a:rPr lang="en-US" altLang="en-US" sz="2600" dirty="0">
                <a:ea typeface="ＭＳ Ｐゴシック" panose="020B0600070205080204" pitchFamily="34" charset="-128"/>
              </a:rPr>
              <a:t>Can implement a counting semaphore </a:t>
            </a:r>
            <a:r>
              <a:rPr lang="en-US" altLang="en-US" sz="2600" dirty="0">
                <a:solidFill>
                  <a:srgbClr val="0000FF"/>
                </a:solidFill>
                <a:ea typeface="ＭＳ Ｐゴシック" panose="020B0600070205080204" pitchFamily="34" charset="-128"/>
              </a:rPr>
              <a:t>S</a:t>
            </a:r>
            <a:r>
              <a:rPr lang="en-US" altLang="en-US" sz="2600" dirty="0">
                <a:ea typeface="ＭＳ Ｐゴシック" panose="020B0600070205080204" pitchFamily="34" charset="-128"/>
              </a:rPr>
              <a:t> as a binary semaphore</a:t>
            </a:r>
          </a:p>
          <a:p>
            <a:pPr>
              <a:tabLst>
                <a:tab pos="2189274" algn="ctr"/>
                <a:tab pos="4933231" algn="ctr"/>
              </a:tabLst>
            </a:pPr>
            <a:r>
              <a:rPr lang="en-US" altLang="en-US" sz="2600" dirty="0">
                <a:ea typeface="ＭＳ Ｐゴシック" panose="020B0600070205080204" pitchFamily="34" charset="-128"/>
                <a:sym typeface="MT Extra" charset="0"/>
              </a:rPr>
              <a:t>Provides mutual exclusion</a:t>
            </a:r>
          </a:p>
          <a:p>
            <a:pPr lvl="1">
              <a:buNone/>
              <a:tabLst>
                <a:tab pos="2189274" algn="ctr"/>
                <a:tab pos="4933231" algn="ctr"/>
              </a:tabLst>
            </a:pPr>
            <a:r>
              <a:rPr lang="en-US" altLang="en-US" sz="2600" dirty="0">
                <a:solidFill>
                  <a:srgbClr val="0000FF"/>
                </a:solidFill>
                <a:ea typeface="ＭＳ Ｐゴシック" panose="020B0600070205080204" pitchFamily="34" charset="-128"/>
                <a:sym typeface="MT Extra" charset="0"/>
              </a:rPr>
              <a:t>Semaphore mutex;    //  initialized to 1</a:t>
            </a:r>
          </a:p>
          <a:p>
            <a:pPr lvl="1">
              <a:buNone/>
              <a:tabLst>
                <a:tab pos="2189274" algn="ctr"/>
                <a:tab pos="4933231" algn="ctr"/>
              </a:tabLst>
            </a:pPr>
            <a:r>
              <a:rPr lang="en-US" altLang="en-US" sz="2600" dirty="0">
                <a:solidFill>
                  <a:srgbClr val="0000FF"/>
                </a:solidFill>
                <a:ea typeface="ＭＳ Ｐゴシック" panose="020B0600070205080204" pitchFamily="34" charset="-128"/>
                <a:sym typeface="MT Extra" charset="0"/>
              </a:rPr>
              <a:t>do {</a:t>
            </a:r>
          </a:p>
          <a:p>
            <a:pPr lvl="1">
              <a:buNone/>
              <a:tabLst>
                <a:tab pos="2189274" algn="ctr"/>
                <a:tab pos="4933231" algn="ctr"/>
              </a:tabLst>
            </a:pPr>
            <a:r>
              <a:rPr lang="en-US" altLang="en-US" sz="2600" dirty="0">
                <a:solidFill>
                  <a:srgbClr val="0000FF"/>
                </a:solidFill>
                <a:ea typeface="ＭＳ Ｐゴシック" panose="020B0600070205080204" pitchFamily="34" charset="-128"/>
                <a:sym typeface="MT Extra" charset="0"/>
              </a:rPr>
              <a:t>	wait (mutex);</a:t>
            </a:r>
          </a:p>
          <a:p>
            <a:pPr lvl="1">
              <a:buNone/>
              <a:tabLst>
                <a:tab pos="2189274" algn="ctr"/>
                <a:tab pos="4933231" algn="ctr"/>
              </a:tabLst>
            </a:pPr>
            <a:r>
              <a:rPr lang="en-US" altLang="en-US" sz="2600" dirty="0">
                <a:solidFill>
                  <a:srgbClr val="0000FF"/>
                </a:solidFill>
                <a:ea typeface="ＭＳ Ｐゴシック" panose="020B0600070205080204" pitchFamily="34" charset="-128"/>
                <a:sym typeface="MT Extra" charset="0"/>
              </a:rPr>
              <a:t>         // Critical Section</a:t>
            </a:r>
          </a:p>
          <a:p>
            <a:pPr lvl="1">
              <a:buNone/>
              <a:tabLst>
                <a:tab pos="2189274" algn="ctr"/>
                <a:tab pos="4933231" algn="ctr"/>
              </a:tabLst>
            </a:pPr>
            <a:r>
              <a:rPr lang="en-US" altLang="en-US" sz="2600" dirty="0">
                <a:solidFill>
                  <a:srgbClr val="0000FF"/>
                </a:solidFill>
                <a:ea typeface="ＭＳ Ｐゴシック" panose="020B0600070205080204" pitchFamily="34" charset="-128"/>
                <a:sym typeface="MT Extra" charset="0"/>
              </a:rPr>
              <a:t>     signal (mutex);</a:t>
            </a:r>
          </a:p>
          <a:p>
            <a:pPr lvl="1">
              <a:buNone/>
              <a:tabLst>
                <a:tab pos="2189274" algn="ctr"/>
                <a:tab pos="4933231" algn="ctr"/>
              </a:tabLst>
            </a:pPr>
            <a:r>
              <a:rPr lang="en-US" altLang="en-US" sz="2600" dirty="0">
                <a:solidFill>
                  <a:srgbClr val="0000FF"/>
                </a:solidFill>
                <a:ea typeface="ＭＳ Ｐゴシック" panose="020B0600070205080204" pitchFamily="34" charset="-128"/>
                <a:sym typeface="MT Extra" charset="0"/>
              </a:rPr>
              <a:t>		// remainder section</a:t>
            </a:r>
          </a:p>
          <a:p>
            <a:pPr lvl="1">
              <a:buNone/>
              <a:tabLst>
                <a:tab pos="2189274" algn="ctr"/>
                <a:tab pos="4933231" algn="ctr"/>
              </a:tabLst>
            </a:pPr>
            <a:r>
              <a:rPr lang="en-US" altLang="en-US" sz="2600" dirty="0">
                <a:solidFill>
                  <a:srgbClr val="0000FF"/>
                </a:solidFill>
                <a:ea typeface="ＭＳ Ｐゴシック" panose="020B0600070205080204" pitchFamily="34" charset="-128"/>
                <a:sym typeface="MT Extra" charset="0"/>
              </a:rPr>
              <a:t>} while (TRUE);</a:t>
            </a:r>
          </a:p>
          <a:p>
            <a:pPr>
              <a:buNone/>
              <a:tabLst>
                <a:tab pos="2189274" algn="ctr"/>
                <a:tab pos="4933231" algn="ctr"/>
              </a:tabLst>
            </a:pPr>
            <a:endParaRPr lang="en-US" altLang="en-US" sz="1529" dirty="0">
              <a:solidFill>
                <a:srgbClr val="0000FF"/>
              </a:solidFill>
              <a:ea typeface="ＭＳ Ｐゴシック" panose="020B0600070205080204" pitchFamily="34" charset="-128"/>
              <a:sym typeface="MT Extra" charset="0"/>
            </a:endParaRPr>
          </a:p>
        </p:txBody>
      </p:sp>
    </p:spTree>
    <p:extLst>
      <p:ext uri="{BB962C8B-B14F-4D97-AF65-F5344CB8AC3E}">
        <p14:creationId xmlns:p14="http://schemas.microsoft.com/office/powerpoint/2010/main" val="413546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60659" y="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Unit 3: Inter-Process Communication</a:t>
            </a:r>
            <a:r>
              <a:rPr lang="en-US" altLang="en-US" dirty="0">
                <a:ea typeface="ＭＳ Ｐゴシック" panose="020B0600070205080204" pitchFamily="34" charset="-128"/>
              </a:rPr>
              <a:t> </a:t>
            </a:r>
            <a:r>
              <a:rPr lang="en-US" b="1" dirty="0"/>
              <a:t>	</a:t>
            </a:r>
            <a:endParaRPr lang="en-IN" sz="3000" b="1" dirty="0">
              <a:solidFill>
                <a:srgbClr val="C00000"/>
              </a:solidFill>
              <a:latin typeface="Arial"/>
              <a:cs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3426876099"/>
              </p:ext>
            </p:extLst>
          </p:nvPr>
        </p:nvGraphicFramePr>
        <p:xfrm>
          <a:off x="1875545" y="1819700"/>
          <a:ext cx="10014128" cy="841248"/>
        </p:xfrm>
        <a:graphic>
          <a:graphicData uri="http://schemas.openxmlformats.org/drawingml/2006/table">
            <a:tbl>
              <a:tblPr firstRow="1" firstCol="1" bandRow="1">
                <a:tableStyleId>{5C22544A-7EE6-4342-B048-85BDC9FD1C3A}</a:tableStyleId>
              </a:tblPr>
              <a:tblGrid>
                <a:gridCol w="1536694">
                  <a:extLst>
                    <a:ext uri="{9D8B030D-6E8A-4147-A177-3AD203B41FA5}">
                      <a16:colId xmlns:a16="http://schemas.microsoft.com/office/drawing/2014/main" val="3270965196"/>
                    </a:ext>
                  </a:extLst>
                </a:gridCol>
                <a:gridCol w="8477434">
                  <a:extLst>
                    <a:ext uri="{9D8B030D-6E8A-4147-A177-3AD203B41FA5}">
                      <a16:colId xmlns:a16="http://schemas.microsoft.com/office/drawing/2014/main" val="3821872760"/>
                    </a:ext>
                  </a:extLst>
                </a:gridCol>
              </a:tblGrid>
              <a:tr h="581121">
                <a:tc>
                  <a:txBody>
                    <a:bodyPr/>
                    <a:lstStyle/>
                    <a:p>
                      <a:pPr marL="0" marR="0">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Lecture 1</a:t>
                      </a: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Inter Process Communication (IPC), IPC mechanisms: Shared Memory and Message Passing </a:t>
                      </a: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4979020"/>
                  </a:ext>
                </a:extLst>
              </a:tr>
            </a:tbl>
          </a:graphicData>
        </a:graphic>
      </p:graphicFrame>
      <p:sp>
        <p:nvSpPr>
          <p:cNvPr id="2" name="TextBox 1">
            <a:extLst>
              <a:ext uri="{FF2B5EF4-FFF2-40B4-BE49-F238E27FC236}">
                <a16:creationId xmlns:a16="http://schemas.microsoft.com/office/drawing/2014/main" id="{544590E8-4426-ED0C-C300-BC419FDB2713}"/>
              </a:ext>
            </a:extLst>
          </p:cNvPr>
          <p:cNvSpPr txBox="1"/>
          <p:nvPr/>
        </p:nvSpPr>
        <p:spPr>
          <a:xfrm>
            <a:off x="1875545" y="3744119"/>
            <a:ext cx="10014128"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Objective: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discuss the communication mechanism among processes.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explore different approach to achieve inter process communication</a:t>
            </a:r>
          </a:p>
        </p:txBody>
      </p:sp>
    </p:spTree>
    <p:extLst>
      <p:ext uri="{BB962C8B-B14F-4D97-AF65-F5344CB8AC3E}">
        <p14:creationId xmlns:p14="http://schemas.microsoft.com/office/powerpoint/2010/main" val="3605873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F12D75-E731-1DF0-97BF-B0DDC498F62A}"/>
              </a:ext>
            </a:extLst>
          </p:cNvPr>
          <p:cNvPicPr>
            <a:picLocks noChangeAspect="1"/>
          </p:cNvPicPr>
          <p:nvPr/>
        </p:nvPicPr>
        <p:blipFill>
          <a:blip r:embed="rId3"/>
          <a:stretch>
            <a:fillRect/>
          </a:stretch>
        </p:blipFill>
        <p:spPr>
          <a:xfrm>
            <a:off x="0" y="0"/>
            <a:ext cx="13312775" cy="7485388"/>
          </a:xfrm>
          <a:prstGeom prst="rect">
            <a:avLst/>
          </a:prstGeom>
        </p:spPr>
      </p:pic>
      <p:sp>
        <p:nvSpPr>
          <p:cNvPr id="40962" name="Rectangle 2"/>
          <p:cNvSpPr>
            <a:spLocks noGrp="1" noChangeArrowheads="1"/>
          </p:cNvSpPr>
          <p:nvPr>
            <p:ph type="title"/>
          </p:nvPr>
        </p:nvSpPr>
        <p:spPr>
          <a:xfrm>
            <a:off x="915253" y="137423"/>
            <a:ext cx="11482268" cy="1447380"/>
          </a:xfrm>
        </p:spPr>
        <p:txBody>
          <a:bodyPr/>
          <a:lstStyle/>
          <a:p>
            <a:pPr eaLnBrk="1" hangingPunct="1"/>
            <a:r>
              <a:rPr lang="en-US" altLang="en-US" dirty="0">
                <a:ea typeface="ＭＳ Ｐゴシック" panose="020B0600070205080204" pitchFamily="34" charset="-128"/>
              </a:rPr>
              <a:t>Semaphore Implementation</a:t>
            </a:r>
          </a:p>
        </p:txBody>
      </p:sp>
      <p:sp>
        <p:nvSpPr>
          <p:cNvPr id="40963" name="Rectangle 3"/>
          <p:cNvSpPr>
            <a:spLocks noGrp="1" noChangeArrowheads="1"/>
          </p:cNvSpPr>
          <p:nvPr>
            <p:ph type="body" idx="1"/>
          </p:nvPr>
        </p:nvSpPr>
        <p:spPr>
          <a:xfrm>
            <a:off x="915253" y="1584803"/>
            <a:ext cx="11340082" cy="4887701"/>
          </a:xfrm>
        </p:spPr>
        <p:txBody>
          <a:bodyPr>
            <a:normAutofit/>
          </a:bodyPr>
          <a:lstStyle/>
          <a:p>
            <a:r>
              <a:rPr lang="en-US" altLang="en-US" dirty="0">
                <a:ea typeface="ＭＳ Ｐゴシック" panose="020B0600070205080204" pitchFamily="34" charset="-128"/>
              </a:rPr>
              <a:t>Must guarantee that no two processes can execute </a:t>
            </a:r>
            <a:r>
              <a:rPr lang="en-US" altLang="en-US" dirty="0">
                <a:solidFill>
                  <a:srgbClr val="0000FF"/>
                </a:solidFill>
                <a:ea typeface="ＭＳ Ｐゴシック" panose="020B0600070205080204" pitchFamily="34" charset="-128"/>
              </a:rPr>
              <a:t>wait ()</a:t>
            </a:r>
            <a:r>
              <a:rPr lang="en-US" altLang="en-US" dirty="0">
                <a:ea typeface="ＭＳ Ｐゴシック" panose="020B0600070205080204" pitchFamily="34" charset="-128"/>
              </a:rPr>
              <a:t> and </a:t>
            </a:r>
            <a:r>
              <a:rPr lang="en-US" altLang="en-US" dirty="0">
                <a:solidFill>
                  <a:srgbClr val="0000FF"/>
                </a:solidFill>
                <a:ea typeface="ＭＳ Ｐゴシック" panose="020B0600070205080204" pitchFamily="34" charset="-128"/>
              </a:rPr>
              <a:t>signal ()</a:t>
            </a:r>
            <a:r>
              <a:rPr lang="en-US" altLang="en-US" dirty="0">
                <a:ea typeface="ＭＳ Ｐゴシック" panose="020B0600070205080204" pitchFamily="34" charset="-128"/>
              </a:rPr>
              <a:t> on the same semaphore at the same time</a:t>
            </a:r>
          </a:p>
          <a:p>
            <a:r>
              <a:rPr lang="en-US" altLang="en-US" dirty="0">
                <a:ea typeface="ＭＳ Ｐゴシック" panose="020B0600070205080204" pitchFamily="34" charset="-128"/>
              </a:rPr>
              <a:t>Thus, implementation becomes the critical section problem where the wait and signal code are placed in the </a:t>
            </a:r>
            <a:r>
              <a:rPr lang="en-US" altLang="en-US" dirty="0" err="1">
                <a:ea typeface="ＭＳ Ｐゴシック" panose="020B0600070205080204" pitchFamily="34" charset="-128"/>
              </a:rPr>
              <a:t>crtical</a:t>
            </a:r>
            <a:r>
              <a:rPr lang="en-US" altLang="en-US" dirty="0">
                <a:ea typeface="ＭＳ Ｐゴシック" panose="020B0600070205080204" pitchFamily="34" charset="-128"/>
              </a:rPr>
              <a:t> section.</a:t>
            </a:r>
          </a:p>
          <a:p>
            <a:pPr lvl="1"/>
            <a:r>
              <a:rPr lang="en-US" altLang="en-US" dirty="0">
                <a:ea typeface="ＭＳ Ｐゴシック" panose="020B0600070205080204" pitchFamily="34" charset="-128"/>
              </a:rPr>
              <a:t>Could now have </a:t>
            </a:r>
            <a:r>
              <a:rPr lang="en-US" altLang="en-US" dirty="0">
                <a:solidFill>
                  <a:srgbClr val="3366FF"/>
                </a:solidFill>
                <a:ea typeface="ＭＳ Ｐゴシック" panose="020B0600070205080204" pitchFamily="34" charset="-128"/>
              </a:rPr>
              <a:t>busy waiting </a:t>
            </a:r>
            <a:r>
              <a:rPr lang="en-US" altLang="en-US" dirty="0">
                <a:ea typeface="ＭＳ Ｐゴシック" panose="020B0600070205080204" pitchFamily="34" charset="-128"/>
              </a:rPr>
              <a:t>in critical section implementation</a:t>
            </a:r>
          </a:p>
          <a:p>
            <a:pPr lvl="2"/>
            <a:r>
              <a:rPr lang="en-US" altLang="en-US" dirty="0">
                <a:ea typeface="ＭＳ Ｐゴシック" panose="020B0600070205080204" pitchFamily="34" charset="-128"/>
              </a:rPr>
              <a:t>But implementation code is short</a:t>
            </a:r>
          </a:p>
          <a:p>
            <a:pPr lvl="2"/>
            <a:r>
              <a:rPr lang="en-US" altLang="en-US" dirty="0">
                <a:ea typeface="ＭＳ Ｐゴシック" panose="020B0600070205080204" pitchFamily="34" charset="-128"/>
              </a:rPr>
              <a:t>Little busy waiting if critical section rarely occupied</a:t>
            </a:r>
          </a:p>
          <a:p>
            <a:r>
              <a:rPr lang="en-US" altLang="en-US" dirty="0">
                <a:ea typeface="ＭＳ Ｐゴシック" panose="020B0600070205080204" pitchFamily="34" charset="-128"/>
              </a:rPr>
              <a:t>Note that applications may spend lots of time in critical sections and therefore this is not a good solution.</a:t>
            </a:r>
          </a:p>
          <a:p>
            <a:pPr>
              <a:buFont typeface="Monotype Sorts" charset="2"/>
              <a:buNone/>
            </a:pPr>
            <a:r>
              <a:rPr lang="en-US" altLang="en-US" dirty="0">
                <a:ea typeface="ＭＳ Ｐゴシック" panose="020B0600070205080204" pitchFamily="34" charset="-128"/>
              </a:rPr>
              <a:t> </a:t>
            </a:r>
          </a:p>
          <a:p>
            <a:pPr lvl="1">
              <a:buFont typeface="Monotype Sorts" charset="2"/>
              <a:buNone/>
            </a:pP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2472685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B6775E-504F-03C8-5E2A-E0F9F35B4134}"/>
              </a:ext>
            </a:extLst>
          </p:cNvPr>
          <p:cNvPicPr>
            <a:picLocks noChangeAspect="1"/>
          </p:cNvPicPr>
          <p:nvPr/>
        </p:nvPicPr>
        <p:blipFill>
          <a:blip r:embed="rId3"/>
          <a:stretch>
            <a:fillRect/>
          </a:stretch>
        </p:blipFill>
        <p:spPr>
          <a:xfrm>
            <a:off x="-1" y="120178"/>
            <a:ext cx="13312775" cy="7485388"/>
          </a:xfrm>
          <a:prstGeom prst="rect">
            <a:avLst/>
          </a:prstGeom>
        </p:spPr>
      </p:pic>
      <p:sp>
        <p:nvSpPr>
          <p:cNvPr id="43010" name="Rectangle 2"/>
          <p:cNvSpPr>
            <a:spLocks noGrp="1" noChangeArrowheads="1"/>
          </p:cNvSpPr>
          <p:nvPr>
            <p:ph type="title"/>
          </p:nvPr>
        </p:nvSpPr>
        <p:spPr>
          <a:xfrm>
            <a:off x="2264192" y="520891"/>
            <a:ext cx="8819480" cy="665621"/>
          </a:xfrm>
        </p:spPr>
        <p:txBody>
          <a:bodyPr>
            <a:normAutofit/>
          </a:bodyPr>
          <a:lstStyle/>
          <a:p>
            <a:pPr eaLnBrk="1" hangingPunct="1"/>
            <a:r>
              <a:rPr lang="en-US" altLang="en-US" sz="3200" dirty="0">
                <a:ea typeface="ＭＳ Ｐゴシック" panose="020B0600070205080204" pitchFamily="34" charset="-128"/>
              </a:rPr>
              <a:t>Semaphore Implementation with no Busy waiting</a:t>
            </a:r>
            <a:r>
              <a:rPr lang="en-US" altLang="en-US" sz="3600" dirty="0">
                <a:ea typeface="ＭＳ Ｐゴシック" panose="020B0600070205080204" pitchFamily="34" charset="-128"/>
              </a:rPr>
              <a:t> </a:t>
            </a:r>
          </a:p>
        </p:txBody>
      </p:sp>
      <p:sp>
        <p:nvSpPr>
          <p:cNvPr id="43011" name="Rectangle 3"/>
          <p:cNvSpPr>
            <a:spLocks noGrp="1" noChangeArrowheads="1"/>
          </p:cNvSpPr>
          <p:nvPr>
            <p:ph type="body" idx="1"/>
          </p:nvPr>
        </p:nvSpPr>
        <p:spPr>
          <a:xfrm>
            <a:off x="997527" y="1556583"/>
            <a:ext cx="11352811" cy="5132563"/>
          </a:xfrm>
        </p:spPr>
        <p:txBody>
          <a:bodyPr>
            <a:normAutofit/>
          </a:bodyPr>
          <a:lstStyle/>
          <a:p>
            <a:r>
              <a:rPr lang="en-US" altLang="en-US" dirty="0">
                <a:ea typeface="ＭＳ Ｐゴシック" panose="020B0600070205080204" pitchFamily="34" charset="-128"/>
              </a:rPr>
              <a:t>With each semaphore there is an associated waiting queue. Each entry in a waiting queue has two data items:</a:t>
            </a:r>
          </a:p>
          <a:p>
            <a:pPr lvl="1"/>
            <a:r>
              <a:rPr lang="en-US" altLang="en-US" dirty="0">
                <a:ea typeface="ＭＳ Ｐゴシック" panose="020B0600070205080204" pitchFamily="34" charset="-128"/>
              </a:rPr>
              <a:t> value (of type integer)</a:t>
            </a:r>
          </a:p>
          <a:p>
            <a:pPr lvl="1"/>
            <a:r>
              <a:rPr lang="en-US" altLang="en-US" dirty="0">
                <a:ea typeface="ＭＳ Ｐゴシック" panose="020B0600070205080204" pitchFamily="34" charset="-128"/>
              </a:rPr>
              <a:t> pointer to next record in the list</a:t>
            </a:r>
          </a:p>
          <a:p>
            <a:pPr lvl="1">
              <a:buFont typeface="Monotype Sorts" charset="2"/>
              <a:buNone/>
            </a:pPr>
            <a:endParaRPr lang="en-US" altLang="en-US" dirty="0">
              <a:ea typeface="ＭＳ Ｐゴシック" panose="020B0600070205080204" pitchFamily="34" charset="-128"/>
            </a:endParaRPr>
          </a:p>
          <a:p>
            <a:r>
              <a:rPr lang="en-US" altLang="en-US" dirty="0">
                <a:ea typeface="ＭＳ Ｐゴシック" panose="020B0600070205080204" pitchFamily="34" charset="-128"/>
              </a:rPr>
              <a:t>Two operations:</a:t>
            </a:r>
          </a:p>
          <a:p>
            <a:pPr lvl="1"/>
            <a:r>
              <a:rPr lang="en-US" altLang="en-US" dirty="0">
                <a:solidFill>
                  <a:srgbClr val="3366FF"/>
                </a:solidFill>
                <a:ea typeface="ＭＳ Ｐゴシック" panose="020B0600070205080204" pitchFamily="34" charset="-128"/>
              </a:rPr>
              <a:t>block </a:t>
            </a:r>
            <a:r>
              <a:rPr lang="en-US" altLang="en-US" dirty="0">
                <a:ea typeface="ＭＳ Ｐゴシック" panose="020B0600070205080204" pitchFamily="34" charset="-128"/>
              </a:rPr>
              <a:t>– place the process invoking the operation on the      appropriate waiting queue.</a:t>
            </a:r>
          </a:p>
          <a:p>
            <a:pPr lvl="1"/>
            <a:r>
              <a:rPr lang="en-US" altLang="en-US" dirty="0">
                <a:solidFill>
                  <a:srgbClr val="3366FF"/>
                </a:solidFill>
                <a:ea typeface="ＭＳ Ｐゴシック" panose="020B0600070205080204" pitchFamily="34" charset="-128"/>
              </a:rPr>
              <a:t>wakeup </a:t>
            </a:r>
            <a:r>
              <a:rPr lang="en-US" altLang="en-US" dirty="0">
                <a:ea typeface="ＭＳ Ｐゴシック" panose="020B0600070205080204" pitchFamily="34" charset="-128"/>
              </a:rPr>
              <a:t>– remove one of processes in the waiting queue and place it in the ready queue.</a:t>
            </a:r>
          </a:p>
          <a:p>
            <a:pPr>
              <a:buFont typeface="Monotype Sorts" charset="2"/>
              <a:buNone/>
            </a:pPr>
            <a:r>
              <a:rPr lang="en-US" altLang="en-US" dirty="0">
                <a:solidFill>
                  <a:srgbClr val="0000FF"/>
                </a:solidFill>
                <a:ea typeface="ＭＳ Ｐゴシック" panose="020B0600070205080204" pitchFamily="34" charset="-128"/>
              </a:rPr>
              <a:t>                        </a:t>
            </a:r>
          </a:p>
        </p:txBody>
      </p:sp>
    </p:spTree>
    <p:extLst>
      <p:ext uri="{BB962C8B-B14F-4D97-AF65-F5344CB8AC3E}">
        <p14:creationId xmlns:p14="http://schemas.microsoft.com/office/powerpoint/2010/main" val="41241796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91B90CC-169B-B17E-793B-C491E826BA0E}"/>
              </a:ext>
            </a:extLst>
          </p:cNvPr>
          <p:cNvPicPr>
            <a:picLocks noChangeAspect="1"/>
          </p:cNvPicPr>
          <p:nvPr/>
        </p:nvPicPr>
        <p:blipFill>
          <a:blip r:embed="rId3"/>
          <a:stretch>
            <a:fillRect/>
          </a:stretch>
        </p:blipFill>
        <p:spPr>
          <a:xfrm>
            <a:off x="-1" y="1425"/>
            <a:ext cx="13312775" cy="7485388"/>
          </a:xfrm>
          <a:prstGeom prst="rect">
            <a:avLst/>
          </a:prstGeom>
        </p:spPr>
      </p:pic>
      <p:sp>
        <p:nvSpPr>
          <p:cNvPr id="45058" name="Rectangle 2"/>
          <p:cNvSpPr>
            <a:spLocks noGrp="1" noChangeArrowheads="1"/>
          </p:cNvSpPr>
          <p:nvPr>
            <p:ph type="title"/>
          </p:nvPr>
        </p:nvSpPr>
        <p:spPr>
          <a:xfrm>
            <a:off x="2413052" y="156006"/>
            <a:ext cx="9235493" cy="634420"/>
          </a:xfrm>
        </p:spPr>
        <p:txBody>
          <a:bodyPr>
            <a:normAutofit/>
          </a:bodyPr>
          <a:lstStyle/>
          <a:p>
            <a:pPr eaLnBrk="1" hangingPunct="1"/>
            <a:r>
              <a:rPr lang="en-US" altLang="en-US" sz="2800" dirty="0">
                <a:ea typeface="ＭＳ Ｐゴシック" panose="020B0600070205080204" pitchFamily="34" charset="-128"/>
              </a:rPr>
              <a:t>Semaphore Implementation with no Busy waiting</a:t>
            </a:r>
            <a:r>
              <a:rPr lang="en-US" altLang="en-US" sz="3200" dirty="0">
                <a:ea typeface="ＭＳ Ｐゴシック" panose="020B0600070205080204" pitchFamily="34" charset="-128"/>
              </a:rPr>
              <a:t> </a:t>
            </a:r>
            <a:r>
              <a:rPr lang="en-US" altLang="en-US" sz="2800" dirty="0">
                <a:ea typeface="ＭＳ Ｐゴシック" panose="020B0600070205080204" pitchFamily="34" charset="-128"/>
              </a:rPr>
              <a:t>(Cont.)</a:t>
            </a:r>
          </a:p>
        </p:txBody>
      </p:sp>
      <p:sp>
        <p:nvSpPr>
          <p:cNvPr id="45059" name="Rectangle 3"/>
          <p:cNvSpPr>
            <a:spLocks noGrp="1" noChangeArrowheads="1"/>
          </p:cNvSpPr>
          <p:nvPr>
            <p:ph type="body" idx="1"/>
          </p:nvPr>
        </p:nvSpPr>
        <p:spPr>
          <a:xfrm>
            <a:off x="985652" y="945007"/>
            <a:ext cx="10390909" cy="5116962"/>
          </a:xfrm>
        </p:spPr>
        <p:txBody>
          <a:bodyPr>
            <a:noAutofit/>
          </a:bodyPr>
          <a:lstStyle/>
          <a:p>
            <a:pPr>
              <a:lnSpc>
                <a:spcPct val="80000"/>
              </a:lnSpc>
            </a:pPr>
            <a:r>
              <a:rPr lang="en-US" altLang="en-US" sz="1800" dirty="0">
                <a:ea typeface="ＭＳ Ｐゴシック" panose="020B0600070205080204" pitchFamily="34" charset="-128"/>
              </a:rPr>
              <a:t>Implementation of wait:</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wait(semaphore *S) {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S-&gt;value--;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if (S-&gt;value &lt; 0) {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add this process to S-&gt;list;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block();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a:t>
            </a:r>
          </a:p>
          <a:p>
            <a:pPr>
              <a:lnSpc>
                <a:spcPct val="80000"/>
              </a:lnSpc>
            </a:pPr>
            <a:r>
              <a:rPr lang="en-US" altLang="en-US" sz="1800" dirty="0">
                <a:ea typeface="ＭＳ Ｐゴシック" panose="020B0600070205080204" pitchFamily="34" charset="-128"/>
              </a:rPr>
              <a:t>Implementation of signal:</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signal(semaphore *S) {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S-&gt;value++;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if (S-&gt;value &lt;= 0) {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remove a process P from S-&gt;list;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wakeup(P);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 </a:t>
            </a:r>
          </a:p>
        </p:txBody>
      </p:sp>
    </p:spTree>
    <p:extLst>
      <p:ext uri="{BB962C8B-B14F-4D97-AF65-F5344CB8AC3E}">
        <p14:creationId xmlns:p14="http://schemas.microsoft.com/office/powerpoint/2010/main" val="3156000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886C85-0AF4-4CCC-6A54-C6B61C5543A4}"/>
              </a:ext>
            </a:extLst>
          </p:cNvPr>
          <p:cNvPicPr>
            <a:picLocks noChangeAspect="1"/>
          </p:cNvPicPr>
          <p:nvPr/>
        </p:nvPicPr>
        <p:blipFill>
          <a:blip r:embed="rId3"/>
          <a:stretch>
            <a:fillRect/>
          </a:stretch>
        </p:blipFill>
        <p:spPr>
          <a:xfrm>
            <a:off x="-1" y="132053"/>
            <a:ext cx="13312775" cy="7485388"/>
          </a:xfrm>
          <a:prstGeom prst="rect">
            <a:avLst/>
          </a:prstGeom>
        </p:spPr>
      </p:pic>
      <p:sp>
        <p:nvSpPr>
          <p:cNvPr id="47106" name="Rectangle 2"/>
          <p:cNvSpPr>
            <a:spLocks noGrp="1" noChangeArrowheads="1"/>
          </p:cNvSpPr>
          <p:nvPr>
            <p:ph type="title"/>
          </p:nvPr>
        </p:nvSpPr>
        <p:spPr>
          <a:xfrm>
            <a:off x="915252" y="0"/>
            <a:ext cx="11482268" cy="1447380"/>
          </a:xfrm>
        </p:spPr>
        <p:txBody>
          <a:bodyPr/>
          <a:lstStyle/>
          <a:p>
            <a:pPr eaLnBrk="1" hangingPunct="1"/>
            <a:r>
              <a:rPr lang="en-US" altLang="en-US" dirty="0">
                <a:ea typeface="ＭＳ Ｐゴシック" panose="020B0600070205080204" pitchFamily="34" charset="-128"/>
              </a:rPr>
              <a:t>Use of Semaphore: Deadlock and Starvation</a:t>
            </a:r>
          </a:p>
        </p:txBody>
      </p:sp>
      <p:sp>
        <p:nvSpPr>
          <p:cNvPr id="47107" name="Rectangle 3"/>
          <p:cNvSpPr>
            <a:spLocks noGrp="1" noChangeArrowheads="1"/>
          </p:cNvSpPr>
          <p:nvPr>
            <p:ph type="body" idx="1"/>
          </p:nvPr>
        </p:nvSpPr>
        <p:spPr>
          <a:xfrm>
            <a:off x="915252" y="1346843"/>
            <a:ext cx="11173829" cy="5096162"/>
          </a:xfrm>
        </p:spPr>
        <p:txBody>
          <a:bodyPr>
            <a:normAutofit fontScale="85000" lnSpcReduction="20000"/>
          </a:bodyPr>
          <a:lstStyle/>
          <a:p>
            <a:pPr>
              <a:tabLst>
                <a:tab pos="2061003" algn="ctr"/>
                <a:tab pos="4992167" algn="ctr"/>
              </a:tabLst>
            </a:pPr>
            <a:r>
              <a:rPr lang="en-US" altLang="en-US" dirty="0">
                <a:solidFill>
                  <a:srgbClr val="3366FF"/>
                </a:solidFill>
                <a:ea typeface="ＭＳ Ｐゴシック" panose="020B0600070205080204" pitchFamily="34" charset="-128"/>
              </a:rPr>
              <a:t>Deadlock </a:t>
            </a:r>
            <a:r>
              <a:rPr lang="en-US" altLang="en-US" dirty="0">
                <a:ea typeface="ＭＳ Ｐゴシック" panose="020B0600070205080204" pitchFamily="34" charset="-128"/>
              </a:rPr>
              <a:t>– two or more processes are waiting indefinitely for an event that can be caused by only one of the waiting processes</a:t>
            </a:r>
          </a:p>
          <a:p>
            <a:pPr>
              <a:tabLst>
                <a:tab pos="2061003" algn="ctr"/>
                <a:tab pos="4992167" algn="ctr"/>
              </a:tabLst>
            </a:pPr>
            <a:r>
              <a:rPr lang="en-US" altLang="en-US" dirty="0">
                <a:ea typeface="ＭＳ Ｐゴシック" panose="020B0600070205080204" pitchFamily="34" charset="-128"/>
              </a:rPr>
              <a:t>Let </a:t>
            </a:r>
            <a:r>
              <a:rPr lang="en-US" altLang="en-US" sz="2300" dirty="0">
                <a:solidFill>
                  <a:srgbClr val="0000FF"/>
                </a:solidFill>
                <a:ea typeface="ＭＳ Ｐゴシック" panose="020B0600070205080204" pitchFamily="34" charset="-128"/>
              </a:rPr>
              <a:t>S</a:t>
            </a:r>
            <a:r>
              <a:rPr lang="en-US" altLang="en-US" dirty="0">
                <a:ea typeface="ＭＳ Ｐゴシック" panose="020B0600070205080204" pitchFamily="34" charset="-128"/>
              </a:rPr>
              <a:t> and </a:t>
            </a:r>
            <a:r>
              <a:rPr lang="en-US" altLang="en-US" sz="2300" dirty="0">
                <a:solidFill>
                  <a:srgbClr val="0000FF"/>
                </a:solidFill>
                <a:ea typeface="ＭＳ Ｐゴシック" panose="020B0600070205080204" pitchFamily="34" charset="-128"/>
              </a:rPr>
              <a:t>Q</a:t>
            </a:r>
            <a:r>
              <a:rPr lang="en-US" altLang="en-US" dirty="0">
                <a:ea typeface="ＭＳ Ｐゴシック" panose="020B0600070205080204" pitchFamily="34" charset="-128"/>
              </a:rPr>
              <a:t> be two semaphores initialized to 1</a:t>
            </a:r>
          </a:p>
          <a:p>
            <a:pPr>
              <a:buNone/>
              <a:tabLst>
                <a:tab pos="2061003" algn="ctr"/>
                <a:tab pos="4992167" algn="ctr"/>
              </a:tabLst>
            </a:pPr>
            <a:r>
              <a:rPr lang="en-US" altLang="en-US" i="1" dirty="0">
                <a:ea typeface="ＭＳ Ｐゴシック" panose="020B0600070205080204" pitchFamily="34" charset="-128"/>
              </a:rPr>
              <a:t>		        </a:t>
            </a:r>
            <a:r>
              <a:rPr lang="en-US" altLang="en-US" i="1" dirty="0">
                <a:solidFill>
                  <a:srgbClr val="0000FF"/>
                </a:solidFill>
                <a:ea typeface="ＭＳ Ｐゴシック" panose="020B0600070205080204" pitchFamily="34" charset="-128"/>
              </a:rPr>
              <a:t>P</a:t>
            </a:r>
            <a:r>
              <a:rPr lang="en-US" altLang="en-US" baseline="-25000" dirty="0">
                <a:solidFill>
                  <a:srgbClr val="0000FF"/>
                </a:solidFill>
                <a:ea typeface="ＭＳ Ｐゴシック" panose="020B0600070205080204" pitchFamily="34" charset="-128"/>
              </a:rPr>
              <a:t>0</a:t>
            </a:r>
            <a:r>
              <a:rPr lang="en-US" altLang="en-US" dirty="0">
                <a:solidFill>
                  <a:srgbClr val="0000FF"/>
                </a:solidFill>
                <a:ea typeface="ＭＳ Ｐゴシック" panose="020B0600070205080204" pitchFamily="34" charset="-128"/>
              </a:rPr>
              <a:t>	                            </a:t>
            </a:r>
            <a:r>
              <a:rPr lang="en-US" altLang="en-US" i="1" dirty="0">
                <a:solidFill>
                  <a:srgbClr val="0000FF"/>
                </a:solidFill>
                <a:ea typeface="ＭＳ Ｐゴシック" panose="020B0600070205080204" pitchFamily="34" charset="-128"/>
              </a:rPr>
              <a:t>P</a:t>
            </a:r>
            <a:r>
              <a:rPr lang="en-US" altLang="en-US" baseline="-25000" dirty="0">
                <a:solidFill>
                  <a:srgbClr val="0000FF"/>
                </a:solidFill>
                <a:ea typeface="ＭＳ Ｐゴシック" panose="020B0600070205080204" pitchFamily="34" charset="-128"/>
              </a:rPr>
              <a:t>1</a:t>
            </a:r>
          </a:p>
          <a:p>
            <a:pPr>
              <a:buNone/>
              <a:tabLst>
                <a:tab pos="2061003" algn="ctr"/>
                <a:tab pos="4992167" algn="ctr"/>
              </a:tabLst>
            </a:pPr>
            <a:r>
              <a:rPr lang="en-US" altLang="en-US" dirty="0">
                <a:solidFill>
                  <a:srgbClr val="0000FF"/>
                </a:solidFill>
                <a:ea typeface="ＭＳ Ｐゴシック" panose="020B0600070205080204" pitchFamily="34" charset="-128"/>
              </a:rPr>
              <a:t>		     </a:t>
            </a:r>
            <a:r>
              <a:rPr lang="en-US" altLang="en-US" sz="1747" dirty="0">
                <a:solidFill>
                  <a:srgbClr val="0000FF"/>
                </a:solidFill>
                <a:ea typeface="ＭＳ Ｐゴシック" panose="020B0600070205080204" pitchFamily="34" charset="-128"/>
              </a:rPr>
              <a:t>wait (S); 	                                   wait (Q);</a:t>
            </a:r>
          </a:p>
          <a:p>
            <a:pPr>
              <a:buNone/>
              <a:tabLst>
                <a:tab pos="2061003" algn="ctr"/>
                <a:tab pos="4992167" algn="ctr"/>
              </a:tabLst>
            </a:pPr>
            <a:r>
              <a:rPr lang="en-US" altLang="en-US" sz="1747" dirty="0">
                <a:solidFill>
                  <a:srgbClr val="0000FF"/>
                </a:solidFill>
                <a:ea typeface="ＭＳ Ｐゴシック" panose="020B0600070205080204" pitchFamily="34" charset="-128"/>
              </a:rPr>
              <a:t>		      wait (Q); 	                                     wait (S);</a:t>
            </a:r>
          </a:p>
          <a:p>
            <a:pPr>
              <a:buNone/>
              <a:tabLst>
                <a:tab pos="2061003" algn="ctr"/>
                <a:tab pos="4992167" algn="ctr"/>
              </a:tabLst>
            </a:pPr>
            <a:r>
              <a:rPr lang="en-US" altLang="en-US" sz="1747" dirty="0">
                <a:solidFill>
                  <a:srgbClr val="0000FF"/>
                </a:solidFill>
                <a:ea typeface="ＭＳ Ｐゴシック" panose="020B0600070205080204" pitchFamily="34" charset="-128"/>
              </a:rPr>
              <a:t>		. 		.</a:t>
            </a:r>
          </a:p>
          <a:p>
            <a:pPr>
              <a:buNone/>
              <a:tabLst>
                <a:tab pos="2061003" algn="ctr"/>
                <a:tab pos="4992167" algn="ctr"/>
              </a:tabLst>
            </a:pPr>
            <a:r>
              <a:rPr lang="en-US" altLang="en-US" sz="1747" dirty="0">
                <a:solidFill>
                  <a:srgbClr val="0000FF"/>
                </a:solidFill>
                <a:ea typeface="ＭＳ Ｐゴシック" panose="020B0600070205080204" pitchFamily="34" charset="-128"/>
              </a:rPr>
              <a:t>		. 		.</a:t>
            </a:r>
          </a:p>
          <a:p>
            <a:pPr>
              <a:buNone/>
              <a:tabLst>
                <a:tab pos="2061003" algn="ctr"/>
                <a:tab pos="4992167" algn="ctr"/>
              </a:tabLst>
            </a:pPr>
            <a:r>
              <a:rPr lang="en-US" altLang="en-US" sz="1747" dirty="0">
                <a:solidFill>
                  <a:srgbClr val="0000FF"/>
                </a:solidFill>
                <a:ea typeface="ＭＳ Ｐゴシック" panose="020B0600070205080204" pitchFamily="34" charset="-128"/>
              </a:rPr>
              <a:t>		. 		.</a:t>
            </a:r>
          </a:p>
          <a:p>
            <a:pPr>
              <a:buNone/>
              <a:tabLst>
                <a:tab pos="2061003" algn="ctr"/>
                <a:tab pos="4992167" algn="ctr"/>
              </a:tabLst>
            </a:pPr>
            <a:r>
              <a:rPr lang="en-US" altLang="en-US" sz="1747" dirty="0">
                <a:solidFill>
                  <a:srgbClr val="0000FF"/>
                </a:solidFill>
                <a:ea typeface="ＭＳ Ｐゴシック" panose="020B0600070205080204" pitchFamily="34" charset="-128"/>
              </a:rPr>
              <a:t>		      signal  (S); 	                                  signal (Q);</a:t>
            </a:r>
          </a:p>
          <a:p>
            <a:pPr>
              <a:buNone/>
              <a:tabLst>
                <a:tab pos="2061003" algn="ctr"/>
                <a:tab pos="4992167" algn="ctr"/>
              </a:tabLst>
            </a:pPr>
            <a:r>
              <a:rPr lang="en-US" altLang="en-US" sz="1747" dirty="0">
                <a:solidFill>
                  <a:srgbClr val="0000FF"/>
                </a:solidFill>
                <a:ea typeface="ＭＳ Ｐゴシック" panose="020B0600070205080204" pitchFamily="34" charset="-128"/>
              </a:rPr>
              <a:t>		      signal (Q); 	                                   signal (S);</a:t>
            </a:r>
          </a:p>
          <a:p>
            <a:pPr>
              <a:tabLst>
                <a:tab pos="2061003" algn="ctr"/>
                <a:tab pos="4992167" algn="ctr"/>
              </a:tabLst>
            </a:pPr>
            <a:r>
              <a:rPr lang="en-US" altLang="en-US" dirty="0">
                <a:solidFill>
                  <a:srgbClr val="3366FF"/>
                </a:solidFill>
                <a:ea typeface="ＭＳ Ｐゴシック" panose="020B0600070205080204" pitchFamily="34" charset="-128"/>
                <a:sym typeface="MT Extra" charset="0"/>
              </a:rPr>
              <a:t>Starvation </a:t>
            </a:r>
            <a:r>
              <a:rPr lang="en-US" altLang="en-US" dirty="0">
                <a:solidFill>
                  <a:srgbClr val="3366FF"/>
                </a:solidFill>
                <a:ea typeface="ＭＳ Ｐゴシック" panose="020B0600070205080204" pitchFamily="34" charset="-128"/>
              </a:rPr>
              <a:t> </a:t>
            </a:r>
            <a:r>
              <a:rPr lang="en-US" altLang="en-US" dirty="0">
                <a:ea typeface="ＭＳ Ｐゴシック" panose="020B0600070205080204" pitchFamily="34" charset="-128"/>
              </a:rPr>
              <a:t>– indefinite blocking.  A process may never be removed from the semaphore queue in which it is suspended</a:t>
            </a:r>
          </a:p>
          <a:p>
            <a:pPr>
              <a:tabLst>
                <a:tab pos="2061003" algn="ctr"/>
                <a:tab pos="4992167" algn="ctr"/>
              </a:tabLst>
            </a:pPr>
            <a:r>
              <a:rPr lang="en-US" altLang="en-US" dirty="0">
                <a:solidFill>
                  <a:srgbClr val="3366FF"/>
                </a:solidFill>
                <a:ea typeface="ＭＳ Ｐゴシック" panose="020B0600070205080204" pitchFamily="34" charset="-128"/>
              </a:rPr>
              <a:t>Priority Inversion  </a:t>
            </a:r>
            <a:r>
              <a:rPr lang="en-US" altLang="en-US" dirty="0">
                <a:ea typeface="ＭＳ Ｐゴシック" panose="020B0600070205080204" pitchFamily="34" charset="-128"/>
              </a:rPr>
              <a:t>- Scheduling problem when lower-priority process holds a lock needed by higher-priority process</a:t>
            </a:r>
          </a:p>
        </p:txBody>
      </p:sp>
    </p:spTree>
    <p:extLst>
      <p:ext uri="{BB962C8B-B14F-4D97-AF65-F5344CB8AC3E}">
        <p14:creationId xmlns:p14="http://schemas.microsoft.com/office/powerpoint/2010/main" val="3747932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C80704-05AF-18BD-365F-50E6E1167B42}"/>
              </a:ext>
            </a:extLst>
          </p:cNvPr>
          <p:cNvSpPr>
            <a:spLocks noGrp="1"/>
          </p:cNvSpPr>
          <p:nvPr>
            <p:ph type="sldNum" sz="quarter" idx="12"/>
          </p:nvPr>
        </p:nvSpPr>
        <p:spPr/>
        <p:txBody>
          <a:bodyPr/>
          <a:lstStyle/>
          <a:p>
            <a:fld id="{1B2A20A6-2C11-4CB1-9193-A0D80FC8463A}" type="slidenum">
              <a:rPr lang="en-IN" smtClean="0"/>
              <a:t>44</a:t>
            </a:fld>
            <a:endParaRPr lang="en-IN"/>
          </a:p>
        </p:txBody>
      </p:sp>
      <p:graphicFrame>
        <p:nvGraphicFramePr>
          <p:cNvPr id="5" name="Table 4">
            <a:extLst>
              <a:ext uri="{FF2B5EF4-FFF2-40B4-BE49-F238E27FC236}">
                <a16:creationId xmlns:a16="http://schemas.microsoft.com/office/drawing/2014/main" id="{B654F17B-BD68-0464-E57F-459C4B511A4D}"/>
              </a:ext>
            </a:extLst>
          </p:cNvPr>
          <p:cNvGraphicFramePr>
            <a:graphicFrameLocks noGrp="1"/>
          </p:cNvGraphicFramePr>
          <p:nvPr>
            <p:extLst>
              <p:ext uri="{D42A27DB-BD31-4B8C-83A1-F6EECF244321}">
                <p14:modId xmlns:p14="http://schemas.microsoft.com/office/powerpoint/2010/main" val="3699709458"/>
              </p:ext>
            </p:extLst>
          </p:nvPr>
        </p:nvGraphicFramePr>
        <p:xfrm>
          <a:off x="915988" y="1993900"/>
          <a:ext cx="10014128" cy="734378"/>
        </p:xfrm>
        <a:graphic>
          <a:graphicData uri="http://schemas.openxmlformats.org/drawingml/2006/table">
            <a:tbl>
              <a:tblPr firstRow="1" firstCol="1" bandRow="1">
                <a:tableStyleId>{5C22544A-7EE6-4342-B048-85BDC9FD1C3A}</a:tableStyleId>
              </a:tblPr>
              <a:tblGrid>
                <a:gridCol w="1536694">
                  <a:extLst>
                    <a:ext uri="{9D8B030D-6E8A-4147-A177-3AD203B41FA5}">
                      <a16:colId xmlns:a16="http://schemas.microsoft.com/office/drawing/2014/main" val="766681456"/>
                    </a:ext>
                  </a:extLst>
                </a:gridCol>
                <a:gridCol w="8477434">
                  <a:extLst>
                    <a:ext uri="{9D8B030D-6E8A-4147-A177-3AD203B41FA5}">
                      <a16:colId xmlns:a16="http://schemas.microsoft.com/office/drawing/2014/main" val="3141470202"/>
                    </a:ext>
                  </a:extLst>
                </a:gridCol>
              </a:tblGrid>
              <a:tr h="315970">
                <a:tc>
                  <a:txBody>
                    <a:bodyPr/>
                    <a:lstStyle/>
                    <a:p>
                      <a:pPr marL="0" marR="0">
                        <a:lnSpc>
                          <a:spcPct val="115000"/>
                        </a:lnSpc>
                        <a:spcBef>
                          <a:spcPts val="0"/>
                        </a:spcBef>
                        <a:spcAft>
                          <a:spcPts val="0"/>
                        </a:spcAft>
                      </a:pPr>
                      <a:r>
                        <a:rPr lang="en-US" sz="3200" dirty="0">
                          <a:effectLst/>
                        </a:rPr>
                        <a:t>L6</a:t>
                      </a:r>
                      <a:endParaRPr lang="en-US" sz="32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3600" dirty="0">
                          <a:effectLst/>
                        </a:rPr>
                        <a:t>Software Solutions: Monitors</a:t>
                      </a:r>
                      <a:endParaRPr lang="en-US" sz="32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2644615"/>
                  </a:ext>
                </a:extLst>
              </a:tr>
            </a:tbl>
          </a:graphicData>
        </a:graphic>
      </p:graphicFrame>
      <p:sp>
        <p:nvSpPr>
          <p:cNvPr id="2" name="TextBox 1">
            <a:extLst>
              <a:ext uri="{FF2B5EF4-FFF2-40B4-BE49-F238E27FC236}">
                <a16:creationId xmlns:a16="http://schemas.microsoft.com/office/drawing/2014/main" id="{12017500-374C-175C-DEFF-278337291A69}"/>
              </a:ext>
            </a:extLst>
          </p:cNvPr>
          <p:cNvSpPr txBox="1"/>
          <p:nvPr/>
        </p:nvSpPr>
        <p:spPr>
          <a:xfrm>
            <a:off x="2638697" y="3744119"/>
            <a:ext cx="6531807"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Objective: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explore the software solutions using Monitors</a:t>
            </a:r>
          </a:p>
        </p:txBody>
      </p:sp>
    </p:spTree>
    <p:extLst>
      <p:ext uri="{BB962C8B-B14F-4D97-AF65-F5344CB8AC3E}">
        <p14:creationId xmlns:p14="http://schemas.microsoft.com/office/powerpoint/2010/main" val="41355066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26823C-5BAB-0764-B0B8-6B87E6F4E3D4}"/>
              </a:ext>
            </a:extLst>
          </p:cNvPr>
          <p:cNvPicPr>
            <a:picLocks noChangeAspect="1"/>
          </p:cNvPicPr>
          <p:nvPr/>
        </p:nvPicPr>
        <p:blipFill>
          <a:blip r:embed="rId3"/>
          <a:stretch>
            <a:fillRect/>
          </a:stretch>
        </p:blipFill>
        <p:spPr>
          <a:xfrm>
            <a:off x="-1" y="1425"/>
            <a:ext cx="13312775" cy="7485388"/>
          </a:xfrm>
          <a:prstGeom prst="rect">
            <a:avLst/>
          </a:prstGeom>
        </p:spPr>
      </p:pic>
      <p:sp>
        <p:nvSpPr>
          <p:cNvPr id="69634" name="Rectangle 2"/>
          <p:cNvSpPr>
            <a:spLocks noGrp="1" noChangeArrowheads="1"/>
          </p:cNvSpPr>
          <p:nvPr>
            <p:ph type="title"/>
          </p:nvPr>
        </p:nvSpPr>
        <p:spPr>
          <a:xfrm>
            <a:off x="748999" y="56334"/>
            <a:ext cx="11482268" cy="1447380"/>
          </a:xfrm>
        </p:spPr>
        <p:txBody>
          <a:bodyPr/>
          <a:lstStyle/>
          <a:p>
            <a:pPr eaLnBrk="1" hangingPunct="1"/>
            <a:r>
              <a:rPr lang="en-US" altLang="en-US" dirty="0">
                <a:ea typeface="ＭＳ Ｐゴシック" panose="020B0600070205080204" pitchFamily="34" charset="-128"/>
              </a:rPr>
              <a:t>Monitors</a:t>
            </a:r>
          </a:p>
        </p:txBody>
      </p:sp>
      <p:sp>
        <p:nvSpPr>
          <p:cNvPr id="69635" name="Rectangle 3"/>
          <p:cNvSpPr>
            <a:spLocks noGrp="1" noChangeArrowheads="1"/>
          </p:cNvSpPr>
          <p:nvPr>
            <p:ph type="body" idx="1"/>
          </p:nvPr>
        </p:nvSpPr>
        <p:spPr>
          <a:xfrm>
            <a:off x="451262" y="1400579"/>
            <a:ext cx="12529005" cy="5307635"/>
          </a:xfrm>
        </p:spPr>
        <p:txBody>
          <a:bodyPr>
            <a:normAutofit fontScale="92500" lnSpcReduction="10000"/>
          </a:bodyPr>
          <a:lstStyle/>
          <a:p>
            <a:pPr>
              <a:lnSpc>
                <a:spcPct val="90000"/>
              </a:lnSpc>
            </a:pPr>
            <a:r>
              <a:rPr lang="en-US" altLang="en-US" sz="2400" dirty="0">
                <a:ea typeface="ＭＳ Ｐゴシック" panose="020B0600070205080204" pitchFamily="34" charset="-128"/>
              </a:rPr>
              <a:t>A high-level abstraction that provides a convenient and effective mechanism for process synchronization</a:t>
            </a:r>
          </a:p>
          <a:p>
            <a:pPr>
              <a:lnSpc>
                <a:spcPct val="90000"/>
              </a:lnSpc>
            </a:pPr>
            <a:r>
              <a:rPr lang="en-US" altLang="en-US" sz="2400" dirty="0">
                <a:ea typeface="ＭＳ Ｐゴシック" panose="020B0600070205080204" pitchFamily="34" charset="-128"/>
              </a:rPr>
              <a:t>Only one process may be active within the monitor at a time</a:t>
            </a:r>
          </a:p>
          <a:p>
            <a:pPr lvl="2">
              <a:lnSpc>
                <a:spcPct val="90000"/>
              </a:lnSpc>
              <a:buFont typeface="Webdings" panose="05030102010509060703" pitchFamily="18" charset="2"/>
              <a:buNone/>
            </a:pPr>
            <a:endParaRPr lang="en-US" altLang="en-US" sz="2000" dirty="0">
              <a:solidFill>
                <a:srgbClr val="0000FF"/>
              </a:solidFill>
              <a:ea typeface="ＭＳ Ｐゴシック" panose="020B0600070205080204" pitchFamily="34" charset="-128"/>
            </a:endParaRPr>
          </a:p>
          <a:p>
            <a:pPr lvl="2">
              <a:lnSpc>
                <a:spcPct val="90000"/>
              </a:lnSpc>
              <a:buFont typeface="Webdings" panose="05030102010509060703" pitchFamily="18" charset="2"/>
              <a:buNone/>
            </a:pPr>
            <a:r>
              <a:rPr lang="en-US" altLang="en-US" sz="2400" dirty="0">
                <a:solidFill>
                  <a:srgbClr val="0000FF"/>
                </a:solidFill>
                <a:ea typeface="ＭＳ Ｐゴシック" panose="020B0600070205080204" pitchFamily="34" charset="-128"/>
              </a:rPr>
              <a:t>monitor monitor-name</a:t>
            </a:r>
          </a:p>
          <a:p>
            <a:pPr lvl="2">
              <a:lnSpc>
                <a:spcPct val="90000"/>
              </a:lnSpc>
              <a:buFont typeface="Webdings" panose="05030102010509060703" pitchFamily="18" charset="2"/>
              <a:buNone/>
            </a:pPr>
            <a:r>
              <a:rPr lang="en-US" altLang="en-US" sz="2400" dirty="0">
                <a:solidFill>
                  <a:srgbClr val="0000FF"/>
                </a:solidFill>
                <a:ea typeface="ＭＳ Ｐゴシック" panose="020B0600070205080204" pitchFamily="34" charset="-128"/>
              </a:rPr>
              <a:t>{</a:t>
            </a:r>
          </a:p>
          <a:p>
            <a:pPr lvl="2">
              <a:lnSpc>
                <a:spcPct val="90000"/>
              </a:lnSpc>
              <a:buFont typeface="Webdings" panose="05030102010509060703" pitchFamily="18" charset="2"/>
              <a:buNone/>
            </a:pPr>
            <a:r>
              <a:rPr lang="en-US" altLang="en-US" sz="2400" dirty="0">
                <a:solidFill>
                  <a:srgbClr val="0000FF"/>
                </a:solidFill>
                <a:ea typeface="ＭＳ Ｐゴシック" panose="020B0600070205080204" pitchFamily="34" charset="-128"/>
              </a:rPr>
              <a:t>	// shared variable declarations</a:t>
            </a:r>
          </a:p>
          <a:p>
            <a:pPr lvl="2">
              <a:lnSpc>
                <a:spcPct val="90000"/>
              </a:lnSpc>
              <a:buFont typeface="Webdings" panose="05030102010509060703" pitchFamily="18" charset="2"/>
              <a:buNone/>
            </a:pPr>
            <a:r>
              <a:rPr lang="en-US" altLang="en-US" sz="2400" dirty="0">
                <a:solidFill>
                  <a:srgbClr val="0000FF"/>
                </a:solidFill>
                <a:ea typeface="ＭＳ Ｐゴシック" panose="020B0600070205080204" pitchFamily="34" charset="-128"/>
              </a:rPr>
              <a:t>	procedure P1 (…) { …. }</a:t>
            </a:r>
          </a:p>
          <a:p>
            <a:pPr lvl="2">
              <a:lnSpc>
                <a:spcPct val="90000"/>
              </a:lnSpc>
              <a:buFont typeface="Webdings" panose="05030102010509060703" pitchFamily="18" charset="2"/>
              <a:buNone/>
            </a:pPr>
            <a:r>
              <a:rPr lang="en-US" altLang="en-US" sz="2400" dirty="0">
                <a:solidFill>
                  <a:srgbClr val="0000FF"/>
                </a:solidFill>
                <a:ea typeface="ＭＳ Ｐゴシック" panose="020B0600070205080204" pitchFamily="34" charset="-128"/>
              </a:rPr>
              <a:t>		…</a:t>
            </a:r>
          </a:p>
          <a:p>
            <a:pPr lvl="2">
              <a:lnSpc>
                <a:spcPct val="90000"/>
              </a:lnSpc>
              <a:buFont typeface="Webdings" panose="05030102010509060703" pitchFamily="18" charset="2"/>
              <a:buNone/>
            </a:pPr>
            <a:endParaRPr lang="en-US" altLang="en-US" sz="2400" dirty="0">
              <a:solidFill>
                <a:srgbClr val="0000FF"/>
              </a:solidFill>
              <a:ea typeface="ＭＳ Ｐゴシック" panose="020B0600070205080204" pitchFamily="34" charset="-128"/>
            </a:endParaRPr>
          </a:p>
          <a:p>
            <a:pPr lvl="2">
              <a:lnSpc>
                <a:spcPct val="90000"/>
              </a:lnSpc>
              <a:buFont typeface="Webdings" panose="05030102010509060703" pitchFamily="18" charset="2"/>
              <a:buNone/>
            </a:pPr>
            <a:r>
              <a:rPr lang="en-US" altLang="en-US" sz="2400" dirty="0">
                <a:solidFill>
                  <a:srgbClr val="0000FF"/>
                </a:solidFill>
                <a:ea typeface="ＭＳ Ｐゴシック" panose="020B0600070205080204" pitchFamily="34" charset="-128"/>
              </a:rPr>
              <a:t>	procedure </a:t>
            </a:r>
            <a:r>
              <a:rPr lang="en-US" altLang="en-US" sz="2400" dirty="0" err="1">
                <a:solidFill>
                  <a:srgbClr val="0000FF"/>
                </a:solidFill>
                <a:ea typeface="ＭＳ Ｐゴシック" panose="020B0600070205080204" pitchFamily="34" charset="-128"/>
              </a:rPr>
              <a:t>Pn</a:t>
            </a:r>
            <a:r>
              <a:rPr lang="en-US" altLang="en-US" sz="2400" dirty="0">
                <a:solidFill>
                  <a:srgbClr val="0000FF"/>
                </a:solidFill>
                <a:ea typeface="ＭＳ Ｐゴシック" panose="020B0600070205080204" pitchFamily="34" charset="-128"/>
              </a:rPr>
              <a:t> (…) {……}</a:t>
            </a:r>
          </a:p>
          <a:p>
            <a:pPr lvl="2">
              <a:lnSpc>
                <a:spcPct val="90000"/>
              </a:lnSpc>
              <a:buFont typeface="Webdings" panose="05030102010509060703" pitchFamily="18" charset="2"/>
              <a:buNone/>
            </a:pPr>
            <a:endParaRPr lang="en-US" altLang="en-US" sz="2400" dirty="0">
              <a:solidFill>
                <a:srgbClr val="0000FF"/>
              </a:solidFill>
              <a:ea typeface="ＭＳ Ｐゴシック" panose="020B0600070205080204" pitchFamily="34" charset="-128"/>
            </a:endParaRPr>
          </a:p>
          <a:p>
            <a:pPr lvl="2">
              <a:lnSpc>
                <a:spcPct val="90000"/>
              </a:lnSpc>
              <a:buFont typeface="Webdings" panose="05030102010509060703" pitchFamily="18" charset="2"/>
              <a:buNone/>
            </a:pPr>
            <a:r>
              <a:rPr lang="en-US" altLang="en-US" sz="2400" dirty="0">
                <a:solidFill>
                  <a:srgbClr val="0000FF"/>
                </a:solidFill>
                <a:ea typeface="ＭＳ Ｐゴシック" panose="020B0600070205080204" pitchFamily="34" charset="-128"/>
              </a:rPr>
              <a:t>     Initialization code ( ….) { … }</a:t>
            </a:r>
          </a:p>
          <a:p>
            <a:pPr lvl="2">
              <a:lnSpc>
                <a:spcPct val="90000"/>
              </a:lnSpc>
              <a:buFont typeface="Webdings" panose="05030102010509060703" pitchFamily="18" charset="2"/>
              <a:buNone/>
            </a:pPr>
            <a:r>
              <a:rPr lang="en-US" altLang="en-US" sz="2400" dirty="0">
                <a:solidFill>
                  <a:srgbClr val="0000FF"/>
                </a:solidFill>
                <a:ea typeface="ＭＳ Ｐゴシック" panose="020B0600070205080204" pitchFamily="34" charset="-128"/>
              </a:rPr>
              <a:t>		…</a:t>
            </a:r>
          </a:p>
          <a:p>
            <a:pPr lvl="2">
              <a:lnSpc>
                <a:spcPct val="90000"/>
              </a:lnSpc>
              <a:buFont typeface="Webdings" panose="05030102010509060703" pitchFamily="18" charset="2"/>
              <a:buNone/>
            </a:pPr>
            <a:r>
              <a:rPr lang="en-US" altLang="en-US" sz="2400" dirty="0">
                <a:solidFill>
                  <a:srgbClr val="0000FF"/>
                </a:solidFill>
                <a:ea typeface="ＭＳ Ｐゴシック" panose="020B0600070205080204" pitchFamily="34" charset="-128"/>
              </a:rPr>
              <a:t>	}</a:t>
            </a:r>
          </a:p>
          <a:p>
            <a:pPr lvl="2">
              <a:lnSpc>
                <a:spcPct val="90000"/>
              </a:lnSpc>
              <a:buFont typeface="Webdings" panose="05030102010509060703" pitchFamily="18" charset="2"/>
              <a:buNone/>
            </a:pPr>
            <a:r>
              <a:rPr lang="en-US" altLang="en-US" sz="2400" dirty="0">
                <a:solidFill>
                  <a:srgbClr val="0000FF"/>
                </a:solidFill>
                <a:ea typeface="ＭＳ Ｐゴシック" panose="020B0600070205080204" pitchFamily="34" charset="-128"/>
              </a:rPr>
              <a:t>}</a:t>
            </a:r>
          </a:p>
        </p:txBody>
      </p:sp>
    </p:spTree>
    <p:extLst>
      <p:ext uri="{BB962C8B-B14F-4D97-AF65-F5344CB8AC3E}">
        <p14:creationId xmlns:p14="http://schemas.microsoft.com/office/powerpoint/2010/main" val="744869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9E08B9-BA54-50EC-8508-D69989089788}"/>
              </a:ext>
            </a:extLst>
          </p:cNvPr>
          <p:cNvPicPr>
            <a:picLocks noChangeAspect="1"/>
          </p:cNvPicPr>
          <p:nvPr/>
        </p:nvPicPr>
        <p:blipFill>
          <a:blip r:embed="rId3"/>
          <a:stretch>
            <a:fillRect/>
          </a:stretch>
        </p:blipFill>
        <p:spPr>
          <a:xfrm>
            <a:off x="-1" y="120178"/>
            <a:ext cx="13312775" cy="7485388"/>
          </a:xfrm>
          <a:prstGeom prst="rect">
            <a:avLst/>
          </a:prstGeom>
        </p:spPr>
      </p:pic>
      <p:sp>
        <p:nvSpPr>
          <p:cNvPr id="71682"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Schematic view of a Monitor</a:t>
            </a:r>
          </a:p>
        </p:txBody>
      </p:sp>
      <p:pic>
        <p:nvPicPr>
          <p:cNvPr id="7168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373" y="1426580"/>
            <a:ext cx="5208832" cy="498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522B3380-5E31-45F9-1CFE-4724FBF1ADDD}"/>
              </a:ext>
            </a:extLst>
          </p:cNvPr>
          <p:cNvSpPr txBox="1"/>
          <p:nvPr/>
        </p:nvSpPr>
        <p:spPr>
          <a:xfrm>
            <a:off x="6656387" y="6408338"/>
            <a:ext cx="3114250" cy="369332"/>
          </a:xfrm>
          <a:prstGeom prst="rect">
            <a:avLst/>
          </a:prstGeom>
          <a:noFill/>
        </p:spPr>
        <p:txBody>
          <a:bodyPr wrap="none" rtlCol="0">
            <a:spAutoFit/>
          </a:bodyPr>
          <a:lstStyle/>
          <a:p>
            <a:r>
              <a:rPr lang="en-US" dirty="0"/>
              <a:t>Fig: Schematic View of Monitor</a:t>
            </a:r>
          </a:p>
        </p:txBody>
      </p:sp>
    </p:spTree>
    <p:extLst>
      <p:ext uri="{BB962C8B-B14F-4D97-AF65-F5344CB8AC3E}">
        <p14:creationId xmlns:p14="http://schemas.microsoft.com/office/powerpoint/2010/main" val="1986837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1ADB88-D5EA-035F-8E79-BFF96B26F369}"/>
              </a:ext>
            </a:extLst>
          </p:cNvPr>
          <p:cNvPicPr>
            <a:picLocks noChangeAspect="1"/>
          </p:cNvPicPr>
          <p:nvPr/>
        </p:nvPicPr>
        <p:blipFill>
          <a:blip r:embed="rId3"/>
          <a:stretch>
            <a:fillRect/>
          </a:stretch>
        </p:blipFill>
        <p:spPr>
          <a:xfrm>
            <a:off x="-1" y="13300"/>
            <a:ext cx="13312775" cy="7485388"/>
          </a:xfrm>
          <a:prstGeom prst="rect">
            <a:avLst/>
          </a:prstGeom>
        </p:spPr>
      </p:pic>
      <p:sp>
        <p:nvSpPr>
          <p:cNvPr id="73730" name="Rectangle 4"/>
          <p:cNvSpPr>
            <a:spLocks noGrp="1" noChangeArrowheads="1"/>
          </p:cNvSpPr>
          <p:nvPr>
            <p:ph type="title"/>
          </p:nvPr>
        </p:nvSpPr>
        <p:spPr/>
        <p:txBody>
          <a:bodyPr/>
          <a:lstStyle/>
          <a:p>
            <a:pPr eaLnBrk="1" hangingPunct="1"/>
            <a:r>
              <a:rPr lang="en-US" altLang="en-US">
                <a:ea typeface="ＭＳ Ｐゴシック" panose="020B0600070205080204" pitchFamily="34" charset="-128"/>
              </a:rPr>
              <a:t>Condition Variables</a:t>
            </a:r>
          </a:p>
        </p:txBody>
      </p:sp>
      <p:sp>
        <p:nvSpPr>
          <p:cNvPr id="73731" name="Rectangle 5"/>
          <p:cNvSpPr>
            <a:spLocks noGrp="1" noChangeArrowheads="1"/>
          </p:cNvSpPr>
          <p:nvPr>
            <p:ph type="body" idx="1"/>
          </p:nvPr>
        </p:nvSpPr>
        <p:spPr>
          <a:xfrm>
            <a:off x="1377538" y="1509782"/>
            <a:ext cx="11019983" cy="4798019"/>
          </a:xfrm>
        </p:spPr>
        <p:txBody>
          <a:bodyPr>
            <a:normAutofit/>
          </a:bodyPr>
          <a:lstStyle/>
          <a:p>
            <a:r>
              <a:rPr lang="en-US" altLang="en-US" sz="3200" dirty="0">
                <a:solidFill>
                  <a:srgbClr val="0000FF"/>
                </a:solidFill>
                <a:ea typeface="ＭＳ Ｐゴシック" panose="020B0600070205080204" pitchFamily="34" charset="-128"/>
              </a:rPr>
              <a:t>condition x, y;</a:t>
            </a:r>
          </a:p>
          <a:p>
            <a:endParaRPr lang="en-US" altLang="en-US" sz="3200" dirty="0">
              <a:solidFill>
                <a:srgbClr val="0000FF"/>
              </a:solidFill>
              <a:ea typeface="ＭＳ Ｐゴシック" panose="020B0600070205080204" pitchFamily="34" charset="-128"/>
            </a:endParaRPr>
          </a:p>
          <a:p>
            <a:r>
              <a:rPr lang="en-US" altLang="en-US" sz="3200" dirty="0">
                <a:ea typeface="ＭＳ Ｐゴシック" panose="020B0600070205080204" pitchFamily="34" charset="-128"/>
              </a:rPr>
              <a:t>Two operations on a condition variable:</a:t>
            </a:r>
          </a:p>
          <a:p>
            <a:pPr lvl="1"/>
            <a:r>
              <a:rPr lang="en-US" altLang="en-US" sz="2800" dirty="0" err="1">
                <a:solidFill>
                  <a:srgbClr val="0000FF"/>
                </a:solidFill>
                <a:ea typeface="ＭＳ Ｐゴシック" panose="020B0600070205080204" pitchFamily="34" charset="-128"/>
              </a:rPr>
              <a:t>x.wait</a:t>
            </a:r>
            <a:r>
              <a:rPr lang="en-US" altLang="en-US" sz="2800" dirty="0">
                <a:solidFill>
                  <a:srgbClr val="0000FF"/>
                </a:solidFill>
                <a:ea typeface="ＭＳ Ｐゴシック" panose="020B0600070205080204" pitchFamily="34" charset="-128"/>
              </a:rPr>
              <a:t> () </a:t>
            </a:r>
            <a:r>
              <a:rPr lang="en-US" altLang="en-US" sz="2800" dirty="0">
                <a:ea typeface="ＭＳ Ｐゴシック" panose="020B0600070205080204" pitchFamily="34" charset="-128"/>
              </a:rPr>
              <a:t> – a process that invokes the operation is suspended.</a:t>
            </a:r>
          </a:p>
          <a:p>
            <a:pPr lvl="1"/>
            <a:r>
              <a:rPr lang="en-US" altLang="en-US" sz="2800" dirty="0" err="1">
                <a:solidFill>
                  <a:srgbClr val="0000FF"/>
                </a:solidFill>
                <a:ea typeface="ＭＳ Ｐゴシック" panose="020B0600070205080204" pitchFamily="34" charset="-128"/>
              </a:rPr>
              <a:t>x.signal</a:t>
            </a:r>
            <a:r>
              <a:rPr lang="en-US" altLang="en-US" sz="2800" dirty="0">
                <a:solidFill>
                  <a:srgbClr val="0000FF"/>
                </a:solidFill>
                <a:ea typeface="ＭＳ Ｐゴシック" panose="020B0600070205080204" pitchFamily="34" charset="-128"/>
              </a:rPr>
              <a:t> () </a:t>
            </a:r>
            <a:r>
              <a:rPr lang="en-US" altLang="en-US" sz="2800" dirty="0">
                <a:ea typeface="ＭＳ Ｐゴシック" panose="020B0600070205080204" pitchFamily="34" charset="-128"/>
              </a:rPr>
              <a:t>–</a:t>
            </a:r>
            <a:r>
              <a:rPr lang="en-US" altLang="en-US" sz="2800" dirty="0">
                <a:solidFill>
                  <a:srgbClr val="0000FF"/>
                </a:solidFill>
                <a:ea typeface="ＭＳ Ｐゴシック" panose="020B0600070205080204" pitchFamily="34" charset="-128"/>
              </a:rPr>
              <a:t> </a:t>
            </a:r>
            <a:r>
              <a:rPr lang="en-US" altLang="en-US" sz="2800" dirty="0">
                <a:ea typeface="ＭＳ Ｐゴシック" panose="020B0600070205080204" pitchFamily="34" charset="-128"/>
              </a:rPr>
              <a:t>resumes one of processes</a:t>
            </a:r>
            <a:r>
              <a:rPr lang="en-US" altLang="en-US" sz="2800" dirty="0">
                <a:solidFill>
                  <a:srgbClr val="0000FF"/>
                </a:solidFill>
                <a:ea typeface="ＭＳ Ｐゴシック" panose="020B0600070205080204" pitchFamily="34" charset="-128"/>
              </a:rPr>
              <a:t> </a:t>
            </a:r>
            <a:r>
              <a:rPr lang="en-US" altLang="en-US" sz="2800" dirty="0">
                <a:ea typeface="ＭＳ Ｐゴシック" panose="020B0600070205080204" pitchFamily="34" charset="-128"/>
              </a:rPr>
              <a:t>(if any)</a:t>
            </a:r>
            <a:r>
              <a:rPr lang="en-US" altLang="en-US" sz="2800" dirty="0">
                <a:solidFill>
                  <a:srgbClr val="0000FF"/>
                </a:solidFill>
                <a:ea typeface="ＭＳ Ｐゴシック" panose="020B0600070205080204" pitchFamily="34" charset="-128"/>
              </a:rPr>
              <a:t> </a:t>
            </a:r>
            <a:r>
              <a:rPr lang="en-US" altLang="en-US" sz="2800" dirty="0">
                <a:ea typeface="ＭＳ Ｐゴシック" panose="020B0600070205080204" pitchFamily="34" charset="-128"/>
              </a:rPr>
              <a:t>that invoked</a:t>
            </a:r>
            <a:r>
              <a:rPr lang="en-US" altLang="en-US" sz="2800" dirty="0">
                <a:solidFill>
                  <a:srgbClr val="0000FF"/>
                </a:solidFill>
                <a:ea typeface="ＭＳ Ｐゴシック" panose="020B0600070205080204" pitchFamily="34" charset="-128"/>
              </a:rPr>
              <a:t> </a:t>
            </a:r>
            <a:r>
              <a:rPr lang="en-US" altLang="en-US" sz="2800" dirty="0" err="1">
                <a:solidFill>
                  <a:srgbClr val="0000FF"/>
                </a:solidFill>
                <a:ea typeface="ＭＳ Ｐゴシック" panose="020B0600070205080204" pitchFamily="34" charset="-128"/>
              </a:rPr>
              <a:t>x.wait</a:t>
            </a:r>
            <a:r>
              <a:rPr lang="en-US" altLang="en-US" sz="2800" dirty="0">
                <a:solidFill>
                  <a:srgbClr val="0000FF"/>
                </a:solidFill>
                <a:ea typeface="ＭＳ Ｐゴシック" panose="020B0600070205080204" pitchFamily="34" charset="-128"/>
              </a:rPr>
              <a:t> ()</a:t>
            </a:r>
          </a:p>
        </p:txBody>
      </p:sp>
    </p:spTree>
    <p:extLst>
      <p:ext uri="{BB962C8B-B14F-4D97-AF65-F5344CB8AC3E}">
        <p14:creationId xmlns:p14="http://schemas.microsoft.com/office/powerpoint/2010/main" val="2978568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04CFA2-0659-E222-FF8B-5CD5F400576E}"/>
              </a:ext>
            </a:extLst>
          </p:cNvPr>
          <p:cNvPicPr>
            <a:picLocks noChangeAspect="1"/>
          </p:cNvPicPr>
          <p:nvPr/>
        </p:nvPicPr>
        <p:blipFill>
          <a:blip r:embed="rId3"/>
          <a:stretch>
            <a:fillRect/>
          </a:stretch>
        </p:blipFill>
        <p:spPr>
          <a:xfrm>
            <a:off x="-1" y="120178"/>
            <a:ext cx="13312775" cy="7485388"/>
          </a:xfrm>
          <a:prstGeom prst="rect">
            <a:avLst/>
          </a:prstGeom>
        </p:spPr>
      </p:pic>
      <p:sp>
        <p:nvSpPr>
          <p:cNvPr id="75778" name="Rectangle 2"/>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 Monitor with Condition Variables</a:t>
            </a:r>
          </a:p>
        </p:txBody>
      </p:sp>
      <p:pic>
        <p:nvPicPr>
          <p:cNvPr id="7577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7358" y="1643252"/>
            <a:ext cx="6481138" cy="445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7137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5D48F3-66A4-E486-C0C4-34D5E0314484}"/>
              </a:ext>
            </a:extLst>
          </p:cNvPr>
          <p:cNvPicPr>
            <a:picLocks noChangeAspect="1"/>
          </p:cNvPicPr>
          <p:nvPr/>
        </p:nvPicPr>
        <p:blipFill>
          <a:blip r:embed="rId3"/>
          <a:stretch>
            <a:fillRect/>
          </a:stretch>
        </p:blipFill>
        <p:spPr>
          <a:xfrm>
            <a:off x="-1" y="120178"/>
            <a:ext cx="13312775" cy="7485388"/>
          </a:xfrm>
          <a:prstGeom prst="rect">
            <a:avLst/>
          </a:prstGeom>
        </p:spPr>
      </p:pic>
      <p:sp>
        <p:nvSpPr>
          <p:cNvPr id="77826" name="Rectangle 2"/>
          <p:cNvSpPr>
            <a:spLocks noGrp="1" noChangeArrowheads="1"/>
          </p:cNvSpPr>
          <p:nvPr>
            <p:ph type="title"/>
          </p:nvPr>
        </p:nvSpPr>
        <p:spPr>
          <a:xfrm>
            <a:off x="2600258" y="173339"/>
            <a:ext cx="8819480" cy="665621"/>
          </a:xfrm>
        </p:spPr>
        <p:txBody>
          <a:bodyPr/>
          <a:lstStyle/>
          <a:p>
            <a:pPr eaLnBrk="1" hangingPunct="1"/>
            <a:r>
              <a:rPr lang="en-US" altLang="en-US" sz="3057" dirty="0">
                <a:ea typeface="ＭＳ Ｐゴシック" panose="020B0600070205080204" pitchFamily="34" charset="-128"/>
              </a:rPr>
              <a:t>Solution to Dining Philosophers using Monitor</a:t>
            </a:r>
          </a:p>
        </p:txBody>
      </p:sp>
      <p:sp>
        <p:nvSpPr>
          <p:cNvPr id="77827" name="Rectangle 3"/>
          <p:cNvSpPr>
            <a:spLocks noGrp="1" noChangeArrowheads="1"/>
          </p:cNvSpPr>
          <p:nvPr>
            <p:ph type="body" idx="1"/>
          </p:nvPr>
        </p:nvSpPr>
        <p:spPr>
          <a:xfrm>
            <a:off x="2567324" y="1397111"/>
            <a:ext cx="7777713" cy="5879653"/>
          </a:xfrm>
        </p:spPr>
        <p:txBody>
          <a:bodyPr>
            <a:normAutofit lnSpcReduction="10000"/>
          </a:bodyPr>
          <a:lstStyle/>
          <a:p>
            <a:pPr>
              <a:lnSpc>
                <a:spcPct val="80000"/>
              </a:lnSpc>
              <a:buFont typeface="Monotype Sorts" charset="2"/>
              <a:buNone/>
            </a:pPr>
            <a:r>
              <a:rPr lang="en-US" altLang="en-US" sz="1747">
                <a:solidFill>
                  <a:srgbClr val="0000FF"/>
                </a:solidFill>
                <a:ea typeface="ＭＳ Ｐゴシック" panose="020B0600070205080204" pitchFamily="34" charset="-128"/>
              </a:rPr>
              <a:t>monitor DP</a:t>
            </a:r>
          </a:p>
          <a:p>
            <a:pPr>
              <a:lnSpc>
                <a:spcPct val="80000"/>
              </a:lnSpc>
              <a:buFont typeface="Monotype Sorts" charset="2"/>
              <a:buNone/>
            </a:pPr>
            <a:r>
              <a:rPr lang="en-US" altLang="en-US" sz="1747">
                <a:solidFill>
                  <a:srgbClr val="0000FF"/>
                </a:solidFill>
                <a:ea typeface="ＭＳ Ｐゴシック" panose="020B0600070205080204" pitchFamily="34" charset="-128"/>
              </a:rPr>
              <a:t>   { </a:t>
            </a:r>
          </a:p>
          <a:p>
            <a:pPr>
              <a:lnSpc>
                <a:spcPct val="80000"/>
              </a:lnSpc>
              <a:buFont typeface="Monotype Sorts" charset="2"/>
              <a:buNone/>
            </a:pPr>
            <a:r>
              <a:rPr lang="en-US" altLang="en-US" sz="1747">
                <a:solidFill>
                  <a:srgbClr val="0000FF"/>
                </a:solidFill>
                <a:ea typeface="ＭＳ Ｐゴシック" panose="020B0600070205080204" pitchFamily="34" charset="-128"/>
              </a:rPr>
              <a:t>	enum { THINKING; HUNGRY, EATING) state [5] ;</a:t>
            </a:r>
          </a:p>
          <a:p>
            <a:pPr>
              <a:lnSpc>
                <a:spcPct val="80000"/>
              </a:lnSpc>
              <a:buFont typeface="Monotype Sorts" charset="2"/>
              <a:buNone/>
            </a:pPr>
            <a:r>
              <a:rPr lang="en-US" altLang="en-US" sz="1747">
                <a:solidFill>
                  <a:srgbClr val="0000FF"/>
                </a:solidFill>
                <a:ea typeface="ＭＳ Ｐゴシック" panose="020B0600070205080204" pitchFamily="34" charset="-128"/>
              </a:rPr>
              <a:t>	condition self [5];</a:t>
            </a:r>
          </a:p>
          <a:p>
            <a:pPr>
              <a:lnSpc>
                <a:spcPct val="80000"/>
              </a:lnSpc>
              <a:buFont typeface="Monotype Sorts" charset="2"/>
              <a:buNone/>
            </a:pPr>
            <a:endParaRPr lang="en-US" altLang="en-US" sz="1747">
              <a:solidFill>
                <a:srgbClr val="0000FF"/>
              </a:solidFill>
              <a:ea typeface="ＭＳ Ｐゴシック" panose="020B0600070205080204" pitchFamily="34" charset="-128"/>
            </a:endParaRPr>
          </a:p>
          <a:p>
            <a:pPr>
              <a:lnSpc>
                <a:spcPct val="80000"/>
              </a:lnSpc>
              <a:buFont typeface="Monotype Sorts" charset="2"/>
              <a:buNone/>
            </a:pPr>
            <a:r>
              <a:rPr lang="en-US" altLang="en-US" sz="1747">
                <a:solidFill>
                  <a:srgbClr val="0000FF"/>
                </a:solidFill>
                <a:ea typeface="ＭＳ Ｐゴシック" panose="020B0600070205080204" pitchFamily="34" charset="-128"/>
              </a:rPr>
              <a:t>	void pickup (int i) { </a:t>
            </a:r>
          </a:p>
          <a:p>
            <a:pPr>
              <a:lnSpc>
                <a:spcPct val="80000"/>
              </a:lnSpc>
              <a:buFont typeface="Monotype Sorts" charset="2"/>
              <a:buNone/>
            </a:pPr>
            <a:r>
              <a:rPr lang="en-US" altLang="en-US" sz="1747">
                <a:solidFill>
                  <a:srgbClr val="0000FF"/>
                </a:solidFill>
                <a:ea typeface="ＭＳ Ｐゴシック" panose="020B0600070205080204" pitchFamily="34" charset="-128"/>
              </a:rPr>
              <a:t>	       state[i] = HUNGRY;</a:t>
            </a:r>
          </a:p>
          <a:p>
            <a:pPr>
              <a:lnSpc>
                <a:spcPct val="80000"/>
              </a:lnSpc>
              <a:buFont typeface="Monotype Sorts" charset="2"/>
              <a:buNone/>
            </a:pPr>
            <a:r>
              <a:rPr lang="en-US" altLang="en-US" sz="1747">
                <a:solidFill>
                  <a:srgbClr val="0000FF"/>
                </a:solidFill>
                <a:ea typeface="ＭＳ Ｐゴシック" panose="020B0600070205080204" pitchFamily="34" charset="-128"/>
              </a:rPr>
              <a:t>	       test(i);</a:t>
            </a:r>
          </a:p>
          <a:p>
            <a:pPr>
              <a:lnSpc>
                <a:spcPct val="80000"/>
              </a:lnSpc>
              <a:buFont typeface="Monotype Sorts" charset="2"/>
              <a:buNone/>
            </a:pPr>
            <a:r>
              <a:rPr lang="en-US" altLang="en-US" sz="1747">
                <a:solidFill>
                  <a:srgbClr val="0000FF"/>
                </a:solidFill>
                <a:ea typeface="ＭＳ Ｐゴシック" panose="020B0600070205080204" pitchFamily="34" charset="-128"/>
              </a:rPr>
              <a:t>	       if (state[i] != EATING) self [i].wait;</a:t>
            </a:r>
          </a:p>
          <a:p>
            <a:pPr>
              <a:lnSpc>
                <a:spcPct val="80000"/>
              </a:lnSpc>
              <a:buFont typeface="Monotype Sorts" charset="2"/>
              <a:buNone/>
            </a:pPr>
            <a:r>
              <a:rPr lang="en-US" altLang="en-US" sz="1747">
                <a:solidFill>
                  <a:srgbClr val="0000FF"/>
                </a:solidFill>
                <a:ea typeface="ＭＳ Ｐゴシック" panose="020B0600070205080204" pitchFamily="34" charset="-128"/>
              </a:rPr>
              <a:t>	}</a:t>
            </a:r>
          </a:p>
          <a:p>
            <a:pPr>
              <a:lnSpc>
                <a:spcPct val="80000"/>
              </a:lnSpc>
              <a:buFont typeface="Monotype Sorts" charset="2"/>
              <a:buNone/>
            </a:pPr>
            <a:r>
              <a:rPr lang="en-US" altLang="en-US" sz="1747">
                <a:solidFill>
                  <a:srgbClr val="0000FF"/>
                </a:solidFill>
                <a:ea typeface="ＭＳ Ｐゴシック" panose="020B0600070205080204" pitchFamily="34" charset="-128"/>
              </a:rPr>
              <a:t>	</a:t>
            </a:r>
          </a:p>
          <a:p>
            <a:pPr>
              <a:lnSpc>
                <a:spcPct val="80000"/>
              </a:lnSpc>
              <a:buFont typeface="Monotype Sorts" charset="2"/>
              <a:buNone/>
            </a:pPr>
            <a:r>
              <a:rPr lang="en-US" altLang="en-US" sz="1747">
                <a:solidFill>
                  <a:srgbClr val="0000FF"/>
                </a:solidFill>
                <a:ea typeface="ＭＳ Ｐゴシック" panose="020B0600070205080204" pitchFamily="34" charset="-128"/>
              </a:rPr>
              <a:t>       void putdown (int i) { </a:t>
            </a:r>
          </a:p>
          <a:p>
            <a:pPr>
              <a:lnSpc>
                <a:spcPct val="80000"/>
              </a:lnSpc>
              <a:buFont typeface="Monotype Sorts" charset="2"/>
              <a:buNone/>
            </a:pPr>
            <a:r>
              <a:rPr lang="en-US" altLang="en-US" sz="1747">
                <a:solidFill>
                  <a:srgbClr val="0000FF"/>
                </a:solidFill>
                <a:ea typeface="ＭＳ Ｐゴシック" panose="020B0600070205080204" pitchFamily="34" charset="-128"/>
              </a:rPr>
              <a:t>	       state[i] = THINKING;</a:t>
            </a:r>
          </a:p>
          <a:p>
            <a:pPr>
              <a:lnSpc>
                <a:spcPct val="80000"/>
              </a:lnSpc>
              <a:buFont typeface="Monotype Sorts" charset="2"/>
              <a:buNone/>
            </a:pPr>
            <a:r>
              <a:rPr lang="en-US" altLang="en-US" sz="1747">
                <a:solidFill>
                  <a:srgbClr val="0000FF"/>
                </a:solidFill>
                <a:ea typeface="ＭＳ Ｐゴシック" panose="020B0600070205080204" pitchFamily="34" charset="-128"/>
              </a:rPr>
              <a:t>                   // test left and right neighbors</a:t>
            </a:r>
          </a:p>
          <a:p>
            <a:pPr>
              <a:lnSpc>
                <a:spcPct val="80000"/>
              </a:lnSpc>
              <a:buFont typeface="Monotype Sorts" charset="2"/>
              <a:buNone/>
            </a:pPr>
            <a:r>
              <a:rPr lang="en-US" altLang="en-US" sz="1747">
                <a:solidFill>
                  <a:srgbClr val="0000FF"/>
                </a:solidFill>
                <a:ea typeface="ＭＳ Ｐゴシック" panose="020B0600070205080204" pitchFamily="34" charset="-128"/>
              </a:rPr>
              <a:t>	        test((i + 4) % 5);</a:t>
            </a:r>
          </a:p>
          <a:p>
            <a:pPr>
              <a:lnSpc>
                <a:spcPct val="80000"/>
              </a:lnSpc>
              <a:buFont typeface="Monotype Sorts" charset="2"/>
              <a:buNone/>
            </a:pPr>
            <a:r>
              <a:rPr lang="en-US" altLang="en-US" sz="1747">
                <a:solidFill>
                  <a:srgbClr val="0000FF"/>
                </a:solidFill>
                <a:ea typeface="ＭＳ Ｐゴシック" panose="020B0600070205080204" pitchFamily="34" charset="-128"/>
              </a:rPr>
              <a:t>	        test((i + 1) % 5);</a:t>
            </a:r>
          </a:p>
          <a:p>
            <a:pPr>
              <a:lnSpc>
                <a:spcPct val="80000"/>
              </a:lnSpc>
              <a:buFont typeface="Monotype Sorts" charset="2"/>
              <a:buNone/>
            </a:pPr>
            <a:r>
              <a:rPr lang="en-US" altLang="en-US" sz="1747">
                <a:solidFill>
                  <a:srgbClr val="0000FF"/>
                </a:solidFill>
                <a:ea typeface="ＭＳ Ｐゴシック" panose="020B0600070205080204" pitchFamily="34" charset="-128"/>
              </a:rPr>
              <a:t>        }</a:t>
            </a:r>
          </a:p>
          <a:p>
            <a:pPr>
              <a:lnSpc>
                <a:spcPct val="80000"/>
              </a:lnSpc>
              <a:buFont typeface="Monotype Sorts" charset="2"/>
              <a:buNone/>
            </a:pPr>
            <a:r>
              <a:rPr lang="en-US" altLang="en-US" sz="1747">
                <a:solidFill>
                  <a:srgbClr val="0000FF"/>
                </a:solidFill>
                <a:ea typeface="ＭＳ Ｐゴシック" panose="020B0600070205080204" pitchFamily="34" charset="-128"/>
              </a:rPr>
              <a:t>	</a:t>
            </a:r>
          </a:p>
        </p:txBody>
      </p:sp>
    </p:spTree>
    <p:extLst>
      <p:ext uri="{BB962C8B-B14F-4D97-AF65-F5344CB8AC3E}">
        <p14:creationId xmlns:p14="http://schemas.microsoft.com/office/powerpoint/2010/main" val="406492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A picture containing screenshot, line, plot">
            <a:extLst>
              <a:ext uri="{FF2B5EF4-FFF2-40B4-BE49-F238E27FC236}">
                <a16:creationId xmlns:a16="http://schemas.microsoft.com/office/drawing/2014/main" id="{A37D950C-381B-F720-759F-2B2DB9FF59D1}"/>
              </a:ext>
            </a:extLst>
          </p:cNvPr>
          <p:cNvPicPr>
            <a:picLocks noChangeAspect="1"/>
          </p:cNvPicPr>
          <p:nvPr/>
        </p:nvPicPr>
        <p:blipFill rotWithShape="1">
          <a:blip r:embed="rId3">
            <a:extLst>
              <a:ext uri="{28A0092B-C50C-407E-A947-70E740481C1C}">
                <a14:useLocalDpi xmlns:a14="http://schemas.microsoft.com/office/drawing/2010/main" val="0"/>
              </a:ext>
            </a:extLst>
          </a:blip>
          <a:srcRect t="19"/>
          <a:stretch/>
        </p:blipFill>
        <p:spPr>
          <a:xfrm>
            <a:off x="-10214" y="12700"/>
            <a:ext cx="13312400" cy="7486838"/>
          </a:xfrm>
          <a:prstGeom prst="rect">
            <a:avLst/>
          </a:prstGeom>
        </p:spPr>
      </p:pic>
      <p:sp>
        <p:nvSpPr>
          <p:cNvPr id="52226" name="Title 1"/>
          <p:cNvSpPr>
            <a:spLocks noGrp="1"/>
          </p:cNvSpPr>
          <p:nvPr>
            <p:ph type="title"/>
          </p:nvPr>
        </p:nvSpPr>
        <p:spPr/>
        <p:txBody>
          <a:bodyPr/>
          <a:lstStyle/>
          <a:p>
            <a:r>
              <a:rPr lang="en-US" altLang="en-US" dirty="0">
                <a:ea typeface="ＭＳ Ｐゴシック" panose="020B0600070205080204" pitchFamily="34" charset="-128"/>
              </a:rPr>
              <a:t>Interprocess Communication</a:t>
            </a:r>
          </a:p>
        </p:txBody>
      </p:sp>
      <p:sp>
        <p:nvSpPr>
          <p:cNvPr id="52227" name="Content Placeholder 2"/>
          <p:cNvSpPr>
            <a:spLocks noGrp="1"/>
          </p:cNvSpPr>
          <p:nvPr>
            <p:ph idx="1"/>
          </p:nvPr>
        </p:nvSpPr>
        <p:spPr>
          <a:xfrm>
            <a:off x="1151906" y="1536849"/>
            <a:ext cx="11662394" cy="4947090"/>
          </a:xfrm>
        </p:spPr>
        <p:txBody>
          <a:bodyPr>
            <a:normAutofit lnSpcReduction="10000"/>
          </a:bodyPr>
          <a:lstStyle/>
          <a:p>
            <a:r>
              <a:rPr lang="en-US" dirty="0"/>
              <a:t>Interprocess Communication (IPC) refers to the mechanisms provided by the operating system that allow processes to communicate with each other and synchronize their actions. </a:t>
            </a:r>
          </a:p>
          <a:p>
            <a:r>
              <a:rPr lang="en-US" dirty="0"/>
              <a:t>IPC is essential for the development of complex software systems where multiple processes need to work together and share data. </a:t>
            </a:r>
          </a:p>
          <a:p>
            <a:r>
              <a:rPr lang="en-US" dirty="0"/>
              <a:t>Here are some common IPC mechanisms:</a:t>
            </a:r>
          </a:p>
          <a:p>
            <a:pPr marL="499217" lvl="1" indent="0">
              <a:buNone/>
            </a:pPr>
            <a:r>
              <a:rPr lang="en-US" dirty="0" err="1"/>
              <a:t>i</a:t>
            </a:r>
            <a:r>
              <a:rPr lang="en-US" dirty="0"/>
              <a:t>) Pipes </a:t>
            </a:r>
          </a:p>
          <a:p>
            <a:pPr marL="499217" lvl="1" indent="0">
              <a:buNone/>
            </a:pPr>
            <a:r>
              <a:rPr lang="en-US" dirty="0"/>
              <a:t>ii) Message Passing</a:t>
            </a:r>
          </a:p>
          <a:p>
            <a:pPr marL="499217" lvl="1" indent="0">
              <a:buNone/>
            </a:pPr>
            <a:r>
              <a:rPr lang="en-US" dirty="0"/>
              <a:t>iii) Shared Memory</a:t>
            </a:r>
          </a:p>
          <a:p>
            <a:pPr marL="499217" lvl="1" indent="0">
              <a:buNone/>
            </a:pPr>
            <a:r>
              <a:rPr lang="en-US" dirty="0"/>
              <a:t>iv) Socket</a:t>
            </a:r>
          </a:p>
          <a:p>
            <a:pPr marL="499217" lvl="1" indent="0">
              <a:buNone/>
            </a:pPr>
            <a:r>
              <a:rPr lang="en-US" dirty="0"/>
              <a:t>v) Semaphores</a:t>
            </a:r>
          </a:p>
          <a:p>
            <a:pPr marL="499217" lvl="1" indent="0">
              <a:buNone/>
            </a:pPr>
            <a:r>
              <a:rPr lang="en-US" dirty="0"/>
              <a:t>vi) Remote Procedure Call (RPC)</a:t>
            </a:r>
          </a:p>
        </p:txBody>
      </p:sp>
    </p:spTree>
    <p:extLst>
      <p:ext uri="{BB962C8B-B14F-4D97-AF65-F5344CB8AC3E}">
        <p14:creationId xmlns:p14="http://schemas.microsoft.com/office/powerpoint/2010/main" val="16404158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FB039C-68FD-D74F-60A4-C6F5539FE87F}"/>
              </a:ext>
            </a:extLst>
          </p:cNvPr>
          <p:cNvPicPr>
            <a:picLocks noChangeAspect="1"/>
          </p:cNvPicPr>
          <p:nvPr/>
        </p:nvPicPr>
        <p:blipFill>
          <a:blip r:embed="rId3"/>
          <a:stretch>
            <a:fillRect/>
          </a:stretch>
        </p:blipFill>
        <p:spPr>
          <a:xfrm>
            <a:off x="-1" y="1425"/>
            <a:ext cx="13312775" cy="7485388"/>
          </a:xfrm>
          <a:prstGeom prst="rect">
            <a:avLst/>
          </a:prstGeom>
        </p:spPr>
      </p:pic>
      <p:sp>
        <p:nvSpPr>
          <p:cNvPr id="79874" name="Rectangle 2"/>
          <p:cNvSpPr>
            <a:spLocks noGrp="1" noChangeArrowheads="1"/>
          </p:cNvSpPr>
          <p:nvPr>
            <p:ph type="title"/>
          </p:nvPr>
        </p:nvSpPr>
        <p:spPr>
          <a:xfrm>
            <a:off x="2234514" y="157740"/>
            <a:ext cx="9204292" cy="696822"/>
          </a:xfrm>
        </p:spPr>
        <p:txBody>
          <a:bodyPr/>
          <a:lstStyle/>
          <a:p>
            <a:pPr eaLnBrk="1" hangingPunct="1"/>
            <a:r>
              <a:rPr lang="en-US" altLang="en-US" sz="3057">
                <a:ea typeface="ＭＳ Ｐゴシック" panose="020B0600070205080204" pitchFamily="34" charset="-128"/>
              </a:rPr>
              <a:t>Solution to Dining Philosophers (cont)</a:t>
            </a:r>
          </a:p>
        </p:txBody>
      </p:sp>
      <p:sp>
        <p:nvSpPr>
          <p:cNvPr id="79875" name="Rectangle 3"/>
          <p:cNvSpPr>
            <a:spLocks noGrp="1" noChangeArrowheads="1"/>
          </p:cNvSpPr>
          <p:nvPr>
            <p:ph type="body" idx="1"/>
          </p:nvPr>
        </p:nvSpPr>
        <p:spPr>
          <a:xfrm>
            <a:off x="2575125" y="867561"/>
            <a:ext cx="8523070" cy="5753116"/>
          </a:xfrm>
        </p:spPr>
        <p:txBody>
          <a:bodyPr>
            <a:normAutofit/>
          </a:bodyPr>
          <a:lstStyle/>
          <a:p>
            <a:pPr>
              <a:lnSpc>
                <a:spcPct val="80000"/>
              </a:lnSpc>
              <a:buFont typeface="Monotype Sorts" charset="2"/>
              <a:buNone/>
            </a:pPr>
            <a:endParaRPr lang="en-US" altLang="en-US" sz="2000" dirty="0">
              <a:solidFill>
                <a:srgbClr val="0000FF"/>
              </a:solidFill>
              <a:ea typeface="ＭＳ Ｐゴシック" panose="020B0600070205080204" pitchFamily="34" charset="-128"/>
            </a:endParaRPr>
          </a:p>
          <a:p>
            <a:pPr>
              <a:lnSpc>
                <a:spcPct val="80000"/>
              </a:lnSpc>
              <a:buFont typeface="Monotype Sorts" charset="2"/>
              <a:buNone/>
            </a:pPr>
            <a:r>
              <a:rPr lang="en-US" altLang="en-US" sz="2000" dirty="0">
                <a:solidFill>
                  <a:srgbClr val="0000FF"/>
                </a:solidFill>
                <a:ea typeface="ＭＳ Ｐゴシック" panose="020B0600070205080204" pitchFamily="34" charset="-128"/>
              </a:rPr>
              <a:t>	void test (int </a:t>
            </a:r>
            <a:r>
              <a:rPr lang="en-US" altLang="en-US" sz="2000" dirty="0" err="1">
                <a:solidFill>
                  <a:srgbClr val="0000FF"/>
                </a:solidFill>
                <a:ea typeface="ＭＳ Ｐゴシック" panose="020B0600070205080204" pitchFamily="34" charset="-128"/>
              </a:rPr>
              <a:t>i</a:t>
            </a:r>
            <a:r>
              <a:rPr lang="en-US" altLang="en-US" sz="2000" dirty="0">
                <a:solidFill>
                  <a:srgbClr val="0000FF"/>
                </a:solidFill>
                <a:ea typeface="ＭＳ Ｐゴシック" panose="020B0600070205080204" pitchFamily="34" charset="-128"/>
              </a:rPr>
              <a:t>) { </a:t>
            </a:r>
          </a:p>
          <a:p>
            <a:pPr>
              <a:lnSpc>
                <a:spcPct val="80000"/>
              </a:lnSpc>
              <a:buFont typeface="Monotype Sorts" charset="2"/>
              <a:buNone/>
            </a:pPr>
            <a:r>
              <a:rPr lang="en-US" altLang="en-US" sz="2000" dirty="0">
                <a:solidFill>
                  <a:srgbClr val="0000FF"/>
                </a:solidFill>
                <a:ea typeface="ＭＳ Ｐゴシック" panose="020B0600070205080204" pitchFamily="34" charset="-128"/>
              </a:rPr>
              <a:t>	        if ( (state[(</a:t>
            </a:r>
            <a:r>
              <a:rPr lang="en-US" altLang="en-US" sz="2000" dirty="0" err="1">
                <a:solidFill>
                  <a:srgbClr val="0000FF"/>
                </a:solidFill>
                <a:ea typeface="ＭＳ Ｐゴシック" panose="020B0600070205080204" pitchFamily="34" charset="-128"/>
              </a:rPr>
              <a:t>i</a:t>
            </a:r>
            <a:r>
              <a:rPr lang="en-US" altLang="en-US" sz="2000" dirty="0">
                <a:solidFill>
                  <a:srgbClr val="0000FF"/>
                </a:solidFill>
                <a:ea typeface="ＭＳ Ｐゴシック" panose="020B0600070205080204" pitchFamily="34" charset="-128"/>
              </a:rPr>
              <a:t> + 4) % 5] != EATING) &amp;&amp;</a:t>
            </a:r>
          </a:p>
          <a:p>
            <a:pPr>
              <a:lnSpc>
                <a:spcPct val="80000"/>
              </a:lnSpc>
              <a:buFont typeface="Monotype Sorts" charset="2"/>
              <a:buNone/>
            </a:pPr>
            <a:r>
              <a:rPr lang="en-US" altLang="en-US" sz="2000" dirty="0">
                <a:solidFill>
                  <a:srgbClr val="0000FF"/>
                </a:solidFill>
                <a:ea typeface="ＭＳ Ｐゴシック" panose="020B0600070205080204" pitchFamily="34" charset="-128"/>
              </a:rPr>
              <a:t>	        (state[</a:t>
            </a:r>
            <a:r>
              <a:rPr lang="en-US" altLang="en-US" sz="2000" dirty="0" err="1">
                <a:solidFill>
                  <a:srgbClr val="0000FF"/>
                </a:solidFill>
                <a:ea typeface="ＭＳ Ｐゴシック" panose="020B0600070205080204" pitchFamily="34" charset="-128"/>
              </a:rPr>
              <a:t>i</a:t>
            </a:r>
            <a:r>
              <a:rPr lang="en-US" altLang="en-US" sz="2000" dirty="0">
                <a:solidFill>
                  <a:srgbClr val="0000FF"/>
                </a:solidFill>
                <a:ea typeface="ＭＳ Ｐゴシック" panose="020B0600070205080204" pitchFamily="34" charset="-128"/>
              </a:rPr>
              <a:t>] == HUNGRY) &amp;&amp;</a:t>
            </a:r>
          </a:p>
          <a:p>
            <a:pPr>
              <a:lnSpc>
                <a:spcPct val="80000"/>
              </a:lnSpc>
              <a:buFont typeface="Monotype Sorts" charset="2"/>
              <a:buNone/>
            </a:pPr>
            <a:r>
              <a:rPr lang="en-US" altLang="en-US" sz="2000" dirty="0">
                <a:solidFill>
                  <a:srgbClr val="0000FF"/>
                </a:solidFill>
                <a:ea typeface="ＭＳ Ｐゴシック" panose="020B0600070205080204" pitchFamily="34" charset="-128"/>
              </a:rPr>
              <a:t>	        (state[(</a:t>
            </a:r>
            <a:r>
              <a:rPr lang="en-US" altLang="en-US" sz="2000" dirty="0" err="1">
                <a:solidFill>
                  <a:srgbClr val="0000FF"/>
                </a:solidFill>
                <a:ea typeface="ＭＳ Ｐゴシック" panose="020B0600070205080204" pitchFamily="34" charset="-128"/>
              </a:rPr>
              <a:t>i</a:t>
            </a:r>
            <a:r>
              <a:rPr lang="en-US" altLang="en-US" sz="2000" dirty="0">
                <a:solidFill>
                  <a:srgbClr val="0000FF"/>
                </a:solidFill>
                <a:ea typeface="ＭＳ Ｐゴシック" panose="020B0600070205080204" pitchFamily="34" charset="-128"/>
              </a:rPr>
              <a:t> + 1) % 5] != EATING) ) { </a:t>
            </a:r>
          </a:p>
          <a:p>
            <a:pPr>
              <a:lnSpc>
                <a:spcPct val="80000"/>
              </a:lnSpc>
              <a:buFont typeface="Monotype Sorts" charset="2"/>
              <a:buNone/>
            </a:pPr>
            <a:r>
              <a:rPr lang="en-US" altLang="en-US" sz="2000" dirty="0">
                <a:solidFill>
                  <a:srgbClr val="0000FF"/>
                </a:solidFill>
                <a:ea typeface="ＭＳ Ｐゴシック" panose="020B0600070205080204" pitchFamily="34" charset="-128"/>
              </a:rPr>
              <a:t>	             state[</a:t>
            </a:r>
            <a:r>
              <a:rPr lang="en-US" altLang="en-US" sz="2000" dirty="0" err="1">
                <a:solidFill>
                  <a:srgbClr val="0000FF"/>
                </a:solidFill>
                <a:ea typeface="ＭＳ Ｐゴシック" panose="020B0600070205080204" pitchFamily="34" charset="-128"/>
              </a:rPr>
              <a:t>i</a:t>
            </a:r>
            <a:r>
              <a:rPr lang="en-US" altLang="en-US" sz="2000" dirty="0">
                <a:solidFill>
                  <a:srgbClr val="0000FF"/>
                </a:solidFill>
                <a:ea typeface="ＭＳ Ｐゴシック" panose="020B0600070205080204" pitchFamily="34" charset="-128"/>
              </a:rPr>
              <a:t>] = EATING ;</a:t>
            </a:r>
          </a:p>
          <a:p>
            <a:pPr>
              <a:lnSpc>
                <a:spcPct val="80000"/>
              </a:lnSpc>
              <a:buFont typeface="Monotype Sorts" charset="2"/>
              <a:buNone/>
            </a:pPr>
            <a:r>
              <a:rPr lang="en-US" altLang="en-US" sz="2000" dirty="0">
                <a:solidFill>
                  <a:srgbClr val="0000FF"/>
                </a:solidFill>
                <a:ea typeface="ＭＳ Ｐゴシック" panose="020B0600070205080204" pitchFamily="34" charset="-128"/>
              </a:rPr>
              <a:t>		    self[</a:t>
            </a:r>
            <a:r>
              <a:rPr lang="en-US" altLang="en-US" sz="2000" dirty="0" err="1">
                <a:solidFill>
                  <a:srgbClr val="0000FF"/>
                </a:solidFill>
                <a:ea typeface="ＭＳ Ｐゴシック" panose="020B0600070205080204" pitchFamily="34" charset="-128"/>
              </a:rPr>
              <a:t>i</a:t>
            </a:r>
            <a:r>
              <a:rPr lang="en-US" altLang="en-US" sz="2000" dirty="0">
                <a:solidFill>
                  <a:srgbClr val="0000FF"/>
                </a:solidFill>
                <a:ea typeface="ＭＳ Ｐゴシック" panose="020B0600070205080204" pitchFamily="34" charset="-128"/>
              </a:rPr>
              <a:t>].signal () ;</a:t>
            </a:r>
          </a:p>
          <a:p>
            <a:pPr>
              <a:lnSpc>
                <a:spcPct val="80000"/>
              </a:lnSpc>
              <a:buFont typeface="Monotype Sorts" charset="2"/>
              <a:buNone/>
            </a:pPr>
            <a:r>
              <a:rPr lang="en-US" altLang="en-US" sz="2000" dirty="0">
                <a:solidFill>
                  <a:srgbClr val="0000FF"/>
                </a:solidFill>
                <a:ea typeface="ＭＳ Ｐゴシック" panose="020B0600070205080204" pitchFamily="34" charset="-128"/>
              </a:rPr>
              <a:t>	         }</a:t>
            </a:r>
          </a:p>
          <a:p>
            <a:pPr>
              <a:lnSpc>
                <a:spcPct val="80000"/>
              </a:lnSpc>
              <a:buFont typeface="Monotype Sorts" charset="2"/>
              <a:buNone/>
            </a:pPr>
            <a:r>
              <a:rPr lang="en-US" altLang="en-US" sz="2000" dirty="0">
                <a:solidFill>
                  <a:srgbClr val="0000FF"/>
                </a:solidFill>
                <a:ea typeface="ＭＳ Ｐゴシック" panose="020B0600070205080204" pitchFamily="34" charset="-128"/>
              </a:rPr>
              <a:t>	 }</a:t>
            </a:r>
          </a:p>
          <a:p>
            <a:pPr>
              <a:lnSpc>
                <a:spcPct val="80000"/>
              </a:lnSpc>
              <a:buFont typeface="Monotype Sorts" charset="2"/>
              <a:buNone/>
            </a:pPr>
            <a:endParaRPr lang="en-US" altLang="en-US" sz="2000" dirty="0">
              <a:solidFill>
                <a:srgbClr val="0000FF"/>
              </a:solidFill>
              <a:ea typeface="ＭＳ Ｐゴシック" panose="020B0600070205080204" pitchFamily="34" charset="-128"/>
            </a:endParaRPr>
          </a:p>
          <a:p>
            <a:pPr>
              <a:lnSpc>
                <a:spcPct val="80000"/>
              </a:lnSpc>
              <a:buFont typeface="Monotype Sorts" charset="2"/>
              <a:buNone/>
            </a:pPr>
            <a:r>
              <a:rPr lang="en-US" altLang="en-US" sz="2000" dirty="0">
                <a:solidFill>
                  <a:srgbClr val="0000FF"/>
                </a:solidFill>
                <a:ea typeface="ＭＳ Ｐゴシック" panose="020B0600070205080204" pitchFamily="34" charset="-128"/>
              </a:rPr>
              <a:t>       </a:t>
            </a:r>
            <a:r>
              <a:rPr lang="en-US" altLang="en-US" sz="2000" dirty="0" err="1">
                <a:solidFill>
                  <a:srgbClr val="0000FF"/>
                </a:solidFill>
                <a:ea typeface="ＭＳ Ｐゴシック" panose="020B0600070205080204" pitchFamily="34" charset="-128"/>
              </a:rPr>
              <a:t>initialization_code</a:t>
            </a:r>
            <a:r>
              <a:rPr lang="en-US" altLang="en-US" sz="2000" dirty="0">
                <a:solidFill>
                  <a:srgbClr val="0000FF"/>
                </a:solidFill>
                <a:ea typeface="ＭＳ Ｐゴシック" panose="020B0600070205080204" pitchFamily="34" charset="-128"/>
              </a:rPr>
              <a:t>() { </a:t>
            </a:r>
          </a:p>
          <a:p>
            <a:pPr>
              <a:lnSpc>
                <a:spcPct val="80000"/>
              </a:lnSpc>
              <a:buFont typeface="Monotype Sorts" charset="2"/>
              <a:buNone/>
            </a:pPr>
            <a:r>
              <a:rPr lang="en-US" altLang="en-US" sz="2000" dirty="0">
                <a:solidFill>
                  <a:srgbClr val="0000FF"/>
                </a:solidFill>
                <a:ea typeface="ＭＳ Ｐゴシック" panose="020B0600070205080204" pitchFamily="34" charset="-128"/>
              </a:rPr>
              <a:t>	       for (int </a:t>
            </a:r>
            <a:r>
              <a:rPr lang="en-US" altLang="en-US" sz="2000" dirty="0" err="1">
                <a:solidFill>
                  <a:srgbClr val="0000FF"/>
                </a:solidFill>
                <a:ea typeface="ＭＳ Ｐゴシック" panose="020B0600070205080204" pitchFamily="34" charset="-128"/>
              </a:rPr>
              <a:t>i</a:t>
            </a:r>
            <a:r>
              <a:rPr lang="en-US" altLang="en-US" sz="2000" dirty="0">
                <a:solidFill>
                  <a:srgbClr val="0000FF"/>
                </a:solidFill>
                <a:ea typeface="ＭＳ Ｐゴシック" panose="020B0600070205080204" pitchFamily="34" charset="-128"/>
              </a:rPr>
              <a:t> = 0; </a:t>
            </a:r>
            <a:r>
              <a:rPr lang="en-US" altLang="en-US" sz="2000" dirty="0" err="1">
                <a:solidFill>
                  <a:srgbClr val="0000FF"/>
                </a:solidFill>
                <a:ea typeface="ＭＳ Ｐゴシック" panose="020B0600070205080204" pitchFamily="34" charset="-128"/>
              </a:rPr>
              <a:t>i</a:t>
            </a:r>
            <a:r>
              <a:rPr lang="en-US" altLang="en-US" sz="2000" dirty="0">
                <a:solidFill>
                  <a:srgbClr val="0000FF"/>
                </a:solidFill>
                <a:ea typeface="ＭＳ Ｐゴシック" panose="020B0600070205080204" pitchFamily="34" charset="-128"/>
              </a:rPr>
              <a:t> &lt; 5; </a:t>
            </a:r>
            <a:r>
              <a:rPr lang="en-US" altLang="en-US" sz="2000" dirty="0" err="1">
                <a:solidFill>
                  <a:srgbClr val="0000FF"/>
                </a:solidFill>
                <a:ea typeface="ＭＳ Ｐゴシック" panose="020B0600070205080204" pitchFamily="34" charset="-128"/>
              </a:rPr>
              <a:t>i</a:t>
            </a:r>
            <a:r>
              <a:rPr lang="en-US" altLang="en-US" sz="2000" dirty="0">
                <a:solidFill>
                  <a:srgbClr val="0000FF"/>
                </a:solidFill>
                <a:ea typeface="ＭＳ Ｐゴシック" panose="020B0600070205080204" pitchFamily="34" charset="-128"/>
              </a:rPr>
              <a:t>++)</a:t>
            </a:r>
          </a:p>
          <a:p>
            <a:pPr>
              <a:lnSpc>
                <a:spcPct val="80000"/>
              </a:lnSpc>
              <a:buFont typeface="Monotype Sorts" charset="2"/>
              <a:buNone/>
            </a:pPr>
            <a:r>
              <a:rPr lang="en-US" altLang="en-US" sz="2000" dirty="0">
                <a:solidFill>
                  <a:srgbClr val="0000FF"/>
                </a:solidFill>
                <a:ea typeface="ＭＳ Ｐゴシック" panose="020B0600070205080204" pitchFamily="34" charset="-128"/>
              </a:rPr>
              <a:t>	       state[</a:t>
            </a:r>
            <a:r>
              <a:rPr lang="en-US" altLang="en-US" sz="2000" dirty="0" err="1">
                <a:solidFill>
                  <a:srgbClr val="0000FF"/>
                </a:solidFill>
                <a:ea typeface="ＭＳ Ｐゴシック" panose="020B0600070205080204" pitchFamily="34" charset="-128"/>
              </a:rPr>
              <a:t>i</a:t>
            </a:r>
            <a:r>
              <a:rPr lang="en-US" altLang="en-US" sz="2000" dirty="0">
                <a:solidFill>
                  <a:srgbClr val="0000FF"/>
                </a:solidFill>
                <a:ea typeface="ＭＳ Ｐゴシック" panose="020B0600070205080204" pitchFamily="34" charset="-128"/>
              </a:rPr>
              <a:t>] = THINKING;</a:t>
            </a:r>
          </a:p>
          <a:p>
            <a:pPr>
              <a:lnSpc>
                <a:spcPct val="80000"/>
              </a:lnSpc>
              <a:buFont typeface="Monotype Sorts" charset="2"/>
              <a:buNone/>
            </a:pPr>
            <a:r>
              <a:rPr lang="en-US" altLang="en-US" sz="2000" i="1" dirty="0">
                <a:solidFill>
                  <a:srgbClr val="0000FF"/>
                </a:solidFill>
                <a:ea typeface="ＭＳ Ｐゴシック" panose="020B0600070205080204" pitchFamily="34" charset="-128"/>
              </a:rPr>
              <a:t>	</a:t>
            </a:r>
            <a:r>
              <a:rPr lang="en-US" altLang="en-US" sz="2000" dirty="0">
                <a:solidFill>
                  <a:srgbClr val="0000FF"/>
                </a:solidFill>
                <a:ea typeface="ＭＳ Ｐゴシック" panose="020B0600070205080204" pitchFamily="34" charset="-128"/>
              </a:rPr>
              <a:t>}</a:t>
            </a:r>
          </a:p>
          <a:p>
            <a:pPr>
              <a:lnSpc>
                <a:spcPct val="80000"/>
              </a:lnSpc>
              <a:buFont typeface="Monotype Sorts" charset="2"/>
              <a:buNone/>
            </a:pPr>
            <a:r>
              <a:rPr lang="en-US" altLang="en-US" sz="2000" dirty="0">
                <a:solidFill>
                  <a:srgbClr val="0000FF"/>
                </a:solidFill>
                <a:ea typeface="ＭＳ Ｐゴシック" panose="020B0600070205080204" pitchFamily="34" charset="-128"/>
              </a:rPr>
              <a:t>}</a:t>
            </a:r>
          </a:p>
        </p:txBody>
      </p:sp>
    </p:spTree>
    <p:extLst>
      <p:ext uri="{BB962C8B-B14F-4D97-AF65-F5344CB8AC3E}">
        <p14:creationId xmlns:p14="http://schemas.microsoft.com/office/powerpoint/2010/main" val="2769167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027C9F-5633-5FA0-8E3C-B1A76A2723BE}"/>
              </a:ext>
            </a:extLst>
          </p:cNvPr>
          <p:cNvPicPr>
            <a:picLocks noChangeAspect="1"/>
          </p:cNvPicPr>
          <p:nvPr/>
        </p:nvPicPr>
        <p:blipFill>
          <a:blip r:embed="rId3"/>
          <a:stretch>
            <a:fillRect/>
          </a:stretch>
        </p:blipFill>
        <p:spPr>
          <a:xfrm>
            <a:off x="-1" y="120178"/>
            <a:ext cx="13312775" cy="7485388"/>
          </a:xfrm>
          <a:prstGeom prst="rect">
            <a:avLst/>
          </a:prstGeom>
        </p:spPr>
      </p:pic>
      <p:sp>
        <p:nvSpPr>
          <p:cNvPr id="81922" name="Rectangle 2"/>
          <p:cNvSpPr>
            <a:spLocks noGrp="1" noChangeArrowheads="1"/>
          </p:cNvSpPr>
          <p:nvPr>
            <p:ph type="title"/>
          </p:nvPr>
        </p:nvSpPr>
        <p:spPr>
          <a:xfrm>
            <a:off x="2234514" y="157740"/>
            <a:ext cx="9204292" cy="696822"/>
          </a:xfrm>
        </p:spPr>
        <p:txBody>
          <a:bodyPr/>
          <a:lstStyle/>
          <a:p>
            <a:pPr eaLnBrk="1" hangingPunct="1"/>
            <a:r>
              <a:rPr lang="en-US" altLang="en-US" sz="3057" dirty="0">
                <a:ea typeface="ＭＳ Ｐゴシック" panose="020B0600070205080204" pitchFamily="34" charset="-128"/>
              </a:rPr>
              <a:t>Solution to Dining Philosophers (</a:t>
            </a:r>
            <a:r>
              <a:rPr lang="en-US" altLang="en-US" sz="3057" dirty="0" err="1">
                <a:ea typeface="ＭＳ Ｐゴシック" panose="020B0600070205080204" pitchFamily="34" charset="-128"/>
              </a:rPr>
              <a:t>cont</a:t>
            </a:r>
            <a:r>
              <a:rPr lang="en-US" altLang="en-US" sz="3057" dirty="0">
                <a:ea typeface="ＭＳ Ｐゴシック" panose="020B0600070205080204" pitchFamily="34" charset="-128"/>
              </a:rPr>
              <a:t>)</a:t>
            </a:r>
          </a:p>
        </p:txBody>
      </p:sp>
      <p:sp>
        <p:nvSpPr>
          <p:cNvPr id="81923" name="Rectangle 3"/>
          <p:cNvSpPr>
            <a:spLocks noGrp="1" noChangeArrowheads="1"/>
          </p:cNvSpPr>
          <p:nvPr>
            <p:ph type="body" idx="1"/>
          </p:nvPr>
        </p:nvSpPr>
        <p:spPr>
          <a:xfrm>
            <a:off x="2567325" y="1397112"/>
            <a:ext cx="8523070" cy="5753116"/>
          </a:xfrm>
        </p:spPr>
        <p:txBody>
          <a:bodyPr>
            <a:normAutofit lnSpcReduction="10000"/>
          </a:bodyPr>
          <a:lstStyle/>
          <a:p>
            <a:pPr>
              <a:lnSpc>
                <a:spcPct val="80000"/>
              </a:lnSpc>
              <a:buFont typeface="Monotype Sorts" charset="2"/>
              <a:buNone/>
            </a:pPr>
            <a:endParaRPr lang="en-US" altLang="en-US" sz="1747">
              <a:solidFill>
                <a:srgbClr val="0000FF"/>
              </a:solidFill>
              <a:ea typeface="ＭＳ Ｐゴシック" panose="020B0600070205080204" pitchFamily="34" charset="-128"/>
            </a:endParaRPr>
          </a:p>
          <a:p>
            <a:pPr>
              <a:lnSpc>
                <a:spcPct val="80000"/>
              </a:lnSpc>
            </a:pPr>
            <a:r>
              <a:rPr lang="en-US" altLang="en-US">
                <a:ea typeface="ＭＳ Ｐゴシック" panose="020B0600070205080204" pitchFamily="34" charset="-128"/>
              </a:rPr>
              <a:t>Each philosopher </a:t>
            </a:r>
            <a:r>
              <a:rPr lang="en-US" altLang="en-US" i="1">
                <a:ea typeface="ＭＳ Ｐゴシック" panose="020B0600070205080204" pitchFamily="34" charset="-128"/>
              </a:rPr>
              <a:t>I </a:t>
            </a:r>
            <a:r>
              <a:rPr lang="en-US" altLang="en-US">
                <a:ea typeface="ＭＳ Ｐゴシック" panose="020B0600070205080204" pitchFamily="34" charset="-128"/>
              </a:rPr>
              <a:t>invokes the</a:t>
            </a:r>
            <a:r>
              <a:rPr lang="en-US" altLang="en-US" i="1">
                <a:ea typeface="ＭＳ Ｐゴシック" panose="020B0600070205080204" pitchFamily="34" charset="-128"/>
              </a:rPr>
              <a:t> </a:t>
            </a:r>
            <a:r>
              <a:rPr lang="en-US" altLang="en-US">
                <a:ea typeface="ＭＳ Ｐゴシック" panose="020B0600070205080204" pitchFamily="34" charset="-128"/>
              </a:rPr>
              <a:t>operations </a:t>
            </a:r>
            <a:r>
              <a:rPr lang="en-US" altLang="en-US">
                <a:solidFill>
                  <a:srgbClr val="0000FF"/>
                </a:solidFill>
                <a:ea typeface="ＭＳ Ｐゴシック" panose="020B0600070205080204" pitchFamily="34" charset="-128"/>
              </a:rPr>
              <a:t>pickup()</a:t>
            </a:r>
          </a:p>
          <a:p>
            <a:pPr>
              <a:lnSpc>
                <a:spcPct val="80000"/>
              </a:lnSpc>
              <a:buFont typeface="Monotype Sorts" charset="2"/>
              <a:buNone/>
            </a:pPr>
            <a:r>
              <a:rPr lang="en-US" altLang="en-US" i="1">
                <a:ea typeface="ＭＳ Ｐゴシック" panose="020B0600070205080204" pitchFamily="34" charset="-128"/>
              </a:rPr>
              <a:t>      </a:t>
            </a:r>
            <a:r>
              <a:rPr lang="en-US" altLang="en-US">
                <a:ea typeface="ＭＳ Ｐゴシック" panose="020B0600070205080204" pitchFamily="34" charset="-128"/>
              </a:rPr>
              <a:t>and </a:t>
            </a:r>
            <a:r>
              <a:rPr lang="en-US" altLang="en-US">
                <a:solidFill>
                  <a:srgbClr val="0000FF"/>
                </a:solidFill>
                <a:ea typeface="ＭＳ Ｐゴシック" panose="020B0600070205080204" pitchFamily="34" charset="-128"/>
              </a:rPr>
              <a:t>putdown()</a:t>
            </a:r>
            <a:r>
              <a:rPr lang="en-US" altLang="en-US">
                <a:ea typeface="ＭＳ Ｐゴシック" panose="020B0600070205080204" pitchFamily="34" charset="-128"/>
              </a:rPr>
              <a:t> in the following sequence:</a:t>
            </a:r>
          </a:p>
          <a:p>
            <a:pPr>
              <a:lnSpc>
                <a:spcPct val="80000"/>
              </a:lnSpc>
              <a:buFont typeface="Monotype Sorts" charset="2"/>
              <a:buNone/>
            </a:pPr>
            <a:endParaRPr lang="en-US" altLang="en-US">
              <a:ea typeface="ＭＳ Ｐゴシック" panose="020B0600070205080204" pitchFamily="34" charset="-128"/>
            </a:endParaRPr>
          </a:p>
          <a:p>
            <a:pPr>
              <a:lnSpc>
                <a:spcPct val="80000"/>
              </a:lnSpc>
              <a:buFont typeface="Monotype Sorts" charset="2"/>
              <a:buNone/>
            </a:pPr>
            <a:r>
              <a:rPr lang="en-US" altLang="en-US">
                <a:solidFill>
                  <a:srgbClr val="0000FF"/>
                </a:solidFill>
                <a:ea typeface="ＭＳ Ｐゴシック" panose="020B0600070205080204" pitchFamily="34" charset="-128"/>
              </a:rPr>
              <a:t>              DiningPhilosophters.pickup (i);</a:t>
            </a:r>
          </a:p>
          <a:p>
            <a:pPr>
              <a:lnSpc>
                <a:spcPct val="80000"/>
              </a:lnSpc>
              <a:buFont typeface="Monotype Sorts" charset="2"/>
              <a:buNone/>
            </a:pPr>
            <a:endParaRPr lang="en-US" altLang="en-US">
              <a:solidFill>
                <a:srgbClr val="0000FF"/>
              </a:solidFill>
              <a:ea typeface="ＭＳ Ｐゴシック" panose="020B0600070205080204" pitchFamily="34" charset="-128"/>
            </a:endParaRPr>
          </a:p>
          <a:p>
            <a:pPr>
              <a:lnSpc>
                <a:spcPct val="80000"/>
              </a:lnSpc>
              <a:buFont typeface="Monotype Sorts" charset="2"/>
              <a:buNone/>
            </a:pPr>
            <a:r>
              <a:rPr lang="en-US" altLang="en-US">
                <a:solidFill>
                  <a:srgbClr val="0000FF"/>
                </a:solidFill>
                <a:ea typeface="ＭＳ Ｐゴシック" panose="020B0600070205080204" pitchFamily="34" charset="-128"/>
              </a:rPr>
              <a:t>                   EAT</a:t>
            </a:r>
          </a:p>
          <a:p>
            <a:pPr>
              <a:lnSpc>
                <a:spcPct val="80000"/>
              </a:lnSpc>
              <a:buFont typeface="Monotype Sorts" charset="2"/>
              <a:buNone/>
            </a:pPr>
            <a:endParaRPr lang="en-US" altLang="en-US">
              <a:solidFill>
                <a:srgbClr val="0000FF"/>
              </a:solidFill>
              <a:ea typeface="ＭＳ Ｐゴシック" panose="020B0600070205080204" pitchFamily="34" charset="-128"/>
            </a:endParaRPr>
          </a:p>
          <a:p>
            <a:pPr>
              <a:lnSpc>
                <a:spcPct val="80000"/>
              </a:lnSpc>
              <a:buFont typeface="Monotype Sorts" charset="2"/>
              <a:buNone/>
            </a:pPr>
            <a:r>
              <a:rPr lang="en-US" altLang="en-US">
                <a:solidFill>
                  <a:srgbClr val="0000FF"/>
                </a:solidFill>
                <a:ea typeface="ＭＳ Ｐゴシック" panose="020B0600070205080204" pitchFamily="34" charset="-128"/>
              </a:rPr>
              <a:t>               DiningPhilosophers.putdown (i);</a:t>
            </a:r>
          </a:p>
          <a:p>
            <a:pPr>
              <a:lnSpc>
                <a:spcPct val="80000"/>
              </a:lnSpc>
              <a:buFont typeface="Monotype Sorts" charset="2"/>
              <a:buNone/>
            </a:pPr>
            <a:endParaRPr lang="en-US" altLang="en-US">
              <a:solidFill>
                <a:srgbClr val="0000FF"/>
              </a:solidFill>
              <a:ea typeface="ＭＳ Ｐゴシック" panose="020B0600070205080204" pitchFamily="34" charset="-128"/>
            </a:endParaRPr>
          </a:p>
          <a:p>
            <a:pPr>
              <a:lnSpc>
                <a:spcPct val="80000"/>
              </a:lnSpc>
              <a:buFont typeface="Monotype Sorts" charset="2"/>
              <a:buNone/>
            </a:pPr>
            <a:endParaRPr lang="en-US" altLang="en-US">
              <a:solidFill>
                <a:srgbClr val="0000FF"/>
              </a:solidFill>
              <a:ea typeface="ＭＳ Ｐゴシック" panose="020B0600070205080204" pitchFamily="34" charset="-128"/>
            </a:endParaRPr>
          </a:p>
          <a:p>
            <a:pPr>
              <a:lnSpc>
                <a:spcPct val="80000"/>
              </a:lnSpc>
              <a:buFont typeface="Monotype Sorts" charset="2"/>
              <a:buNone/>
            </a:pPr>
            <a:r>
              <a:rPr lang="en-US" altLang="en-US" i="1">
                <a:solidFill>
                  <a:srgbClr val="0000FF"/>
                </a:solidFill>
                <a:ea typeface="ＭＳ Ｐゴシック" panose="020B0600070205080204" pitchFamily="34" charset="-128"/>
              </a:rPr>
              <a:t>       </a:t>
            </a:r>
          </a:p>
        </p:txBody>
      </p:sp>
    </p:spTree>
    <p:extLst>
      <p:ext uri="{BB962C8B-B14F-4D97-AF65-F5344CB8AC3E}">
        <p14:creationId xmlns:p14="http://schemas.microsoft.com/office/powerpoint/2010/main" val="141882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F312DC-829E-924C-D081-E253F39C878D}"/>
              </a:ext>
            </a:extLst>
          </p:cNvPr>
          <p:cNvPicPr>
            <a:picLocks noChangeAspect="1"/>
          </p:cNvPicPr>
          <p:nvPr/>
        </p:nvPicPr>
        <p:blipFill>
          <a:blip r:embed="rId3"/>
          <a:stretch>
            <a:fillRect/>
          </a:stretch>
        </p:blipFill>
        <p:spPr>
          <a:xfrm>
            <a:off x="-1" y="108303"/>
            <a:ext cx="13312775" cy="7485388"/>
          </a:xfrm>
          <a:prstGeom prst="rect">
            <a:avLst/>
          </a:prstGeom>
        </p:spPr>
      </p:pic>
      <p:sp>
        <p:nvSpPr>
          <p:cNvPr id="83970" name="Rectangle 2"/>
          <p:cNvSpPr>
            <a:spLocks noGrp="1" noChangeArrowheads="1"/>
          </p:cNvSpPr>
          <p:nvPr>
            <p:ph type="title"/>
          </p:nvPr>
        </p:nvSpPr>
        <p:spPr>
          <a:xfrm>
            <a:off x="2797865" y="-10400"/>
            <a:ext cx="8424267" cy="922163"/>
          </a:xfrm>
        </p:spPr>
        <p:txBody>
          <a:bodyPr/>
          <a:lstStyle/>
          <a:p>
            <a:pPr eaLnBrk="1" hangingPunct="1"/>
            <a:r>
              <a:rPr lang="en-US" altLang="en-US" sz="3057">
                <a:ea typeface="ＭＳ Ｐゴシック" panose="020B0600070205080204" pitchFamily="34" charset="-128"/>
              </a:rPr>
              <a:t>Monitor Implementation Using Semaphores</a:t>
            </a:r>
          </a:p>
        </p:txBody>
      </p:sp>
      <p:sp>
        <p:nvSpPr>
          <p:cNvPr id="83971" name="Rectangle 3"/>
          <p:cNvSpPr>
            <a:spLocks noGrp="1" noChangeArrowheads="1"/>
          </p:cNvSpPr>
          <p:nvPr>
            <p:ph type="body" idx="1"/>
          </p:nvPr>
        </p:nvSpPr>
        <p:spPr>
          <a:xfrm>
            <a:off x="2587834" y="1030466"/>
            <a:ext cx="7691043" cy="4872555"/>
          </a:xfrm>
        </p:spPr>
        <p:txBody>
          <a:bodyPr>
            <a:noAutofit/>
          </a:bodyPr>
          <a:lstStyle/>
          <a:p>
            <a:pPr>
              <a:lnSpc>
                <a:spcPct val="80000"/>
              </a:lnSpc>
              <a:tabLst>
                <a:tab pos="2064470" algn="l"/>
                <a:tab pos="2553286" algn="l"/>
                <a:tab pos="2742225" algn="l"/>
              </a:tabLst>
            </a:pPr>
            <a:r>
              <a:rPr lang="en-US" altLang="en-US" sz="2000" dirty="0">
                <a:ea typeface="ＭＳ Ｐゴシック" panose="020B0600070205080204" pitchFamily="34" charset="-128"/>
              </a:rPr>
              <a:t>Variables </a:t>
            </a:r>
          </a:p>
          <a:p>
            <a:pPr>
              <a:lnSpc>
                <a:spcPct val="80000"/>
              </a:lnSpc>
              <a:spcBef>
                <a:spcPct val="15000"/>
              </a:spcBef>
              <a:buNone/>
              <a:tabLst>
                <a:tab pos="2064470" algn="l"/>
                <a:tab pos="2553286" algn="l"/>
                <a:tab pos="2742225" algn="l"/>
              </a:tabLst>
            </a:pPr>
            <a:r>
              <a:rPr lang="en-US" altLang="en-US" sz="2000" dirty="0">
                <a:ea typeface="ＭＳ Ｐゴシック" panose="020B0600070205080204" pitchFamily="34" charset="-128"/>
              </a:rPr>
              <a:t>		</a:t>
            </a:r>
            <a:r>
              <a:rPr lang="en-US" altLang="en-US" sz="2000" dirty="0">
                <a:solidFill>
                  <a:srgbClr val="0000FF"/>
                </a:solidFill>
                <a:ea typeface="ＭＳ Ｐゴシック" panose="020B0600070205080204" pitchFamily="34" charset="-128"/>
              </a:rPr>
              <a:t>semaphore mutex;  // (initially  = 1)</a:t>
            </a:r>
          </a:p>
          <a:p>
            <a:pPr>
              <a:lnSpc>
                <a:spcPct val="80000"/>
              </a:lnSpc>
              <a:spcBef>
                <a:spcPct val="15000"/>
              </a:spcBef>
              <a:buNone/>
              <a:tabLst>
                <a:tab pos="2064470" algn="l"/>
                <a:tab pos="2553286" algn="l"/>
                <a:tab pos="2742225" algn="l"/>
              </a:tabLst>
            </a:pPr>
            <a:r>
              <a:rPr lang="en-US" altLang="en-US" sz="2000" dirty="0">
                <a:solidFill>
                  <a:srgbClr val="0000FF"/>
                </a:solidFill>
                <a:ea typeface="ＭＳ Ｐゴシック" panose="020B0600070205080204" pitchFamily="34" charset="-128"/>
              </a:rPr>
              <a:t>		semaphore next;     // (initially  = 0)</a:t>
            </a:r>
          </a:p>
          <a:p>
            <a:pPr>
              <a:lnSpc>
                <a:spcPct val="80000"/>
              </a:lnSpc>
              <a:spcBef>
                <a:spcPct val="15000"/>
              </a:spcBef>
              <a:buNone/>
              <a:tabLst>
                <a:tab pos="2064470" algn="l"/>
                <a:tab pos="2553286" algn="l"/>
                <a:tab pos="2742225" algn="l"/>
              </a:tabLst>
            </a:pPr>
            <a:r>
              <a:rPr lang="en-US" altLang="en-US" sz="2000" dirty="0">
                <a:solidFill>
                  <a:srgbClr val="0000FF"/>
                </a:solidFill>
                <a:ea typeface="ＭＳ Ｐゴシック" panose="020B0600070205080204" pitchFamily="34" charset="-128"/>
              </a:rPr>
              <a:t>		int next-count = 0;</a:t>
            </a:r>
            <a:br>
              <a:rPr lang="en-US" altLang="en-US" sz="2000" dirty="0">
                <a:solidFill>
                  <a:srgbClr val="0000FF"/>
                </a:solidFill>
                <a:ea typeface="ＭＳ Ｐゴシック" panose="020B0600070205080204" pitchFamily="34" charset="-128"/>
              </a:rPr>
            </a:br>
            <a:endParaRPr lang="en-US" altLang="en-US" sz="2000" dirty="0">
              <a:solidFill>
                <a:srgbClr val="0000FF"/>
              </a:solidFill>
              <a:ea typeface="ＭＳ Ｐゴシック" panose="020B0600070205080204" pitchFamily="34" charset="-128"/>
            </a:endParaRPr>
          </a:p>
          <a:p>
            <a:pPr>
              <a:lnSpc>
                <a:spcPct val="80000"/>
              </a:lnSpc>
              <a:tabLst>
                <a:tab pos="2064470" algn="l"/>
                <a:tab pos="2553286" algn="l"/>
                <a:tab pos="2742225" algn="l"/>
              </a:tabLst>
            </a:pPr>
            <a:r>
              <a:rPr lang="en-US" altLang="en-US" sz="2000" dirty="0">
                <a:ea typeface="ＭＳ Ｐゴシック" panose="020B0600070205080204" pitchFamily="34" charset="-128"/>
              </a:rPr>
              <a:t>Each procedure </a:t>
            </a:r>
            <a:r>
              <a:rPr lang="en-US" altLang="en-US" sz="2000" b="1" i="1" dirty="0">
                <a:ea typeface="ＭＳ Ｐゴシック" panose="020B0600070205080204" pitchFamily="34" charset="-128"/>
              </a:rPr>
              <a:t>F</a:t>
            </a:r>
            <a:r>
              <a:rPr lang="en-US" altLang="en-US" sz="2000" dirty="0">
                <a:ea typeface="ＭＳ Ｐゴシック" panose="020B0600070205080204" pitchFamily="34" charset="-128"/>
              </a:rPr>
              <a:t>  will be replaced by</a:t>
            </a:r>
          </a:p>
          <a:p>
            <a:pPr>
              <a:lnSpc>
                <a:spcPct val="80000"/>
              </a:lnSpc>
              <a:tabLst>
                <a:tab pos="2064470" algn="l"/>
                <a:tab pos="2553286" algn="l"/>
                <a:tab pos="2742225" algn="l"/>
              </a:tabLst>
            </a:pPr>
            <a:endParaRPr lang="en-US" altLang="en-US" sz="2000" dirty="0">
              <a:ea typeface="ＭＳ Ｐゴシック" panose="020B0600070205080204" pitchFamily="34" charset="-128"/>
            </a:endParaRPr>
          </a:p>
          <a:p>
            <a:pPr>
              <a:lnSpc>
                <a:spcPct val="80000"/>
              </a:lnSpc>
              <a:spcBef>
                <a:spcPct val="15000"/>
              </a:spcBef>
              <a:buNone/>
              <a:tabLst>
                <a:tab pos="2064470" algn="l"/>
                <a:tab pos="2553286" algn="l"/>
                <a:tab pos="2742225" algn="l"/>
              </a:tabLst>
            </a:pPr>
            <a:r>
              <a:rPr lang="en-US" altLang="en-US" sz="2000" dirty="0">
                <a:ea typeface="ＭＳ Ｐゴシック" panose="020B0600070205080204" pitchFamily="34" charset="-128"/>
              </a:rPr>
              <a:t>			</a:t>
            </a:r>
            <a:r>
              <a:rPr lang="en-US" altLang="en-US" sz="2000" dirty="0">
                <a:solidFill>
                  <a:srgbClr val="0000FF"/>
                </a:solidFill>
                <a:ea typeface="ＭＳ Ｐゴシック" panose="020B0600070205080204" pitchFamily="34" charset="-128"/>
              </a:rPr>
              <a:t>wait(mutex);</a:t>
            </a:r>
          </a:p>
          <a:p>
            <a:pPr>
              <a:lnSpc>
                <a:spcPct val="80000"/>
              </a:lnSpc>
              <a:spcBef>
                <a:spcPct val="15000"/>
              </a:spcBef>
              <a:buNone/>
              <a:tabLst>
                <a:tab pos="2064470" algn="l"/>
                <a:tab pos="2553286" algn="l"/>
                <a:tab pos="2742225" algn="l"/>
              </a:tabLst>
            </a:pPr>
            <a:r>
              <a:rPr lang="en-US" altLang="en-US" sz="2000" dirty="0">
                <a:solidFill>
                  <a:srgbClr val="0000FF"/>
                </a:solidFill>
                <a:ea typeface="ＭＳ Ｐゴシック" panose="020B0600070205080204" pitchFamily="34" charset="-128"/>
              </a:rPr>
              <a:t>			     …			 </a:t>
            </a:r>
          </a:p>
          <a:p>
            <a:pPr>
              <a:lnSpc>
                <a:spcPct val="80000"/>
              </a:lnSpc>
              <a:spcBef>
                <a:spcPct val="15000"/>
              </a:spcBef>
              <a:buNone/>
              <a:tabLst>
                <a:tab pos="2064470" algn="l"/>
                <a:tab pos="2553286" algn="l"/>
                <a:tab pos="2742225" algn="l"/>
              </a:tabLst>
            </a:pPr>
            <a:r>
              <a:rPr lang="en-US" altLang="en-US" sz="2000" dirty="0">
                <a:solidFill>
                  <a:srgbClr val="0000FF"/>
                </a:solidFill>
                <a:ea typeface="ＭＳ Ｐゴシック" panose="020B0600070205080204" pitchFamily="34" charset="-128"/>
              </a:rPr>
              <a:t>                                                        body of </a:t>
            </a:r>
            <a:r>
              <a:rPr lang="en-US" altLang="en-US" sz="2000" i="1" dirty="0">
                <a:solidFill>
                  <a:srgbClr val="0000FF"/>
                </a:solidFill>
                <a:ea typeface="ＭＳ Ｐゴシック" panose="020B0600070205080204" pitchFamily="34" charset="-128"/>
              </a:rPr>
              <a:t>F</a:t>
            </a:r>
            <a:r>
              <a:rPr lang="en-US" altLang="en-US" sz="2000" dirty="0">
                <a:solidFill>
                  <a:srgbClr val="0000FF"/>
                </a:solidFill>
                <a:ea typeface="ＭＳ Ｐゴシック" panose="020B0600070205080204" pitchFamily="34" charset="-128"/>
              </a:rPr>
              <a:t>;</a:t>
            </a:r>
          </a:p>
          <a:p>
            <a:pPr>
              <a:lnSpc>
                <a:spcPct val="80000"/>
              </a:lnSpc>
              <a:spcBef>
                <a:spcPct val="15000"/>
              </a:spcBef>
              <a:buNone/>
              <a:tabLst>
                <a:tab pos="2064470" algn="l"/>
                <a:tab pos="2553286" algn="l"/>
                <a:tab pos="2742225" algn="l"/>
              </a:tabLst>
            </a:pPr>
            <a:endParaRPr lang="en-US" altLang="en-US" sz="2000" dirty="0">
              <a:solidFill>
                <a:srgbClr val="0000FF"/>
              </a:solidFill>
              <a:ea typeface="ＭＳ Ｐゴシック" panose="020B0600070205080204" pitchFamily="34" charset="-128"/>
            </a:endParaRPr>
          </a:p>
          <a:p>
            <a:pPr>
              <a:lnSpc>
                <a:spcPct val="80000"/>
              </a:lnSpc>
              <a:spcBef>
                <a:spcPct val="15000"/>
              </a:spcBef>
              <a:buNone/>
              <a:tabLst>
                <a:tab pos="2064470" algn="l"/>
                <a:tab pos="2553286" algn="l"/>
                <a:tab pos="2742225" algn="l"/>
              </a:tabLst>
            </a:pPr>
            <a:r>
              <a:rPr lang="en-US" altLang="en-US" sz="2000" dirty="0">
                <a:solidFill>
                  <a:srgbClr val="0000FF"/>
                </a:solidFill>
                <a:ea typeface="ＭＳ Ｐゴシック" panose="020B0600070205080204" pitchFamily="34" charset="-128"/>
              </a:rPr>
              <a:t>			     …</a:t>
            </a:r>
          </a:p>
          <a:p>
            <a:pPr>
              <a:lnSpc>
                <a:spcPct val="80000"/>
              </a:lnSpc>
              <a:spcBef>
                <a:spcPct val="15000"/>
              </a:spcBef>
              <a:buNone/>
              <a:tabLst>
                <a:tab pos="2064470" algn="l"/>
                <a:tab pos="2553286" algn="l"/>
                <a:tab pos="2742225" algn="l"/>
              </a:tabLst>
            </a:pPr>
            <a:r>
              <a:rPr lang="en-US" altLang="en-US" sz="2000" dirty="0">
                <a:solidFill>
                  <a:srgbClr val="0000FF"/>
                </a:solidFill>
                <a:ea typeface="ＭＳ Ｐゴシック" panose="020B0600070205080204" pitchFamily="34" charset="-128"/>
              </a:rPr>
              <a:t>			if (</a:t>
            </a:r>
            <a:r>
              <a:rPr lang="en-US" altLang="en-US" sz="2000" dirty="0" err="1">
                <a:solidFill>
                  <a:srgbClr val="0000FF"/>
                </a:solidFill>
                <a:ea typeface="ＭＳ Ｐゴシック" panose="020B0600070205080204" pitchFamily="34" charset="-128"/>
              </a:rPr>
              <a:t>next_count</a:t>
            </a:r>
            <a:r>
              <a:rPr lang="en-US" altLang="en-US" sz="2000" dirty="0">
                <a:solidFill>
                  <a:srgbClr val="0000FF"/>
                </a:solidFill>
                <a:ea typeface="ＭＳ Ｐゴシック" panose="020B0600070205080204" pitchFamily="34" charset="-128"/>
              </a:rPr>
              <a:t> &gt; 0)</a:t>
            </a:r>
          </a:p>
          <a:p>
            <a:pPr>
              <a:lnSpc>
                <a:spcPct val="80000"/>
              </a:lnSpc>
              <a:spcBef>
                <a:spcPct val="15000"/>
              </a:spcBef>
              <a:buNone/>
              <a:tabLst>
                <a:tab pos="2064470" algn="l"/>
                <a:tab pos="2553286" algn="l"/>
                <a:tab pos="2742225" algn="l"/>
              </a:tabLst>
            </a:pPr>
            <a:r>
              <a:rPr lang="en-US" altLang="en-US" sz="2000" dirty="0">
                <a:solidFill>
                  <a:srgbClr val="0000FF"/>
                </a:solidFill>
                <a:ea typeface="ＭＳ Ｐゴシック" panose="020B0600070205080204" pitchFamily="34" charset="-128"/>
              </a:rPr>
              <a:t>				signal(next)</a:t>
            </a:r>
          </a:p>
          <a:p>
            <a:pPr>
              <a:lnSpc>
                <a:spcPct val="80000"/>
              </a:lnSpc>
              <a:spcBef>
                <a:spcPct val="15000"/>
              </a:spcBef>
              <a:buNone/>
              <a:tabLst>
                <a:tab pos="2064470" algn="l"/>
                <a:tab pos="2553286" algn="l"/>
                <a:tab pos="2742225" algn="l"/>
              </a:tabLst>
            </a:pPr>
            <a:r>
              <a:rPr lang="en-US" altLang="en-US" sz="2000" dirty="0">
                <a:solidFill>
                  <a:srgbClr val="0000FF"/>
                </a:solidFill>
                <a:ea typeface="ＭＳ Ｐゴシック" panose="020B0600070205080204" pitchFamily="34" charset="-128"/>
              </a:rPr>
              <a:t>			else </a:t>
            </a:r>
          </a:p>
          <a:p>
            <a:pPr>
              <a:lnSpc>
                <a:spcPct val="80000"/>
              </a:lnSpc>
              <a:spcBef>
                <a:spcPct val="15000"/>
              </a:spcBef>
              <a:buNone/>
              <a:tabLst>
                <a:tab pos="2064470" algn="l"/>
                <a:tab pos="2553286" algn="l"/>
                <a:tab pos="2742225" algn="l"/>
              </a:tabLst>
            </a:pPr>
            <a:r>
              <a:rPr lang="en-US" altLang="en-US" sz="2000" dirty="0">
                <a:solidFill>
                  <a:srgbClr val="0000FF"/>
                </a:solidFill>
                <a:ea typeface="ＭＳ Ｐゴシック" panose="020B0600070205080204" pitchFamily="34" charset="-128"/>
              </a:rPr>
              <a:t>				signal(mutex);</a:t>
            </a:r>
            <a:br>
              <a:rPr lang="en-US" altLang="en-US" sz="2000" dirty="0">
                <a:solidFill>
                  <a:srgbClr val="0000FF"/>
                </a:solidFill>
                <a:ea typeface="ＭＳ Ｐゴシック" panose="020B0600070205080204" pitchFamily="34" charset="-128"/>
              </a:rPr>
            </a:br>
            <a:endParaRPr lang="en-US" altLang="en-US" sz="2000" dirty="0">
              <a:solidFill>
                <a:srgbClr val="0000FF"/>
              </a:solidFill>
              <a:ea typeface="ＭＳ Ｐゴシック" panose="020B0600070205080204" pitchFamily="34" charset="-128"/>
            </a:endParaRPr>
          </a:p>
          <a:p>
            <a:pPr>
              <a:lnSpc>
                <a:spcPct val="80000"/>
              </a:lnSpc>
              <a:tabLst>
                <a:tab pos="2064470" algn="l"/>
                <a:tab pos="2553286" algn="l"/>
                <a:tab pos="2742225" algn="l"/>
              </a:tabLst>
            </a:pPr>
            <a:r>
              <a:rPr lang="en-US" altLang="en-US" sz="2000" dirty="0">
                <a:ea typeface="ＭＳ Ｐゴシック" panose="020B0600070205080204" pitchFamily="34" charset="-128"/>
              </a:rPr>
              <a:t>Mutual exclusion within a monitor is ensured.</a:t>
            </a:r>
          </a:p>
        </p:txBody>
      </p:sp>
    </p:spTree>
    <p:extLst>
      <p:ext uri="{BB962C8B-B14F-4D97-AF65-F5344CB8AC3E}">
        <p14:creationId xmlns:p14="http://schemas.microsoft.com/office/powerpoint/2010/main" val="42404385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86A4F3-3B4D-AEEF-84AB-273C53741176}"/>
              </a:ext>
            </a:extLst>
          </p:cNvPr>
          <p:cNvPicPr>
            <a:picLocks noChangeAspect="1"/>
          </p:cNvPicPr>
          <p:nvPr/>
        </p:nvPicPr>
        <p:blipFill>
          <a:blip r:embed="rId3"/>
          <a:stretch>
            <a:fillRect/>
          </a:stretch>
        </p:blipFill>
        <p:spPr>
          <a:xfrm>
            <a:off x="-1" y="120178"/>
            <a:ext cx="13312775" cy="7485388"/>
          </a:xfrm>
          <a:prstGeom prst="rect">
            <a:avLst/>
          </a:prstGeom>
        </p:spPr>
      </p:pic>
      <p:sp>
        <p:nvSpPr>
          <p:cNvPr id="86018"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Monitor Implementation</a:t>
            </a:r>
          </a:p>
        </p:txBody>
      </p:sp>
      <p:sp>
        <p:nvSpPr>
          <p:cNvPr id="86019" name="Rectangle 3"/>
          <p:cNvSpPr>
            <a:spLocks noGrp="1" noChangeArrowheads="1"/>
          </p:cNvSpPr>
          <p:nvPr>
            <p:ph type="body" idx="1"/>
          </p:nvPr>
        </p:nvSpPr>
        <p:spPr/>
        <p:txBody>
          <a:bodyPr/>
          <a:lstStyle/>
          <a:p>
            <a:pPr>
              <a:spcBef>
                <a:spcPct val="15000"/>
              </a:spcBef>
              <a:tabLst>
                <a:tab pos="2002067" algn="l"/>
                <a:tab pos="2426748" algn="l"/>
              </a:tabLst>
            </a:pPr>
            <a:r>
              <a:rPr lang="en-US" altLang="en-US" sz="1747">
                <a:ea typeface="ＭＳ Ｐゴシック" panose="020B0600070205080204" pitchFamily="34" charset="-128"/>
              </a:rPr>
              <a:t>For each condition variable </a:t>
            </a:r>
            <a:r>
              <a:rPr lang="en-US" altLang="en-US" sz="1747" b="1" i="1">
                <a:ea typeface="ＭＳ Ｐゴシック" panose="020B0600070205080204" pitchFamily="34" charset="-128"/>
              </a:rPr>
              <a:t>x</a:t>
            </a:r>
            <a:r>
              <a:rPr lang="en-US" altLang="en-US" sz="1747">
                <a:ea typeface="ＭＳ Ｐゴシック" panose="020B0600070205080204" pitchFamily="34" charset="-128"/>
              </a:rPr>
              <a:t>, we  have:</a:t>
            </a:r>
          </a:p>
          <a:p>
            <a:pPr>
              <a:spcBef>
                <a:spcPct val="15000"/>
              </a:spcBef>
              <a:buNone/>
              <a:tabLst>
                <a:tab pos="2002067" algn="l"/>
                <a:tab pos="2426748" algn="l"/>
              </a:tabLst>
            </a:pPr>
            <a:endParaRPr lang="en-US" altLang="en-US" sz="1747">
              <a:ea typeface="ＭＳ Ｐゴシック" panose="020B0600070205080204" pitchFamily="34" charset="-128"/>
            </a:endParaRPr>
          </a:p>
          <a:p>
            <a:pPr>
              <a:spcBef>
                <a:spcPct val="15000"/>
              </a:spcBef>
              <a:buNone/>
              <a:tabLst>
                <a:tab pos="2002067" algn="l"/>
                <a:tab pos="2426748" algn="l"/>
              </a:tabLst>
            </a:pPr>
            <a:r>
              <a:rPr lang="en-US" altLang="en-US" sz="1747">
                <a:ea typeface="ＭＳ Ｐゴシック" panose="020B0600070205080204" pitchFamily="34" charset="-128"/>
              </a:rPr>
              <a:t>		</a:t>
            </a:r>
            <a:r>
              <a:rPr lang="en-US" altLang="en-US" sz="1747">
                <a:solidFill>
                  <a:srgbClr val="0000FF"/>
                </a:solidFill>
                <a:ea typeface="ＭＳ Ｐゴシック" panose="020B0600070205080204" pitchFamily="34" charset="-128"/>
              </a:rPr>
              <a:t>semaphore x_sem; // (initially  = 0)</a:t>
            </a:r>
          </a:p>
          <a:p>
            <a:pPr>
              <a:spcBef>
                <a:spcPct val="15000"/>
              </a:spcBef>
              <a:buNone/>
              <a:tabLst>
                <a:tab pos="2002067" algn="l"/>
                <a:tab pos="2426748" algn="l"/>
              </a:tabLst>
            </a:pPr>
            <a:r>
              <a:rPr lang="en-US" altLang="en-US" sz="1747">
                <a:solidFill>
                  <a:srgbClr val="0000FF"/>
                </a:solidFill>
                <a:ea typeface="ＭＳ Ｐゴシック" panose="020B0600070205080204" pitchFamily="34" charset="-128"/>
              </a:rPr>
              <a:t>		int x-count = 0;</a:t>
            </a:r>
            <a:br>
              <a:rPr lang="en-US" altLang="en-US" sz="1747">
                <a:solidFill>
                  <a:srgbClr val="0000FF"/>
                </a:solidFill>
                <a:ea typeface="ＭＳ Ｐゴシック" panose="020B0600070205080204" pitchFamily="34" charset="-128"/>
              </a:rPr>
            </a:br>
            <a:endParaRPr lang="en-US" altLang="en-US" sz="1747">
              <a:solidFill>
                <a:srgbClr val="0000FF"/>
              </a:solidFill>
              <a:ea typeface="ＭＳ Ｐゴシック" panose="020B0600070205080204" pitchFamily="34" charset="-128"/>
            </a:endParaRPr>
          </a:p>
          <a:p>
            <a:pPr>
              <a:spcBef>
                <a:spcPct val="15000"/>
              </a:spcBef>
              <a:tabLst>
                <a:tab pos="2002067" algn="l"/>
                <a:tab pos="2426748" algn="l"/>
              </a:tabLst>
            </a:pPr>
            <a:r>
              <a:rPr lang="en-US" altLang="en-US" sz="1747">
                <a:ea typeface="ＭＳ Ｐゴシック" panose="020B0600070205080204" pitchFamily="34" charset="-128"/>
              </a:rPr>
              <a:t>The operation </a:t>
            </a:r>
            <a:r>
              <a:rPr lang="en-US" altLang="en-US" sz="1747">
                <a:solidFill>
                  <a:srgbClr val="0000FF"/>
                </a:solidFill>
                <a:ea typeface="ＭＳ Ｐゴシック" panose="020B0600070205080204" pitchFamily="34" charset="-128"/>
              </a:rPr>
              <a:t>x.wait</a:t>
            </a:r>
            <a:r>
              <a:rPr lang="en-US" altLang="en-US" sz="1747" b="1">
                <a:ea typeface="ＭＳ Ｐゴシック" panose="020B0600070205080204" pitchFamily="34" charset="-128"/>
              </a:rPr>
              <a:t> </a:t>
            </a:r>
            <a:r>
              <a:rPr lang="en-US" altLang="en-US" sz="1747">
                <a:ea typeface="ＭＳ Ｐゴシック" panose="020B0600070205080204" pitchFamily="34" charset="-128"/>
              </a:rPr>
              <a:t>can be implemented as:</a:t>
            </a:r>
          </a:p>
          <a:p>
            <a:pPr>
              <a:spcBef>
                <a:spcPct val="15000"/>
              </a:spcBef>
              <a:buNone/>
              <a:tabLst>
                <a:tab pos="2002067" algn="l"/>
                <a:tab pos="2426748" algn="l"/>
              </a:tabLst>
            </a:pPr>
            <a:r>
              <a:rPr lang="en-US" altLang="en-US" sz="1747">
                <a:ea typeface="ＭＳ Ｐゴシック" panose="020B0600070205080204" pitchFamily="34" charset="-128"/>
              </a:rPr>
              <a:t>		</a:t>
            </a:r>
          </a:p>
          <a:p>
            <a:pPr>
              <a:spcBef>
                <a:spcPct val="15000"/>
              </a:spcBef>
              <a:buNone/>
              <a:tabLst>
                <a:tab pos="2002067" algn="l"/>
                <a:tab pos="2426748" algn="l"/>
              </a:tabLst>
            </a:pPr>
            <a:r>
              <a:rPr lang="en-US" altLang="en-US" sz="1747">
                <a:ea typeface="ＭＳ Ｐゴシック" panose="020B0600070205080204" pitchFamily="34" charset="-128"/>
              </a:rPr>
              <a:t>		</a:t>
            </a:r>
            <a:r>
              <a:rPr lang="en-US" altLang="en-US" sz="1747">
                <a:solidFill>
                  <a:srgbClr val="0000FF"/>
                </a:solidFill>
                <a:ea typeface="ＭＳ Ｐゴシック" panose="020B0600070205080204" pitchFamily="34" charset="-128"/>
              </a:rPr>
              <a:t>x-count++;</a:t>
            </a:r>
          </a:p>
          <a:p>
            <a:pPr>
              <a:spcBef>
                <a:spcPct val="15000"/>
              </a:spcBef>
              <a:buNone/>
              <a:tabLst>
                <a:tab pos="2002067" algn="l"/>
                <a:tab pos="2426748" algn="l"/>
              </a:tabLst>
            </a:pPr>
            <a:r>
              <a:rPr lang="en-US" altLang="en-US" sz="1747">
                <a:solidFill>
                  <a:srgbClr val="0000FF"/>
                </a:solidFill>
                <a:ea typeface="ＭＳ Ｐゴシック" panose="020B0600070205080204" pitchFamily="34" charset="-128"/>
              </a:rPr>
              <a:t>		if (next_count &gt; 0)</a:t>
            </a:r>
          </a:p>
          <a:p>
            <a:pPr>
              <a:spcBef>
                <a:spcPct val="15000"/>
              </a:spcBef>
              <a:buNone/>
              <a:tabLst>
                <a:tab pos="2002067" algn="l"/>
                <a:tab pos="2426748" algn="l"/>
              </a:tabLst>
            </a:pPr>
            <a:r>
              <a:rPr lang="en-US" altLang="en-US" sz="1747">
                <a:solidFill>
                  <a:srgbClr val="0000FF"/>
                </a:solidFill>
                <a:ea typeface="ＭＳ Ｐゴシック" panose="020B0600070205080204" pitchFamily="34" charset="-128"/>
              </a:rPr>
              <a:t>			signal(next);</a:t>
            </a:r>
          </a:p>
          <a:p>
            <a:pPr>
              <a:spcBef>
                <a:spcPct val="15000"/>
              </a:spcBef>
              <a:buNone/>
              <a:tabLst>
                <a:tab pos="2002067" algn="l"/>
                <a:tab pos="2426748" algn="l"/>
              </a:tabLst>
            </a:pPr>
            <a:r>
              <a:rPr lang="en-US" altLang="en-US" sz="1747">
                <a:solidFill>
                  <a:srgbClr val="0000FF"/>
                </a:solidFill>
                <a:ea typeface="ＭＳ Ｐゴシック" panose="020B0600070205080204" pitchFamily="34" charset="-128"/>
              </a:rPr>
              <a:t>		else</a:t>
            </a:r>
          </a:p>
          <a:p>
            <a:pPr>
              <a:spcBef>
                <a:spcPct val="15000"/>
              </a:spcBef>
              <a:buNone/>
              <a:tabLst>
                <a:tab pos="2002067" algn="l"/>
                <a:tab pos="2426748" algn="l"/>
              </a:tabLst>
            </a:pPr>
            <a:r>
              <a:rPr lang="en-US" altLang="en-US" sz="1747">
                <a:solidFill>
                  <a:srgbClr val="0000FF"/>
                </a:solidFill>
                <a:ea typeface="ＭＳ Ｐゴシック" panose="020B0600070205080204" pitchFamily="34" charset="-128"/>
              </a:rPr>
              <a:t>			signal(mutex);</a:t>
            </a:r>
          </a:p>
          <a:p>
            <a:pPr>
              <a:spcBef>
                <a:spcPct val="15000"/>
              </a:spcBef>
              <a:buNone/>
              <a:tabLst>
                <a:tab pos="2002067" algn="l"/>
                <a:tab pos="2426748" algn="l"/>
              </a:tabLst>
            </a:pPr>
            <a:r>
              <a:rPr lang="en-US" altLang="en-US" sz="1747">
                <a:solidFill>
                  <a:srgbClr val="0000FF"/>
                </a:solidFill>
                <a:ea typeface="ＭＳ Ｐゴシック" panose="020B0600070205080204" pitchFamily="34" charset="-128"/>
              </a:rPr>
              <a:t>		wait(x_sem);</a:t>
            </a:r>
          </a:p>
          <a:p>
            <a:pPr>
              <a:spcBef>
                <a:spcPct val="15000"/>
              </a:spcBef>
              <a:buNone/>
              <a:tabLst>
                <a:tab pos="2002067" algn="l"/>
                <a:tab pos="2426748" algn="l"/>
              </a:tabLst>
            </a:pPr>
            <a:r>
              <a:rPr lang="en-US" altLang="en-US" sz="1747">
                <a:solidFill>
                  <a:srgbClr val="0000FF"/>
                </a:solidFill>
                <a:ea typeface="ＭＳ Ｐゴシック" panose="020B0600070205080204" pitchFamily="34" charset="-128"/>
              </a:rPr>
              <a:t>		x-count--;</a:t>
            </a:r>
          </a:p>
          <a:p>
            <a:pPr>
              <a:spcBef>
                <a:spcPct val="15000"/>
              </a:spcBef>
              <a:buNone/>
              <a:tabLst>
                <a:tab pos="2002067" algn="l"/>
                <a:tab pos="2426748" algn="l"/>
              </a:tabLst>
            </a:pPr>
            <a:r>
              <a:rPr lang="en-US" altLang="en-US" sz="1747" b="1">
                <a:ea typeface="ＭＳ Ｐゴシック" panose="020B0600070205080204" pitchFamily="34" charset="-128"/>
              </a:rPr>
              <a:t>		</a:t>
            </a:r>
          </a:p>
        </p:txBody>
      </p:sp>
    </p:spTree>
    <p:extLst>
      <p:ext uri="{BB962C8B-B14F-4D97-AF65-F5344CB8AC3E}">
        <p14:creationId xmlns:p14="http://schemas.microsoft.com/office/powerpoint/2010/main" val="28060057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EEFFC9-14A0-DE73-81C7-519D91D400E3}"/>
              </a:ext>
            </a:extLst>
          </p:cNvPr>
          <p:cNvPicPr>
            <a:picLocks noChangeAspect="1"/>
          </p:cNvPicPr>
          <p:nvPr/>
        </p:nvPicPr>
        <p:blipFill>
          <a:blip r:embed="rId3"/>
          <a:stretch>
            <a:fillRect/>
          </a:stretch>
        </p:blipFill>
        <p:spPr>
          <a:xfrm>
            <a:off x="-1" y="132053"/>
            <a:ext cx="13312775" cy="7485388"/>
          </a:xfrm>
          <a:prstGeom prst="rect">
            <a:avLst/>
          </a:prstGeom>
        </p:spPr>
      </p:pic>
      <p:sp>
        <p:nvSpPr>
          <p:cNvPr id="88066"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Monitor Implementation</a:t>
            </a:r>
          </a:p>
        </p:txBody>
      </p:sp>
      <p:sp>
        <p:nvSpPr>
          <p:cNvPr id="88067" name="Rectangle 3"/>
          <p:cNvSpPr>
            <a:spLocks noGrp="1" noChangeArrowheads="1"/>
          </p:cNvSpPr>
          <p:nvPr>
            <p:ph type="body" idx="1"/>
          </p:nvPr>
        </p:nvSpPr>
        <p:spPr/>
        <p:txBody>
          <a:bodyPr/>
          <a:lstStyle/>
          <a:p>
            <a:pPr>
              <a:tabLst>
                <a:tab pos="1497650" algn="l"/>
                <a:tab pos="1875529" algn="l"/>
                <a:tab pos="2553286" algn="l"/>
              </a:tabLst>
            </a:pPr>
            <a:r>
              <a:rPr lang="en-US" altLang="en-US">
                <a:ea typeface="ＭＳ Ｐゴシック" panose="020B0600070205080204" pitchFamily="34" charset="-128"/>
              </a:rPr>
              <a:t>The operation </a:t>
            </a:r>
            <a:r>
              <a:rPr lang="en-US" altLang="en-US">
                <a:solidFill>
                  <a:srgbClr val="0000FF"/>
                </a:solidFill>
                <a:ea typeface="ＭＳ Ｐゴシック" panose="020B0600070205080204" pitchFamily="34" charset="-128"/>
              </a:rPr>
              <a:t>x.signal </a:t>
            </a:r>
            <a:r>
              <a:rPr lang="en-US" altLang="en-US">
                <a:ea typeface="ＭＳ Ｐゴシック" panose="020B0600070205080204" pitchFamily="34" charset="-128"/>
              </a:rPr>
              <a:t>can be implemented as:</a:t>
            </a:r>
            <a:br>
              <a:rPr lang="en-US" altLang="en-US">
                <a:ea typeface="ＭＳ Ｐゴシック" panose="020B0600070205080204" pitchFamily="34" charset="-128"/>
              </a:rPr>
            </a:br>
            <a:endParaRPr lang="en-US" altLang="en-US">
              <a:ea typeface="ＭＳ Ｐゴシック" panose="020B0600070205080204" pitchFamily="34" charset="-128"/>
            </a:endParaRPr>
          </a:p>
          <a:p>
            <a:pPr>
              <a:spcBef>
                <a:spcPct val="15000"/>
              </a:spcBef>
              <a:buNone/>
              <a:tabLst>
                <a:tab pos="1497650" algn="l"/>
                <a:tab pos="1875529" algn="l"/>
                <a:tab pos="2553286" algn="l"/>
              </a:tabLst>
            </a:pPr>
            <a:r>
              <a:rPr lang="en-US" altLang="en-US">
                <a:ea typeface="ＭＳ Ｐゴシック" panose="020B0600070205080204" pitchFamily="34" charset="-128"/>
              </a:rPr>
              <a:t>		</a:t>
            </a:r>
            <a:r>
              <a:rPr lang="en-US" altLang="en-US">
                <a:solidFill>
                  <a:srgbClr val="0000FF"/>
                </a:solidFill>
                <a:ea typeface="ＭＳ Ｐゴシック" panose="020B0600070205080204" pitchFamily="34" charset="-128"/>
              </a:rPr>
              <a:t>if (x-count &gt; 0) {</a:t>
            </a:r>
          </a:p>
          <a:p>
            <a:pPr>
              <a:spcBef>
                <a:spcPct val="15000"/>
              </a:spcBef>
              <a:buNone/>
              <a:tabLst>
                <a:tab pos="1497650" algn="l"/>
                <a:tab pos="1875529" algn="l"/>
                <a:tab pos="2553286" algn="l"/>
              </a:tabLst>
            </a:pPr>
            <a:r>
              <a:rPr lang="en-US" altLang="en-US">
                <a:solidFill>
                  <a:srgbClr val="0000FF"/>
                </a:solidFill>
                <a:ea typeface="ＭＳ Ｐゴシック" panose="020B0600070205080204" pitchFamily="34" charset="-128"/>
              </a:rPr>
              <a:t>			next_count++;</a:t>
            </a:r>
          </a:p>
          <a:p>
            <a:pPr>
              <a:spcBef>
                <a:spcPct val="15000"/>
              </a:spcBef>
              <a:buNone/>
              <a:tabLst>
                <a:tab pos="1497650" algn="l"/>
                <a:tab pos="1875529" algn="l"/>
                <a:tab pos="2553286" algn="l"/>
              </a:tabLst>
            </a:pPr>
            <a:r>
              <a:rPr lang="en-US" altLang="en-US">
                <a:solidFill>
                  <a:srgbClr val="0000FF"/>
                </a:solidFill>
                <a:ea typeface="ＭＳ Ｐゴシック" panose="020B0600070205080204" pitchFamily="34" charset="-128"/>
              </a:rPr>
              <a:t>			signal(x_sem);</a:t>
            </a:r>
          </a:p>
          <a:p>
            <a:pPr>
              <a:spcBef>
                <a:spcPct val="15000"/>
              </a:spcBef>
              <a:buNone/>
              <a:tabLst>
                <a:tab pos="1497650" algn="l"/>
                <a:tab pos="1875529" algn="l"/>
                <a:tab pos="2553286" algn="l"/>
              </a:tabLst>
            </a:pPr>
            <a:r>
              <a:rPr lang="en-US" altLang="en-US">
                <a:solidFill>
                  <a:srgbClr val="0000FF"/>
                </a:solidFill>
                <a:ea typeface="ＭＳ Ｐゴシック" panose="020B0600070205080204" pitchFamily="34" charset="-128"/>
              </a:rPr>
              <a:t>			wait(next);</a:t>
            </a:r>
          </a:p>
          <a:p>
            <a:pPr>
              <a:spcBef>
                <a:spcPct val="15000"/>
              </a:spcBef>
              <a:buNone/>
              <a:tabLst>
                <a:tab pos="1497650" algn="l"/>
                <a:tab pos="1875529" algn="l"/>
                <a:tab pos="2553286" algn="l"/>
              </a:tabLst>
            </a:pPr>
            <a:r>
              <a:rPr lang="en-US" altLang="en-US">
                <a:solidFill>
                  <a:srgbClr val="0000FF"/>
                </a:solidFill>
                <a:ea typeface="ＭＳ Ｐゴシック" panose="020B0600070205080204" pitchFamily="34" charset="-128"/>
              </a:rPr>
              <a:t>			next_count--;</a:t>
            </a:r>
          </a:p>
          <a:p>
            <a:pPr>
              <a:spcBef>
                <a:spcPct val="15000"/>
              </a:spcBef>
              <a:buNone/>
              <a:tabLst>
                <a:tab pos="1497650" algn="l"/>
                <a:tab pos="1875529" algn="l"/>
                <a:tab pos="2553286" algn="l"/>
              </a:tabLst>
            </a:pPr>
            <a:r>
              <a:rPr lang="en-US" altLang="en-US">
                <a:solidFill>
                  <a:srgbClr val="0000FF"/>
                </a:solidFill>
                <a:ea typeface="ＭＳ Ｐゴシック" panose="020B0600070205080204" pitchFamily="34" charset="-128"/>
              </a:rPr>
              <a:t>		}</a:t>
            </a:r>
          </a:p>
          <a:p>
            <a:pPr>
              <a:spcBef>
                <a:spcPct val="15000"/>
              </a:spcBef>
              <a:buNone/>
              <a:tabLst>
                <a:tab pos="1497650" algn="l"/>
                <a:tab pos="1875529" algn="l"/>
                <a:tab pos="2553286" algn="l"/>
              </a:tabLst>
            </a:pPr>
            <a:r>
              <a:rPr lang="en-US" altLang="en-US" b="1">
                <a:ea typeface="ＭＳ Ｐゴシック" panose="020B0600070205080204" pitchFamily="34" charset="-128"/>
              </a:rPr>
              <a:t>		</a:t>
            </a:r>
            <a:r>
              <a:rPr lang="en-US" altLang="en-US">
                <a:ea typeface="ＭＳ Ｐゴシック" panose="020B0600070205080204" pitchFamily="34" charset="-128"/>
              </a:rPr>
              <a:t>	</a:t>
            </a:r>
          </a:p>
        </p:txBody>
      </p:sp>
    </p:spTree>
    <p:extLst>
      <p:ext uri="{BB962C8B-B14F-4D97-AF65-F5344CB8AC3E}">
        <p14:creationId xmlns:p14="http://schemas.microsoft.com/office/powerpoint/2010/main" val="1051198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D9C2F6-B1E7-EEB6-E0C7-B27052D3A9DB}"/>
              </a:ext>
            </a:extLst>
          </p:cNvPr>
          <p:cNvPicPr>
            <a:picLocks noChangeAspect="1"/>
          </p:cNvPicPr>
          <p:nvPr/>
        </p:nvPicPr>
        <p:blipFill>
          <a:blip r:embed="rId3"/>
          <a:stretch>
            <a:fillRect/>
          </a:stretch>
        </p:blipFill>
        <p:spPr>
          <a:xfrm>
            <a:off x="-1" y="120178"/>
            <a:ext cx="13312775" cy="7485388"/>
          </a:xfrm>
          <a:prstGeom prst="rect">
            <a:avLst/>
          </a:prstGeom>
        </p:spPr>
      </p:pic>
      <p:sp>
        <p:nvSpPr>
          <p:cNvPr id="90114"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A Monitor to Allocate Single Resource</a:t>
            </a:r>
          </a:p>
        </p:txBody>
      </p:sp>
      <p:sp>
        <p:nvSpPr>
          <p:cNvPr id="90115" name="Rectangle 3"/>
          <p:cNvSpPr>
            <a:spLocks noGrp="1" noChangeArrowheads="1"/>
          </p:cNvSpPr>
          <p:nvPr>
            <p:ph type="body" idx="1"/>
          </p:nvPr>
        </p:nvSpPr>
        <p:spPr>
          <a:xfrm>
            <a:off x="915252" y="1487262"/>
            <a:ext cx="11565713" cy="5091667"/>
          </a:xfrm>
        </p:spPr>
        <p:txBody>
          <a:bodyPr>
            <a:normAutofit fontScale="92500" lnSpcReduction="10000"/>
          </a:bodyPr>
          <a:lstStyle/>
          <a:p>
            <a:pPr>
              <a:buNone/>
              <a:tabLst>
                <a:tab pos="1497650" algn="l"/>
                <a:tab pos="1875529" algn="l"/>
                <a:tab pos="2553286" algn="l"/>
              </a:tabLst>
            </a:pPr>
            <a:endParaRPr lang="en-US" altLang="en-US" sz="2000" dirty="0">
              <a:ea typeface="ＭＳ Ｐゴシック" panose="020B0600070205080204" pitchFamily="34" charset="-128"/>
            </a:endParaRP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monitor </a:t>
            </a:r>
            <a:r>
              <a:rPr lang="en-US" altLang="en-US" sz="2000" dirty="0" err="1">
                <a:solidFill>
                  <a:srgbClr val="0000FF"/>
                </a:solidFill>
                <a:ea typeface="ＭＳ Ｐゴシック" panose="020B0600070205080204" pitchFamily="34" charset="-128"/>
              </a:rPr>
              <a:t>ResourceAllocator</a:t>
            </a:r>
            <a:r>
              <a:rPr lang="en-US" altLang="en-US" sz="2000" dirty="0">
                <a:solidFill>
                  <a:srgbClr val="0000FF"/>
                </a:solidFill>
                <a:ea typeface="ＭＳ Ｐゴシック" panose="020B0600070205080204" pitchFamily="34" charset="-128"/>
              </a:rPr>
              <a:t> </a:t>
            </a: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 </a:t>
            </a: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	</a:t>
            </a:r>
            <a:r>
              <a:rPr lang="en-US" altLang="en-US" sz="2000" dirty="0" err="1">
                <a:solidFill>
                  <a:srgbClr val="0000FF"/>
                </a:solidFill>
                <a:ea typeface="ＭＳ Ｐゴシック" panose="020B0600070205080204" pitchFamily="34" charset="-128"/>
              </a:rPr>
              <a:t>boolean</a:t>
            </a:r>
            <a:r>
              <a:rPr lang="en-US" altLang="en-US" sz="2000" dirty="0">
                <a:solidFill>
                  <a:srgbClr val="0000FF"/>
                </a:solidFill>
                <a:ea typeface="ＭＳ Ｐゴシック" panose="020B0600070205080204" pitchFamily="34" charset="-128"/>
              </a:rPr>
              <a:t> busy; </a:t>
            </a: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	condition x; </a:t>
            </a: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	void acquire(int time) { </a:t>
            </a: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		if (busy) </a:t>
            </a: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			</a:t>
            </a:r>
            <a:r>
              <a:rPr lang="en-US" altLang="en-US" sz="2000" dirty="0" err="1">
                <a:solidFill>
                  <a:srgbClr val="0000FF"/>
                </a:solidFill>
                <a:ea typeface="ＭＳ Ｐゴシック" panose="020B0600070205080204" pitchFamily="34" charset="-128"/>
              </a:rPr>
              <a:t>x.wait</a:t>
            </a:r>
            <a:r>
              <a:rPr lang="en-US" altLang="en-US" sz="2000" dirty="0">
                <a:solidFill>
                  <a:srgbClr val="0000FF"/>
                </a:solidFill>
                <a:ea typeface="ＭＳ Ｐゴシック" panose="020B0600070205080204" pitchFamily="34" charset="-128"/>
              </a:rPr>
              <a:t>(time); </a:t>
            </a: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		busy = TRUE; </a:t>
            </a: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	} </a:t>
            </a: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	void release() { </a:t>
            </a: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		busy = FALSE; </a:t>
            </a: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		</a:t>
            </a:r>
            <a:r>
              <a:rPr lang="en-US" altLang="en-US" sz="2000" dirty="0" err="1">
                <a:solidFill>
                  <a:srgbClr val="0000FF"/>
                </a:solidFill>
                <a:ea typeface="ＭＳ Ｐゴシック" panose="020B0600070205080204" pitchFamily="34" charset="-128"/>
              </a:rPr>
              <a:t>x.signal</a:t>
            </a:r>
            <a:r>
              <a:rPr lang="en-US" altLang="en-US" sz="2000" dirty="0">
                <a:solidFill>
                  <a:srgbClr val="0000FF"/>
                </a:solidFill>
                <a:ea typeface="ＭＳ Ｐゴシック" panose="020B0600070205080204" pitchFamily="34" charset="-128"/>
              </a:rPr>
              <a:t>(); </a:t>
            </a: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	} </a:t>
            </a: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initialization code() {</a:t>
            </a: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	 busy = FALSE; </a:t>
            </a: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	}</a:t>
            </a:r>
          </a:p>
          <a:p>
            <a:pPr>
              <a:spcBef>
                <a:spcPct val="15000"/>
              </a:spcBef>
              <a:buNone/>
              <a:tabLst>
                <a:tab pos="1497650" algn="l"/>
                <a:tab pos="1875529" algn="l"/>
                <a:tab pos="2553286" algn="l"/>
              </a:tabLst>
            </a:pPr>
            <a:r>
              <a:rPr lang="en-US" altLang="en-US" sz="2000" dirty="0">
                <a:solidFill>
                  <a:srgbClr val="0000FF"/>
                </a:solidFill>
                <a:ea typeface="ＭＳ Ｐゴシック" panose="020B0600070205080204" pitchFamily="34" charset="-128"/>
              </a:rPr>
              <a:t>}</a:t>
            </a:r>
            <a:r>
              <a:rPr lang="en-US" altLang="en-US" sz="2000" b="1" dirty="0">
                <a:ea typeface="ＭＳ Ｐゴシック" panose="020B0600070205080204" pitchFamily="34" charset="-128"/>
              </a:rPr>
              <a:t>		</a:t>
            </a:r>
            <a:r>
              <a:rPr lang="en-US" altLang="en-US" sz="2000" dirty="0">
                <a:ea typeface="ＭＳ Ｐゴシック" panose="020B0600070205080204" pitchFamily="34" charset="-128"/>
              </a:rPr>
              <a:t>	</a:t>
            </a:r>
          </a:p>
        </p:txBody>
      </p:sp>
    </p:spTree>
    <p:extLst>
      <p:ext uri="{BB962C8B-B14F-4D97-AF65-F5344CB8AC3E}">
        <p14:creationId xmlns:p14="http://schemas.microsoft.com/office/powerpoint/2010/main" val="35423773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E3ADF6-ED67-6C09-FC6B-070525540A88}"/>
              </a:ext>
            </a:extLst>
          </p:cNvPr>
          <p:cNvSpPr>
            <a:spLocks noGrp="1"/>
          </p:cNvSpPr>
          <p:nvPr>
            <p:ph type="sldNum" sz="quarter" idx="12"/>
          </p:nvPr>
        </p:nvSpPr>
        <p:spPr/>
        <p:txBody>
          <a:bodyPr/>
          <a:lstStyle/>
          <a:p>
            <a:fld id="{1B2A20A6-2C11-4CB1-9193-A0D80FC8463A}" type="slidenum">
              <a:rPr lang="en-IN" smtClean="0"/>
              <a:t>56</a:t>
            </a:fld>
            <a:endParaRPr lang="en-IN"/>
          </a:p>
        </p:txBody>
      </p:sp>
      <p:graphicFrame>
        <p:nvGraphicFramePr>
          <p:cNvPr id="7" name="Table 6">
            <a:extLst>
              <a:ext uri="{FF2B5EF4-FFF2-40B4-BE49-F238E27FC236}">
                <a16:creationId xmlns:a16="http://schemas.microsoft.com/office/drawing/2014/main" id="{313FB40D-D288-22F2-8F3D-3095676762EA}"/>
              </a:ext>
            </a:extLst>
          </p:cNvPr>
          <p:cNvGraphicFramePr>
            <a:graphicFrameLocks noGrp="1"/>
          </p:cNvGraphicFramePr>
          <p:nvPr>
            <p:extLst>
              <p:ext uri="{D42A27DB-BD31-4B8C-83A1-F6EECF244321}">
                <p14:modId xmlns:p14="http://schemas.microsoft.com/office/powerpoint/2010/main" val="592318663"/>
              </p:ext>
            </p:extLst>
          </p:nvPr>
        </p:nvGraphicFramePr>
        <p:xfrm>
          <a:off x="832850" y="1378746"/>
          <a:ext cx="11647073" cy="571183"/>
        </p:xfrm>
        <a:graphic>
          <a:graphicData uri="http://schemas.openxmlformats.org/drawingml/2006/table">
            <a:tbl>
              <a:tblPr firstRow="1" firstCol="1" bandRow="1">
                <a:tableStyleId>{5C22544A-7EE6-4342-B048-85BDC9FD1C3A}</a:tableStyleId>
              </a:tblPr>
              <a:tblGrid>
                <a:gridCol w="992326">
                  <a:extLst>
                    <a:ext uri="{9D8B030D-6E8A-4147-A177-3AD203B41FA5}">
                      <a16:colId xmlns:a16="http://schemas.microsoft.com/office/drawing/2014/main" val="437805212"/>
                    </a:ext>
                  </a:extLst>
                </a:gridCol>
                <a:gridCol w="10654747">
                  <a:extLst>
                    <a:ext uri="{9D8B030D-6E8A-4147-A177-3AD203B41FA5}">
                      <a16:colId xmlns:a16="http://schemas.microsoft.com/office/drawing/2014/main" val="3502639156"/>
                    </a:ext>
                  </a:extLst>
                </a:gridCol>
              </a:tblGrid>
              <a:tr h="315970">
                <a:tc>
                  <a:txBody>
                    <a:bodyPr/>
                    <a:lstStyle/>
                    <a:p>
                      <a:pPr marL="0" marR="0">
                        <a:lnSpc>
                          <a:spcPct val="115000"/>
                        </a:lnSpc>
                        <a:spcBef>
                          <a:spcPts val="0"/>
                        </a:spcBef>
                        <a:spcAft>
                          <a:spcPts val="0"/>
                        </a:spcAft>
                      </a:pPr>
                      <a:r>
                        <a:rPr lang="en-US" sz="2400" dirty="0">
                          <a:effectLst/>
                        </a:rPr>
                        <a:t>L7 &amp; 8</a:t>
                      </a:r>
                      <a:endParaRPr lang="en-US" sz="2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2800" dirty="0">
                          <a:effectLst/>
                        </a:rPr>
                        <a:t>Software Solutions: Peterson Solution, Bakery Algorithm</a:t>
                      </a:r>
                      <a:endParaRPr lang="en-US" sz="2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0424507"/>
                  </a:ext>
                </a:extLst>
              </a:tr>
            </a:tbl>
          </a:graphicData>
        </a:graphic>
      </p:graphicFrame>
      <p:sp>
        <p:nvSpPr>
          <p:cNvPr id="2" name="TextBox 1">
            <a:extLst>
              <a:ext uri="{FF2B5EF4-FFF2-40B4-BE49-F238E27FC236}">
                <a16:creationId xmlns:a16="http://schemas.microsoft.com/office/drawing/2014/main" id="{51E196AB-F68A-0C34-2DDD-AE7F60AC13C8}"/>
              </a:ext>
            </a:extLst>
          </p:cNvPr>
          <p:cNvSpPr txBox="1"/>
          <p:nvPr/>
        </p:nvSpPr>
        <p:spPr>
          <a:xfrm>
            <a:off x="1444865" y="3744119"/>
            <a:ext cx="8213018" cy="830997"/>
          </a:xfrm>
          <a:prstGeom prst="rect">
            <a:avLst/>
          </a:prstGeom>
          <a:noFill/>
        </p:spPr>
        <p:txBody>
          <a:bodyPr wrap="none" rtlCol="0">
            <a:spAutoFit/>
          </a:bodyPr>
          <a:lstStyle/>
          <a:p>
            <a:r>
              <a:rPr lang="en-US" sz="2400" dirty="0"/>
              <a:t>Objective: </a:t>
            </a:r>
          </a:p>
          <a:p>
            <a:pPr marL="285750" indent="-285750">
              <a:buFont typeface="Arial" panose="020B0604020202020204" pitchFamily="34" charset="0"/>
              <a:buChar char="•"/>
            </a:pPr>
            <a:r>
              <a:rPr lang="en-US" sz="2400" dirty="0"/>
              <a:t>To understand the software solutions using various algorithms</a:t>
            </a:r>
          </a:p>
        </p:txBody>
      </p:sp>
    </p:spTree>
    <p:extLst>
      <p:ext uri="{BB962C8B-B14F-4D97-AF65-F5344CB8AC3E}">
        <p14:creationId xmlns:p14="http://schemas.microsoft.com/office/powerpoint/2010/main" val="41734228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F4E48E-2206-3134-D112-4A5EFBDA5E86}"/>
              </a:ext>
            </a:extLst>
          </p:cNvPr>
          <p:cNvPicPr>
            <a:picLocks noChangeAspect="1"/>
          </p:cNvPicPr>
          <p:nvPr/>
        </p:nvPicPr>
        <p:blipFill>
          <a:blip r:embed="rId2"/>
          <a:stretch>
            <a:fillRect/>
          </a:stretch>
        </p:blipFill>
        <p:spPr>
          <a:xfrm>
            <a:off x="-1" y="2850"/>
            <a:ext cx="13312775" cy="7485388"/>
          </a:xfrm>
          <a:prstGeom prst="rect">
            <a:avLst/>
          </a:prstGeom>
        </p:spPr>
      </p:pic>
      <p:sp>
        <p:nvSpPr>
          <p:cNvPr id="4" name="Slide Number Placeholder 3">
            <a:extLst>
              <a:ext uri="{FF2B5EF4-FFF2-40B4-BE49-F238E27FC236}">
                <a16:creationId xmlns:a16="http://schemas.microsoft.com/office/drawing/2014/main" id="{886945F0-4EF1-7B4A-210D-75B9B396E4BF}"/>
              </a:ext>
            </a:extLst>
          </p:cNvPr>
          <p:cNvSpPr>
            <a:spLocks noGrp="1"/>
          </p:cNvSpPr>
          <p:nvPr>
            <p:ph type="sldNum" sz="quarter" idx="12"/>
          </p:nvPr>
        </p:nvSpPr>
        <p:spPr/>
        <p:txBody>
          <a:bodyPr/>
          <a:lstStyle/>
          <a:p>
            <a:fld id="{1B2A20A6-2C11-4CB1-9193-A0D80FC8463A}" type="slidenum">
              <a:rPr lang="en-IN" smtClean="0"/>
              <a:t>57</a:t>
            </a:fld>
            <a:endParaRPr lang="en-IN"/>
          </a:p>
        </p:txBody>
      </p:sp>
      <p:sp>
        <p:nvSpPr>
          <p:cNvPr id="8" name="TextBox 7">
            <a:extLst>
              <a:ext uri="{FF2B5EF4-FFF2-40B4-BE49-F238E27FC236}">
                <a16:creationId xmlns:a16="http://schemas.microsoft.com/office/drawing/2014/main" id="{0113B547-26D2-B735-BEF3-5BE32970F181}"/>
              </a:ext>
            </a:extLst>
          </p:cNvPr>
          <p:cNvSpPr txBox="1"/>
          <p:nvPr/>
        </p:nvSpPr>
        <p:spPr>
          <a:xfrm>
            <a:off x="754199" y="913406"/>
            <a:ext cx="11804373" cy="3170099"/>
          </a:xfrm>
          <a:prstGeom prst="rect">
            <a:avLst/>
          </a:prstGeom>
          <a:noFill/>
        </p:spPr>
        <p:txBody>
          <a:bodyPr wrap="square">
            <a:spAutoFit/>
          </a:bodyPr>
          <a:lstStyle/>
          <a:p>
            <a:pPr marL="285750" indent="-285750">
              <a:buFont typeface="Arial" panose="020B0604020202020204" pitchFamily="34" charset="0"/>
              <a:buChar char="•"/>
            </a:pPr>
            <a:r>
              <a:rPr lang="en-US" sz="2000" dirty="0"/>
              <a:t>Two-process solution</a:t>
            </a:r>
          </a:p>
          <a:p>
            <a:pPr marL="285750" indent="-285750">
              <a:buFont typeface="Arial" panose="020B0604020202020204" pitchFamily="34" charset="0"/>
              <a:buChar char="•"/>
            </a:pPr>
            <a:r>
              <a:rPr lang="en-US" sz="2000" dirty="0"/>
              <a:t>Assumptions:</a:t>
            </a:r>
          </a:p>
          <a:p>
            <a:pPr marL="742950" lvl="1" indent="-285750">
              <a:buFont typeface="Arial" panose="020B0604020202020204" pitchFamily="34" charset="0"/>
              <a:buChar char="•"/>
            </a:pPr>
            <a:r>
              <a:rPr lang="en-US" sz="2000" dirty="0"/>
              <a:t>LOAD and STORE instructions are atomic (cannot be interrupted).</a:t>
            </a:r>
          </a:p>
          <a:p>
            <a:pPr marL="285750" indent="-285750">
              <a:buFont typeface="Arial" panose="020B0604020202020204" pitchFamily="34" charset="0"/>
              <a:buChar char="•"/>
            </a:pPr>
            <a:r>
              <a:rPr lang="en-US" sz="2000" dirty="0"/>
              <a:t>Shared variables:</a:t>
            </a:r>
          </a:p>
          <a:p>
            <a:pPr marL="742950" lvl="1" indent="-285750">
              <a:buFont typeface="Arial" panose="020B0604020202020204" pitchFamily="34" charset="0"/>
              <a:buChar char="•"/>
            </a:pPr>
            <a:r>
              <a:rPr lang="en-US" sz="2000" dirty="0"/>
              <a:t>int turn;</a:t>
            </a:r>
          </a:p>
          <a:p>
            <a:pPr marL="742950" lvl="1" indent="-285750">
              <a:buFont typeface="Arial" panose="020B0604020202020204" pitchFamily="34" charset="0"/>
              <a:buChar char="•"/>
            </a:pPr>
            <a:r>
              <a:rPr lang="en-US" sz="2000" dirty="0" err="1"/>
              <a:t>boolean</a:t>
            </a:r>
            <a:r>
              <a:rPr lang="en-US" sz="2000" dirty="0"/>
              <a:t> flag[2];</a:t>
            </a:r>
          </a:p>
          <a:p>
            <a:pPr marL="285750" indent="-285750">
              <a:buFont typeface="Arial" panose="020B0604020202020204" pitchFamily="34" charset="0"/>
              <a:buChar char="•"/>
            </a:pPr>
            <a:r>
              <a:rPr lang="en-US" sz="2000" dirty="0"/>
              <a:t>Explanation:</a:t>
            </a:r>
          </a:p>
          <a:p>
            <a:pPr marL="742950" lvl="1" indent="-285750">
              <a:buFont typeface="Arial" panose="020B0604020202020204" pitchFamily="34" charset="0"/>
              <a:buChar char="•"/>
            </a:pPr>
            <a:r>
              <a:rPr lang="en-US" sz="2000" dirty="0"/>
              <a:t>turn indicates whose turn it is to enter the critical section.</a:t>
            </a:r>
          </a:p>
          <a:p>
            <a:pPr marL="742950" lvl="1" indent="-285750">
              <a:buFont typeface="Arial" panose="020B0604020202020204" pitchFamily="34" charset="0"/>
              <a:buChar char="•"/>
            </a:pPr>
            <a:r>
              <a:rPr lang="en-US" sz="2000" dirty="0"/>
              <a:t>flag array indicates if a process is ready to enter the critical section. flag[</a:t>
            </a:r>
            <a:r>
              <a:rPr lang="en-US" sz="2000" dirty="0" err="1"/>
              <a:t>i</a:t>
            </a:r>
            <a:r>
              <a:rPr lang="en-US" sz="2000" dirty="0"/>
              <a:t>] = true implies that process Pi is ready.</a:t>
            </a:r>
          </a:p>
        </p:txBody>
      </p:sp>
      <p:sp>
        <p:nvSpPr>
          <p:cNvPr id="10" name="TextBox 9">
            <a:extLst>
              <a:ext uri="{FF2B5EF4-FFF2-40B4-BE49-F238E27FC236}">
                <a16:creationId xmlns:a16="http://schemas.microsoft.com/office/drawing/2014/main" id="{24CE8A64-49C3-9925-E651-65442054949B}"/>
              </a:ext>
            </a:extLst>
          </p:cNvPr>
          <p:cNvSpPr txBox="1"/>
          <p:nvPr/>
        </p:nvSpPr>
        <p:spPr>
          <a:xfrm>
            <a:off x="2958548" y="149070"/>
            <a:ext cx="6659216" cy="584775"/>
          </a:xfrm>
          <a:prstGeom prst="rect">
            <a:avLst/>
          </a:prstGeom>
          <a:noFill/>
        </p:spPr>
        <p:txBody>
          <a:bodyPr wrap="square">
            <a:spAutoFit/>
          </a:bodyPr>
          <a:lstStyle/>
          <a:p>
            <a:r>
              <a:rPr lang="en-US" sz="3200" dirty="0"/>
              <a:t>Peterson’s Solution</a:t>
            </a:r>
          </a:p>
        </p:txBody>
      </p:sp>
      <p:sp>
        <p:nvSpPr>
          <p:cNvPr id="12" name="TextBox 11">
            <a:extLst>
              <a:ext uri="{FF2B5EF4-FFF2-40B4-BE49-F238E27FC236}">
                <a16:creationId xmlns:a16="http://schemas.microsoft.com/office/drawing/2014/main" id="{5AF5C8AF-D6FB-9326-C813-62FC22DB89C4}"/>
              </a:ext>
            </a:extLst>
          </p:cNvPr>
          <p:cNvSpPr txBox="1"/>
          <p:nvPr/>
        </p:nvSpPr>
        <p:spPr>
          <a:xfrm>
            <a:off x="1156253" y="4039532"/>
            <a:ext cx="6659216" cy="400110"/>
          </a:xfrm>
          <a:prstGeom prst="rect">
            <a:avLst/>
          </a:prstGeom>
          <a:noFill/>
        </p:spPr>
        <p:txBody>
          <a:bodyPr wrap="square">
            <a:spAutoFit/>
          </a:bodyPr>
          <a:lstStyle/>
          <a:p>
            <a:r>
              <a:rPr lang="en-US" sz="2000" b="1" i="0" dirty="0">
                <a:solidFill>
                  <a:srgbClr val="0D0D0D"/>
                </a:solidFill>
                <a:effectLst/>
                <a:highlight>
                  <a:srgbClr val="FFFFFF"/>
                </a:highlight>
                <a:latin typeface="Times" panose="02020603050405020304" pitchFamily="18" charset="0"/>
                <a:cs typeface="Times" panose="02020603050405020304" pitchFamily="18" charset="0"/>
              </a:rPr>
              <a:t>Algorithm for Process Pi</a:t>
            </a:r>
            <a:endParaRPr lang="en-US" sz="2000" dirty="0">
              <a:latin typeface="Times" panose="02020603050405020304" pitchFamily="18" charset="0"/>
              <a:cs typeface="Times" panose="02020603050405020304" pitchFamily="18" charset="0"/>
            </a:endParaRPr>
          </a:p>
        </p:txBody>
      </p:sp>
      <p:sp>
        <p:nvSpPr>
          <p:cNvPr id="14" name="TextBox 13">
            <a:extLst>
              <a:ext uri="{FF2B5EF4-FFF2-40B4-BE49-F238E27FC236}">
                <a16:creationId xmlns:a16="http://schemas.microsoft.com/office/drawing/2014/main" id="{3EB2FF45-B08F-C8B7-7E2B-BAE3386D8CCB}"/>
              </a:ext>
            </a:extLst>
          </p:cNvPr>
          <p:cNvSpPr txBox="1"/>
          <p:nvPr/>
        </p:nvSpPr>
        <p:spPr>
          <a:xfrm>
            <a:off x="4240619" y="4127479"/>
            <a:ext cx="7567068" cy="2308324"/>
          </a:xfrm>
          <a:prstGeom prst="rect">
            <a:avLst/>
          </a:prstGeom>
          <a:noFill/>
        </p:spPr>
        <p:txBody>
          <a:bodyPr wrap="square">
            <a:spAutoFit/>
          </a:bodyPr>
          <a:lstStyle/>
          <a:p>
            <a:r>
              <a:rPr lang="en-US" dirty="0"/>
              <a:t>do {</a:t>
            </a:r>
          </a:p>
          <a:p>
            <a:r>
              <a:rPr lang="en-US" dirty="0"/>
              <a:t>  flag[</a:t>
            </a:r>
            <a:r>
              <a:rPr lang="en-US" dirty="0" err="1"/>
              <a:t>i</a:t>
            </a:r>
            <a:r>
              <a:rPr lang="en-US" dirty="0"/>
              <a:t>] = true;</a:t>
            </a:r>
          </a:p>
          <a:p>
            <a:r>
              <a:rPr lang="en-US" dirty="0"/>
              <a:t>  turn = j;</a:t>
            </a:r>
          </a:p>
          <a:p>
            <a:r>
              <a:rPr lang="en-US" dirty="0"/>
              <a:t>  while (flag[j] &amp;&amp; turn == j);</a:t>
            </a:r>
          </a:p>
          <a:p>
            <a:r>
              <a:rPr lang="en-US" dirty="0"/>
              <a:t>  // Critical section</a:t>
            </a:r>
          </a:p>
          <a:p>
            <a:r>
              <a:rPr lang="en-US" dirty="0"/>
              <a:t>  flag[</a:t>
            </a:r>
            <a:r>
              <a:rPr lang="en-US" dirty="0" err="1"/>
              <a:t>i</a:t>
            </a:r>
            <a:r>
              <a:rPr lang="en-US" dirty="0"/>
              <a:t>] = false;</a:t>
            </a:r>
          </a:p>
          <a:p>
            <a:r>
              <a:rPr lang="en-US" dirty="0"/>
              <a:t>  // Remainder section</a:t>
            </a:r>
          </a:p>
          <a:p>
            <a:r>
              <a:rPr lang="en-US" dirty="0"/>
              <a:t>} while (true);</a:t>
            </a:r>
          </a:p>
        </p:txBody>
      </p:sp>
    </p:spTree>
    <p:extLst>
      <p:ext uri="{BB962C8B-B14F-4D97-AF65-F5344CB8AC3E}">
        <p14:creationId xmlns:p14="http://schemas.microsoft.com/office/powerpoint/2010/main" val="19055869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9AEF28-950A-8298-77FB-179A604609B5}"/>
              </a:ext>
            </a:extLst>
          </p:cNvPr>
          <p:cNvPicPr>
            <a:picLocks noChangeAspect="1"/>
          </p:cNvPicPr>
          <p:nvPr/>
        </p:nvPicPr>
        <p:blipFill>
          <a:blip r:embed="rId2"/>
          <a:stretch>
            <a:fillRect/>
          </a:stretch>
        </p:blipFill>
        <p:spPr>
          <a:xfrm>
            <a:off x="-1" y="2850"/>
            <a:ext cx="13312775" cy="7485388"/>
          </a:xfrm>
          <a:prstGeom prst="rect">
            <a:avLst/>
          </a:prstGeom>
        </p:spPr>
      </p:pic>
      <p:sp>
        <p:nvSpPr>
          <p:cNvPr id="2" name="Title 1">
            <a:extLst>
              <a:ext uri="{FF2B5EF4-FFF2-40B4-BE49-F238E27FC236}">
                <a16:creationId xmlns:a16="http://schemas.microsoft.com/office/drawing/2014/main" id="{6EA9644E-BDDD-EAAA-B95A-8DCF13499E3B}"/>
              </a:ext>
            </a:extLst>
          </p:cNvPr>
          <p:cNvSpPr>
            <a:spLocks noGrp="1"/>
          </p:cNvSpPr>
          <p:nvPr>
            <p:ph type="title"/>
          </p:nvPr>
        </p:nvSpPr>
        <p:spPr>
          <a:xfrm>
            <a:off x="1736888" y="-78870"/>
            <a:ext cx="11482268" cy="1447380"/>
          </a:xfrm>
        </p:spPr>
        <p:txBody>
          <a:bodyPr>
            <a:normAutofit/>
          </a:bodyPr>
          <a:lstStyle/>
          <a:p>
            <a:r>
              <a:rPr lang="en-US" sz="4000" b="1" dirty="0"/>
              <a:t>Bakery Algorithm</a:t>
            </a:r>
          </a:p>
        </p:txBody>
      </p:sp>
      <p:sp>
        <p:nvSpPr>
          <p:cNvPr id="3" name="Content Placeholder 2">
            <a:extLst>
              <a:ext uri="{FF2B5EF4-FFF2-40B4-BE49-F238E27FC236}">
                <a16:creationId xmlns:a16="http://schemas.microsoft.com/office/drawing/2014/main" id="{9604F260-F106-18DE-A022-3C51484990FA}"/>
              </a:ext>
            </a:extLst>
          </p:cNvPr>
          <p:cNvSpPr>
            <a:spLocks noGrp="1"/>
          </p:cNvSpPr>
          <p:nvPr>
            <p:ph idx="1"/>
          </p:nvPr>
        </p:nvSpPr>
        <p:spPr>
          <a:xfrm>
            <a:off x="477933" y="1368510"/>
            <a:ext cx="10839424" cy="5814168"/>
          </a:xfrm>
        </p:spPr>
        <p:txBody>
          <a:bodyPr>
            <a:normAutofit/>
          </a:bodyPr>
          <a:lstStyle/>
          <a:p>
            <a:r>
              <a:rPr lang="en-US" dirty="0"/>
              <a:t>N-process solution</a:t>
            </a:r>
          </a:p>
          <a:p>
            <a:r>
              <a:rPr lang="en-US" dirty="0"/>
              <a:t>Assumptions:</a:t>
            </a:r>
          </a:p>
          <a:p>
            <a:pPr lvl="1"/>
            <a:r>
              <a:rPr lang="en-US" dirty="0"/>
              <a:t>The integers are assumed to be unbounded.</a:t>
            </a:r>
          </a:p>
          <a:p>
            <a:r>
              <a:rPr lang="en-US" dirty="0"/>
              <a:t>Shared variables:</a:t>
            </a:r>
          </a:p>
          <a:p>
            <a:pPr lvl="1"/>
            <a:r>
              <a:rPr lang="en-US" dirty="0" err="1"/>
              <a:t>boolean</a:t>
            </a:r>
            <a:r>
              <a:rPr lang="en-US" dirty="0"/>
              <a:t> choosing[N];</a:t>
            </a:r>
          </a:p>
          <a:p>
            <a:pPr lvl="1"/>
            <a:r>
              <a:rPr lang="en-US" dirty="0"/>
              <a:t>int number[N];</a:t>
            </a:r>
          </a:p>
          <a:p>
            <a:r>
              <a:rPr lang="en-US" dirty="0"/>
              <a:t>Explanation:</a:t>
            </a:r>
          </a:p>
          <a:p>
            <a:pPr lvl="1"/>
            <a:r>
              <a:rPr lang="en-US" dirty="0"/>
              <a:t>choosing[</a:t>
            </a:r>
            <a:r>
              <a:rPr lang="en-US" dirty="0" err="1"/>
              <a:t>i</a:t>
            </a:r>
            <a:r>
              <a:rPr lang="en-US" dirty="0"/>
              <a:t>] indicates if process Pi is in the process of choosing a number.</a:t>
            </a:r>
          </a:p>
          <a:p>
            <a:pPr lvl="1"/>
            <a:r>
              <a:rPr lang="en-US" dirty="0"/>
              <a:t>number[</a:t>
            </a:r>
            <a:r>
              <a:rPr lang="en-US" dirty="0" err="1"/>
              <a:t>i</a:t>
            </a:r>
            <a:r>
              <a:rPr lang="en-US" dirty="0"/>
              <a:t>] holds the number chosen by process Pi. A higher number indicates a higher priority.</a:t>
            </a:r>
          </a:p>
        </p:txBody>
      </p:sp>
      <p:sp>
        <p:nvSpPr>
          <p:cNvPr id="4" name="Slide Number Placeholder 3">
            <a:extLst>
              <a:ext uri="{FF2B5EF4-FFF2-40B4-BE49-F238E27FC236}">
                <a16:creationId xmlns:a16="http://schemas.microsoft.com/office/drawing/2014/main" id="{4FE67A33-18FC-8614-E82C-1E05DCA35016}"/>
              </a:ext>
            </a:extLst>
          </p:cNvPr>
          <p:cNvSpPr>
            <a:spLocks noGrp="1"/>
          </p:cNvSpPr>
          <p:nvPr>
            <p:ph type="sldNum" sz="quarter" idx="12"/>
          </p:nvPr>
        </p:nvSpPr>
        <p:spPr/>
        <p:txBody>
          <a:bodyPr/>
          <a:lstStyle/>
          <a:p>
            <a:fld id="{1B2A20A6-2C11-4CB1-9193-A0D80FC8463A}" type="slidenum">
              <a:rPr lang="en-IN" smtClean="0"/>
              <a:t>58</a:t>
            </a:fld>
            <a:endParaRPr lang="en-IN"/>
          </a:p>
        </p:txBody>
      </p:sp>
    </p:spTree>
    <p:extLst>
      <p:ext uri="{BB962C8B-B14F-4D97-AF65-F5344CB8AC3E}">
        <p14:creationId xmlns:p14="http://schemas.microsoft.com/office/powerpoint/2010/main" val="21994719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947A02-0448-E950-2E79-A1EC38921323}"/>
              </a:ext>
            </a:extLst>
          </p:cNvPr>
          <p:cNvPicPr>
            <a:picLocks noChangeAspect="1"/>
          </p:cNvPicPr>
          <p:nvPr/>
        </p:nvPicPr>
        <p:blipFill>
          <a:blip r:embed="rId2"/>
          <a:stretch>
            <a:fillRect/>
          </a:stretch>
        </p:blipFill>
        <p:spPr>
          <a:xfrm>
            <a:off x="-1" y="2850"/>
            <a:ext cx="13312775" cy="7485388"/>
          </a:xfrm>
          <a:prstGeom prst="rect">
            <a:avLst/>
          </a:prstGeom>
        </p:spPr>
      </p:pic>
      <p:sp>
        <p:nvSpPr>
          <p:cNvPr id="4" name="Slide Number Placeholder 3">
            <a:extLst>
              <a:ext uri="{FF2B5EF4-FFF2-40B4-BE49-F238E27FC236}">
                <a16:creationId xmlns:a16="http://schemas.microsoft.com/office/drawing/2014/main" id="{71FE7B41-A4C4-A5E1-3170-74043DF6B1B9}"/>
              </a:ext>
            </a:extLst>
          </p:cNvPr>
          <p:cNvSpPr>
            <a:spLocks noGrp="1"/>
          </p:cNvSpPr>
          <p:nvPr>
            <p:ph type="sldNum" sz="quarter" idx="12"/>
          </p:nvPr>
        </p:nvSpPr>
        <p:spPr/>
        <p:txBody>
          <a:bodyPr/>
          <a:lstStyle/>
          <a:p>
            <a:fld id="{1B2A20A6-2C11-4CB1-9193-A0D80FC8463A}" type="slidenum">
              <a:rPr lang="en-IN" smtClean="0"/>
              <a:t>59</a:t>
            </a:fld>
            <a:endParaRPr lang="en-IN"/>
          </a:p>
        </p:txBody>
      </p:sp>
      <p:sp>
        <p:nvSpPr>
          <p:cNvPr id="6" name="TextBox 5">
            <a:extLst>
              <a:ext uri="{FF2B5EF4-FFF2-40B4-BE49-F238E27FC236}">
                <a16:creationId xmlns:a16="http://schemas.microsoft.com/office/drawing/2014/main" id="{90EFD06F-39CC-9FB2-731E-9980E3F96B38}"/>
              </a:ext>
            </a:extLst>
          </p:cNvPr>
          <p:cNvSpPr txBox="1"/>
          <p:nvPr/>
        </p:nvSpPr>
        <p:spPr>
          <a:xfrm>
            <a:off x="2425148" y="1481961"/>
            <a:ext cx="10389703" cy="4524315"/>
          </a:xfrm>
          <a:prstGeom prst="rect">
            <a:avLst/>
          </a:prstGeom>
          <a:noFill/>
        </p:spPr>
        <p:txBody>
          <a:bodyPr wrap="square">
            <a:spAutoFit/>
          </a:bodyPr>
          <a:lstStyle/>
          <a:p>
            <a:r>
              <a:rPr lang="en-US" sz="2400" dirty="0"/>
              <a:t>do {</a:t>
            </a:r>
          </a:p>
          <a:p>
            <a:r>
              <a:rPr lang="en-US" sz="2400" dirty="0"/>
              <a:t>  choosing[</a:t>
            </a:r>
            <a:r>
              <a:rPr lang="en-US" sz="2400" dirty="0" err="1"/>
              <a:t>i</a:t>
            </a:r>
            <a:r>
              <a:rPr lang="en-US" sz="2400" dirty="0"/>
              <a:t>] = true;</a:t>
            </a:r>
          </a:p>
          <a:p>
            <a:r>
              <a:rPr lang="en-US" sz="2400" dirty="0"/>
              <a:t>  number[</a:t>
            </a:r>
            <a:r>
              <a:rPr lang="en-US" sz="2400" dirty="0" err="1"/>
              <a:t>i</a:t>
            </a:r>
            <a:r>
              <a:rPr lang="en-US" sz="2400" dirty="0"/>
              <a:t>] = 1 + max(number[0], number[1], ..., number[N-1]);</a:t>
            </a:r>
          </a:p>
          <a:p>
            <a:r>
              <a:rPr lang="en-US" sz="2400" dirty="0"/>
              <a:t>  choosing[</a:t>
            </a:r>
            <a:r>
              <a:rPr lang="en-US" sz="2400" dirty="0" err="1"/>
              <a:t>i</a:t>
            </a:r>
            <a:r>
              <a:rPr lang="en-US" sz="2400" dirty="0"/>
              <a:t>] = false;</a:t>
            </a:r>
          </a:p>
          <a:p>
            <a:r>
              <a:rPr lang="en-US" sz="2400" dirty="0"/>
              <a:t>  for (j = 0; j &lt; N; </a:t>
            </a:r>
            <a:r>
              <a:rPr lang="en-US" sz="2400" dirty="0" err="1"/>
              <a:t>j++</a:t>
            </a:r>
            <a:r>
              <a:rPr lang="en-US" sz="2400" dirty="0"/>
              <a:t>) {</a:t>
            </a:r>
          </a:p>
          <a:p>
            <a:r>
              <a:rPr lang="en-US" sz="2400" dirty="0"/>
              <a:t>    while (choosing[j]);</a:t>
            </a:r>
          </a:p>
          <a:p>
            <a:r>
              <a:rPr lang="en-US" sz="2400" dirty="0"/>
              <a:t>    while ((number[j] != 0) &amp;&amp; ((number[j], j) &lt; (number[</a:t>
            </a:r>
            <a:r>
              <a:rPr lang="en-US" sz="2400" dirty="0" err="1"/>
              <a:t>i</a:t>
            </a:r>
            <a:r>
              <a:rPr lang="en-US" sz="2400" dirty="0"/>
              <a:t>], </a:t>
            </a:r>
            <a:r>
              <a:rPr lang="en-US" sz="2400" dirty="0" err="1"/>
              <a:t>i</a:t>
            </a:r>
            <a:r>
              <a:rPr lang="en-US" sz="2400" dirty="0"/>
              <a:t>)));</a:t>
            </a:r>
          </a:p>
          <a:p>
            <a:r>
              <a:rPr lang="en-US" sz="2400" dirty="0"/>
              <a:t>  }</a:t>
            </a:r>
          </a:p>
          <a:p>
            <a:r>
              <a:rPr lang="en-US" sz="2400" dirty="0"/>
              <a:t>  // Critical section</a:t>
            </a:r>
          </a:p>
          <a:p>
            <a:r>
              <a:rPr lang="en-US" sz="2400" dirty="0"/>
              <a:t>  number[</a:t>
            </a:r>
            <a:r>
              <a:rPr lang="en-US" sz="2400" dirty="0" err="1"/>
              <a:t>i</a:t>
            </a:r>
            <a:r>
              <a:rPr lang="en-US" sz="2400" dirty="0"/>
              <a:t>] = 0;</a:t>
            </a:r>
          </a:p>
          <a:p>
            <a:r>
              <a:rPr lang="en-US" sz="2400" dirty="0"/>
              <a:t>  // Remainder section</a:t>
            </a:r>
          </a:p>
          <a:p>
            <a:r>
              <a:rPr lang="en-US" sz="2400" dirty="0"/>
              <a:t>} while (true);</a:t>
            </a:r>
          </a:p>
        </p:txBody>
      </p:sp>
      <p:sp>
        <p:nvSpPr>
          <p:cNvPr id="5" name="Title 1">
            <a:extLst>
              <a:ext uri="{FF2B5EF4-FFF2-40B4-BE49-F238E27FC236}">
                <a16:creationId xmlns:a16="http://schemas.microsoft.com/office/drawing/2014/main" id="{DF918A58-0F16-417E-453E-E1FE55DB6486}"/>
              </a:ext>
            </a:extLst>
          </p:cNvPr>
          <p:cNvSpPr txBox="1">
            <a:spLocks/>
          </p:cNvSpPr>
          <p:nvPr/>
        </p:nvSpPr>
        <p:spPr>
          <a:xfrm>
            <a:off x="1736888" y="-78870"/>
            <a:ext cx="11482268" cy="1447380"/>
          </a:xfrm>
          <a:prstGeom prst="rect">
            <a:avLst/>
          </a:prstGeom>
        </p:spPr>
        <p:txBody>
          <a:bodyPr vert="horz" lIns="91440" tIns="45720" rIns="91440" bIns="45720" rtlCol="0" anchor="ctr">
            <a:normAutofit/>
          </a:bodyPr>
          <a:lstStyle>
            <a:lvl1pPr algn="l" defTabSz="998433" rtl="0" eaLnBrk="1" latinLnBrk="0" hangingPunct="1">
              <a:lnSpc>
                <a:spcPct val="90000"/>
              </a:lnSpc>
              <a:spcBef>
                <a:spcPct val="0"/>
              </a:spcBef>
              <a:buNone/>
              <a:defRPr sz="4804" kern="1200">
                <a:solidFill>
                  <a:schemeClr val="tx1"/>
                </a:solidFill>
                <a:latin typeface="+mj-lt"/>
                <a:ea typeface="+mj-ea"/>
                <a:cs typeface="+mj-cs"/>
              </a:defRPr>
            </a:lvl1pPr>
          </a:lstStyle>
          <a:p>
            <a:r>
              <a:rPr lang="en-US" sz="4000" b="1" dirty="0"/>
              <a:t>Bakery Algorithm Cont..</a:t>
            </a:r>
          </a:p>
        </p:txBody>
      </p:sp>
    </p:spTree>
    <p:extLst>
      <p:ext uri="{BB962C8B-B14F-4D97-AF65-F5344CB8AC3E}">
        <p14:creationId xmlns:p14="http://schemas.microsoft.com/office/powerpoint/2010/main" val="70715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A picture containing screenshot, line, plot">
            <a:extLst>
              <a:ext uri="{FF2B5EF4-FFF2-40B4-BE49-F238E27FC236}">
                <a16:creationId xmlns:a16="http://schemas.microsoft.com/office/drawing/2014/main" id="{A37D950C-381B-F720-759F-2B2DB9FF59D1}"/>
              </a:ext>
            </a:extLst>
          </p:cNvPr>
          <p:cNvPicPr>
            <a:picLocks noChangeAspect="1"/>
          </p:cNvPicPr>
          <p:nvPr/>
        </p:nvPicPr>
        <p:blipFill rotWithShape="1">
          <a:blip r:embed="rId3">
            <a:extLst>
              <a:ext uri="{28A0092B-C50C-407E-A947-70E740481C1C}">
                <a14:useLocalDpi xmlns:a14="http://schemas.microsoft.com/office/drawing/2010/main" val="0"/>
              </a:ext>
            </a:extLst>
          </a:blip>
          <a:srcRect t="19"/>
          <a:stretch/>
        </p:blipFill>
        <p:spPr>
          <a:xfrm>
            <a:off x="-10214" y="12700"/>
            <a:ext cx="13312400" cy="7486838"/>
          </a:xfrm>
          <a:prstGeom prst="rect">
            <a:avLst/>
          </a:prstGeom>
        </p:spPr>
      </p:pic>
      <p:sp>
        <p:nvSpPr>
          <p:cNvPr id="52226" name="Title 1"/>
          <p:cNvSpPr>
            <a:spLocks noGrp="1"/>
          </p:cNvSpPr>
          <p:nvPr>
            <p:ph type="title"/>
          </p:nvPr>
        </p:nvSpPr>
        <p:spPr/>
        <p:txBody>
          <a:bodyPr/>
          <a:lstStyle/>
          <a:p>
            <a:r>
              <a:rPr lang="en-US" altLang="en-US" dirty="0">
                <a:ea typeface="ＭＳ Ｐゴシック" panose="020B0600070205080204" pitchFamily="34" charset="-128"/>
              </a:rPr>
              <a:t>Interprocess Communication</a:t>
            </a:r>
          </a:p>
        </p:txBody>
      </p:sp>
      <p:sp>
        <p:nvSpPr>
          <p:cNvPr id="52227" name="Content Placeholder 2"/>
          <p:cNvSpPr>
            <a:spLocks noGrp="1"/>
          </p:cNvSpPr>
          <p:nvPr>
            <p:ph idx="1"/>
          </p:nvPr>
        </p:nvSpPr>
        <p:spPr>
          <a:xfrm>
            <a:off x="1151906" y="1536849"/>
            <a:ext cx="11662394" cy="4947090"/>
          </a:xfrm>
        </p:spPr>
        <p:txBody>
          <a:bodyPr>
            <a:normAutofit fontScale="92500" lnSpcReduction="10000"/>
          </a:bodyPr>
          <a:lstStyle/>
          <a:p>
            <a:r>
              <a:rPr lang="en-US" altLang="en-US" dirty="0">
                <a:ea typeface="ＭＳ Ｐゴシック" panose="020B0600070205080204" pitchFamily="34" charset="-128"/>
              </a:rPr>
              <a:t>Processes within a system may be </a:t>
            </a:r>
            <a:r>
              <a:rPr lang="en-US" altLang="en-US" b="1" dirty="0">
                <a:ea typeface="ＭＳ Ｐゴシック" panose="020B0600070205080204" pitchFamily="34" charset="-128"/>
              </a:rPr>
              <a:t>independent </a:t>
            </a:r>
            <a:r>
              <a:rPr lang="en-US" altLang="en-US" dirty="0">
                <a:ea typeface="ＭＳ Ｐゴシック" panose="020B0600070205080204" pitchFamily="34" charset="-128"/>
              </a:rPr>
              <a:t>or </a:t>
            </a:r>
            <a:r>
              <a:rPr lang="en-US" altLang="en-US" b="1" dirty="0">
                <a:ea typeface="ＭＳ Ｐゴシック" panose="020B0600070205080204" pitchFamily="34" charset="-128"/>
              </a:rPr>
              <a:t>cooperating</a:t>
            </a:r>
          </a:p>
          <a:p>
            <a:r>
              <a:rPr lang="en-US" altLang="en-US" dirty="0">
                <a:ea typeface="ＭＳ Ｐゴシック" panose="020B0600070205080204" pitchFamily="34" charset="-128"/>
              </a:rPr>
              <a:t>Cooperating process can affect or be affected by other processes, including sharing data</a:t>
            </a:r>
          </a:p>
          <a:p>
            <a:r>
              <a:rPr lang="en-US" altLang="en-US" dirty="0">
                <a:ea typeface="ＭＳ Ｐゴシック" panose="020B0600070205080204" pitchFamily="34" charset="-128"/>
              </a:rPr>
              <a:t>Reasons for cooperating processes:</a:t>
            </a:r>
          </a:p>
          <a:p>
            <a:pPr lvl="1"/>
            <a:r>
              <a:rPr lang="en-US" altLang="en-US" dirty="0">
                <a:ea typeface="ＭＳ Ｐゴシック" panose="020B0600070205080204" pitchFamily="34" charset="-128"/>
              </a:rPr>
              <a:t>Information sharing</a:t>
            </a:r>
          </a:p>
          <a:p>
            <a:pPr lvl="1"/>
            <a:r>
              <a:rPr lang="en-US" altLang="en-US" dirty="0">
                <a:ea typeface="ＭＳ Ｐゴシック" panose="020B0600070205080204" pitchFamily="34" charset="-128"/>
              </a:rPr>
              <a:t>Computation speedup</a:t>
            </a:r>
          </a:p>
          <a:p>
            <a:pPr lvl="1"/>
            <a:r>
              <a:rPr lang="en-US" altLang="en-US" dirty="0">
                <a:ea typeface="ＭＳ Ｐゴシック" panose="020B0600070205080204" pitchFamily="34" charset="-128"/>
              </a:rPr>
              <a:t>Modularity</a:t>
            </a:r>
          </a:p>
          <a:p>
            <a:pPr lvl="1"/>
            <a:r>
              <a:rPr lang="en-US" altLang="en-US" dirty="0">
                <a:ea typeface="ＭＳ Ｐゴシック" panose="020B0600070205080204" pitchFamily="34" charset="-128"/>
              </a:rPr>
              <a:t>Convenience	</a:t>
            </a:r>
          </a:p>
          <a:p>
            <a:r>
              <a:rPr lang="en-US" altLang="en-US" dirty="0">
                <a:ea typeface="ＭＳ Ｐゴシック" panose="020B0600070205080204" pitchFamily="34" charset="-128"/>
              </a:rPr>
              <a:t>Cooperating processes need </a:t>
            </a:r>
            <a:r>
              <a:rPr lang="en-US" altLang="en-US" b="1" dirty="0" err="1">
                <a:ea typeface="ＭＳ Ｐゴシック" panose="020B0600070205080204" pitchFamily="34" charset="-128"/>
              </a:rPr>
              <a:t>interprocess</a:t>
            </a:r>
            <a:r>
              <a:rPr lang="en-US" altLang="en-US" b="1" dirty="0">
                <a:ea typeface="ＭＳ Ｐゴシック" panose="020B0600070205080204" pitchFamily="34" charset="-128"/>
              </a:rPr>
              <a:t> communication </a:t>
            </a:r>
            <a:r>
              <a:rPr lang="en-US" altLang="en-US" dirty="0">
                <a:ea typeface="ＭＳ Ｐゴシック" panose="020B0600070205080204" pitchFamily="34" charset="-128"/>
              </a:rPr>
              <a:t>(</a:t>
            </a:r>
            <a:r>
              <a:rPr lang="en-US" altLang="en-US" b="1" dirty="0">
                <a:ea typeface="ＭＳ Ｐゴシック" panose="020B0600070205080204" pitchFamily="34" charset="-128"/>
              </a:rPr>
              <a:t>IPC</a:t>
            </a:r>
            <a:r>
              <a:rPr lang="en-US" altLang="en-US" dirty="0">
                <a:ea typeface="ＭＳ Ｐゴシック" panose="020B0600070205080204" pitchFamily="34" charset="-128"/>
              </a:rPr>
              <a:t>)</a:t>
            </a:r>
          </a:p>
          <a:p>
            <a:r>
              <a:rPr lang="en-US" altLang="en-US" dirty="0">
                <a:ea typeface="ＭＳ Ｐゴシック" panose="020B0600070205080204" pitchFamily="34" charset="-128"/>
              </a:rPr>
              <a:t>Two models of IPC</a:t>
            </a:r>
          </a:p>
          <a:p>
            <a:pPr lvl="1"/>
            <a:r>
              <a:rPr lang="en-US" altLang="en-US" dirty="0">
                <a:ea typeface="ＭＳ Ｐゴシック" panose="020B0600070205080204" pitchFamily="34" charset="-128"/>
              </a:rPr>
              <a:t>Shared memory</a:t>
            </a:r>
          </a:p>
          <a:p>
            <a:pPr lvl="1"/>
            <a:r>
              <a:rPr lang="en-US" altLang="en-US" dirty="0">
                <a:ea typeface="ＭＳ Ｐゴシック" panose="020B0600070205080204" pitchFamily="34" charset="-128"/>
              </a:rPr>
              <a:t>Message passing</a:t>
            </a: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247247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CEFD8A-7DDF-F8FF-9B8B-0F4516E71E23}"/>
              </a:ext>
            </a:extLst>
          </p:cNvPr>
          <p:cNvPicPr>
            <a:picLocks noChangeAspect="1"/>
          </p:cNvPicPr>
          <p:nvPr/>
        </p:nvPicPr>
        <p:blipFill>
          <a:blip r:embed="rId3"/>
          <a:stretch>
            <a:fillRect/>
          </a:stretch>
        </p:blipFill>
        <p:spPr>
          <a:xfrm>
            <a:off x="-1" y="1425"/>
            <a:ext cx="13312775" cy="7485388"/>
          </a:xfrm>
          <a:prstGeom prst="rect">
            <a:avLst/>
          </a:prstGeom>
        </p:spPr>
      </p:pic>
      <p:sp>
        <p:nvSpPr>
          <p:cNvPr id="100354" name="Rectangle 2"/>
          <p:cNvSpPr>
            <a:spLocks noGrp="1" noChangeArrowheads="1"/>
          </p:cNvSpPr>
          <p:nvPr>
            <p:ph type="title"/>
          </p:nvPr>
        </p:nvSpPr>
        <p:spPr/>
        <p:txBody>
          <a:bodyPr>
            <a:normAutofit fontScale="90000"/>
          </a:bodyPr>
          <a:lstStyle/>
          <a:p>
            <a:pPr eaLnBrk="1" hangingPunct="1"/>
            <a:r>
              <a:rPr lang="en-US" altLang="en-US">
                <a:ea typeface="ＭＳ Ｐゴシック" panose="020B0600070205080204" pitchFamily="34" charset="-128"/>
              </a:rPr>
              <a:t>Pthreads Synchronization</a:t>
            </a:r>
          </a:p>
        </p:txBody>
      </p:sp>
      <p:sp>
        <p:nvSpPr>
          <p:cNvPr id="100355" name="Rectangle 3"/>
          <p:cNvSpPr>
            <a:spLocks noGrp="1" noChangeArrowheads="1"/>
          </p:cNvSpPr>
          <p:nvPr>
            <p:ph type="body" sz="half" idx="1"/>
          </p:nvPr>
        </p:nvSpPr>
        <p:spPr>
          <a:xfrm>
            <a:off x="2811732" y="1558318"/>
            <a:ext cx="6968372" cy="5037226"/>
          </a:xfrm>
        </p:spPr>
        <p:txBody>
          <a:bodyPr/>
          <a:lstStyle/>
          <a:p>
            <a:r>
              <a:rPr lang="en-US" altLang="en-US" dirty="0" err="1">
                <a:ea typeface="ＭＳ Ｐゴシック" panose="020B0600070205080204" pitchFamily="34" charset="-128"/>
              </a:rPr>
              <a:t>Pthreads</a:t>
            </a:r>
            <a:r>
              <a:rPr lang="en-US" altLang="en-US" dirty="0">
                <a:ea typeface="ＭＳ Ｐゴシック" panose="020B0600070205080204" pitchFamily="34" charset="-128"/>
              </a:rPr>
              <a:t> API is OS-independent</a:t>
            </a:r>
          </a:p>
          <a:p>
            <a:r>
              <a:rPr lang="en-US" altLang="en-US" dirty="0">
                <a:ea typeface="ＭＳ Ｐゴシック" panose="020B0600070205080204" pitchFamily="34" charset="-128"/>
              </a:rPr>
              <a:t>It provides:</a:t>
            </a:r>
          </a:p>
          <a:p>
            <a:pPr lvl="1"/>
            <a:r>
              <a:rPr lang="en-US" altLang="en-US" dirty="0">
                <a:ea typeface="ＭＳ Ｐゴシック" panose="020B0600070205080204" pitchFamily="34" charset="-128"/>
              </a:rPr>
              <a:t>mutex locks</a:t>
            </a:r>
          </a:p>
          <a:p>
            <a:pPr lvl="1"/>
            <a:r>
              <a:rPr lang="en-US" altLang="en-US" dirty="0">
                <a:ea typeface="ＭＳ Ｐゴシック" panose="020B0600070205080204" pitchFamily="34" charset="-128"/>
              </a:rPr>
              <a:t>condition variables</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r>
              <a:rPr lang="en-US" altLang="en-US" dirty="0">
                <a:ea typeface="ＭＳ Ｐゴシック" panose="020B0600070205080204" pitchFamily="34" charset="-128"/>
              </a:rPr>
              <a:t>Non-portable extensions include:</a:t>
            </a:r>
          </a:p>
          <a:p>
            <a:pPr lvl="1"/>
            <a:r>
              <a:rPr lang="en-US" altLang="en-US" dirty="0">
                <a:ea typeface="ＭＳ Ｐゴシック" panose="020B0600070205080204" pitchFamily="34" charset="-128"/>
              </a:rPr>
              <a:t>read-write locks</a:t>
            </a:r>
          </a:p>
          <a:p>
            <a:pPr lvl="1"/>
            <a:r>
              <a:rPr lang="en-US" altLang="en-US" dirty="0">
                <a:ea typeface="ＭＳ Ｐゴシック" panose="020B0600070205080204" pitchFamily="34" charset="-128"/>
              </a:rPr>
              <a:t>spin locks</a:t>
            </a:r>
          </a:p>
        </p:txBody>
      </p:sp>
    </p:spTree>
    <p:extLst>
      <p:ext uri="{BB962C8B-B14F-4D97-AF65-F5344CB8AC3E}">
        <p14:creationId xmlns:p14="http://schemas.microsoft.com/office/powerpoint/2010/main" val="41478609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BCE3C9-8B55-D820-61F5-0EA8CEF66A24}"/>
              </a:ext>
            </a:extLst>
          </p:cNvPr>
          <p:cNvPicPr>
            <a:picLocks noChangeAspect="1"/>
          </p:cNvPicPr>
          <p:nvPr/>
        </p:nvPicPr>
        <p:blipFill>
          <a:blip r:embed="rId3"/>
          <a:stretch>
            <a:fillRect/>
          </a:stretch>
        </p:blipFill>
        <p:spPr>
          <a:xfrm>
            <a:off x="-1" y="120178"/>
            <a:ext cx="13312775" cy="7485388"/>
          </a:xfrm>
          <a:prstGeom prst="rect">
            <a:avLst/>
          </a:prstGeom>
        </p:spPr>
      </p:pic>
      <p:sp>
        <p:nvSpPr>
          <p:cNvPr id="116738"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Serializability</a:t>
            </a:r>
          </a:p>
        </p:txBody>
      </p:sp>
      <p:sp>
        <p:nvSpPr>
          <p:cNvPr id="116739" name="Rectangle 3"/>
          <p:cNvSpPr>
            <a:spLocks noGrp="1" noChangeArrowheads="1"/>
          </p:cNvSpPr>
          <p:nvPr>
            <p:ph type="body" idx="1"/>
          </p:nvPr>
        </p:nvSpPr>
        <p:spPr/>
        <p:txBody>
          <a:bodyPr/>
          <a:lstStyle/>
          <a:p>
            <a:r>
              <a:rPr lang="en-US" altLang="en-US">
                <a:ea typeface="ＭＳ Ｐゴシック" panose="020B0600070205080204" pitchFamily="34" charset="-128"/>
              </a:rPr>
              <a:t>Consider two data items A and B</a:t>
            </a:r>
          </a:p>
          <a:p>
            <a:r>
              <a:rPr lang="en-US" altLang="en-US">
                <a:ea typeface="ＭＳ Ｐゴシック" panose="020B0600070205080204" pitchFamily="34" charset="-128"/>
              </a:rPr>
              <a:t>Consider Transactions T</a:t>
            </a:r>
            <a:r>
              <a:rPr lang="en-US" altLang="en-US" baseline="-25000">
                <a:ea typeface="ＭＳ Ｐゴシック" panose="020B0600070205080204" pitchFamily="34" charset="-128"/>
              </a:rPr>
              <a:t>0 </a:t>
            </a:r>
            <a:r>
              <a:rPr lang="en-US" altLang="en-US">
                <a:ea typeface="ＭＳ Ｐゴシック" panose="020B0600070205080204" pitchFamily="34" charset="-128"/>
              </a:rPr>
              <a:t>and T</a:t>
            </a:r>
            <a:r>
              <a:rPr lang="en-US" altLang="en-US" baseline="-25000">
                <a:ea typeface="ＭＳ Ｐゴシック" panose="020B0600070205080204" pitchFamily="34" charset="-128"/>
              </a:rPr>
              <a:t>1</a:t>
            </a:r>
          </a:p>
          <a:p>
            <a:r>
              <a:rPr lang="en-US" altLang="en-US">
                <a:ea typeface="ＭＳ Ｐゴシック" panose="020B0600070205080204" pitchFamily="34" charset="-128"/>
              </a:rPr>
              <a:t>Execute T</a:t>
            </a:r>
            <a:r>
              <a:rPr lang="en-US" altLang="en-US" baseline="-25000">
                <a:ea typeface="ＭＳ Ｐゴシック" panose="020B0600070205080204" pitchFamily="34" charset="-128"/>
              </a:rPr>
              <a:t>0</a:t>
            </a:r>
            <a:r>
              <a:rPr lang="en-US" altLang="en-US">
                <a:ea typeface="ＭＳ Ｐゴシック" panose="020B0600070205080204" pitchFamily="34" charset="-128"/>
              </a:rPr>
              <a:t>, T</a:t>
            </a:r>
            <a:r>
              <a:rPr lang="en-US" altLang="en-US" baseline="-25000">
                <a:ea typeface="ＭＳ Ｐゴシック" panose="020B0600070205080204" pitchFamily="34" charset="-128"/>
              </a:rPr>
              <a:t>1</a:t>
            </a:r>
            <a:r>
              <a:rPr lang="en-US" altLang="en-US">
                <a:ea typeface="ＭＳ Ｐゴシック" panose="020B0600070205080204" pitchFamily="34" charset="-128"/>
              </a:rPr>
              <a:t> atomically</a:t>
            </a:r>
          </a:p>
          <a:p>
            <a:r>
              <a:rPr lang="en-US" altLang="en-US">
                <a:ea typeface="ＭＳ Ｐゴシック" panose="020B0600070205080204" pitchFamily="34" charset="-128"/>
              </a:rPr>
              <a:t>Execution sequence called </a:t>
            </a:r>
            <a:r>
              <a:rPr lang="en-US" altLang="en-US">
                <a:solidFill>
                  <a:schemeClr val="tx2"/>
                </a:solidFill>
                <a:ea typeface="ＭＳ Ｐゴシック" panose="020B0600070205080204" pitchFamily="34" charset="-128"/>
              </a:rPr>
              <a:t>schedule</a:t>
            </a:r>
          </a:p>
          <a:p>
            <a:r>
              <a:rPr lang="en-US" altLang="en-US">
                <a:ea typeface="ＭＳ Ｐゴシック" panose="020B0600070205080204" pitchFamily="34" charset="-128"/>
              </a:rPr>
              <a:t>Atomically executed transaction order called </a:t>
            </a:r>
            <a:r>
              <a:rPr lang="en-US" altLang="en-US">
                <a:solidFill>
                  <a:schemeClr val="tx2"/>
                </a:solidFill>
                <a:ea typeface="ＭＳ Ｐゴシック" panose="020B0600070205080204" pitchFamily="34" charset="-128"/>
              </a:rPr>
              <a:t>serial schedule</a:t>
            </a:r>
          </a:p>
          <a:p>
            <a:r>
              <a:rPr lang="en-US" altLang="en-US">
                <a:ea typeface="ＭＳ Ｐゴシック" panose="020B0600070205080204" pitchFamily="34" charset="-128"/>
              </a:rPr>
              <a:t>For N transactions, there are N! valid serial schedules</a:t>
            </a:r>
          </a:p>
        </p:txBody>
      </p:sp>
    </p:spTree>
    <p:extLst>
      <p:ext uri="{BB962C8B-B14F-4D97-AF65-F5344CB8AC3E}">
        <p14:creationId xmlns:p14="http://schemas.microsoft.com/office/powerpoint/2010/main" val="10291622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408DF2-C9E8-BD65-F1FA-4A70C05E99AE}"/>
              </a:ext>
            </a:extLst>
          </p:cNvPr>
          <p:cNvPicPr>
            <a:picLocks noChangeAspect="1"/>
          </p:cNvPicPr>
          <p:nvPr/>
        </p:nvPicPr>
        <p:blipFill>
          <a:blip r:embed="rId3"/>
          <a:stretch>
            <a:fillRect/>
          </a:stretch>
        </p:blipFill>
        <p:spPr>
          <a:xfrm>
            <a:off x="-1" y="120178"/>
            <a:ext cx="13312775" cy="7485388"/>
          </a:xfrm>
          <a:prstGeom prst="rect">
            <a:avLst/>
          </a:prstGeom>
        </p:spPr>
      </p:pic>
      <p:sp>
        <p:nvSpPr>
          <p:cNvPr id="118786" name="Rectangle 2"/>
          <p:cNvSpPr>
            <a:spLocks noGrp="1" noChangeArrowheads="1"/>
          </p:cNvSpPr>
          <p:nvPr>
            <p:ph type="title"/>
          </p:nvPr>
        </p:nvSpPr>
        <p:spPr>
          <a:xfrm>
            <a:off x="2445987" y="0"/>
            <a:ext cx="8819480" cy="965498"/>
          </a:xfrm>
        </p:spPr>
        <p:txBody>
          <a:bodyPr/>
          <a:lstStyle/>
          <a:p>
            <a:pPr eaLnBrk="1" hangingPunct="1"/>
            <a:r>
              <a:rPr lang="en-US" altLang="en-US">
                <a:ea typeface="ＭＳ Ｐゴシック" panose="020B0600070205080204" pitchFamily="34" charset="-128"/>
              </a:rPr>
              <a:t>Schedule 1: T</a:t>
            </a:r>
            <a:r>
              <a:rPr lang="en-US" altLang="en-US" baseline="-25000">
                <a:ea typeface="ＭＳ Ｐゴシック" panose="020B0600070205080204" pitchFamily="34" charset="-128"/>
              </a:rPr>
              <a:t>0</a:t>
            </a:r>
            <a:r>
              <a:rPr lang="en-US" altLang="en-US">
                <a:ea typeface="ＭＳ Ｐゴシック" panose="020B0600070205080204" pitchFamily="34" charset="-128"/>
              </a:rPr>
              <a:t> then T</a:t>
            </a:r>
            <a:r>
              <a:rPr lang="en-US" altLang="en-US" baseline="-25000">
                <a:ea typeface="ＭＳ Ｐゴシック" panose="020B0600070205080204" pitchFamily="34" charset="-128"/>
              </a:rPr>
              <a:t>1</a:t>
            </a:r>
          </a:p>
        </p:txBody>
      </p:sp>
      <p:pic>
        <p:nvPicPr>
          <p:cNvPr id="118787" name="Picture 3"/>
          <p:cNvPicPr>
            <a:picLocks noChangeAspect="1" noChangeArrowheads="1"/>
          </p:cNvPicPr>
          <p:nvPr/>
        </p:nvPicPr>
        <p:blipFill>
          <a:blip r:embed="rId4">
            <a:extLst>
              <a:ext uri="{28A0092B-C50C-407E-A947-70E740481C1C}">
                <a14:useLocalDpi xmlns:a14="http://schemas.microsoft.com/office/drawing/2010/main" val="0"/>
              </a:ext>
            </a:extLst>
          </a:blip>
          <a:srcRect l="19115" t="2287" r="19363" b="2287"/>
          <a:stretch>
            <a:fillRect/>
          </a:stretch>
        </p:blipFill>
        <p:spPr bwMode="auto">
          <a:xfrm>
            <a:off x="4786062" y="1988198"/>
            <a:ext cx="3674783" cy="427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31280204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4C3BDE-4848-FED7-95EC-E57B415CEB49}"/>
              </a:ext>
            </a:extLst>
          </p:cNvPr>
          <p:cNvPicPr>
            <a:picLocks noChangeAspect="1"/>
          </p:cNvPicPr>
          <p:nvPr/>
        </p:nvPicPr>
        <p:blipFill>
          <a:blip r:embed="rId3"/>
          <a:stretch>
            <a:fillRect/>
          </a:stretch>
        </p:blipFill>
        <p:spPr>
          <a:xfrm>
            <a:off x="-1" y="120178"/>
            <a:ext cx="13312775" cy="7485388"/>
          </a:xfrm>
          <a:prstGeom prst="rect">
            <a:avLst/>
          </a:prstGeom>
        </p:spPr>
      </p:pic>
      <p:sp>
        <p:nvSpPr>
          <p:cNvPr id="120834"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Nonserial Schedule</a:t>
            </a:r>
          </a:p>
        </p:txBody>
      </p:sp>
      <p:sp>
        <p:nvSpPr>
          <p:cNvPr id="120835" name="Rectangle 3"/>
          <p:cNvSpPr>
            <a:spLocks noGrp="1" noChangeArrowheads="1"/>
          </p:cNvSpPr>
          <p:nvPr>
            <p:ph type="body" idx="1"/>
          </p:nvPr>
        </p:nvSpPr>
        <p:spPr/>
        <p:txBody>
          <a:bodyPr/>
          <a:lstStyle/>
          <a:p>
            <a:r>
              <a:rPr lang="en-US" altLang="en-US">
                <a:solidFill>
                  <a:srgbClr val="3366FF"/>
                </a:solidFill>
                <a:ea typeface="ＭＳ Ｐゴシック" panose="020B0600070205080204" pitchFamily="34" charset="-128"/>
              </a:rPr>
              <a:t>Nonserial schedule </a:t>
            </a:r>
            <a:r>
              <a:rPr lang="en-US" altLang="en-US">
                <a:ea typeface="ＭＳ Ｐゴシック" panose="020B0600070205080204" pitchFamily="34" charset="-128"/>
              </a:rPr>
              <a:t>allows overlapped execute</a:t>
            </a:r>
          </a:p>
          <a:p>
            <a:pPr lvl="1"/>
            <a:r>
              <a:rPr lang="en-US" altLang="en-US">
                <a:ea typeface="ＭＳ Ｐゴシック" panose="020B0600070205080204" pitchFamily="34" charset="-128"/>
              </a:rPr>
              <a:t>Resulting execution not necessarily incorrect</a:t>
            </a:r>
          </a:p>
          <a:p>
            <a:r>
              <a:rPr lang="en-US" altLang="en-US">
                <a:ea typeface="ＭＳ Ｐゴシック" panose="020B0600070205080204" pitchFamily="34" charset="-128"/>
              </a:rPr>
              <a:t>Consider schedule S, operations O</a:t>
            </a:r>
            <a:r>
              <a:rPr lang="en-US" altLang="en-US" baseline="-25000">
                <a:ea typeface="ＭＳ Ｐゴシック" panose="020B0600070205080204" pitchFamily="34" charset="-128"/>
              </a:rPr>
              <a:t>i</a:t>
            </a:r>
            <a:r>
              <a:rPr lang="en-US" altLang="en-US">
                <a:ea typeface="ＭＳ Ｐゴシック" panose="020B0600070205080204" pitchFamily="34" charset="-128"/>
              </a:rPr>
              <a:t>, O</a:t>
            </a:r>
            <a:r>
              <a:rPr lang="en-US" altLang="en-US" baseline="-25000">
                <a:ea typeface="ＭＳ Ｐゴシック" panose="020B0600070205080204" pitchFamily="34" charset="-128"/>
              </a:rPr>
              <a:t>j</a:t>
            </a:r>
          </a:p>
          <a:p>
            <a:pPr lvl="1"/>
            <a:r>
              <a:rPr lang="en-US" altLang="en-US">
                <a:solidFill>
                  <a:srgbClr val="3366FF"/>
                </a:solidFill>
                <a:ea typeface="ＭＳ Ｐゴシック" panose="020B0600070205080204" pitchFamily="34" charset="-128"/>
              </a:rPr>
              <a:t>Conflict</a:t>
            </a:r>
            <a:r>
              <a:rPr lang="en-US" altLang="en-US">
                <a:ea typeface="ＭＳ Ｐゴシック" panose="020B0600070205080204" pitchFamily="34" charset="-128"/>
              </a:rPr>
              <a:t> if access same data item, with at least one write</a:t>
            </a:r>
          </a:p>
          <a:p>
            <a:r>
              <a:rPr lang="en-US" altLang="en-US">
                <a:ea typeface="ＭＳ Ｐゴシック" panose="020B0600070205080204" pitchFamily="34" charset="-128"/>
              </a:rPr>
              <a:t>If O</a:t>
            </a:r>
            <a:r>
              <a:rPr lang="en-US" altLang="en-US" baseline="-25000">
                <a:ea typeface="ＭＳ Ｐゴシック" panose="020B0600070205080204" pitchFamily="34" charset="-128"/>
              </a:rPr>
              <a:t>i</a:t>
            </a:r>
            <a:r>
              <a:rPr lang="en-US" altLang="en-US">
                <a:ea typeface="ＭＳ Ｐゴシック" panose="020B0600070205080204" pitchFamily="34" charset="-128"/>
              </a:rPr>
              <a:t>, O</a:t>
            </a:r>
            <a:r>
              <a:rPr lang="en-US" altLang="en-US" baseline="-25000">
                <a:ea typeface="ＭＳ Ｐゴシック" panose="020B0600070205080204" pitchFamily="34" charset="-128"/>
              </a:rPr>
              <a:t>j</a:t>
            </a:r>
            <a:r>
              <a:rPr lang="en-US" altLang="en-US">
                <a:ea typeface="ＭＳ Ｐゴシック" panose="020B0600070205080204" pitchFamily="34" charset="-128"/>
              </a:rPr>
              <a:t> consecutive and operations of different transactions &amp; O</a:t>
            </a:r>
            <a:r>
              <a:rPr lang="en-US" altLang="en-US" baseline="-25000">
                <a:ea typeface="ＭＳ Ｐゴシック" panose="020B0600070205080204" pitchFamily="34" charset="-128"/>
              </a:rPr>
              <a:t>i</a:t>
            </a:r>
            <a:r>
              <a:rPr lang="en-US" altLang="en-US">
                <a:ea typeface="ＭＳ Ｐゴシック" panose="020B0600070205080204" pitchFamily="34" charset="-128"/>
              </a:rPr>
              <a:t> and O</a:t>
            </a:r>
            <a:r>
              <a:rPr lang="en-US" altLang="en-US" baseline="-25000">
                <a:ea typeface="ＭＳ Ｐゴシック" panose="020B0600070205080204" pitchFamily="34" charset="-128"/>
              </a:rPr>
              <a:t>j</a:t>
            </a:r>
            <a:r>
              <a:rPr lang="en-US" altLang="en-US">
                <a:ea typeface="ＭＳ Ｐゴシック" panose="020B0600070205080204" pitchFamily="34" charset="-128"/>
              </a:rPr>
              <a:t> don’t conflict</a:t>
            </a:r>
          </a:p>
          <a:p>
            <a:pPr lvl="1"/>
            <a:r>
              <a:rPr lang="en-US" altLang="en-US">
                <a:ea typeface="ＭＳ Ｐゴシック" panose="020B0600070205080204" pitchFamily="34" charset="-128"/>
              </a:rPr>
              <a:t>Then S’ with swapped order O</a:t>
            </a:r>
            <a:r>
              <a:rPr lang="en-US" altLang="en-US" baseline="-25000">
                <a:ea typeface="ＭＳ Ｐゴシック" panose="020B0600070205080204" pitchFamily="34" charset="-128"/>
              </a:rPr>
              <a:t>j</a:t>
            </a:r>
            <a:r>
              <a:rPr lang="en-US" altLang="en-US">
                <a:ea typeface="ＭＳ Ｐゴシック" panose="020B0600070205080204" pitchFamily="34" charset="-128"/>
              </a:rPr>
              <a:t> O</a:t>
            </a:r>
            <a:r>
              <a:rPr lang="en-US" altLang="en-US" baseline="-25000">
                <a:ea typeface="ＭＳ Ｐゴシック" panose="020B0600070205080204" pitchFamily="34" charset="-128"/>
              </a:rPr>
              <a:t>i </a:t>
            </a:r>
            <a:r>
              <a:rPr lang="en-US" altLang="en-US">
                <a:ea typeface="ＭＳ Ｐゴシック" panose="020B0600070205080204" pitchFamily="34" charset="-128"/>
              </a:rPr>
              <a:t>equivalent to S</a:t>
            </a:r>
          </a:p>
          <a:p>
            <a:r>
              <a:rPr lang="en-US" altLang="en-US">
                <a:ea typeface="ＭＳ Ｐゴシック" panose="020B0600070205080204" pitchFamily="34" charset="-128"/>
              </a:rPr>
              <a:t>If S can become S’ via swapping nonconflicting operations</a:t>
            </a:r>
          </a:p>
          <a:p>
            <a:pPr lvl="1"/>
            <a:r>
              <a:rPr lang="en-US" altLang="en-US">
                <a:ea typeface="ＭＳ Ｐゴシック" panose="020B0600070205080204" pitchFamily="34" charset="-128"/>
              </a:rPr>
              <a:t>S is </a:t>
            </a:r>
            <a:r>
              <a:rPr lang="en-US" altLang="en-US">
                <a:solidFill>
                  <a:srgbClr val="3366FF"/>
                </a:solidFill>
                <a:ea typeface="ＭＳ Ｐゴシック" panose="020B0600070205080204" pitchFamily="34" charset="-128"/>
              </a:rPr>
              <a:t>conflict serializable</a:t>
            </a:r>
          </a:p>
          <a:p>
            <a:pPr lvl="2"/>
            <a:endParaRPr lang="en-US" altLang="en-US">
              <a:ea typeface="ＭＳ Ｐゴシック" panose="020B0600070205080204" pitchFamily="34" charset="-128"/>
            </a:endParaRPr>
          </a:p>
        </p:txBody>
      </p:sp>
    </p:spTree>
    <p:extLst>
      <p:ext uri="{BB962C8B-B14F-4D97-AF65-F5344CB8AC3E}">
        <p14:creationId xmlns:p14="http://schemas.microsoft.com/office/powerpoint/2010/main" val="36301774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1D2F64-A757-BD0B-5957-C45931196D90}"/>
              </a:ext>
            </a:extLst>
          </p:cNvPr>
          <p:cNvPicPr>
            <a:picLocks noChangeAspect="1"/>
          </p:cNvPicPr>
          <p:nvPr/>
        </p:nvPicPr>
        <p:blipFill>
          <a:blip r:embed="rId3"/>
          <a:stretch>
            <a:fillRect/>
          </a:stretch>
        </p:blipFill>
        <p:spPr>
          <a:xfrm>
            <a:off x="-1" y="132053"/>
            <a:ext cx="13312775" cy="7485388"/>
          </a:xfrm>
          <a:prstGeom prst="rect">
            <a:avLst/>
          </a:prstGeom>
        </p:spPr>
      </p:pic>
      <p:sp>
        <p:nvSpPr>
          <p:cNvPr id="122882" name="Rectangle 2"/>
          <p:cNvSpPr>
            <a:spLocks noGrp="1" noChangeArrowheads="1"/>
          </p:cNvSpPr>
          <p:nvPr>
            <p:ph type="title"/>
          </p:nvPr>
        </p:nvSpPr>
        <p:spPr>
          <a:xfrm>
            <a:off x="2711195" y="93603"/>
            <a:ext cx="8819480" cy="665621"/>
          </a:xfrm>
        </p:spPr>
        <p:txBody>
          <a:bodyPr/>
          <a:lstStyle/>
          <a:p>
            <a:pPr eaLnBrk="1" hangingPunct="1"/>
            <a:r>
              <a:rPr lang="en-US" altLang="en-US" sz="3057">
                <a:ea typeface="ＭＳ Ｐゴシック" panose="020B0600070205080204" pitchFamily="34" charset="-128"/>
              </a:rPr>
              <a:t>Schedule 2: Concurrent Serializable Schedule</a:t>
            </a:r>
          </a:p>
        </p:txBody>
      </p:sp>
      <p:pic>
        <p:nvPicPr>
          <p:cNvPr id="122883" name="Picture 3"/>
          <p:cNvPicPr>
            <a:picLocks noChangeAspect="1" noChangeArrowheads="1"/>
          </p:cNvPicPr>
          <p:nvPr/>
        </p:nvPicPr>
        <p:blipFill>
          <a:blip r:embed="rId4">
            <a:extLst>
              <a:ext uri="{28A0092B-C50C-407E-A947-70E740481C1C}">
                <a14:useLocalDpi xmlns:a14="http://schemas.microsoft.com/office/drawing/2010/main" val="0"/>
              </a:ext>
            </a:extLst>
          </a:blip>
          <a:srcRect l="18951" t="3987" r="19218" b="4343"/>
          <a:stretch>
            <a:fillRect/>
          </a:stretch>
        </p:blipFill>
        <p:spPr bwMode="auto">
          <a:xfrm>
            <a:off x="4532988" y="1759390"/>
            <a:ext cx="3969459" cy="4414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31673987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0197DE-3232-D07D-EA8F-9728DA8AB710}"/>
              </a:ext>
            </a:extLst>
          </p:cNvPr>
          <p:cNvPicPr>
            <a:picLocks noChangeAspect="1"/>
          </p:cNvPicPr>
          <p:nvPr/>
        </p:nvPicPr>
        <p:blipFill>
          <a:blip r:embed="rId3"/>
          <a:stretch>
            <a:fillRect/>
          </a:stretch>
        </p:blipFill>
        <p:spPr>
          <a:xfrm>
            <a:off x="-1" y="120178"/>
            <a:ext cx="13312775" cy="7485388"/>
          </a:xfrm>
          <a:prstGeom prst="rect">
            <a:avLst/>
          </a:prstGeom>
        </p:spPr>
      </p:pic>
      <p:sp>
        <p:nvSpPr>
          <p:cNvPr id="124930" name="Rectangle 2"/>
          <p:cNvSpPr>
            <a:spLocks noGrp="1" noChangeArrowheads="1"/>
          </p:cNvSpPr>
          <p:nvPr>
            <p:ph type="title"/>
          </p:nvPr>
        </p:nvSpPr>
        <p:spPr/>
        <p:txBody>
          <a:bodyPr>
            <a:normAutofit/>
          </a:bodyPr>
          <a:lstStyle/>
          <a:p>
            <a:pPr eaLnBrk="1" hangingPunct="1"/>
            <a:r>
              <a:rPr lang="en-US" altLang="en-US" sz="4000" b="1" dirty="0">
                <a:ea typeface="ＭＳ Ｐゴシック" panose="020B0600070205080204" pitchFamily="34" charset="-128"/>
              </a:rPr>
              <a:t>Locking</a:t>
            </a:r>
            <a:r>
              <a:rPr lang="en-US" altLang="en-US" sz="6600" b="1" dirty="0">
                <a:solidFill>
                  <a:schemeClr val="tx2"/>
                </a:solidFill>
                <a:ea typeface="ＭＳ Ｐゴシック" panose="020B0600070205080204" pitchFamily="34" charset="-128"/>
              </a:rPr>
              <a:t> </a:t>
            </a:r>
            <a:r>
              <a:rPr lang="en-US" altLang="en-US" sz="4000" b="1" dirty="0">
                <a:ea typeface="ＭＳ Ｐゴシック" panose="020B0600070205080204" pitchFamily="34" charset="-128"/>
              </a:rPr>
              <a:t>Protocol</a:t>
            </a:r>
          </a:p>
        </p:txBody>
      </p:sp>
      <p:sp>
        <p:nvSpPr>
          <p:cNvPr id="124931" name="Rectangle 3"/>
          <p:cNvSpPr>
            <a:spLocks noGrp="1" noChangeArrowheads="1"/>
          </p:cNvSpPr>
          <p:nvPr>
            <p:ph type="body" idx="1"/>
          </p:nvPr>
        </p:nvSpPr>
        <p:spPr/>
        <p:txBody>
          <a:bodyPr/>
          <a:lstStyle/>
          <a:p>
            <a:r>
              <a:rPr lang="en-US" altLang="en-US">
                <a:ea typeface="ＭＳ Ｐゴシック" panose="020B0600070205080204" pitchFamily="34" charset="-128"/>
              </a:rPr>
              <a:t>Ensure serializability by associating lock with each data item</a:t>
            </a:r>
          </a:p>
          <a:p>
            <a:pPr lvl="1"/>
            <a:r>
              <a:rPr lang="en-US" altLang="en-US">
                <a:ea typeface="ＭＳ Ｐゴシック" panose="020B0600070205080204" pitchFamily="34" charset="-128"/>
              </a:rPr>
              <a:t>Follow locking protocol for access control</a:t>
            </a:r>
          </a:p>
          <a:p>
            <a:r>
              <a:rPr lang="en-US" altLang="en-US">
                <a:ea typeface="ＭＳ Ｐゴシック" panose="020B0600070205080204" pitchFamily="34" charset="-128"/>
              </a:rPr>
              <a:t>Locks</a:t>
            </a:r>
          </a:p>
          <a:p>
            <a:pPr lvl="1"/>
            <a:r>
              <a:rPr lang="en-US" altLang="en-US">
                <a:solidFill>
                  <a:srgbClr val="3366FF"/>
                </a:solidFill>
                <a:ea typeface="ＭＳ Ｐゴシック" panose="020B0600070205080204" pitchFamily="34" charset="-128"/>
              </a:rPr>
              <a:t>Shared </a:t>
            </a:r>
            <a:r>
              <a:rPr lang="en-US" altLang="en-US">
                <a:ea typeface="ＭＳ Ｐゴシック" panose="020B0600070205080204" pitchFamily="34" charset="-128"/>
              </a:rPr>
              <a:t>– T</a:t>
            </a:r>
            <a:r>
              <a:rPr lang="en-US" altLang="en-US" baseline="-25000">
                <a:ea typeface="ＭＳ Ｐゴシック" panose="020B0600070205080204" pitchFamily="34" charset="-128"/>
              </a:rPr>
              <a:t>i</a:t>
            </a:r>
            <a:r>
              <a:rPr lang="en-US" altLang="en-US">
                <a:ea typeface="ＭＳ Ｐゴシック" panose="020B0600070205080204" pitchFamily="34" charset="-128"/>
              </a:rPr>
              <a:t> has shared-mode lock (S) on item Q, T</a:t>
            </a:r>
            <a:r>
              <a:rPr lang="en-US" altLang="en-US" baseline="-25000">
                <a:ea typeface="ＭＳ Ｐゴシック" panose="020B0600070205080204" pitchFamily="34" charset="-128"/>
              </a:rPr>
              <a:t>i</a:t>
            </a:r>
            <a:r>
              <a:rPr lang="en-US" altLang="en-US">
                <a:ea typeface="ＭＳ Ｐゴシック" panose="020B0600070205080204" pitchFamily="34" charset="-128"/>
              </a:rPr>
              <a:t> can read Q but not write Q</a:t>
            </a:r>
          </a:p>
          <a:p>
            <a:pPr lvl="1"/>
            <a:r>
              <a:rPr lang="en-US" altLang="en-US">
                <a:solidFill>
                  <a:srgbClr val="3366FF"/>
                </a:solidFill>
                <a:ea typeface="ＭＳ Ｐゴシック" panose="020B0600070205080204" pitchFamily="34" charset="-128"/>
              </a:rPr>
              <a:t>Exclusive </a:t>
            </a:r>
            <a:r>
              <a:rPr lang="en-US" altLang="en-US">
                <a:ea typeface="ＭＳ Ｐゴシック" panose="020B0600070205080204" pitchFamily="34" charset="-128"/>
              </a:rPr>
              <a:t>– Ti has exclusive-mode lock (X) on Q, T</a:t>
            </a:r>
            <a:r>
              <a:rPr lang="en-US" altLang="en-US" baseline="-25000">
                <a:ea typeface="ＭＳ Ｐゴシック" panose="020B0600070205080204" pitchFamily="34" charset="-128"/>
              </a:rPr>
              <a:t>i</a:t>
            </a:r>
            <a:r>
              <a:rPr lang="en-US" altLang="en-US">
                <a:ea typeface="ＭＳ Ｐゴシック" panose="020B0600070205080204" pitchFamily="34" charset="-128"/>
              </a:rPr>
              <a:t> can read and write Q</a:t>
            </a:r>
          </a:p>
          <a:p>
            <a:r>
              <a:rPr lang="en-US" altLang="en-US">
                <a:ea typeface="ＭＳ Ｐゴシック" panose="020B0600070205080204" pitchFamily="34" charset="-128"/>
              </a:rPr>
              <a:t>Require every transaction on item Q acquire appropriate lock</a:t>
            </a:r>
          </a:p>
          <a:p>
            <a:r>
              <a:rPr lang="en-US" altLang="en-US">
                <a:ea typeface="ＭＳ Ｐゴシック" panose="020B0600070205080204" pitchFamily="34" charset="-128"/>
              </a:rPr>
              <a:t>If lock already held, new request may have to wait</a:t>
            </a:r>
          </a:p>
          <a:p>
            <a:pPr lvl="1"/>
            <a:r>
              <a:rPr lang="en-US" altLang="en-US">
                <a:ea typeface="ＭＳ Ｐゴシック" panose="020B0600070205080204" pitchFamily="34" charset="-128"/>
              </a:rPr>
              <a:t>Similar to readers-writers algorithm</a:t>
            </a:r>
          </a:p>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486705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58453D-61F5-3769-8794-BBF444F08A3F}"/>
              </a:ext>
            </a:extLst>
          </p:cNvPr>
          <p:cNvPicPr>
            <a:picLocks noChangeAspect="1"/>
          </p:cNvPicPr>
          <p:nvPr/>
        </p:nvPicPr>
        <p:blipFill>
          <a:blip r:embed="rId3"/>
          <a:stretch>
            <a:fillRect/>
          </a:stretch>
        </p:blipFill>
        <p:spPr>
          <a:xfrm>
            <a:off x="-1" y="120178"/>
            <a:ext cx="13312775" cy="7485388"/>
          </a:xfrm>
          <a:prstGeom prst="rect">
            <a:avLst/>
          </a:prstGeom>
        </p:spPr>
      </p:pic>
      <p:sp>
        <p:nvSpPr>
          <p:cNvPr id="126978"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Two-phase Locking Protocol</a:t>
            </a:r>
          </a:p>
        </p:txBody>
      </p:sp>
      <p:sp>
        <p:nvSpPr>
          <p:cNvPr id="126979" name="Rectangle 3"/>
          <p:cNvSpPr>
            <a:spLocks noGrp="1" noChangeArrowheads="1"/>
          </p:cNvSpPr>
          <p:nvPr>
            <p:ph type="body" idx="1"/>
          </p:nvPr>
        </p:nvSpPr>
        <p:spPr/>
        <p:txBody>
          <a:bodyPr/>
          <a:lstStyle/>
          <a:p>
            <a:r>
              <a:rPr lang="en-US" altLang="en-US">
                <a:ea typeface="ＭＳ Ｐゴシック" panose="020B0600070205080204" pitchFamily="34" charset="-128"/>
              </a:rPr>
              <a:t>Generally ensures conflict serializability</a:t>
            </a:r>
          </a:p>
          <a:p>
            <a:r>
              <a:rPr lang="en-US" altLang="en-US">
                <a:ea typeface="ＭＳ Ｐゴシック" panose="020B0600070205080204" pitchFamily="34" charset="-128"/>
              </a:rPr>
              <a:t>Each transaction issues lock and unlock requests in two phases</a:t>
            </a:r>
          </a:p>
          <a:p>
            <a:pPr lvl="1"/>
            <a:r>
              <a:rPr lang="en-US" altLang="en-US">
                <a:ea typeface="ＭＳ Ｐゴシック" panose="020B0600070205080204" pitchFamily="34" charset="-128"/>
              </a:rPr>
              <a:t>Growing – obtaining locks</a:t>
            </a:r>
          </a:p>
          <a:p>
            <a:pPr lvl="1"/>
            <a:r>
              <a:rPr lang="en-US" altLang="en-US">
                <a:ea typeface="ＭＳ Ｐゴシック" panose="020B0600070205080204" pitchFamily="34" charset="-128"/>
              </a:rPr>
              <a:t>Shrinking – releasing locks</a:t>
            </a:r>
          </a:p>
          <a:p>
            <a:r>
              <a:rPr lang="en-US" altLang="en-US">
                <a:ea typeface="ＭＳ Ｐゴシック" panose="020B0600070205080204" pitchFamily="34" charset="-128"/>
              </a:rPr>
              <a:t>Does not prevent deadlock</a:t>
            </a:r>
          </a:p>
        </p:txBody>
      </p:sp>
    </p:spTree>
    <p:extLst>
      <p:ext uri="{BB962C8B-B14F-4D97-AF65-F5344CB8AC3E}">
        <p14:creationId xmlns:p14="http://schemas.microsoft.com/office/powerpoint/2010/main" val="15544293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767BED0-448A-4D52-CDB5-D0317A79453A}"/>
              </a:ext>
            </a:extLst>
          </p:cNvPr>
          <p:cNvPicPr>
            <a:picLocks noChangeAspect="1"/>
          </p:cNvPicPr>
          <p:nvPr/>
        </p:nvPicPr>
        <p:blipFill>
          <a:blip r:embed="rId3"/>
          <a:stretch>
            <a:fillRect/>
          </a:stretch>
        </p:blipFill>
        <p:spPr>
          <a:xfrm>
            <a:off x="-1" y="120178"/>
            <a:ext cx="13312775" cy="7485388"/>
          </a:xfrm>
          <a:prstGeom prst="rect">
            <a:avLst/>
          </a:prstGeom>
        </p:spPr>
      </p:pic>
      <p:sp>
        <p:nvSpPr>
          <p:cNvPr id="129026"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Timestamp-based Protocols</a:t>
            </a:r>
          </a:p>
        </p:txBody>
      </p:sp>
      <p:sp>
        <p:nvSpPr>
          <p:cNvPr id="129027" name="Rectangle 3"/>
          <p:cNvSpPr>
            <a:spLocks noGrp="1" noChangeArrowheads="1"/>
          </p:cNvSpPr>
          <p:nvPr>
            <p:ph type="body" idx="1"/>
          </p:nvPr>
        </p:nvSpPr>
        <p:spPr/>
        <p:txBody>
          <a:bodyPr/>
          <a:lstStyle/>
          <a:p>
            <a:r>
              <a:rPr lang="en-US" altLang="en-US">
                <a:ea typeface="ＭＳ Ｐゴシック" panose="020B0600070205080204" pitchFamily="34" charset="-128"/>
              </a:rPr>
              <a:t>Select order among transactions in advance – </a:t>
            </a:r>
            <a:r>
              <a:rPr lang="en-US" altLang="en-US">
                <a:solidFill>
                  <a:srgbClr val="3366FF"/>
                </a:solidFill>
                <a:ea typeface="ＭＳ Ｐゴシック" panose="020B0600070205080204" pitchFamily="34" charset="-128"/>
              </a:rPr>
              <a:t>timestamp-ordering</a:t>
            </a:r>
          </a:p>
          <a:p>
            <a:r>
              <a:rPr lang="en-US" altLang="en-US">
                <a:ea typeface="ＭＳ Ｐゴシック" panose="020B0600070205080204" pitchFamily="34" charset="-128"/>
              </a:rPr>
              <a:t>Transaction T</a:t>
            </a:r>
            <a:r>
              <a:rPr lang="en-US" altLang="en-US" baseline="-25000">
                <a:ea typeface="ＭＳ Ｐゴシック" panose="020B0600070205080204" pitchFamily="34" charset="-128"/>
              </a:rPr>
              <a:t>i </a:t>
            </a:r>
            <a:r>
              <a:rPr lang="en-US" altLang="en-US">
                <a:ea typeface="ＭＳ Ｐゴシック" panose="020B0600070205080204" pitchFamily="34" charset="-128"/>
              </a:rPr>
              <a:t>associated with timestamp TS(T</a:t>
            </a:r>
            <a:r>
              <a:rPr lang="en-US" altLang="en-US" baseline="-25000">
                <a:ea typeface="ＭＳ Ｐゴシック" panose="020B0600070205080204" pitchFamily="34" charset="-128"/>
              </a:rPr>
              <a:t>i</a:t>
            </a:r>
            <a:r>
              <a:rPr lang="en-US" altLang="en-US">
                <a:ea typeface="ＭＳ Ｐゴシック" panose="020B0600070205080204" pitchFamily="34" charset="-128"/>
              </a:rPr>
              <a:t>) before T</a:t>
            </a:r>
            <a:r>
              <a:rPr lang="en-US" altLang="en-US" baseline="-25000">
                <a:ea typeface="ＭＳ Ｐゴシック" panose="020B0600070205080204" pitchFamily="34" charset="-128"/>
              </a:rPr>
              <a:t>i</a:t>
            </a:r>
            <a:r>
              <a:rPr lang="en-US" altLang="en-US">
                <a:ea typeface="ＭＳ Ｐゴシック" panose="020B0600070205080204" pitchFamily="34" charset="-128"/>
              </a:rPr>
              <a:t> starts</a:t>
            </a:r>
          </a:p>
          <a:p>
            <a:pPr lvl="1"/>
            <a:r>
              <a:rPr lang="en-US" altLang="en-US">
                <a:ea typeface="ＭＳ Ｐゴシック" panose="020B0600070205080204" pitchFamily="34" charset="-128"/>
              </a:rPr>
              <a:t>TS(T</a:t>
            </a:r>
            <a:r>
              <a:rPr lang="en-US" altLang="en-US" baseline="-25000">
                <a:ea typeface="ＭＳ Ｐゴシック" panose="020B0600070205080204" pitchFamily="34" charset="-128"/>
              </a:rPr>
              <a:t>i</a:t>
            </a:r>
            <a:r>
              <a:rPr lang="en-US" altLang="en-US">
                <a:ea typeface="ＭＳ Ｐゴシック" panose="020B0600070205080204" pitchFamily="34" charset="-128"/>
              </a:rPr>
              <a:t>) &lt; TS(T</a:t>
            </a:r>
            <a:r>
              <a:rPr lang="en-US" altLang="en-US" baseline="-25000">
                <a:ea typeface="ＭＳ Ｐゴシック" panose="020B0600070205080204" pitchFamily="34" charset="-128"/>
              </a:rPr>
              <a:t>j</a:t>
            </a:r>
            <a:r>
              <a:rPr lang="en-US" altLang="en-US">
                <a:ea typeface="ＭＳ Ｐゴシック" panose="020B0600070205080204" pitchFamily="34" charset="-128"/>
              </a:rPr>
              <a:t>) if Ti entered system before T</a:t>
            </a:r>
            <a:r>
              <a:rPr lang="en-US" altLang="en-US" baseline="-25000">
                <a:ea typeface="ＭＳ Ｐゴシック" panose="020B0600070205080204" pitchFamily="34" charset="-128"/>
              </a:rPr>
              <a:t>j</a:t>
            </a:r>
          </a:p>
          <a:p>
            <a:pPr lvl="1"/>
            <a:r>
              <a:rPr lang="en-US" altLang="en-US">
                <a:ea typeface="ＭＳ Ｐゴシック" panose="020B0600070205080204" pitchFamily="34" charset="-128"/>
              </a:rPr>
              <a:t>TS can be generated from system clock or as logical counter incremented at each entry of transaction</a:t>
            </a:r>
          </a:p>
          <a:p>
            <a:r>
              <a:rPr lang="en-US" altLang="en-US">
                <a:ea typeface="ＭＳ Ｐゴシック" panose="020B0600070205080204" pitchFamily="34" charset="-128"/>
              </a:rPr>
              <a:t>Timestamps determine serializability order</a:t>
            </a:r>
          </a:p>
          <a:p>
            <a:pPr lvl="1"/>
            <a:r>
              <a:rPr lang="en-US" altLang="en-US">
                <a:ea typeface="ＭＳ Ｐゴシック" panose="020B0600070205080204" pitchFamily="34" charset="-128"/>
              </a:rPr>
              <a:t>If TS(T</a:t>
            </a:r>
            <a:r>
              <a:rPr lang="en-US" altLang="en-US" baseline="-25000">
                <a:ea typeface="ＭＳ Ｐゴシック" panose="020B0600070205080204" pitchFamily="34" charset="-128"/>
              </a:rPr>
              <a:t>i</a:t>
            </a:r>
            <a:r>
              <a:rPr lang="en-US" altLang="en-US">
                <a:ea typeface="ＭＳ Ｐゴシック" panose="020B0600070205080204" pitchFamily="34" charset="-128"/>
              </a:rPr>
              <a:t>) &lt; TS(T</a:t>
            </a:r>
            <a:r>
              <a:rPr lang="en-US" altLang="en-US" baseline="-25000">
                <a:ea typeface="ＭＳ Ｐゴシック" panose="020B0600070205080204" pitchFamily="34" charset="-128"/>
              </a:rPr>
              <a:t>j</a:t>
            </a:r>
            <a:r>
              <a:rPr lang="en-US" altLang="en-US">
                <a:ea typeface="ＭＳ Ｐゴシック" panose="020B0600070205080204" pitchFamily="34" charset="-128"/>
              </a:rPr>
              <a:t>), system must ensure produced schedule equivalent to serial schedule where T</a:t>
            </a:r>
            <a:r>
              <a:rPr lang="en-US" altLang="en-US" baseline="-25000">
                <a:ea typeface="ＭＳ Ｐゴシック" panose="020B0600070205080204" pitchFamily="34" charset="-128"/>
              </a:rPr>
              <a:t>i</a:t>
            </a:r>
            <a:r>
              <a:rPr lang="en-US" altLang="en-US">
                <a:ea typeface="ＭＳ Ｐゴシック" panose="020B0600070205080204" pitchFamily="34" charset="-128"/>
              </a:rPr>
              <a:t> appears before T</a:t>
            </a:r>
            <a:r>
              <a:rPr lang="en-US" altLang="en-US" baseline="-25000">
                <a:ea typeface="ＭＳ Ｐゴシック" panose="020B0600070205080204" pitchFamily="34" charset="-128"/>
              </a:rPr>
              <a:t>j</a:t>
            </a:r>
          </a:p>
          <a:p>
            <a:pPr>
              <a:buFont typeface="Monotype Sorts" charset="2"/>
              <a:buNone/>
            </a:pPr>
            <a:endParaRPr lang="en-US" altLang="en-US">
              <a:ea typeface="ＭＳ Ｐゴシック" panose="020B0600070205080204" pitchFamily="34" charset="-128"/>
            </a:endParaRPr>
          </a:p>
          <a:p>
            <a:pPr lvl="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349754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0C0D0A-641A-F533-652E-BA118C606834}"/>
              </a:ext>
            </a:extLst>
          </p:cNvPr>
          <p:cNvPicPr>
            <a:picLocks noChangeAspect="1"/>
          </p:cNvPicPr>
          <p:nvPr/>
        </p:nvPicPr>
        <p:blipFill>
          <a:blip r:embed="rId3"/>
          <a:stretch>
            <a:fillRect/>
          </a:stretch>
        </p:blipFill>
        <p:spPr>
          <a:xfrm>
            <a:off x="-1" y="120178"/>
            <a:ext cx="13312775" cy="7485388"/>
          </a:xfrm>
          <a:prstGeom prst="rect">
            <a:avLst/>
          </a:prstGeom>
        </p:spPr>
      </p:pic>
      <p:sp>
        <p:nvSpPr>
          <p:cNvPr id="131074" name="Rectangle 2"/>
          <p:cNvSpPr>
            <a:spLocks noGrp="1" noChangeArrowheads="1"/>
          </p:cNvSpPr>
          <p:nvPr>
            <p:ph type="title"/>
          </p:nvPr>
        </p:nvSpPr>
        <p:spPr/>
        <p:txBody>
          <a:bodyPr>
            <a:normAutofit/>
          </a:bodyPr>
          <a:lstStyle/>
          <a:p>
            <a:pPr eaLnBrk="1" hangingPunct="1"/>
            <a:r>
              <a:rPr lang="en-US" altLang="en-US" sz="3200" b="1" dirty="0">
                <a:ea typeface="ＭＳ Ｐゴシック" panose="020B0600070205080204" pitchFamily="34" charset="-128"/>
              </a:rPr>
              <a:t>Timestamp-based Protocol Implementation</a:t>
            </a:r>
          </a:p>
        </p:txBody>
      </p:sp>
      <p:sp>
        <p:nvSpPr>
          <p:cNvPr id="131075" name="Rectangle 3"/>
          <p:cNvSpPr>
            <a:spLocks noGrp="1" noChangeArrowheads="1"/>
          </p:cNvSpPr>
          <p:nvPr>
            <p:ph type="body" idx="1"/>
          </p:nvPr>
        </p:nvSpPr>
        <p:spPr/>
        <p:txBody>
          <a:bodyPr>
            <a:normAutofit fontScale="92500" lnSpcReduction="10000"/>
          </a:bodyPr>
          <a:lstStyle/>
          <a:p>
            <a:pPr>
              <a:lnSpc>
                <a:spcPct val="90000"/>
              </a:lnSpc>
            </a:pPr>
            <a:r>
              <a:rPr lang="en-US" altLang="en-US">
                <a:ea typeface="ＭＳ Ｐゴシック" panose="020B0600070205080204" pitchFamily="34" charset="-128"/>
              </a:rPr>
              <a:t>Data item Q gets two timestamps</a:t>
            </a:r>
          </a:p>
          <a:p>
            <a:pPr lvl="1">
              <a:lnSpc>
                <a:spcPct val="90000"/>
              </a:lnSpc>
            </a:pPr>
            <a:r>
              <a:rPr lang="en-US" altLang="en-US">
                <a:ea typeface="ＭＳ Ｐゴシック" panose="020B0600070205080204" pitchFamily="34" charset="-128"/>
              </a:rPr>
              <a:t>W-timestamp(Q) – largest timestamp of any transaction that executed write(Q) successfully</a:t>
            </a:r>
          </a:p>
          <a:p>
            <a:pPr lvl="1">
              <a:lnSpc>
                <a:spcPct val="90000"/>
              </a:lnSpc>
            </a:pPr>
            <a:r>
              <a:rPr lang="en-US" altLang="en-US">
                <a:ea typeface="ＭＳ Ｐゴシック" panose="020B0600070205080204" pitchFamily="34" charset="-128"/>
              </a:rPr>
              <a:t>R-timestamp(Q) – largest timestamp of successful read(Q)</a:t>
            </a:r>
          </a:p>
          <a:p>
            <a:pPr lvl="1">
              <a:lnSpc>
                <a:spcPct val="90000"/>
              </a:lnSpc>
            </a:pPr>
            <a:r>
              <a:rPr lang="en-US" altLang="en-US">
                <a:ea typeface="ＭＳ Ｐゴシック" panose="020B0600070205080204" pitchFamily="34" charset="-128"/>
              </a:rPr>
              <a:t>Updated whenever read(Q) or write(Q) executed</a:t>
            </a:r>
          </a:p>
          <a:p>
            <a:pPr>
              <a:lnSpc>
                <a:spcPct val="90000"/>
              </a:lnSpc>
            </a:pPr>
            <a:r>
              <a:rPr lang="en-US" altLang="en-US">
                <a:solidFill>
                  <a:srgbClr val="3366FF"/>
                </a:solidFill>
                <a:ea typeface="ＭＳ Ｐゴシック" panose="020B0600070205080204" pitchFamily="34" charset="-128"/>
              </a:rPr>
              <a:t>Timestamp-ordering protocol </a:t>
            </a:r>
            <a:r>
              <a:rPr lang="en-US" altLang="en-US">
                <a:ea typeface="ＭＳ Ｐゴシック" panose="020B0600070205080204" pitchFamily="34" charset="-128"/>
              </a:rPr>
              <a:t>assures any conflicting </a:t>
            </a:r>
            <a:r>
              <a:rPr lang="en-US" altLang="en-US">
                <a:solidFill>
                  <a:srgbClr val="0000FF"/>
                </a:solidFill>
                <a:ea typeface="ＭＳ Ｐゴシック" panose="020B0600070205080204" pitchFamily="34" charset="-128"/>
              </a:rPr>
              <a:t>read</a:t>
            </a:r>
            <a:r>
              <a:rPr lang="en-US" altLang="en-US">
                <a:ea typeface="ＭＳ Ｐゴシック" panose="020B0600070205080204" pitchFamily="34" charset="-128"/>
              </a:rPr>
              <a:t> and </a:t>
            </a:r>
            <a:r>
              <a:rPr lang="en-US" altLang="en-US">
                <a:solidFill>
                  <a:srgbClr val="0000FF"/>
                </a:solidFill>
                <a:ea typeface="ＭＳ Ｐゴシック" panose="020B0600070205080204" pitchFamily="34" charset="-128"/>
              </a:rPr>
              <a:t>write</a:t>
            </a:r>
            <a:r>
              <a:rPr lang="en-US" altLang="en-US">
                <a:ea typeface="ＭＳ Ｐゴシック" panose="020B0600070205080204" pitchFamily="34" charset="-128"/>
              </a:rPr>
              <a:t> executed in timestamp order</a:t>
            </a:r>
          </a:p>
          <a:p>
            <a:pPr>
              <a:lnSpc>
                <a:spcPct val="90000"/>
              </a:lnSpc>
            </a:pPr>
            <a:r>
              <a:rPr lang="en-US" altLang="en-US">
                <a:ea typeface="ＭＳ Ｐゴシック" panose="020B0600070205080204" pitchFamily="34" charset="-128"/>
              </a:rPr>
              <a:t>Suppose Ti executes </a:t>
            </a:r>
            <a:r>
              <a:rPr lang="en-US" altLang="en-US">
                <a:solidFill>
                  <a:srgbClr val="0000FF"/>
                </a:solidFill>
                <a:ea typeface="ＭＳ Ｐゴシック" panose="020B0600070205080204" pitchFamily="34" charset="-128"/>
              </a:rPr>
              <a:t>read(Q)</a:t>
            </a:r>
          </a:p>
          <a:p>
            <a:pPr lvl="1">
              <a:lnSpc>
                <a:spcPct val="90000"/>
              </a:lnSpc>
            </a:pPr>
            <a:r>
              <a:rPr lang="en-US" altLang="en-US">
                <a:ea typeface="ＭＳ Ｐゴシック" panose="020B0600070205080204" pitchFamily="34" charset="-128"/>
              </a:rPr>
              <a:t>If TS(T</a:t>
            </a:r>
            <a:r>
              <a:rPr lang="en-US" altLang="en-US" baseline="-25000">
                <a:ea typeface="ＭＳ Ｐゴシック" panose="020B0600070205080204" pitchFamily="34" charset="-128"/>
              </a:rPr>
              <a:t>i</a:t>
            </a:r>
            <a:r>
              <a:rPr lang="en-US" altLang="en-US">
                <a:ea typeface="ＭＳ Ｐゴシック" panose="020B0600070205080204" pitchFamily="34" charset="-128"/>
              </a:rPr>
              <a:t>) &lt; W-timestamp(Q), Ti needs to read value of Q that was already overwritten</a:t>
            </a:r>
          </a:p>
          <a:p>
            <a:pPr lvl="2">
              <a:lnSpc>
                <a:spcPct val="90000"/>
              </a:lnSpc>
            </a:pPr>
            <a:r>
              <a:rPr lang="en-US" altLang="en-US">
                <a:solidFill>
                  <a:srgbClr val="0000FF"/>
                </a:solidFill>
                <a:ea typeface="ＭＳ Ｐゴシック" panose="020B0600070205080204" pitchFamily="34" charset="-128"/>
              </a:rPr>
              <a:t>read</a:t>
            </a:r>
            <a:r>
              <a:rPr lang="en-US" altLang="en-US">
                <a:ea typeface="ＭＳ Ｐゴシック" panose="020B0600070205080204" pitchFamily="34" charset="-128"/>
              </a:rPr>
              <a:t> operation rejected and T</a:t>
            </a:r>
            <a:r>
              <a:rPr lang="en-US" altLang="en-US" baseline="-25000">
                <a:ea typeface="ＭＳ Ｐゴシック" panose="020B0600070205080204" pitchFamily="34" charset="-128"/>
              </a:rPr>
              <a:t>i</a:t>
            </a:r>
            <a:r>
              <a:rPr lang="en-US" altLang="en-US">
                <a:ea typeface="ＭＳ Ｐゴシック" panose="020B0600070205080204" pitchFamily="34" charset="-128"/>
              </a:rPr>
              <a:t> rolled back</a:t>
            </a:r>
          </a:p>
          <a:p>
            <a:pPr lvl="1">
              <a:lnSpc>
                <a:spcPct val="90000"/>
              </a:lnSpc>
            </a:pPr>
            <a:r>
              <a:rPr lang="en-US" altLang="en-US">
                <a:ea typeface="ＭＳ Ｐゴシック" panose="020B0600070205080204" pitchFamily="34" charset="-128"/>
              </a:rPr>
              <a:t>If TS(T</a:t>
            </a:r>
            <a:r>
              <a:rPr lang="en-US" altLang="en-US" baseline="-25000">
                <a:ea typeface="ＭＳ Ｐゴシック" panose="020B0600070205080204" pitchFamily="34" charset="-128"/>
              </a:rPr>
              <a:t>i</a:t>
            </a:r>
            <a:r>
              <a:rPr lang="en-US" altLang="en-US">
                <a:ea typeface="ＭＳ Ｐゴシック" panose="020B0600070205080204" pitchFamily="34" charset="-128"/>
              </a:rPr>
              <a:t>) ≥ W-timestamp(Q)</a:t>
            </a:r>
          </a:p>
          <a:p>
            <a:pPr lvl="2">
              <a:lnSpc>
                <a:spcPct val="90000"/>
              </a:lnSpc>
            </a:pPr>
            <a:r>
              <a:rPr lang="en-US" altLang="en-US">
                <a:solidFill>
                  <a:srgbClr val="0000FF"/>
                </a:solidFill>
                <a:ea typeface="ＭＳ Ｐゴシック" panose="020B0600070205080204" pitchFamily="34" charset="-128"/>
              </a:rPr>
              <a:t>read</a:t>
            </a:r>
            <a:r>
              <a:rPr lang="en-US" altLang="en-US">
                <a:ea typeface="ＭＳ Ｐゴシック" panose="020B0600070205080204" pitchFamily="34" charset="-128"/>
              </a:rPr>
              <a:t> executed, R-timestamp(Q) set to max(R-timestamp(Q), TS(T</a:t>
            </a:r>
            <a:r>
              <a:rPr lang="en-US" altLang="en-US" baseline="-25000">
                <a:ea typeface="ＭＳ Ｐゴシック" panose="020B0600070205080204" pitchFamily="34" charset="-128"/>
              </a:rPr>
              <a:t>i</a:t>
            </a:r>
            <a:r>
              <a:rPr lang="en-US" altLang="en-US">
                <a:ea typeface="ＭＳ Ｐゴシック" panose="020B0600070205080204" pitchFamily="34" charset="-128"/>
              </a:rPr>
              <a:t>))</a:t>
            </a:r>
          </a:p>
        </p:txBody>
      </p:sp>
    </p:spTree>
    <p:extLst>
      <p:ext uri="{BB962C8B-B14F-4D97-AF65-F5344CB8AC3E}">
        <p14:creationId xmlns:p14="http://schemas.microsoft.com/office/powerpoint/2010/main" val="38764198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8210E9-5041-F3EE-8C73-7FA693E0622D}"/>
              </a:ext>
            </a:extLst>
          </p:cNvPr>
          <p:cNvPicPr>
            <a:picLocks noChangeAspect="1"/>
          </p:cNvPicPr>
          <p:nvPr/>
        </p:nvPicPr>
        <p:blipFill>
          <a:blip r:embed="rId3"/>
          <a:stretch>
            <a:fillRect/>
          </a:stretch>
        </p:blipFill>
        <p:spPr>
          <a:xfrm>
            <a:off x="-1" y="120178"/>
            <a:ext cx="13312775" cy="7485388"/>
          </a:xfrm>
          <a:prstGeom prst="rect">
            <a:avLst/>
          </a:prstGeom>
        </p:spPr>
      </p:pic>
      <p:sp>
        <p:nvSpPr>
          <p:cNvPr id="133122"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Timestamp-ordering Protocol</a:t>
            </a:r>
          </a:p>
        </p:txBody>
      </p:sp>
      <p:sp>
        <p:nvSpPr>
          <p:cNvPr id="133123" name="Rectangle 3"/>
          <p:cNvSpPr>
            <a:spLocks noGrp="1" noChangeArrowheads="1"/>
          </p:cNvSpPr>
          <p:nvPr>
            <p:ph type="body" idx="1"/>
          </p:nvPr>
        </p:nvSpPr>
        <p:spPr/>
        <p:txBody>
          <a:bodyPr/>
          <a:lstStyle/>
          <a:p>
            <a:r>
              <a:rPr lang="en-US" altLang="en-US">
                <a:ea typeface="ＭＳ Ｐゴシック" panose="020B0600070205080204" pitchFamily="34" charset="-128"/>
              </a:rPr>
              <a:t>Suppose Ti executes write(Q)</a:t>
            </a:r>
          </a:p>
          <a:p>
            <a:pPr lvl="1"/>
            <a:r>
              <a:rPr lang="en-US" altLang="en-US">
                <a:ea typeface="ＭＳ Ｐゴシック" panose="020B0600070205080204" pitchFamily="34" charset="-128"/>
              </a:rPr>
              <a:t>If TS(T</a:t>
            </a:r>
            <a:r>
              <a:rPr lang="en-US" altLang="en-US" baseline="-25000">
                <a:ea typeface="ＭＳ Ｐゴシック" panose="020B0600070205080204" pitchFamily="34" charset="-128"/>
              </a:rPr>
              <a:t>i</a:t>
            </a:r>
            <a:r>
              <a:rPr lang="en-US" altLang="en-US">
                <a:ea typeface="ＭＳ Ｐゴシック" panose="020B0600070205080204" pitchFamily="34" charset="-128"/>
              </a:rPr>
              <a:t>) &lt; R-timestamp(Q), value Q produced by T</a:t>
            </a:r>
            <a:r>
              <a:rPr lang="en-US" altLang="en-US" baseline="-25000">
                <a:ea typeface="ＭＳ Ｐゴシック" panose="020B0600070205080204" pitchFamily="34" charset="-128"/>
              </a:rPr>
              <a:t>i</a:t>
            </a:r>
            <a:r>
              <a:rPr lang="en-US" altLang="en-US">
                <a:ea typeface="ＭＳ Ｐゴシック" panose="020B0600070205080204" pitchFamily="34" charset="-128"/>
              </a:rPr>
              <a:t> was needed previously and T</a:t>
            </a:r>
            <a:r>
              <a:rPr lang="en-US" altLang="en-US" baseline="-25000">
                <a:ea typeface="ＭＳ Ｐゴシック" panose="020B0600070205080204" pitchFamily="34" charset="-128"/>
              </a:rPr>
              <a:t>i</a:t>
            </a:r>
            <a:r>
              <a:rPr lang="en-US" altLang="en-US">
                <a:ea typeface="ＭＳ Ｐゴシック" panose="020B0600070205080204" pitchFamily="34" charset="-128"/>
              </a:rPr>
              <a:t> assumed it would never be produced</a:t>
            </a:r>
          </a:p>
          <a:p>
            <a:pPr lvl="2"/>
            <a:r>
              <a:rPr lang="en-US" altLang="en-US">
                <a:solidFill>
                  <a:srgbClr val="0000FF"/>
                </a:solidFill>
                <a:ea typeface="ＭＳ Ｐゴシック" panose="020B0600070205080204" pitchFamily="34" charset="-128"/>
              </a:rPr>
              <a:t>Write</a:t>
            </a:r>
            <a:r>
              <a:rPr lang="en-US" altLang="en-US">
                <a:ea typeface="ＭＳ Ｐゴシック" panose="020B0600070205080204" pitchFamily="34" charset="-128"/>
              </a:rPr>
              <a:t> operation rejected, T</a:t>
            </a:r>
            <a:r>
              <a:rPr lang="en-US" altLang="en-US" baseline="-25000">
                <a:ea typeface="ＭＳ Ｐゴシック" panose="020B0600070205080204" pitchFamily="34" charset="-128"/>
              </a:rPr>
              <a:t>i</a:t>
            </a:r>
            <a:r>
              <a:rPr lang="en-US" altLang="en-US">
                <a:ea typeface="ＭＳ Ｐゴシック" panose="020B0600070205080204" pitchFamily="34" charset="-128"/>
              </a:rPr>
              <a:t> rolled back</a:t>
            </a:r>
          </a:p>
          <a:p>
            <a:pPr lvl="1"/>
            <a:r>
              <a:rPr lang="en-US" altLang="en-US">
                <a:ea typeface="ＭＳ Ｐゴシック" panose="020B0600070205080204" pitchFamily="34" charset="-128"/>
              </a:rPr>
              <a:t>If TS(T</a:t>
            </a:r>
            <a:r>
              <a:rPr lang="en-US" altLang="en-US" baseline="-25000">
                <a:ea typeface="ＭＳ Ｐゴシック" panose="020B0600070205080204" pitchFamily="34" charset="-128"/>
              </a:rPr>
              <a:t>i</a:t>
            </a:r>
            <a:r>
              <a:rPr lang="en-US" altLang="en-US">
                <a:ea typeface="ＭＳ Ｐゴシック" panose="020B0600070205080204" pitchFamily="34" charset="-128"/>
              </a:rPr>
              <a:t>) &lt; W-tiimestamp(Q), T</a:t>
            </a:r>
            <a:r>
              <a:rPr lang="en-US" altLang="en-US" baseline="-25000">
                <a:ea typeface="ＭＳ Ｐゴシック" panose="020B0600070205080204" pitchFamily="34" charset="-128"/>
              </a:rPr>
              <a:t>i</a:t>
            </a:r>
            <a:r>
              <a:rPr lang="en-US" altLang="en-US">
                <a:ea typeface="ＭＳ Ｐゴシック" panose="020B0600070205080204" pitchFamily="34" charset="-128"/>
              </a:rPr>
              <a:t> attempting to write obsolete value of Q</a:t>
            </a:r>
          </a:p>
          <a:p>
            <a:pPr lvl="2"/>
            <a:r>
              <a:rPr lang="en-US" altLang="en-US">
                <a:solidFill>
                  <a:srgbClr val="0000FF"/>
                </a:solidFill>
                <a:ea typeface="ＭＳ Ｐゴシック" panose="020B0600070205080204" pitchFamily="34" charset="-128"/>
              </a:rPr>
              <a:t>Write</a:t>
            </a:r>
            <a:r>
              <a:rPr lang="en-US" altLang="en-US">
                <a:ea typeface="ＭＳ Ｐゴシック" panose="020B0600070205080204" pitchFamily="34" charset="-128"/>
              </a:rPr>
              <a:t> operation rejected and T</a:t>
            </a:r>
            <a:r>
              <a:rPr lang="en-US" altLang="en-US" baseline="-25000">
                <a:ea typeface="ＭＳ Ｐゴシック" panose="020B0600070205080204" pitchFamily="34" charset="-128"/>
              </a:rPr>
              <a:t>i</a:t>
            </a:r>
            <a:r>
              <a:rPr lang="en-US" altLang="en-US">
                <a:ea typeface="ＭＳ Ｐゴシック" panose="020B0600070205080204" pitchFamily="34" charset="-128"/>
              </a:rPr>
              <a:t> rolled back</a:t>
            </a:r>
          </a:p>
          <a:p>
            <a:pPr lvl="1"/>
            <a:r>
              <a:rPr lang="en-US" altLang="en-US">
                <a:ea typeface="ＭＳ Ｐゴシック" panose="020B0600070205080204" pitchFamily="34" charset="-128"/>
              </a:rPr>
              <a:t>Otherwise, </a:t>
            </a:r>
            <a:r>
              <a:rPr lang="en-US" altLang="en-US">
                <a:solidFill>
                  <a:srgbClr val="0000FF"/>
                </a:solidFill>
                <a:ea typeface="ＭＳ Ｐゴシック" panose="020B0600070205080204" pitchFamily="34" charset="-128"/>
              </a:rPr>
              <a:t>write</a:t>
            </a:r>
            <a:r>
              <a:rPr lang="en-US" altLang="en-US">
                <a:ea typeface="ＭＳ Ｐゴシック" panose="020B0600070205080204" pitchFamily="34" charset="-128"/>
              </a:rPr>
              <a:t> executed</a:t>
            </a:r>
          </a:p>
          <a:p>
            <a:r>
              <a:rPr lang="en-US" altLang="en-US">
                <a:ea typeface="ＭＳ Ｐゴシック" panose="020B0600070205080204" pitchFamily="34" charset="-128"/>
              </a:rPr>
              <a:t>Any rolled back transaction T</a:t>
            </a:r>
            <a:r>
              <a:rPr lang="en-US" altLang="en-US" baseline="-25000">
                <a:ea typeface="ＭＳ Ｐゴシック" panose="020B0600070205080204" pitchFamily="34" charset="-128"/>
              </a:rPr>
              <a:t>i</a:t>
            </a:r>
            <a:r>
              <a:rPr lang="en-US" altLang="en-US">
                <a:ea typeface="ＭＳ Ｐゴシック" panose="020B0600070205080204" pitchFamily="34" charset="-128"/>
              </a:rPr>
              <a:t> is assigned new timestamp and restarted</a:t>
            </a:r>
          </a:p>
          <a:p>
            <a:r>
              <a:rPr lang="en-US" altLang="en-US">
                <a:ea typeface="ＭＳ Ｐゴシック" panose="020B0600070205080204" pitchFamily="34" charset="-128"/>
              </a:rPr>
              <a:t>Algorithm ensures conflict serializability and freedom from deadlock</a:t>
            </a:r>
          </a:p>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2209421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A picture containing screenshot, line, plot&#10;&#10;Description automatically generated">
            <a:extLst>
              <a:ext uri="{FF2B5EF4-FFF2-40B4-BE49-F238E27FC236}">
                <a16:creationId xmlns:a16="http://schemas.microsoft.com/office/drawing/2014/main" id="{452D0F29-574F-A1B0-C1C2-21BBB2011997}"/>
              </a:ext>
            </a:extLst>
          </p:cNvPr>
          <p:cNvPicPr>
            <a:picLocks noChangeAspect="1"/>
          </p:cNvPicPr>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54274" name="Rectangle 2"/>
          <p:cNvSpPr>
            <a:spLocks noGrp="1" noChangeArrowheads="1"/>
          </p:cNvSpPr>
          <p:nvPr>
            <p:ph type="title"/>
          </p:nvPr>
        </p:nvSpPr>
        <p:spPr>
          <a:xfrm>
            <a:off x="915066" y="258476"/>
            <a:ext cx="11482268" cy="1077434"/>
          </a:xfrm>
        </p:spPr>
        <p:txBody>
          <a:bodyPr/>
          <a:lstStyle/>
          <a:p>
            <a:pPr eaLnBrk="1" hangingPunct="1"/>
            <a:r>
              <a:rPr lang="en-US" altLang="en-US" dirty="0">
                <a:ea typeface="ＭＳ Ｐゴシック" panose="020B0600070205080204" pitchFamily="34" charset="-128"/>
              </a:rPr>
              <a:t>Communications Models </a:t>
            </a:r>
          </a:p>
        </p:txBody>
      </p:sp>
      <p:pic>
        <p:nvPicPr>
          <p:cNvPr id="5427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088" y="1155663"/>
            <a:ext cx="7046224" cy="468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B3BB12E-B976-133D-CBF0-33DFF5C41E83}"/>
              </a:ext>
            </a:extLst>
          </p:cNvPr>
          <p:cNvSpPr txBox="1"/>
          <p:nvPr/>
        </p:nvSpPr>
        <p:spPr>
          <a:xfrm>
            <a:off x="3965713" y="5870910"/>
            <a:ext cx="6659216" cy="461665"/>
          </a:xfrm>
          <a:prstGeom prst="rect">
            <a:avLst/>
          </a:prstGeom>
          <a:noFill/>
        </p:spPr>
        <p:txBody>
          <a:bodyPr wrap="square">
            <a:spAutoFit/>
          </a:bodyPr>
          <a:lstStyle/>
          <a:p>
            <a:r>
              <a:rPr lang="en-US" sz="2400" dirty="0"/>
              <a:t>Fig 3.1 Interprocess communication model</a:t>
            </a:r>
          </a:p>
        </p:txBody>
      </p:sp>
    </p:spTree>
    <p:extLst>
      <p:ext uri="{BB962C8B-B14F-4D97-AF65-F5344CB8AC3E}">
        <p14:creationId xmlns:p14="http://schemas.microsoft.com/office/powerpoint/2010/main" val="39911367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108DE6-79C7-5D97-B6C8-67118F80DC98}"/>
              </a:ext>
            </a:extLst>
          </p:cNvPr>
          <p:cNvPicPr>
            <a:picLocks noChangeAspect="1"/>
          </p:cNvPicPr>
          <p:nvPr/>
        </p:nvPicPr>
        <p:blipFill>
          <a:blip r:embed="rId3"/>
          <a:stretch>
            <a:fillRect/>
          </a:stretch>
        </p:blipFill>
        <p:spPr>
          <a:xfrm>
            <a:off x="-1" y="132878"/>
            <a:ext cx="13312775" cy="7485388"/>
          </a:xfrm>
          <a:prstGeom prst="rect">
            <a:avLst/>
          </a:prstGeom>
        </p:spPr>
      </p:pic>
      <p:sp>
        <p:nvSpPr>
          <p:cNvPr id="135170" name="Rectangle 2"/>
          <p:cNvSpPr>
            <a:spLocks noGrp="1" noChangeArrowheads="1"/>
          </p:cNvSpPr>
          <p:nvPr>
            <p:ph type="title"/>
          </p:nvPr>
        </p:nvSpPr>
        <p:spPr>
          <a:xfrm>
            <a:off x="2631459" y="235741"/>
            <a:ext cx="8819480" cy="665621"/>
          </a:xfrm>
        </p:spPr>
        <p:txBody>
          <a:bodyPr/>
          <a:lstStyle/>
          <a:p>
            <a:pPr eaLnBrk="1" hangingPunct="1"/>
            <a:r>
              <a:rPr lang="en-US" altLang="en-US" sz="3057">
                <a:ea typeface="ＭＳ Ｐゴシック" panose="020B0600070205080204" pitchFamily="34" charset="-128"/>
              </a:rPr>
              <a:t> Schedule Possible Under Timestamp Protocol</a:t>
            </a:r>
          </a:p>
        </p:txBody>
      </p:sp>
      <p:pic>
        <p:nvPicPr>
          <p:cNvPr id="135171" name="Picture 3"/>
          <p:cNvPicPr>
            <a:picLocks noChangeAspect="1" noChangeArrowheads="1"/>
          </p:cNvPicPr>
          <p:nvPr/>
        </p:nvPicPr>
        <p:blipFill>
          <a:blip r:embed="rId4">
            <a:extLst>
              <a:ext uri="{28A0092B-C50C-407E-A947-70E740481C1C}">
                <a14:useLocalDpi xmlns:a14="http://schemas.microsoft.com/office/drawing/2010/main" val="0"/>
              </a:ext>
            </a:extLst>
          </a:blip>
          <a:srcRect l="10501" t="4010" r="11266" b="6343"/>
          <a:stretch>
            <a:fillRect/>
          </a:stretch>
        </p:blipFill>
        <p:spPr bwMode="auto">
          <a:xfrm>
            <a:off x="4130841" y="2111268"/>
            <a:ext cx="4553611" cy="3913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extLst>
      <p:ext uri="{BB962C8B-B14F-4D97-AF65-F5344CB8AC3E}">
        <p14:creationId xmlns:p14="http://schemas.microsoft.com/office/powerpoint/2010/main" val="987319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EB7892-5F27-F39F-D0FE-2F6918F12866}"/>
              </a:ext>
            </a:extLst>
          </p:cNvPr>
          <p:cNvSpPr>
            <a:spLocks noGrp="1"/>
          </p:cNvSpPr>
          <p:nvPr>
            <p:ph type="sldNum" sz="quarter" idx="12"/>
          </p:nvPr>
        </p:nvSpPr>
        <p:spPr/>
        <p:txBody>
          <a:bodyPr/>
          <a:lstStyle/>
          <a:p>
            <a:fld id="{1B2A20A6-2C11-4CB1-9193-A0D80FC8463A}" type="slidenum">
              <a:rPr lang="en-IN" smtClean="0"/>
              <a:t>71</a:t>
            </a:fld>
            <a:endParaRPr lang="en-IN"/>
          </a:p>
        </p:txBody>
      </p:sp>
      <p:graphicFrame>
        <p:nvGraphicFramePr>
          <p:cNvPr id="5" name="Table 4">
            <a:extLst>
              <a:ext uri="{FF2B5EF4-FFF2-40B4-BE49-F238E27FC236}">
                <a16:creationId xmlns:a16="http://schemas.microsoft.com/office/drawing/2014/main" id="{0BCB0016-38F5-8BC4-9D03-7D065320F10F}"/>
              </a:ext>
            </a:extLst>
          </p:cNvPr>
          <p:cNvGraphicFramePr>
            <a:graphicFrameLocks noGrp="1"/>
          </p:cNvGraphicFramePr>
          <p:nvPr>
            <p:extLst>
              <p:ext uri="{D42A27DB-BD31-4B8C-83A1-F6EECF244321}">
                <p14:modId xmlns:p14="http://schemas.microsoft.com/office/powerpoint/2010/main" val="1421793133"/>
              </p:ext>
            </p:extLst>
          </p:nvPr>
        </p:nvGraphicFramePr>
        <p:xfrm>
          <a:off x="915988" y="1993900"/>
          <a:ext cx="11301412" cy="709804"/>
        </p:xfrm>
        <a:graphic>
          <a:graphicData uri="http://schemas.openxmlformats.org/drawingml/2006/table">
            <a:tbl>
              <a:tblPr firstRow="1" firstCol="1" bandRow="1">
                <a:tableStyleId>{5C22544A-7EE6-4342-B048-85BDC9FD1C3A}</a:tableStyleId>
              </a:tblPr>
              <a:tblGrid>
                <a:gridCol w="1164603">
                  <a:extLst>
                    <a:ext uri="{9D8B030D-6E8A-4147-A177-3AD203B41FA5}">
                      <a16:colId xmlns:a16="http://schemas.microsoft.com/office/drawing/2014/main" val="685218409"/>
                    </a:ext>
                  </a:extLst>
                </a:gridCol>
                <a:gridCol w="10136809">
                  <a:extLst>
                    <a:ext uri="{9D8B030D-6E8A-4147-A177-3AD203B41FA5}">
                      <a16:colId xmlns:a16="http://schemas.microsoft.com/office/drawing/2014/main" val="2566387399"/>
                    </a:ext>
                  </a:extLst>
                </a:gridCol>
              </a:tblGrid>
              <a:tr h="709804">
                <a:tc>
                  <a:txBody>
                    <a:bodyPr/>
                    <a:lstStyle/>
                    <a:p>
                      <a:pPr marL="0" marR="0">
                        <a:lnSpc>
                          <a:spcPct val="115000"/>
                        </a:lnSpc>
                        <a:spcBef>
                          <a:spcPts val="0"/>
                        </a:spcBef>
                        <a:spcAft>
                          <a:spcPts val="0"/>
                        </a:spcAft>
                      </a:pPr>
                      <a:r>
                        <a:rPr lang="en-US" sz="2800" dirty="0">
                          <a:effectLst/>
                        </a:rPr>
                        <a:t>L9</a:t>
                      </a:r>
                      <a:endParaRPr lang="en-US" sz="2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3200" dirty="0">
                          <a:effectLst/>
                        </a:rPr>
                        <a:t>Classic process synchronization problems (case studies)</a:t>
                      </a:r>
                      <a:endParaRPr lang="en-US" sz="2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2319451"/>
                  </a:ext>
                </a:extLst>
              </a:tr>
            </a:tbl>
          </a:graphicData>
        </a:graphic>
      </p:graphicFrame>
      <p:sp>
        <p:nvSpPr>
          <p:cNvPr id="2" name="TextBox 1">
            <a:extLst>
              <a:ext uri="{FF2B5EF4-FFF2-40B4-BE49-F238E27FC236}">
                <a16:creationId xmlns:a16="http://schemas.microsoft.com/office/drawing/2014/main" id="{6CDB8032-0D8A-12B6-1DB3-86FCD7272F30}"/>
              </a:ext>
            </a:extLst>
          </p:cNvPr>
          <p:cNvSpPr txBox="1"/>
          <p:nvPr/>
        </p:nvSpPr>
        <p:spPr>
          <a:xfrm>
            <a:off x="1502228" y="4075611"/>
            <a:ext cx="10715171" cy="830997"/>
          </a:xfrm>
          <a:prstGeom prst="rect">
            <a:avLst/>
          </a:prstGeom>
          <a:noFill/>
        </p:spPr>
        <p:txBody>
          <a:bodyPr wrap="square" rtlCol="0">
            <a:spAutoFit/>
          </a:bodyPr>
          <a:lstStyle/>
          <a:p>
            <a:r>
              <a:rPr lang="en-US" sz="2400" dirty="0"/>
              <a:t>Objective: </a:t>
            </a:r>
          </a:p>
          <a:p>
            <a:pPr marL="285750" indent="-285750">
              <a:buFont typeface="Arial" panose="020B0604020202020204" pitchFamily="34" charset="0"/>
              <a:buChar char="•"/>
            </a:pPr>
            <a:r>
              <a:rPr lang="en-US" sz="2400" dirty="0"/>
              <a:t>To understand the classic Synchronization examples and case studies</a:t>
            </a:r>
          </a:p>
        </p:txBody>
      </p:sp>
    </p:spTree>
    <p:extLst>
      <p:ext uri="{BB962C8B-B14F-4D97-AF65-F5344CB8AC3E}">
        <p14:creationId xmlns:p14="http://schemas.microsoft.com/office/powerpoint/2010/main" val="22968360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96EA3A-F521-624A-80E8-FCFCF6BFB89F}"/>
              </a:ext>
            </a:extLst>
          </p:cNvPr>
          <p:cNvPicPr>
            <a:picLocks noChangeAspect="1"/>
          </p:cNvPicPr>
          <p:nvPr/>
        </p:nvPicPr>
        <p:blipFill>
          <a:blip r:embed="rId3"/>
          <a:stretch>
            <a:fillRect/>
          </a:stretch>
        </p:blipFill>
        <p:spPr>
          <a:xfrm>
            <a:off x="-1" y="120178"/>
            <a:ext cx="13312775" cy="7485388"/>
          </a:xfrm>
          <a:prstGeom prst="rect">
            <a:avLst/>
          </a:prstGeom>
        </p:spPr>
      </p:pic>
      <p:sp>
        <p:nvSpPr>
          <p:cNvPr id="92162"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Synchronization Examples</a:t>
            </a:r>
          </a:p>
        </p:txBody>
      </p:sp>
      <p:sp>
        <p:nvSpPr>
          <p:cNvPr id="92163" name="Rectangle 3"/>
          <p:cNvSpPr>
            <a:spLocks noGrp="1" noChangeArrowheads="1"/>
          </p:cNvSpPr>
          <p:nvPr>
            <p:ph type="body" idx="1"/>
          </p:nvPr>
        </p:nvSpPr>
        <p:spPr/>
        <p:txBody>
          <a:bodyPr/>
          <a:lstStyle/>
          <a:p>
            <a:r>
              <a:rPr lang="en-US" altLang="en-US">
                <a:ea typeface="ＭＳ Ｐゴシック" panose="020B0600070205080204" pitchFamily="34" charset="-128"/>
              </a:rPr>
              <a:t>Solaris</a:t>
            </a:r>
          </a:p>
          <a:p>
            <a:r>
              <a:rPr lang="en-US" altLang="en-US">
                <a:ea typeface="ＭＳ Ｐゴシック" panose="020B0600070205080204" pitchFamily="34" charset="-128"/>
              </a:rPr>
              <a:t>Windows XP</a:t>
            </a:r>
          </a:p>
          <a:p>
            <a:r>
              <a:rPr lang="en-US" altLang="en-US">
                <a:ea typeface="ＭＳ Ｐゴシック" panose="020B0600070205080204" pitchFamily="34" charset="-128"/>
              </a:rPr>
              <a:t>Linux</a:t>
            </a:r>
          </a:p>
          <a:p>
            <a:r>
              <a:rPr lang="en-US" altLang="en-US">
                <a:ea typeface="ＭＳ Ｐゴシック" panose="020B0600070205080204" pitchFamily="34" charset="-128"/>
              </a:rPr>
              <a:t>Pthreads</a:t>
            </a:r>
          </a:p>
        </p:txBody>
      </p:sp>
    </p:spTree>
    <p:extLst>
      <p:ext uri="{BB962C8B-B14F-4D97-AF65-F5344CB8AC3E}">
        <p14:creationId xmlns:p14="http://schemas.microsoft.com/office/powerpoint/2010/main" val="40531923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DDCBFB-5240-E552-1E41-164C1187CDF0}"/>
              </a:ext>
            </a:extLst>
          </p:cNvPr>
          <p:cNvPicPr>
            <a:picLocks noChangeAspect="1"/>
          </p:cNvPicPr>
          <p:nvPr/>
        </p:nvPicPr>
        <p:blipFill>
          <a:blip r:embed="rId3"/>
          <a:stretch>
            <a:fillRect/>
          </a:stretch>
        </p:blipFill>
        <p:spPr>
          <a:xfrm>
            <a:off x="-1" y="120178"/>
            <a:ext cx="13312775" cy="7485388"/>
          </a:xfrm>
          <a:prstGeom prst="rect">
            <a:avLst/>
          </a:prstGeom>
        </p:spPr>
      </p:pic>
      <p:sp>
        <p:nvSpPr>
          <p:cNvPr id="94210"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Solaris Synchronization</a:t>
            </a:r>
          </a:p>
        </p:txBody>
      </p:sp>
      <p:sp>
        <p:nvSpPr>
          <p:cNvPr id="94211" name="Rectangle 3"/>
          <p:cNvSpPr>
            <a:spLocks noGrp="1" noChangeArrowheads="1"/>
          </p:cNvSpPr>
          <p:nvPr>
            <p:ph type="body" idx="1"/>
          </p:nvPr>
        </p:nvSpPr>
        <p:spPr/>
        <p:txBody>
          <a:bodyPr/>
          <a:lstStyle/>
          <a:p>
            <a:r>
              <a:rPr lang="en-US" altLang="en-US">
                <a:ea typeface="ＭＳ Ｐゴシック" panose="020B0600070205080204" pitchFamily="34" charset="-128"/>
              </a:rPr>
              <a:t>Implements a variety of locks to support multitasking, multithreading (including real-time threads), and multiprocessing</a:t>
            </a:r>
          </a:p>
          <a:p>
            <a:r>
              <a:rPr lang="en-US" altLang="en-US">
                <a:ea typeface="ＭＳ Ｐゴシック" panose="020B0600070205080204" pitchFamily="34" charset="-128"/>
              </a:rPr>
              <a:t>Uses </a:t>
            </a:r>
            <a:r>
              <a:rPr lang="en-US" altLang="en-US">
                <a:solidFill>
                  <a:srgbClr val="3366FF"/>
                </a:solidFill>
                <a:ea typeface="ＭＳ Ｐゴシック" panose="020B0600070205080204" pitchFamily="34" charset="-128"/>
              </a:rPr>
              <a:t>adaptive mutexes </a:t>
            </a:r>
            <a:r>
              <a:rPr lang="en-US" altLang="en-US">
                <a:ea typeface="ＭＳ Ｐゴシック" panose="020B0600070205080204" pitchFamily="34" charset="-128"/>
              </a:rPr>
              <a:t>for efficiency when protecting data from short code segments</a:t>
            </a:r>
          </a:p>
          <a:p>
            <a:r>
              <a:rPr lang="en-US" altLang="en-US">
                <a:ea typeface="ＭＳ Ｐゴシック" panose="020B0600070205080204" pitchFamily="34" charset="-128"/>
              </a:rPr>
              <a:t>Uses </a:t>
            </a:r>
            <a:r>
              <a:rPr lang="en-US" altLang="en-US">
                <a:solidFill>
                  <a:srgbClr val="3366FF"/>
                </a:solidFill>
                <a:ea typeface="ＭＳ Ｐゴシック" panose="020B0600070205080204" pitchFamily="34" charset="-128"/>
              </a:rPr>
              <a:t>condition variables </a:t>
            </a:r>
            <a:r>
              <a:rPr lang="en-US" altLang="en-US">
                <a:ea typeface="ＭＳ Ｐゴシック" panose="020B0600070205080204" pitchFamily="34" charset="-128"/>
              </a:rPr>
              <a:t>and </a:t>
            </a:r>
            <a:r>
              <a:rPr lang="en-US" altLang="en-US">
                <a:solidFill>
                  <a:srgbClr val="3366FF"/>
                </a:solidFill>
                <a:ea typeface="ＭＳ Ｐゴシック" panose="020B0600070205080204" pitchFamily="34" charset="-128"/>
              </a:rPr>
              <a:t>readers-writers </a:t>
            </a:r>
            <a:r>
              <a:rPr lang="en-US" altLang="en-US">
                <a:ea typeface="ＭＳ Ｐゴシック" panose="020B0600070205080204" pitchFamily="34" charset="-128"/>
              </a:rPr>
              <a:t>locks when longer sections of code need access to data</a:t>
            </a:r>
          </a:p>
          <a:p>
            <a:r>
              <a:rPr lang="en-US" altLang="en-US">
                <a:ea typeface="ＭＳ Ｐゴシック" panose="020B0600070205080204" pitchFamily="34" charset="-128"/>
              </a:rPr>
              <a:t>Uses </a:t>
            </a:r>
            <a:r>
              <a:rPr lang="en-US" altLang="en-US">
                <a:solidFill>
                  <a:srgbClr val="3366FF"/>
                </a:solidFill>
                <a:ea typeface="ＭＳ Ｐゴシック" panose="020B0600070205080204" pitchFamily="34" charset="-128"/>
              </a:rPr>
              <a:t>turnstiles</a:t>
            </a:r>
            <a:r>
              <a:rPr lang="en-US" altLang="en-US">
                <a:ea typeface="ＭＳ Ｐゴシック" panose="020B0600070205080204" pitchFamily="34" charset="-128"/>
              </a:rPr>
              <a:t> to order the list of threads waiting to acquire either an adaptive mutex or reader-writer lock</a:t>
            </a:r>
          </a:p>
        </p:txBody>
      </p:sp>
    </p:spTree>
    <p:extLst>
      <p:ext uri="{BB962C8B-B14F-4D97-AF65-F5344CB8AC3E}">
        <p14:creationId xmlns:p14="http://schemas.microsoft.com/office/powerpoint/2010/main" val="39660979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F34B60-FA3B-4142-14E0-9AFCD26B42B3}"/>
              </a:ext>
            </a:extLst>
          </p:cNvPr>
          <p:cNvPicPr>
            <a:picLocks noChangeAspect="1"/>
          </p:cNvPicPr>
          <p:nvPr/>
        </p:nvPicPr>
        <p:blipFill>
          <a:blip r:embed="rId3"/>
          <a:stretch>
            <a:fillRect/>
          </a:stretch>
        </p:blipFill>
        <p:spPr>
          <a:xfrm>
            <a:off x="-1" y="120178"/>
            <a:ext cx="13312775" cy="7485388"/>
          </a:xfrm>
          <a:prstGeom prst="rect">
            <a:avLst/>
          </a:prstGeom>
        </p:spPr>
      </p:pic>
      <p:sp>
        <p:nvSpPr>
          <p:cNvPr id="96258"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Windows XP Synchronization</a:t>
            </a:r>
          </a:p>
        </p:txBody>
      </p:sp>
      <p:sp>
        <p:nvSpPr>
          <p:cNvPr id="96259" name="Rectangle 3"/>
          <p:cNvSpPr>
            <a:spLocks noGrp="1" noChangeArrowheads="1"/>
          </p:cNvSpPr>
          <p:nvPr>
            <p:ph type="body" idx="1"/>
          </p:nvPr>
        </p:nvSpPr>
        <p:spPr/>
        <p:txBody>
          <a:bodyPr/>
          <a:lstStyle/>
          <a:p>
            <a:r>
              <a:rPr lang="en-US" altLang="en-US">
                <a:ea typeface="ＭＳ Ｐゴシック" panose="020B0600070205080204" pitchFamily="34" charset="-128"/>
              </a:rPr>
              <a:t>Uses interrupt masks to protect access to global resources on uniprocessor systems</a:t>
            </a:r>
          </a:p>
          <a:p>
            <a:r>
              <a:rPr lang="en-US" altLang="en-US">
                <a:ea typeface="ＭＳ Ｐゴシック" panose="020B0600070205080204" pitchFamily="34" charset="-128"/>
              </a:rPr>
              <a:t>Uses </a:t>
            </a:r>
            <a:r>
              <a:rPr lang="en-US" altLang="en-US">
                <a:solidFill>
                  <a:srgbClr val="3366FF"/>
                </a:solidFill>
                <a:ea typeface="ＭＳ Ｐゴシック" panose="020B0600070205080204" pitchFamily="34" charset="-128"/>
              </a:rPr>
              <a:t>spinlocks </a:t>
            </a:r>
            <a:r>
              <a:rPr lang="en-US" altLang="en-US">
                <a:ea typeface="ＭＳ Ｐゴシック" panose="020B0600070205080204" pitchFamily="34" charset="-128"/>
              </a:rPr>
              <a:t>on multiprocessor systems</a:t>
            </a:r>
          </a:p>
          <a:p>
            <a:r>
              <a:rPr lang="en-US" altLang="en-US">
                <a:ea typeface="ＭＳ Ｐゴシック" panose="020B0600070205080204" pitchFamily="34" charset="-128"/>
              </a:rPr>
              <a:t>Also provides </a:t>
            </a:r>
            <a:r>
              <a:rPr lang="en-US" altLang="en-US">
                <a:solidFill>
                  <a:srgbClr val="3366FF"/>
                </a:solidFill>
                <a:ea typeface="ＭＳ Ｐゴシック" panose="020B0600070205080204" pitchFamily="34" charset="-128"/>
              </a:rPr>
              <a:t>dispatcher objects </a:t>
            </a:r>
            <a:r>
              <a:rPr lang="en-US" altLang="en-US">
                <a:ea typeface="ＭＳ Ｐゴシック" panose="020B0600070205080204" pitchFamily="34" charset="-128"/>
              </a:rPr>
              <a:t>which may act as either mutexes and semaphores</a:t>
            </a:r>
          </a:p>
          <a:p>
            <a:r>
              <a:rPr lang="en-US" altLang="en-US">
                <a:ea typeface="ＭＳ Ｐゴシック" panose="020B0600070205080204" pitchFamily="34" charset="-128"/>
              </a:rPr>
              <a:t>Dispatcher objects may also provide </a:t>
            </a:r>
            <a:r>
              <a:rPr lang="en-US" altLang="en-US">
                <a:solidFill>
                  <a:srgbClr val="3366FF"/>
                </a:solidFill>
                <a:ea typeface="ＭＳ Ｐゴシック" panose="020B0600070205080204" pitchFamily="34" charset="-128"/>
              </a:rPr>
              <a:t>events</a:t>
            </a:r>
          </a:p>
          <a:p>
            <a:pPr lvl="1"/>
            <a:r>
              <a:rPr lang="en-US" altLang="en-US">
                <a:ea typeface="ＭＳ Ｐゴシック" panose="020B0600070205080204" pitchFamily="34" charset="-128"/>
              </a:rPr>
              <a:t>An event acts much like a condition variable</a:t>
            </a:r>
          </a:p>
        </p:txBody>
      </p:sp>
    </p:spTree>
    <p:extLst>
      <p:ext uri="{BB962C8B-B14F-4D97-AF65-F5344CB8AC3E}">
        <p14:creationId xmlns:p14="http://schemas.microsoft.com/office/powerpoint/2010/main" val="17536065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EBBAF4-11B3-39F1-898B-786A01C61C0A}"/>
              </a:ext>
            </a:extLst>
          </p:cNvPr>
          <p:cNvPicPr>
            <a:picLocks noChangeAspect="1"/>
          </p:cNvPicPr>
          <p:nvPr/>
        </p:nvPicPr>
        <p:blipFill>
          <a:blip r:embed="rId3"/>
          <a:stretch>
            <a:fillRect/>
          </a:stretch>
        </p:blipFill>
        <p:spPr>
          <a:xfrm>
            <a:off x="-1" y="120178"/>
            <a:ext cx="13312775" cy="7485388"/>
          </a:xfrm>
          <a:prstGeom prst="rect">
            <a:avLst/>
          </a:prstGeom>
        </p:spPr>
      </p:pic>
      <p:sp>
        <p:nvSpPr>
          <p:cNvPr id="98306"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Linux Synchronization</a:t>
            </a:r>
          </a:p>
        </p:txBody>
      </p:sp>
      <p:sp>
        <p:nvSpPr>
          <p:cNvPr id="98307" name="Rectangle 3"/>
          <p:cNvSpPr>
            <a:spLocks noGrp="1" noChangeArrowheads="1"/>
          </p:cNvSpPr>
          <p:nvPr>
            <p:ph type="body" idx="1"/>
          </p:nvPr>
        </p:nvSpPr>
        <p:spPr/>
        <p:txBody>
          <a:bodyPr/>
          <a:lstStyle/>
          <a:p>
            <a:r>
              <a:rPr lang="en-US" altLang="en-US">
                <a:ea typeface="ＭＳ Ｐゴシック" panose="020B0600070205080204" pitchFamily="34" charset="-128"/>
              </a:rPr>
              <a:t>Linux:</a:t>
            </a:r>
          </a:p>
          <a:p>
            <a:pPr lvl="1"/>
            <a:r>
              <a:rPr lang="en-US" altLang="en-US">
                <a:ea typeface="ＭＳ Ｐゴシック" panose="020B0600070205080204" pitchFamily="34" charset="-128"/>
              </a:rPr>
              <a:t>Prior to kernel Version 2.6, disables interrupts to implement short critical sections</a:t>
            </a:r>
          </a:p>
          <a:p>
            <a:pPr lvl="1"/>
            <a:r>
              <a:rPr lang="en-US" altLang="en-US">
                <a:ea typeface="ＭＳ Ｐゴシック" panose="020B0600070205080204" pitchFamily="34" charset="-128"/>
              </a:rPr>
              <a:t>Version 2.6 and later, fully preemptive</a:t>
            </a:r>
          </a:p>
          <a:p>
            <a:endParaRPr lang="en-US" altLang="en-US">
              <a:ea typeface="ＭＳ Ｐゴシック" panose="020B0600070205080204" pitchFamily="34" charset="-128"/>
            </a:endParaRPr>
          </a:p>
          <a:p>
            <a:r>
              <a:rPr lang="en-US" altLang="en-US">
                <a:ea typeface="ＭＳ Ｐゴシック" panose="020B0600070205080204" pitchFamily="34" charset="-128"/>
              </a:rPr>
              <a:t>Linux provides:</a:t>
            </a:r>
          </a:p>
          <a:p>
            <a:pPr lvl="1"/>
            <a:r>
              <a:rPr lang="en-US" altLang="en-US">
                <a:ea typeface="ＭＳ Ｐゴシック" panose="020B0600070205080204" pitchFamily="34" charset="-128"/>
              </a:rPr>
              <a:t>semaphores</a:t>
            </a:r>
          </a:p>
          <a:p>
            <a:pPr lvl="1"/>
            <a:r>
              <a:rPr lang="en-US" altLang="en-US">
                <a:ea typeface="ＭＳ Ｐゴシック" panose="020B0600070205080204" pitchFamily="34" charset="-128"/>
              </a:rPr>
              <a:t>spin locks</a:t>
            </a:r>
          </a:p>
        </p:txBody>
      </p:sp>
    </p:spTree>
    <p:extLst>
      <p:ext uri="{BB962C8B-B14F-4D97-AF65-F5344CB8AC3E}">
        <p14:creationId xmlns:p14="http://schemas.microsoft.com/office/powerpoint/2010/main" val="30054020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190C8D-3F0D-5F53-EED6-DC1EEA5BBB52}"/>
              </a:ext>
            </a:extLst>
          </p:cNvPr>
          <p:cNvPicPr>
            <a:picLocks noChangeAspect="1"/>
          </p:cNvPicPr>
          <p:nvPr/>
        </p:nvPicPr>
        <p:blipFill>
          <a:blip r:embed="rId3"/>
          <a:stretch>
            <a:fillRect/>
          </a:stretch>
        </p:blipFill>
        <p:spPr>
          <a:xfrm>
            <a:off x="-1" y="120178"/>
            <a:ext cx="13312775" cy="7485388"/>
          </a:xfrm>
          <a:prstGeom prst="rect">
            <a:avLst/>
          </a:prstGeom>
        </p:spPr>
      </p:pic>
      <p:sp>
        <p:nvSpPr>
          <p:cNvPr id="49154" name="Rectangle 2"/>
          <p:cNvSpPr>
            <a:spLocks noGrp="1" noChangeArrowheads="1"/>
          </p:cNvSpPr>
          <p:nvPr>
            <p:ph type="title"/>
          </p:nvPr>
        </p:nvSpPr>
        <p:spPr>
          <a:xfrm>
            <a:off x="2662660" y="249608"/>
            <a:ext cx="8819480" cy="665621"/>
          </a:xfrm>
        </p:spPr>
        <p:txBody>
          <a:bodyPr>
            <a:normAutofit fontScale="90000"/>
          </a:bodyPr>
          <a:lstStyle/>
          <a:p>
            <a:pPr eaLnBrk="1" hangingPunct="1"/>
            <a:r>
              <a:rPr lang="en-US" altLang="en-US">
                <a:ea typeface="ＭＳ Ｐゴシック" panose="020B0600070205080204" pitchFamily="34" charset="-128"/>
              </a:rPr>
              <a:t>Classical Problems of Synchronization</a:t>
            </a:r>
          </a:p>
        </p:txBody>
      </p:sp>
      <p:sp>
        <p:nvSpPr>
          <p:cNvPr id="49155" name="Rectangle 3"/>
          <p:cNvSpPr>
            <a:spLocks noGrp="1" noChangeArrowheads="1"/>
          </p:cNvSpPr>
          <p:nvPr>
            <p:ph type="body" idx="1"/>
          </p:nvPr>
        </p:nvSpPr>
        <p:spPr/>
        <p:txBody>
          <a:bodyPr/>
          <a:lstStyle/>
          <a:p>
            <a:r>
              <a:rPr lang="en-US" altLang="en-US">
                <a:ea typeface="ＭＳ Ｐゴシック" panose="020B0600070205080204" pitchFamily="34" charset="-128"/>
              </a:rPr>
              <a:t>Bounded-Buffer Problem</a:t>
            </a:r>
          </a:p>
          <a:p>
            <a:r>
              <a:rPr lang="en-US" altLang="en-US">
                <a:ea typeface="ＭＳ Ｐゴシック" panose="020B0600070205080204" pitchFamily="34" charset="-128"/>
              </a:rPr>
              <a:t>Readers and Writers Problem</a:t>
            </a:r>
          </a:p>
          <a:p>
            <a:r>
              <a:rPr lang="en-US" altLang="en-US">
                <a:ea typeface="ＭＳ Ｐゴシック" panose="020B0600070205080204" pitchFamily="34" charset="-128"/>
              </a:rPr>
              <a:t>Dining-Philosophers Problem</a:t>
            </a:r>
          </a:p>
        </p:txBody>
      </p:sp>
    </p:spTree>
    <p:extLst>
      <p:ext uri="{BB962C8B-B14F-4D97-AF65-F5344CB8AC3E}">
        <p14:creationId xmlns:p14="http://schemas.microsoft.com/office/powerpoint/2010/main" val="41505096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F95DB1-F81F-0330-ADF4-7F2AB2E1883A}"/>
              </a:ext>
            </a:extLst>
          </p:cNvPr>
          <p:cNvPicPr>
            <a:picLocks noChangeAspect="1"/>
          </p:cNvPicPr>
          <p:nvPr/>
        </p:nvPicPr>
        <p:blipFill>
          <a:blip r:embed="rId3"/>
          <a:stretch>
            <a:fillRect/>
          </a:stretch>
        </p:blipFill>
        <p:spPr>
          <a:xfrm>
            <a:off x="-1" y="13300"/>
            <a:ext cx="13312775" cy="7485388"/>
          </a:xfrm>
          <a:prstGeom prst="rect">
            <a:avLst/>
          </a:prstGeom>
        </p:spPr>
      </p:pic>
      <p:sp>
        <p:nvSpPr>
          <p:cNvPr id="51202"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Bounded-Buffer Problem</a:t>
            </a:r>
          </a:p>
        </p:txBody>
      </p:sp>
      <p:sp>
        <p:nvSpPr>
          <p:cNvPr id="51203" name="Rectangle 3"/>
          <p:cNvSpPr>
            <a:spLocks noGrp="1" noChangeArrowheads="1"/>
          </p:cNvSpPr>
          <p:nvPr>
            <p:ph type="body" idx="1"/>
          </p:nvPr>
        </p:nvSpPr>
        <p:spPr>
          <a:xfrm>
            <a:off x="2662661" y="1412712"/>
            <a:ext cx="7873050" cy="4068262"/>
          </a:xfrm>
        </p:spPr>
        <p:txBody>
          <a:bodyPr/>
          <a:lstStyle/>
          <a:p>
            <a:r>
              <a:rPr lang="en-US" altLang="en-US" i="1">
                <a:ea typeface="ＭＳ Ｐゴシック" panose="020B0600070205080204" pitchFamily="34" charset="-128"/>
              </a:rPr>
              <a:t>N</a:t>
            </a:r>
            <a:r>
              <a:rPr lang="en-US" altLang="en-US">
                <a:ea typeface="ＭＳ Ｐゴシック" panose="020B0600070205080204" pitchFamily="34" charset="-128"/>
              </a:rPr>
              <a:t> buffers, each can hold one item</a:t>
            </a:r>
          </a:p>
          <a:p>
            <a:r>
              <a:rPr lang="en-US" altLang="en-US">
                <a:ea typeface="ＭＳ Ｐゴシック" panose="020B0600070205080204" pitchFamily="34" charset="-128"/>
              </a:rPr>
              <a:t>Semaphore </a:t>
            </a:r>
            <a:r>
              <a:rPr lang="en-US" altLang="en-US">
                <a:solidFill>
                  <a:srgbClr val="FF0000"/>
                </a:solidFill>
                <a:ea typeface="ＭＳ Ｐゴシック" panose="020B0600070205080204" pitchFamily="34" charset="-128"/>
              </a:rPr>
              <a:t>mutex</a:t>
            </a:r>
            <a:r>
              <a:rPr lang="en-US" altLang="en-US">
                <a:ea typeface="ＭＳ Ｐゴシック" panose="020B0600070205080204" pitchFamily="34" charset="-128"/>
              </a:rPr>
              <a:t> initialized to the value 1</a:t>
            </a:r>
          </a:p>
          <a:p>
            <a:r>
              <a:rPr lang="en-US" altLang="en-US">
                <a:ea typeface="ＭＳ Ｐゴシック" panose="020B0600070205080204" pitchFamily="34" charset="-128"/>
              </a:rPr>
              <a:t>Semaphore </a:t>
            </a:r>
            <a:r>
              <a:rPr lang="en-US" altLang="en-US">
                <a:solidFill>
                  <a:srgbClr val="FF0000"/>
                </a:solidFill>
                <a:ea typeface="ＭＳ Ｐゴシック" panose="020B0600070205080204" pitchFamily="34" charset="-128"/>
              </a:rPr>
              <a:t>full </a:t>
            </a:r>
            <a:r>
              <a:rPr lang="en-US" altLang="en-US">
                <a:ea typeface="ＭＳ Ｐゴシック" panose="020B0600070205080204" pitchFamily="34" charset="-128"/>
              </a:rPr>
              <a:t>initialized to the value 0</a:t>
            </a:r>
          </a:p>
          <a:p>
            <a:r>
              <a:rPr lang="en-US" altLang="en-US">
                <a:ea typeface="ＭＳ Ｐゴシック" panose="020B0600070205080204" pitchFamily="34" charset="-128"/>
              </a:rPr>
              <a:t>Semaphore </a:t>
            </a:r>
            <a:r>
              <a:rPr lang="en-US" altLang="en-US">
                <a:solidFill>
                  <a:srgbClr val="FF0000"/>
                </a:solidFill>
                <a:ea typeface="ＭＳ Ｐゴシック" panose="020B0600070205080204" pitchFamily="34" charset="-128"/>
              </a:rPr>
              <a:t>empty</a:t>
            </a:r>
            <a:r>
              <a:rPr lang="en-US" altLang="en-US">
                <a:ea typeface="ＭＳ Ｐゴシック" panose="020B0600070205080204" pitchFamily="34" charset="-128"/>
              </a:rPr>
              <a:t> initialized to the value N.</a:t>
            </a:r>
          </a:p>
          <a:p>
            <a:endParaRPr lang="en-US" altLang="en-US">
              <a:ea typeface="ＭＳ Ｐゴシック" panose="020B0600070205080204" pitchFamily="34" charset="-128"/>
            </a:endParaRPr>
          </a:p>
        </p:txBody>
      </p:sp>
      <p:sp>
        <p:nvSpPr>
          <p:cNvPr id="51204" name="Rectangle 5"/>
          <p:cNvSpPr>
            <a:spLocks noChangeArrowheads="1"/>
          </p:cNvSpPr>
          <p:nvPr/>
        </p:nvSpPr>
        <p:spPr bwMode="auto">
          <a:xfrm>
            <a:off x="4385649" y="3544781"/>
            <a:ext cx="184731" cy="39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34" charset="-128"/>
              </a:defRPr>
            </a:lvl1pPr>
            <a:lvl2pPr marL="37931725" indent="-37474525">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endParaRPr kumimoji="1" lang="en-US" altLang="en-US" sz="1965">
              <a:latin typeface="Helvetica" panose="020B0604020202020204" pitchFamily="34" charset="0"/>
            </a:endParaRPr>
          </a:p>
        </p:txBody>
      </p:sp>
    </p:spTree>
    <p:extLst>
      <p:ext uri="{BB962C8B-B14F-4D97-AF65-F5344CB8AC3E}">
        <p14:creationId xmlns:p14="http://schemas.microsoft.com/office/powerpoint/2010/main" val="1995180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3C044E-99DF-5B07-77F4-BFD454463BC5}"/>
              </a:ext>
            </a:extLst>
          </p:cNvPr>
          <p:cNvPicPr>
            <a:picLocks noChangeAspect="1"/>
          </p:cNvPicPr>
          <p:nvPr/>
        </p:nvPicPr>
        <p:blipFill>
          <a:blip r:embed="rId3"/>
          <a:stretch>
            <a:fillRect/>
          </a:stretch>
        </p:blipFill>
        <p:spPr>
          <a:xfrm>
            <a:off x="-1" y="120178"/>
            <a:ext cx="13312775" cy="7485388"/>
          </a:xfrm>
          <a:prstGeom prst="rect">
            <a:avLst/>
          </a:prstGeom>
        </p:spPr>
      </p:pic>
      <p:sp>
        <p:nvSpPr>
          <p:cNvPr id="53250"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Bounded Buffer Problem (Cont.)</a:t>
            </a:r>
          </a:p>
        </p:txBody>
      </p:sp>
      <p:sp>
        <p:nvSpPr>
          <p:cNvPr id="53251" name="Rectangle 3"/>
          <p:cNvSpPr>
            <a:spLocks noGrp="1" noChangeArrowheads="1"/>
          </p:cNvSpPr>
          <p:nvPr>
            <p:ph type="body" idx="1"/>
          </p:nvPr>
        </p:nvSpPr>
        <p:spPr>
          <a:xfrm>
            <a:off x="2567324" y="1397111"/>
            <a:ext cx="8569872" cy="5324969"/>
          </a:xfrm>
        </p:spPr>
        <p:txBody>
          <a:bodyPr/>
          <a:lstStyle/>
          <a:p>
            <a:r>
              <a:rPr lang="en-US" altLang="en-US" sz="1747">
                <a:ea typeface="ＭＳ Ｐゴシック" panose="020B0600070205080204" pitchFamily="34" charset="-128"/>
              </a:rPr>
              <a:t>The structure of the producer process</a:t>
            </a:r>
          </a:p>
          <a:p>
            <a:pPr>
              <a:buFont typeface="Monotype Sorts" charset="2"/>
              <a:buNone/>
            </a:pPr>
            <a:endParaRPr lang="en-US" altLang="en-US" sz="1747">
              <a:ea typeface="ＭＳ Ｐゴシック" panose="020B0600070205080204" pitchFamily="34" charset="-128"/>
            </a:endParaRPr>
          </a:p>
          <a:p>
            <a:pPr>
              <a:buFont typeface="Monotype Sorts" charset="2"/>
              <a:buNone/>
            </a:pPr>
            <a:r>
              <a:rPr lang="en-US" altLang="en-US" sz="1747">
                <a:solidFill>
                  <a:srgbClr val="0000FF"/>
                </a:solidFill>
                <a:ea typeface="ＭＳ Ｐゴシック" panose="020B0600070205080204" pitchFamily="34" charset="-128"/>
              </a:rPr>
              <a:t>	do  {</a:t>
            </a:r>
            <a:br>
              <a:rPr lang="en-US" altLang="en-US" sz="1747">
                <a:solidFill>
                  <a:srgbClr val="0000FF"/>
                </a:solidFill>
                <a:ea typeface="ＭＳ Ｐゴシック" panose="020B0600070205080204" pitchFamily="34" charset="-128"/>
              </a:rPr>
            </a:br>
            <a:endParaRPr lang="en-US" altLang="en-US" sz="1747">
              <a:solidFill>
                <a:srgbClr val="0000FF"/>
              </a:solidFill>
              <a:ea typeface="ＭＳ Ｐゴシック" panose="020B0600070205080204" pitchFamily="34" charset="-128"/>
            </a:endParaRPr>
          </a:p>
          <a:p>
            <a:pPr>
              <a:buFont typeface="Monotype Sorts" charset="2"/>
              <a:buNone/>
            </a:pPr>
            <a:r>
              <a:rPr lang="en-US" altLang="en-US" sz="1747">
                <a:solidFill>
                  <a:srgbClr val="0000FF"/>
                </a:solidFill>
                <a:ea typeface="ＭＳ Ｐゴシック" panose="020B0600070205080204" pitchFamily="34" charset="-128"/>
              </a:rPr>
              <a:t>                         //   produce an item in nextp</a:t>
            </a:r>
          </a:p>
          <a:p>
            <a:pPr>
              <a:buFont typeface="Monotype Sorts" charset="2"/>
              <a:buNone/>
            </a:pPr>
            <a:endParaRPr lang="en-US" altLang="en-US" sz="1747">
              <a:solidFill>
                <a:srgbClr val="0000FF"/>
              </a:solidFill>
              <a:ea typeface="ＭＳ Ｐゴシック" panose="020B0600070205080204" pitchFamily="34" charset="-128"/>
            </a:endParaRPr>
          </a:p>
          <a:p>
            <a:pPr>
              <a:buFont typeface="Monotype Sorts" charset="2"/>
              <a:buNone/>
            </a:pPr>
            <a:r>
              <a:rPr lang="en-US" altLang="en-US" sz="1747">
                <a:solidFill>
                  <a:srgbClr val="0000FF"/>
                </a:solidFill>
                <a:ea typeface="ＭＳ Ｐゴシック" panose="020B0600070205080204" pitchFamily="34" charset="-128"/>
              </a:rPr>
              <a:t>                   wait (empty);</a:t>
            </a:r>
          </a:p>
          <a:p>
            <a:pPr>
              <a:buFont typeface="Monotype Sorts" charset="2"/>
              <a:buNone/>
            </a:pPr>
            <a:r>
              <a:rPr lang="en-US" altLang="en-US" sz="1747">
                <a:solidFill>
                  <a:srgbClr val="0000FF"/>
                </a:solidFill>
                <a:ea typeface="ＭＳ Ｐゴシック" panose="020B0600070205080204" pitchFamily="34" charset="-128"/>
              </a:rPr>
              <a:t>                   wait (mutex);</a:t>
            </a:r>
          </a:p>
          <a:p>
            <a:pPr>
              <a:buFont typeface="Monotype Sorts" charset="2"/>
              <a:buNone/>
            </a:pPr>
            <a:endParaRPr lang="en-US" altLang="en-US" sz="1747">
              <a:solidFill>
                <a:srgbClr val="0000FF"/>
              </a:solidFill>
              <a:ea typeface="ＭＳ Ｐゴシック" panose="020B0600070205080204" pitchFamily="34" charset="-128"/>
            </a:endParaRPr>
          </a:p>
          <a:p>
            <a:pPr>
              <a:buFont typeface="Monotype Sorts" charset="2"/>
              <a:buNone/>
            </a:pPr>
            <a:r>
              <a:rPr lang="en-US" altLang="en-US" sz="1747">
                <a:solidFill>
                  <a:srgbClr val="0000FF"/>
                </a:solidFill>
                <a:ea typeface="ＭＳ Ｐゴシック" panose="020B0600070205080204" pitchFamily="34" charset="-128"/>
              </a:rPr>
              <a:t>                         //  add the item to the  buffer</a:t>
            </a:r>
          </a:p>
          <a:p>
            <a:pPr>
              <a:buFont typeface="Monotype Sorts" charset="2"/>
              <a:buNone/>
            </a:pPr>
            <a:endParaRPr lang="en-US" altLang="en-US" sz="1747">
              <a:solidFill>
                <a:srgbClr val="0000FF"/>
              </a:solidFill>
              <a:ea typeface="ＭＳ Ｐゴシック" panose="020B0600070205080204" pitchFamily="34" charset="-128"/>
            </a:endParaRPr>
          </a:p>
          <a:p>
            <a:pPr>
              <a:buFont typeface="Monotype Sorts" charset="2"/>
              <a:buNone/>
            </a:pPr>
            <a:r>
              <a:rPr lang="en-US" altLang="en-US" sz="1747">
                <a:solidFill>
                  <a:srgbClr val="0000FF"/>
                </a:solidFill>
                <a:ea typeface="ＭＳ Ｐゴシック" panose="020B0600070205080204" pitchFamily="34" charset="-128"/>
              </a:rPr>
              <a:t>                    signal (mutex);</a:t>
            </a:r>
          </a:p>
          <a:p>
            <a:pPr>
              <a:buFont typeface="Monotype Sorts" charset="2"/>
              <a:buNone/>
            </a:pPr>
            <a:r>
              <a:rPr lang="en-US" altLang="en-US" sz="1747">
                <a:solidFill>
                  <a:srgbClr val="0000FF"/>
                </a:solidFill>
                <a:ea typeface="ＭＳ Ｐゴシック" panose="020B0600070205080204" pitchFamily="34" charset="-128"/>
              </a:rPr>
              <a:t>                    signal (full);</a:t>
            </a:r>
          </a:p>
          <a:p>
            <a:pPr>
              <a:buFont typeface="Monotype Sorts" charset="2"/>
              <a:buNone/>
            </a:pPr>
            <a:r>
              <a:rPr lang="en-US" altLang="en-US" sz="1747">
                <a:solidFill>
                  <a:srgbClr val="0000FF"/>
                </a:solidFill>
                <a:ea typeface="ＭＳ Ｐゴシック" panose="020B0600070205080204" pitchFamily="34" charset="-128"/>
              </a:rPr>
              <a:t>           } while (TRUE);</a:t>
            </a:r>
          </a:p>
        </p:txBody>
      </p:sp>
    </p:spTree>
    <p:extLst>
      <p:ext uri="{BB962C8B-B14F-4D97-AF65-F5344CB8AC3E}">
        <p14:creationId xmlns:p14="http://schemas.microsoft.com/office/powerpoint/2010/main" val="27804671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1B11ED-D828-BEC8-B04E-E18007280527}"/>
              </a:ext>
            </a:extLst>
          </p:cNvPr>
          <p:cNvPicPr>
            <a:picLocks noChangeAspect="1"/>
          </p:cNvPicPr>
          <p:nvPr/>
        </p:nvPicPr>
        <p:blipFill>
          <a:blip r:embed="rId3"/>
          <a:stretch>
            <a:fillRect/>
          </a:stretch>
        </p:blipFill>
        <p:spPr>
          <a:xfrm>
            <a:off x="-1" y="132053"/>
            <a:ext cx="13312775" cy="7485388"/>
          </a:xfrm>
          <a:prstGeom prst="rect">
            <a:avLst/>
          </a:prstGeom>
        </p:spPr>
      </p:pic>
      <p:sp>
        <p:nvSpPr>
          <p:cNvPr id="55298"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Bounded Buffer Problem (Cont.)</a:t>
            </a:r>
          </a:p>
        </p:txBody>
      </p:sp>
      <p:sp>
        <p:nvSpPr>
          <p:cNvPr id="55299" name="Rectangle 3"/>
          <p:cNvSpPr>
            <a:spLocks noGrp="1" noChangeArrowheads="1"/>
          </p:cNvSpPr>
          <p:nvPr>
            <p:ph type="body" idx="1"/>
          </p:nvPr>
        </p:nvSpPr>
        <p:spPr>
          <a:xfrm>
            <a:off x="2567324" y="1397111"/>
            <a:ext cx="8569872" cy="5324969"/>
          </a:xfrm>
        </p:spPr>
        <p:txBody>
          <a:bodyPr/>
          <a:lstStyle/>
          <a:p>
            <a:r>
              <a:rPr lang="en-US" altLang="en-US" sz="1747">
                <a:ea typeface="ＭＳ Ｐゴシック" panose="020B0600070205080204" pitchFamily="34" charset="-128"/>
              </a:rPr>
              <a:t>The structure of the consumer process</a:t>
            </a:r>
          </a:p>
          <a:p>
            <a:pPr>
              <a:buFont typeface="Monotype Sorts" charset="2"/>
              <a:buNone/>
            </a:pPr>
            <a:endParaRPr lang="en-US" altLang="en-US" sz="1747">
              <a:ea typeface="ＭＳ Ｐゴシック" panose="020B0600070205080204" pitchFamily="34" charset="-128"/>
            </a:endParaRPr>
          </a:p>
          <a:p>
            <a:pPr>
              <a:buFont typeface="Monotype Sorts" charset="2"/>
              <a:buNone/>
            </a:pPr>
            <a:r>
              <a:rPr lang="en-US" altLang="en-US" sz="1747">
                <a:solidFill>
                  <a:srgbClr val="0000FF"/>
                </a:solidFill>
                <a:ea typeface="ＭＳ Ｐゴシック" panose="020B0600070205080204" pitchFamily="34" charset="-128"/>
              </a:rPr>
              <a:t>           do {</a:t>
            </a:r>
          </a:p>
          <a:p>
            <a:pPr>
              <a:buFont typeface="Monotype Sorts" charset="2"/>
              <a:buNone/>
            </a:pPr>
            <a:r>
              <a:rPr lang="en-US" altLang="en-US" sz="1747">
                <a:solidFill>
                  <a:srgbClr val="0000FF"/>
                </a:solidFill>
                <a:ea typeface="ＭＳ Ｐゴシック" panose="020B0600070205080204" pitchFamily="34" charset="-128"/>
              </a:rPr>
              <a:t>                    wait (full);</a:t>
            </a:r>
          </a:p>
          <a:p>
            <a:pPr>
              <a:buFont typeface="Monotype Sorts" charset="2"/>
              <a:buNone/>
            </a:pPr>
            <a:r>
              <a:rPr lang="en-US" altLang="en-US" sz="1747">
                <a:solidFill>
                  <a:srgbClr val="0000FF"/>
                </a:solidFill>
                <a:ea typeface="ＭＳ Ｐゴシック" panose="020B0600070205080204" pitchFamily="34" charset="-128"/>
              </a:rPr>
              <a:t>                    wait (mutex);</a:t>
            </a:r>
          </a:p>
          <a:p>
            <a:pPr>
              <a:buFont typeface="Monotype Sorts" charset="2"/>
              <a:buNone/>
            </a:pPr>
            <a:endParaRPr lang="en-US" altLang="en-US" sz="1747">
              <a:solidFill>
                <a:srgbClr val="0000FF"/>
              </a:solidFill>
              <a:ea typeface="ＭＳ Ｐゴシック" panose="020B0600070205080204" pitchFamily="34" charset="-128"/>
            </a:endParaRPr>
          </a:p>
          <a:p>
            <a:pPr>
              <a:buFont typeface="Monotype Sorts" charset="2"/>
              <a:buNone/>
            </a:pPr>
            <a:r>
              <a:rPr lang="en-US" altLang="en-US" sz="1747">
                <a:solidFill>
                  <a:srgbClr val="0000FF"/>
                </a:solidFill>
                <a:ea typeface="ＭＳ Ｐゴシック" panose="020B0600070205080204" pitchFamily="34" charset="-128"/>
              </a:rPr>
              <a:t>                             //  remove an item from  buffer to nextc</a:t>
            </a:r>
          </a:p>
          <a:p>
            <a:pPr>
              <a:buFont typeface="Monotype Sorts" charset="2"/>
              <a:buNone/>
            </a:pPr>
            <a:endParaRPr lang="en-US" altLang="en-US" sz="1747">
              <a:solidFill>
                <a:srgbClr val="0000FF"/>
              </a:solidFill>
              <a:ea typeface="ＭＳ Ｐゴシック" panose="020B0600070205080204" pitchFamily="34" charset="-128"/>
            </a:endParaRPr>
          </a:p>
          <a:p>
            <a:pPr>
              <a:buFont typeface="Monotype Sorts" charset="2"/>
              <a:buNone/>
            </a:pPr>
            <a:r>
              <a:rPr lang="en-US" altLang="en-US" sz="1747">
                <a:solidFill>
                  <a:srgbClr val="0000FF"/>
                </a:solidFill>
                <a:ea typeface="ＭＳ Ｐゴシック" panose="020B0600070205080204" pitchFamily="34" charset="-128"/>
              </a:rPr>
              <a:t>                    signal (mutex);</a:t>
            </a:r>
          </a:p>
          <a:p>
            <a:pPr>
              <a:buFont typeface="Monotype Sorts" charset="2"/>
              <a:buNone/>
            </a:pPr>
            <a:r>
              <a:rPr lang="en-US" altLang="en-US" sz="1747">
                <a:solidFill>
                  <a:srgbClr val="0000FF"/>
                </a:solidFill>
                <a:ea typeface="ＭＳ Ｐゴシック" panose="020B0600070205080204" pitchFamily="34" charset="-128"/>
              </a:rPr>
              <a:t>                    signal (empty);</a:t>
            </a:r>
          </a:p>
          <a:p>
            <a:pPr>
              <a:buFont typeface="Monotype Sorts" charset="2"/>
              <a:buNone/>
            </a:pPr>
            <a:r>
              <a:rPr lang="en-US" altLang="en-US" sz="1747">
                <a:solidFill>
                  <a:srgbClr val="0000FF"/>
                </a:solidFill>
                <a:ea typeface="ＭＳ Ｐゴシック" panose="020B0600070205080204" pitchFamily="34" charset="-128"/>
              </a:rPr>
              <a:t>             </a:t>
            </a:r>
          </a:p>
          <a:p>
            <a:pPr>
              <a:buFont typeface="Monotype Sorts" charset="2"/>
              <a:buNone/>
            </a:pPr>
            <a:r>
              <a:rPr lang="en-US" altLang="en-US" sz="1747">
                <a:solidFill>
                  <a:srgbClr val="0000FF"/>
                </a:solidFill>
                <a:ea typeface="ＭＳ Ｐゴシック" panose="020B0600070205080204" pitchFamily="34" charset="-128"/>
              </a:rPr>
              <a:t>                            //  consume the item in nextc</a:t>
            </a:r>
          </a:p>
          <a:p>
            <a:pPr>
              <a:buFont typeface="Monotype Sorts" charset="2"/>
              <a:buNone/>
            </a:pPr>
            <a:endParaRPr lang="en-US" altLang="en-US" sz="1747">
              <a:solidFill>
                <a:srgbClr val="0000FF"/>
              </a:solidFill>
              <a:ea typeface="ＭＳ Ｐゴシック" panose="020B0600070205080204" pitchFamily="34" charset="-128"/>
            </a:endParaRPr>
          </a:p>
          <a:p>
            <a:pPr>
              <a:buFont typeface="Monotype Sorts" charset="2"/>
              <a:buNone/>
            </a:pPr>
            <a:r>
              <a:rPr lang="en-US" altLang="en-US" sz="1747">
                <a:solidFill>
                  <a:srgbClr val="0000FF"/>
                </a:solidFill>
                <a:ea typeface="ＭＳ Ｐゴシック" panose="020B0600070205080204" pitchFamily="34" charset="-128"/>
              </a:rPr>
              <a:t>           } while (TRUE);</a:t>
            </a:r>
          </a:p>
        </p:txBody>
      </p:sp>
    </p:spTree>
    <p:extLst>
      <p:ext uri="{BB962C8B-B14F-4D97-AF65-F5344CB8AC3E}">
        <p14:creationId xmlns:p14="http://schemas.microsoft.com/office/powerpoint/2010/main" val="418756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descr="A picture containing screenshot, line, plot&#10;&#10;Description automatically generated">
            <a:extLst>
              <a:ext uri="{FF2B5EF4-FFF2-40B4-BE49-F238E27FC236}">
                <a16:creationId xmlns:a16="http://schemas.microsoft.com/office/drawing/2014/main" id="{5A2FFAC5-089A-3876-337B-8F309022A2E5}"/>
              </a:ext>
            </a:extLst>
          </p:cNvPr>
          <p:cNvPicPr>
            <a:picLocks noChangeAspect="1"/>
          </p:cNvPicPr>
          <p:nvPr/>
        </p:nvPicPr>
        <p:blipFill rotWithShape="1">
          <a:blip r:embed="rId3">
            <a:extLst>
              <a:ext uri="{28A0092B-C50C-407E-A947-70E740481C1C}">
                <a14:useLocalDpi xmlns:a14="http://schemas.microsoft.com/office/drawing/2010/main" val="0"/>
              </a:ext>
            </a:extLst>
          </a:blip>
          <a:srcRect t="19"/>
          <a:stretch/>
        </p:blipFill>
        <p:spPr>
          <a:xfrm>
            <a:off x="-23495" y="-1301"/>
            <a:ext cx="13312400" cy="7486838"/>
          </a:xfrm>
          <a:prstGeom prst="rect">
            <a:avLst/>
          </a:prstGeom>
        </p:spPr>
      </p:pic>
      <p:sp>
        <p:nvSpPr>
          <p:cNvPr id="56322"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Cooperating Processes</a:t>
            </a:r>
          </a:p>
        </p:txBody>
      </p:sp>
      <p:sp>
        <p:nvSpPr>
          <p:cNvPr id="56323" name="Rectangle 3"/>
          <p:cNvSpPr>
            <a:spLocks noGrp="1" noChangeArrowheads="1"/>
          </p:cNvSpPr>
          <p:nvPr>
            <p:ph type="body" idx="1"/>
          </p:nvPr>
        </p:nvSpPr>
        <p:spPr/>
        <p:txBody>
          <a:bodyPr/>
          <a:lstStyle/>
          <a:p>
            <a:r>
              <a:rPr lang="en-US" altLang="en-US" b="1" dirty="0">
                <a:ea typeface="ＭＳ Ｐゴシック" panose="020B0600070205080204" pitchFamily="34" charset="-128"/>
              </a:rPr>
              <a:t>Independent</a:t>
            </a:r>
            <a:r>
              <a:rPr lang="en-US" altLang="en-US" dirty="0">
                <a:ea typeface="ＭＳ Ｐゴシック" panose="020B0600070205080204" pitchFamily="34" charset="-128"/>
              </a:rPr>
              <a:t> process cannot affect or be affected by the execution of another process</a:t>
            </a:r>
          </a:p>
          <a:p>
            <a:r>
              <a:rPr lang="en-US" altLang="en-US" b="1" dirty="0">
                <a:solidFill>
                  <a:srgbClr val="000000"/>
                </a:solidFill>
                <a:ea typeface="ＭＳ Ｐゴシック" panose="020B0600070205080204" pitchFamily="34" charset="-128"/>
              </a:rPr>
              <a:t>Cooperating</a:t>
            </a:r>
            <a:r>
              <a:rPr lang="en-US" altLang="en-US" dirty="0">
                <a:ea typeface="ＭＳ Ｐゴシック" panose="020B0600070205080204" pitchFamily="34" charset="-128"/>
              </a:rPr>
              <a:t> process can affect or be affected by the execution of another process</a:t>
            </a:r>
          </a:p>
          <a:p>
            <a:r>
              <a:rPr lang="en-US" altLang="en-US" dirty="0">
                <a:ea typeface="ＭＳ Ｐゴシック" panose="020B0600070205080204" pitchFamily="34" charset="-128"/>
              </a:rPr>
              <a:t>Advantages of process cooperation</a:t>
            </a:r>
          </a:p>
          <a:p>
            <a:pPr lvl="1"/>
            <a:r>
              <a:rPr lang="en-US" altLang="en-US" dirty="0">
                <a:ea typeface="ＭＳ Ｐゴシック" panose="020B0600070205080204" pitchFamily="34" charset="-128"/>
              </a:rPr>
              <a:t>Information sharing </a:t>
            </a:r>
          </a:p>
          <a:p>
            <a:pPr lvl="1"/>
            <a:r>
              <a:rPr lang="en-US" altLang="en-US" dirty="0">
                <a:ea typeface="ＭＳ Ｐゴシック" panose="020B0600070205080204" pitchFamily="34" charset="-128"/>
              </a:rPr>
              <a:t>Computation speed-up</a:t>
            </a:r>
          </a:p>
          <a:p>
            <a:pPr lvl="1"/>
            <a:r>
              <a:rPr lang="en-US" altLang="en-US" dirty="0">
                <a:ea typeface="ＭＳ Ｐゴシック" panose="020B0600070205080204" pitchFamily="34" charset="-128"/>
              </a:rPr>
              <a:t>Modularity</a:t>
            </a:r>
          </a:p>
          <a:p>
            <a:pPr lvl="1"/>
            <a:r>
              <a:rPr lang="en-US" altLang="en-US" dirty="0">
                <a:ea typeface="ＭＳ Ｐゴシック" panose="020B0600070205080204" pitchFamily="34" charset="-128"/>
              </a:rPr>
              <a:t>Convenience</a:t>
            </a:r>
          </a:p>
        </p:txBody>
      </p:sp>
    </p:spTree>
    <p:extLst>
      <p:ext uri="{BB962C8B-B14F-4D97-AF65-F5344CB8AC3E}">
        <p14:creationId xmlns:p14="http://schemas.microsoft.com/office/powerpoint/2010/main" val="211404803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4CCDC3-AC23-5CF3-BEF9-5BE04F3BFB4B}"/>
              </a:ext>
            </a:extLst>
          </p:cNvPr>
          <p:cNvPicPr>
            <a:picLocks noChangeAspect="1"/>
          </p:cNvPicPr>
          <p:nvPr/>
        </p:nvPicPr>
        <p:blipFill>
          <a:blip r:embed="rId3"/>
          <a:stretch>
            <a:fillRect/>
          </a:stretch>
        </p:blipFill>
        <p:spPr>
          <a:xfrm>
            <a:off x="-1" y="120178"/>
            <a:ext cx="13312775" cy="7485388"/>
          </a:xfrm>
          <a:prstGeom prst="rect">
            <a:avLst/>
          </a:prstGeom>
        </p:spPr>
      </p:pic>
      <p:sp>
        <p:nvSpPr>
          <p:cNvPr id="57346" name="Rectangle 2"/>
          <p:cNvSpPr>
            <a:spLocks noGrp="1" noChangeArrowheads="1"/>
          </p:cNvSpPr>
          <p:nvPr>
            <p:ph type="title"/>
          </p:nvPr>
        </p:nvSpPr>
        <p:spPr>
          <a:xfrm>
            <a:off x="915252" y="220550"/>
            <a:ext cx="11482268" cy="1447380"/>
          </a:xfrm>
        </p:spPr>
        <p:txBody>
          <a:bodyPr/>
          <a:lstStyle/>
          <a:p>
            <a:pPr eaLnBrk="1" hangingPunct="1"/>
            <a:r>
              <a:rPr lang="en-US" altLang="en-US" dirty="0">
                <a:ea typeface="ＭＳ Ｐゴシック" panose="020B0600070205080204" pitchFamily="34" charset="-128"/>
              </a:rPr>
              <a:t>Readers-Writers Problem</a:t>
            </a:r>
          </a:p>
        </p:txBody>
      </p:sp>
      <p:sp>
        <p:nvSpPr>
          <p:cNvPr id="57347" name="Rectangle 3"/>
          <p:cNvSpPr>
            <a:spLocks noGrp="1" noChangeArrowheads="1"/>
          </p:cNvSpPr>
          <p:nvPr>
            <p:ph type="body" idx="1"/>
          </p:nvPr>
        </p:nvSpPr>
        <p:spPr>
          <a:xfrm>
            <a:off x="1104404" y="1551492"/>
            <a:ext cx="10913423" cy="5196698"/>
          </a:xfrm>
        </p:spPr>
        <p:txBody>
          <a:bodyPr>
            <a:normAutofit lnSpcReduction="10000"/>
          </a:bodyPr>
          <a:lstStyle/>
          <a:p>
            <a:r>
              <a:rPr lang="en-US" altLang="en-US" dirty="0">
                <a:ea typeface="ＭＳ Ｐゴシック" panose="020B0600070205080204" pitchFamily="34" charset="-128"/>
              </a:rPr>
              <a:t>A data set is shared among a number of concurrent processes</a:t>
            </a:r>
          </a:p>
          <a:p>
            <a:pPr lvl="1"/>
            <a:r>
              <a:rPr lang="en-US" altLang="en-US" dirty="0">
                <a:ea typeface="ＭＳ Ｐゴシック" panose="020B0600070205080204" pitchFamily="34" charset="-128"/>
              </a:rPr>
              <a:t>Readers – only read the data set; they do </a:t>
            </a:r>
            <a:r>
              <a:rPr lang="en-US" altLang="en-US" b="1" dirty="0">
                <a:ea typeface="ＭＳ Ｐゴシック" panose="020B0600070205080204" pitchFamily="34" charset="-128"/>
              </a:rPr>
              <a:t>not </a:t>
            </a:r>
            <a:r>
              <a:rPr lang="en-US" altLang="en-US" dirty="0">
                <a:ea typeface="ＭＳ Ｐゴシック" panose="020B0600070205080204" pitchFamily="34" charset="-128"/>
              </a:rPr>
              <a:t>perform any updates</a:t>
            </a:r>
          </a:p>
          <a:p>
            <a:pPr lvl="1"/>
            <a:r>
              <a:rPr lang="en-US" altLang="en-US" dirty="0">
                <a:ea typeface="ＭＳ Ｐゴシック" panose="020B0600070205080204" pitchFamily="34" charset="-128"/>
              </a:rPr>
              <a:t>Writers   – can both read and write</a:t>
            </a:r>
            <a:br>
              <a:rPr lang="en-US" altLang="en-US" dirty="0">
                <a:ea typeface="ＭＳ Ｐゴシック" panose="020B0600070205080204" pitchFamily="34" charset="-128"/>
              </a:rPr>
            </a:br>
            <a:endParaRPr lang="en-US" altLang="en-US" dirty="0">
              <a:ea typeface="ＭＳ Ｐゴシック" panose="020B0600070205080204" pitchFamily="34" charset="-128"/>
            </a:endParaRPr>
          </a:p>
          <a:p>
            <a:r>
              <a:rPr lang="en-US" altLang="en-US" dirty="0">
                <a:ea typeface="ＭＳ Ｐゴシック" panose="020B0600070205080204" pitchFamily="34" charset="-128"/>
              </a:rPr>
              <a:t>Problem – allow multiple readers to read at the same time.  Only one single writer can access the shared data at the same time</a:t>
            </a:r>
          </a:p>
          <a:p>
            <a:endParaRPr lang="en-US" altLang="en-US" dirty="0">
              <a:ea typeface="ＭＳ Ｐゴシック" panose="020B0600070205080204" pitchFamily="34" charset="-128"/>
            </a:endParaRPr>
          </a:p>
          <a:p>
            <a:r>
              <a:rPr lang="en-US" altLang="en-US" dirty="0">
                <a:ea typeface="ＭＳ Ｐゴシック" panose="020B0600070205080204" pitchFamily="34" charset="-128"/>
              </a:rPr>
              <a:t>Shared Data</a:t>
            </a:r>
          </a:p>
          <a:p>
            <a:pPr lvl="1"/>
            <a:r>
              <a:rPr lang="en-US" altLang="en-US" dirty="0">
                <a:ea typeface="ＭＳ Ｐゴシック" panose="020B0600070205080204" pitchFamily="34" charset="-128"/>
              </a:rPr>
              <a:t>Data set</a:t>
            </a:r>
          </a:p>
          <a:p>
            <a:pPr lvl="1"/>
            <a:r>
              <a:rPr lang="en-US" altLang="en-US" dirty="0">
                <a:ea typeface="ＭＳ Ｐゴシック" panose="020B0600070205080204" pitchFamily="34" charset="-128"/>
              </a:rPr>
              <a:t>Semaphore </a:t>
            </a:r>
            <a:r>
              <a:rPr lang="en-US" altLang="en-US" dirty="0">
                <a:solidFill>
                  <a:srgbClr val="FF0000"/>
                </a:solidFill>
                <a:ea typeface="ＭＳ Ｐゴシック" panose="020B0600070205080204" pitchFamily="34" charset="-128"/>
              </a:rPr>
              <a:t>mutex</a:t>
            </a:r>
            <a:r>
              <a:rPr lang="en-US" altLang="en-US" dirty="0">
                <a:ea typeface="ＭＳ Ｐゴシック" panose="020B0600070205080204" pitchFamily="34" charset="-128"/>
              </a:rPr>
              <a:t> initialized to 1</a:t>
            </a:r>
          </a:p>
          <a:p>
            <a:pPr lvl="1"/>
            <a:r>
              <a:rPr lang="en-US" altLang="en-US" dirty="0">
                <a:ea typeface="ＭＳ Ｐゴシック" panose="020B0600070205080204" pitchFamily="34" charset="-128"/>
              </a:rPr>
              <a:t>Semaphore </a:t>
            </a:r>
            <a:r>
              <a:rPr lang="en-US" altLang="en-US" dirty="0" err="1">
                <a:solidFill>
                  <a:srgbClr val="FF0000"/>
                </a:solidFill>
                <a:ea typeface="ＭＳ Ｐゴシック" panose="020B0600070205080204" pitchFamily="34" charset="-128"/>
              </a:rPr>
              <a:t>wrt</a:t>
            </a:r>
            <a:r>
              <a:rPr lang="en-US" altLang="en-US" dirty="0">
                <a:ea typeface="ＭＳ Ｐゴシック" panose="020B0600070205080204" pitchFamily="34" charset="-128"/>
              </a:rPr>
              <a:t> initialized to 1</a:t>
            </a:r>
          </a:p>
          <a:p>
            <a:pPr lvl="1"/>
            <a:r>
              <a:rPr lang="en-US" altLang="en-US" dirty="0">
                <a:ea typeface="ＭＳ Ｐゴシック" panose="020B0600070205080204" pitchFamily="34" charset="-128"/>
              </a:rPr>
              <a:t>Integer </a:t>
            </a:r>
            <a:r>
              <a:rPr lang="en-US" altLang="en-US" dirty="0" err="1">
                <a:solidFill>
                  <a:srgbClr val="FF0000"/>
                </a:solidFill>
                <a:ea typeface="ＭＳ Ｐゴシック" panose="020B0600070205080204" pitchFamily="34" charset="-128"/>
              </a:rPr>
              <a:t>readcount</a:t>
            </a:r>
            <a:r>
              <a:rPr lang="en-US" altLang="en-US" dirty="0">
                <a:ea typeface="ＭＳ Ｐゴシック" panose="020B0600070205080204" pitchFamily="34" charset="-128"/>
              </a:rPr>
              <a:t> initialized to 0</a:t>
            </a:r>
          </a:p>
          <a:p>
            <a:pPr lvl="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077442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8CFFCF-4E51-E383-6B55-15ADFAE71CC1}"/>
              </a:ext>
            </a:extLst>
          </p:cNvPr>
          <p:cNvPicPr>
            <a:picLocks noChangeAspect="1"/>
          </p:cNvPicPr>
          <p:nvPr/>
        </p:nvPicPr>
        <p:blipFill>
          <a:blip r:embed="rId3"/>
          <a:stretch>
            <a:fillRect/>
          </a:stretch>
        </p:blipFill>
        <p:spPr>
          <a:xfrm>
            <a:off x="-1" y="120178"/>
            <a:ext cx="13312775" cy="7485388"/>
          </a:xfrm>
          <a:prstGeom prst="rect">
            <a:avLst/>
          </a:prstGeom>
        </p:spPr>
      </p:pic>
      <p:sp>
        <p:nvSpPr>
          <p:cNvPr id="59394"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Readers-Writers Problem (Cont.)</a:t>
            </a:r>
          </a:p>
        </p:txBody>
      </p:sp>
      <p:sp>
        <p:nvSpPr>
          <p:cNvPr id="59395" name="Rectangle 3"/>
          <p:cNvSpPr>
            <a:spLocks noGrp="1" noChangeArrowheads="1"/>
          </p:cNvSpPr>
          <p:nvPr>
            <p:ph type="body" idx="1"/>
          </p:nvPr>
        </p:nvSpPr>
        <p:spPr>
          <a:xfrm>
            <a:off x="2496073" y="1764589"/>
            <a:ext cx="8569872" cy="5324969"/>
          </a:xfrm>
        </p:spPr>
        <p:txBody>
          <a:bodyPr>
            <a:normAutofit fontScale="92500" lnSpcReduction="20000"/>
          </a:bodyPr>
          <a:lstStyle/>
          <a:p>
            <a:r>
              <a:rPr lang="en-US" altLang="en-US" dirty="0">
                <a:ea typeface="ＭＳ Ｐゴシック" panose="020B0600070205080204" pitchFamily="34" charset="-128"/>
              </a:rPr>
              <a:t>The structure of a writer process</a:t>
            </a:r>
          </a:p>
          <a:p>
            <a:pPr>
              <a:buFont typeface="Monotype Sorts" charset="2"/>
              <a:buNone/>
            </a:pPr>
            <a:r>
              <a:rPr lang="en-US" altLang="en-US" dirty="0">
                <a:solidFill>
                  <a:srgbClr val="0000FF"/>
                </a:solidFill>
                <a:ea typeface="ＭＳ Ｐゴシック" panose="020B0600070205080204" pitchFamily="34" charset="-128"/>
              </a:rPr>
              <a:t>        </a:t>
            </a:r>
          </a:p>
          <a:p>
            <a:pPr>
              <a:buFont typeface="Monotype Sorts" charset="2"/>
              <a:buNone/>
            </a:pPr>
            <a:r>
              <a:rPr lang="en-US" altLang="en-US" dirty="0">
                <a:solidFill>
                  <a:srgbClr val="0000FF"/>
                </a:solidFill>
                <a:ea typeface="ＭＳ Ｐゴシック" panose="020B0600070205080204" pitchFamily="34" charset="-128"/>
              </a:rPr>
              <a:t>              do {</a:t>
            </a:r>
          </a:p>
          <a:p>
            <a:pPr>
              <a:buFont typeface="Monotype Sorts" charset="2"/>
              <a:buNone/>
            </a:pPr>
            <a:r>
              <a:rPr lang="en-US" altLang="en-US" dirty="0">
                <a:solidFill>
                  <a:srgbClr val="0000FF"/>
                </a:solidFill>
                <a:ea typeface="ＭＳ Ｐゴシック" panose="020B0600070205080204" pitchFamily="34" charset="-128"/>
              </a:rPr>
              <a:t>                        wait (</a:t>
            </a:r>
            <a:r>
              <a:rPr lang="en-US" altLang="en-US" dirty="0" err="1">
                <a:solidFill>
                  <a:srgbClr val="0000FF"/>
                </a:solidFill>
                <a:ea typeface="ＭＳ Ｐゴシック" panose="020B0600070205080204" pitchFamily="34" charset="-128"/>
              </a:rPr>
              <a:t>wrt</a:t>
            </a:r>
            <a:r>
              <a:rPr lang="en-US" altLang="en-US" dirty="0">
                <a:solidFill>
                  <a:srgbClr val="0000FF"/>
                </a:solidFill>
                <a:ea typeface="ＭＳ Ｐゴシック" panose="020B0600070205080204" pitchFamily="34" charset="-128"/>
              </a:rPr>
              <a:t>) ;</a:t>
            </a:r>
          </a:p>
          <a:p>
            <a:pPr>
              <a:buFont typeface="Monotype Sorts" charset="2"/>
              <a:buNone/>
            </a:pPr>
            <a:r>
              <a:rPr lang="en-US" altLang="en-US" dirty="0">
                <a:solidFill>
                  <a:srgbClr val="0000FF"/>
                </a:solidFill>
                <a:ea typeface="ＭＳ Ｐゴシック" panose="020B0600070205080204" pitchFamily="34" charset="-128"/>
              </a:rPr>
              <a:t>                </a:t>
            </a:r>
          </a:p>
          <a:p>
            <a:pPr>
              <a:buFont typeface="Monotype Sorts" charset="2"/>
              <a:buNone/>
            </a:pPr>
            <a:r>
              <a:rPr lang="en-US" altLang="en-US" dirty="0">
                <a:solidFill>
                  <a:srgbClr val="0000FF"/>
                </a:solidFill>
                <a:ea typeface="ＭＳ Ｐゴシック" panose="020B0600070205080204" pitchFamily="34" charset="-128"/>
              </a:rPr>
              <a:t>                             //    writing is performed</a:t>
            </a:r>
          </a:p>
          <a:p>
            <a:pPr>
              <a:buFont typeface="Monotype Sorts" charset="2"/>
              <a:buNone/>
            </a:pPr>
            <a:endParaRPr lang="en-US" altLang="en-US" dirty="0">
              <a:solidFill>
                <a:srgbClr val="0000FF"/>
              </a:solidFill>
              <a:ea typeface="ＭＳ Ｐゴシック" panose="020B0600070205080204" pitchFamily="34" charset="-128"/>
            </a:endParaRPr>
          </a:p>
          <a:p>
            <a:pPr>
              <a:buFont typeface="Monotype Sorts" charset="2"/>
              <a:buNone/>
            </a:pPr>
            <a:r>
              <a:rPr lang="en-US" altLang="en-US" dirty="0">
                <a:solidFill>
                  <a:srgbClr val="0000FF"/>
                </a:solidFill>
                <a:ea typeface="ＭＳ Ｐゴシック" panose="020B0600070205080204" pitchFamily="34" charset="-128"/>
              </a:rPr>
              <a:t>                        signal (</a:t>
            </a:r>
            <a:r>
              <a:rPr lang="en-US" altLang="en-US" dirty="0" err="1">
                <a:solidFill>
                  <a:srgbClr val="0000FF"/>
                </a:solidFill>
                <a:ea typeface="ＭＳ Ｐゴシック" panose="020B0600070205080204" pitchFamily="34" charset="-128"/>
              </a:rPr>
              <a:t>wrt</a:t>
            </a:r>
            <a:r>
              <a:rPr lang="en-US" altLang="en-US" dirty="0">
                <a:solidFill>
                  <a:srgbClr val="0000FF"/>
                </a:solidFill>
                <a:ea typeface="ＭＳ Ｐゴシック" panose="020B0600070205080204" pitchFamily="34" charset="-128"/>
              </a:rPr>
              <a:t>) ;</a:t>
            </a:r>
          </a:p>
          <a:p>
            <a:pPr>
              <a:buFont typeface="Monotype Sorts" charset="2"/>
              <a:buNone/>
            </a:pPr>
            <a:r>
              <a:rPr lang="en-US" altLang="en-US" dirty="0">
                <a:solidFill>
                  <a:srgbClr val="0000FF"/>
                </a:solidFill>
                <a:ea typeface="ＭＳ Ｐゴシック" panose="020B0600070205080204" pitchFamily="34" charset="-128"/>
              </a:rPr>
              <a:t>             } while (TRUE);</a:t>
            </a:r>
          </a:p>
          <a:p>
            <a:pPr>
              <a:buFont typeface="Monotype Sorts" charset="2"/>
              <a:buNone/>
            </a:pPr>
            <a:endParaRPr lang="en-US" altLang="en-US" dirty="0">
              <a:solidFill>
                <a:srgbClr val="0000FF"/>
              </a:solidFill>
              <a:ea typeface="ＭＳ Ｐゴシック" panose="020B0600070205080204" pitchFamily="34" charset="-128"/>
            </a:endParaRPr>
          </a:p>
          <a:p>
            <a:pPr>
              <a:buFont typeface="Monotype Sorts" charset="2"/>
              <a:buNone/>
            </a:pPr>
            <a:endParaRPr lang="en-US" altLang="en-US" dirty="0">
              <a:solidFill>
                <a:srgbClr val="0000FF"/>
              </a:solidFill>
              <a:ea typeface="ＭＳ Ｐゴシック" panose="020B0600070205080204" pitchFamily="34" charset="-128"/>
            </a:endParaRPr>
          </a:p>
          <a:p>
            <a:pPr>
              <a:buFont typeface="Monotype Sorts" charset="2"/>
              <a:buNone/>
            </a:pPr>
            <a:r>
              <a:rPr lang="en-US" altLang="en-US" dirty="0">
                <a:solidFill>
                  <a:srgbClr val="0000FF"/>
                </a:solidFill>
                <a:ea typeface="ＭＳ Ｐゴシック" panose="020B0600070205080204" pitchFamily="34" charset="-128"/>
              </a:rPr>
              <a:t>       </a:t>
            </a:r>
          </a:p>
        </p:txBody>
      </p:sp>
    </p:spTree>
    <p:extLst>
      <p:ext uri="{BB962C8B-B14F-4D97-AF65-F5344CB8AC3E}">
        <p14:creationId xmlns:p14="http://schemas.microsoft.com/office/powerpoint/2010/main" val="15778887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C86032-C9BA-4C4A-882B-F40ACD7E087C}"/>
              </a:ext>
            </a:extLst>
          </p:cNvPr>
          <p:cNvPicPr>
            <a:picLocks noChangeAspect="1"/>
          </p:cNvPicPr>
          <p:nvPr/>
        </p:nvPicPr>
        <p:blipFill>
          <a:blip r:embed="rId3"/>
          <a:stretch>
            <a:fillRect/>
          </a:stretch>
        </p:blipFill>
        <p:spPr>
          <a:xfrm>
            <a:off x="-1" y="132053"/>
            <a:ext cx="13312775" cy="7485388"/>
          </a:xfrm>
          <a:prstGeom prst="rect">
            <a:avLst/>
          </a:prstGeom>
        </p:spPr>
      </p:pic>
      <p:sp>
        <p:nvSpPr>
          <p:cNvPr id="61442" name="Rectangle 2"/>
          <p:cNvSpPr>
            <a:spLocks noGrp="1" noChangeArrowheads="1"/>
          </p:cNvSpPr>
          <p:nvPr>
            <p:ph type="title"/>
          </p:nvPr>
        </p:nvSpPr>
        <p:spPr>
          <a:xfrm>
            <a:off x="1055657" y="120178"/>
            <a:ext cx="11482268" cy="1447380"/>
          </a:xfrm>
        </p:spPr>
        <p:txBody>
          <a:bodyPr/>
          <a:lstStyle/>
          <a:p>
            <a:pPr eaLnBrk="1" hangingPunct="1"/>
            <a:r>
              <a:rPr lang="en-US" altLang="en-US" dirty="0">
                <a:ea typeface="ＭＳ Ｐゴシック" panose="020B0600070205080204" pitchFamily="34" charset="-128"/>
              </a:rPr>
              <a:t>Readers-Writers Problem (Cont.)</a:t>
            </a:r>
          </a:p>
        </p:txBody>
      </p:sp>
      <p:sp>
        <p:nvSpPr>
          <p:cNvPr id="61443" name="Rectangle 3"/>
          <p:cNvSpPr>
            <a:spLocks noGrp="1" noChangeArrowheads="1"/>
          </p:cNvSpPr>
          <p:nvPr>
            <p:ph type="body" idx="1"/>
          </p:nvPr>
        </p:nvSpPr>
        <p:spPr>
          <a:xfrm>
            <a:off x="2234815" y="1097250"/>
            <a:ext cx="9533632" cy="5531243"/>
          </a:xfrm>
        </p:spPr>
        <p:txBody>
          <a:bodyPr>
            <a:noAutofit/>
          </a:bodyPr>
          <a:lstStyle/>
          <a:p>
            <a:pPr>
              <a:lnSpc>
                <a:spcPct val="80000"/>
              </a:lnSpc>
            </a:pPr>
            <a:r>
              <a:rPr lang="en-US" altLang="en-US" sz="1800" dirty="0">
                <a:ea typeface="ＭＳ Ｐゴシック" panose="020B0600070205080204" pitchFamily="34" charset="-128"/>
              </a:rPr>
              <a:t>The structure of a reader process</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do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wait (mutex)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a:t>
            </a:r>
            <a:r>
              <a:rPr lang="en-US" altLang="en-US" sz="1800" dirty="0" err="1">
                <a:solidFill>
                  <a:srgbClr val="0000FF"/>
                </a:solidFill>
                <a:ea typeface="ＭＳ Ｐゴシック" panose="020B0600070205080204" pitchFamily="34" charset="-128"/>
              </a:rPr>
              <a:t>readcount</a:t>
            </a:r>
            <a:r>
              <a:rPr lang="en-US" altLang="en-US" sz="1800" dirty="0">
                <a:solidFill>
                  <a:srgbClr val="0000FF"/>
                </a:solidFill>
                <a:ea typeface="ＭＳ Ｐゴシック" panose="020B0600070205080204" pitchFamily="34" charset="-128"/>
              </a:rPr>
              <a:t> ++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if (</a:t>
            </a:r>
            <a:r>
              <a:rPr lang="en-US" altLang="en-US" sz="1800" dirty="0" err="1">
                <a:solidFill>
                  <a:srgbClr val="0000FF"/>
                </a:solidFill>
                <a:ea typeface="ＭＳ Ｐゴシック" panose="020B0600070205080204" pitchFamily="34" charset="-128"/>
              </a:rPr>
              <a:t>readcount</a:t>
            </a:r>
            <a:r>
              <a:rPr lang="en-US" altLang="en-US" sz="1800" dirty="0">
                <a:solidFill>
                  <a:srgbClr val="0000FF"/>
                </a:solidFill>
                <a:ea typeface="ＭＳ Ｐゴシック" panose="020B0600070205080204" pitchFamily="34" charset="-128"/>
              </a:rPr>
              <a:t> == 1)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wait (</a:t>
            </a:r>
            <a:r>
              <a:rPr lang="en-US" altLang="en-US" sz="1800" dirty="0" err="1">
                <a:solidFill>
                  <a:srgbClr val="0000FF"/>
                </a:solidFill>
                <a:ea typeface="ＭＳ Ｐゴシック" panose="020B0600070205080204" pitchFamily="34" charset="-128"/>
              </a:rPr>
              <a:t>wrt</a:t>
            </a:r>
            <a:r>
              <a:rPr lang="en-US" altLang="en-US" sz="1800" dirty="0">
                <a:solidFill>
                  <a:srgbClr val="0000FF"/>
                </a:solidFill>
                <a:ea typeface="ＭＳ Ｐゴシック" panose="020B0600070205080204" pitchFamily="34" charset="-128"/>
              </a:rPr>
              <a:t>)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signal (mutex)</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 reading is performed</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wait (mutex)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a:t>
            </a:r>
            <a:r>
              <a:rPr lang="en-US" altLang="en-US" sz="1800" dirty="0" err="1">
                <a:solidFill>
                  <a:srgbClr val="0000FF"/>
                </a:solidFill>
                <a:ea typeface="ＭＳ Ｐゴシック" panose="020B0600070205080204" pitchFamily="34" charset="-128"/>
              </a:rPr>
              <a:t>readcount</a:t>
            </a:r>
            <a:r>
              <a:rPr lang="en-US" altLang="en-US" sz="1800" dirty="0">
                <a:solidFill>
                  <a:srgbClr val="0000FF"/>
                </a:solidFill>
                <a:ea typeface="ＭＳ Ｐゴシック" panose="020B0600070205080204" pitchFamily="34" charset="-128"/>
              </a:rPr>
              <a:t>  - -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if (</a:t>
            </a:r>
            <a:r>
              <a:rPr lang="en-US" altLang="en-US" sz="1800" dirty="0" err="1">
                <a:solidFill>
                  <a:srgbClr val="0000FF"/>
                </a:solidFill>
                <a:ea typeface="ＭＳ Ｐゴシック" panose="020B0600070205080204" pitchFamily="34" charset="-128"/>
              </a:rPr>
              <a:t>readcount</a:t>
            </a:r>
            <a:r>
              <a:rPr lang="en-US" altLang="en-US" sz="1800" dirty="0">
                <a:solidFill>
                  <a:srgbClr val="0000FF"/>
                </a:solidFill>
                <a:ea typeface="ＭＳ Ｐゴシック" panose="020B0600070205080204" pitchFamily="34" charset="-128"/>
              </a:rPr>
              <a:t>  == 0)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signal (</a:t>
            </a:r>
            <a:r>
              <a:rPr lang="en-US" altLang="en-US" sz="1800" dirty="0" err="1">
                <a:solidFill>
                  <a:srgbClr val="0000FF"/>
                </a:solidFill>
                <a:ea typeface="ＭＳ Ｐゴシック" panose="020B0600070205080204" pitchFamily="34" charset="-128"/>
              </a:rPr>
              <a:t>wrt</a:t>
            </a:r>
            <a:r>
              <a:rPr lang="en-US" altLang="en-US" sz="1800" dirty="0">
                <a:solidFill>
                  <a:srgbClr val="0000FF"/>
                </a:solidFill>
                <a:ea typeface="ＭＳ Ｐゴシック" panose="020B0600070205080204" pitchFamily="34" charset="-128"/>
              </a:rPr>
              <a:t>)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signal (mutex) ;</a:t>
            </a:r>
          </a:p>
          <a:p>
            <a:pPr>
              <a:lnSpc>
                <a:spcPct val="80000"/>
              </a:lnSpc>
              <a:buFont typeface="Monotype Sorts" charset="2"/>
              <a:buNone/>
            </a:pPr>
            <a:r>
              <a:rPr lang="en-US" altLang="en-US" sz="1800" dirty="0">
                <a:solidFill>
                  <a:srgbClr val="0000FF"/>
                </a:solidFill>
                <a:ea typeface="ＭＳ Ｐゴシック" panose="020B0600070205080204" pitchFamily="34" charset="-128"/>
              </a:rPr>
              <a:t>              } while (TRUE);</a:t>
            </a:r>
          </a:p>
          <a:p>
            <a:pPr>
              <a:lnSpc>
                <a:spcPct val="80000"/>
              </a:lnSpc>
              <a:buFont typeface="Monotype Sorts" charset="2"/>
              <a:buNone/>
            </a:pPr>
            <a:endParaRPr lang="en-US" altLang="en-US" sz="1800" dirty="0">
              <a:solidFill>
                <a:srgbClr val="0000FF"/>
              </a:solidFill>
              <a:ea typeface="ＭＳ Ｐゴシック" panose="020B0600070205080204" pitchFamily="34" charset="-128"/>
            </a:endParaRPr>
          </a:p>
          <a:p>
            <a:pPr>
              <a:lnSpc>
                <a:spcPct val="80000"/>
              </a:lnSpc>
              <a:buFont typeface="Monotype Sorts" charset="2"/>
              <a:buNone/>
            </a:pPr>
            <a:endParaRPr lang="en-US" altLang="en-US" sz="1800" dirty="0">
              <a:solidFill>
                <a:srgbClr val="0000FF"/>
              </a:solidFill>
              <a:ea typeface="ＭＳ Ｐゴシック" panose="020B0600070205080204" pitchFamily="34" charset="-128"/>
            </a:endParaRPr>
          </a:p>
          <a:p>
            <a:pPr>
              <a:lnSpc>
                <a:spcPct val="80000"/>
              </a:lnSpc>
              <a:buFont typeface="Monotype Sorts" charset="2"/>
              <a:buNone/>
            </a:pPr>
            <a:r>
              <a:rPr lang="en-US" altLang="en-US" sz="1800" dirty="0">
                <a:solidFill>
                  <a:srgbClr val="0000FF"/>
                </a:solidFill>
                <a:ea typeface="ＭＳ Ｐゴシック" panose="020B0600070205080204" pitchFamily="34" charset="-128"/>
              </a:rPr>
              <a:t>       </a:t>
            </a:r>
          </a:p>
        </p:txBody>
      </p:sp>
    </p:spTree>
    <p:extLst>
      <p:ext uri="{BB962C8B-B14F-4D97-AF65-F5344CB8AC3E}">
        <p14:creationId xmlns:p14="http://schemas.microsoft.com/office/powerpoint/2010/main" val="20315063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5D836B-DAB2-E61C-1DF8-F326B6C3B031}"/>
              </a:ext>
            </a:extLst>
          </p:cNvPr>
          <p:cNvPicPr>
            <a:picLocks noChangeAspect="1"/>
          </p:cNvPicPr>
          <p:nvPr/>
        </p:nvPicPr>
        <p:blipFill>
          <a:blip r:embed="rId3"/>
          <a:stretch>
            <a:fillRect/>
          </a:stretch>
        </p:blipFill>
        <p:spPr>
          <a:xfrm>
            <a:off x="-1" y="1425"/>
            <a:ext cx="13312775" cy="7485388"/>
          </a:xfrm>
          <a:prstGeom prst="rect">
            <a:avLst/>
          </a:prstGeom>
        </p:spPr>
      </p:pic>
      <p:sp>
        <p:nvSpPr>
          <p:cNvPr id="63490"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Dining-Philosophers Problem</a:t>
            </a:r>
          </a:p>
        </p:txBody>
      </p:sp>
      <p:sp>
        <p:nvSpPr>
          <p:cNvPr id="63491" name="Rectangle 3"/>
          <p:cNvSpPr>
            <a:spLocks noGrp="1" noChangeArrowheads="1"/>
          </p:cNvSpPr>
          <p:nvPr>
            <p:ph type="body" idx="1"/>
          </p:nvPr>
        </p:nvSpPr>
        <p:spPr>
          <a:xfrm>
            <a:off x="2662661" y="5324970"/>
            <a:ext cx="7675443" cy="1362443"/>
          </a:xfrm>
        </p:spPr>
        <p:txBody>
          <a:bodyPr/>
          <a:lstStyle/>
          <a:p>
            <a:pPr>
              <a:tabLst>
                <a:tab pos="1495917" algn="l"/>
                <a:tab pos="1683123" algn="l"/>
              </a:tabLst>
            </a:pPr>
            <a:r>
              <a:rPr lang="en-US" altLang="en-US">
                <a:ea typeface="ＭＳ Ｐゴシック" panose="020B0600070205080204" pitchFamily="34" charset="-128"/>
              </a:rPr>
              <a:t>Shared data </a:t>
            </a:r>
          </a:p>
          <a:p>
            <a:pPr lvl="1">
              <a:tabLst>
                <a:tab pos="1495917" algn="l"/>
                <a:tab pos="1683123" algn="l"/>
              </a:tabLst>
            </a:pPr>
            <a:r>
              <a:rPr lang="en-US" altLang="en-US">
                <a:ea typeface="ＭＳ Ｐゴシック" panose="020B0600070205080204" pitchFamily="34" charset="-128"/>
              </a:rPr>
              <a:t>Bowl of rice (data set)</a:t>
            </a:r>
          </a:p>
          <a:p>
            <a:pPr lvl="1">
              <a:tabLst>
                <a:tab pos="1495917" algn="l"/>
                <a:tab pos="1683123" algn="l"/>
              </a:tabLst>
            </a:pPr>
            <a:r>
              <a:rPr lang="en-US" altLang="en-US" sz="1747">
                <a:ea typeface="ＭＳ Ｐゴシック" panose="020B0600070205080204" pitchFamily="34" charset="-128"/>
              </a:rPr>
              <a:t>Semaphore </a:t>
            </a:r>
            <a:r>
              <a:rPr lang="en-US" altLang="en-US" sz="1747">
                <a:solidFill>
                  <a:srgbClr val="FF0000"/>
                </a:solidFill>
                <a:ea typeface="ＭＳ Ｐゴシック" panose="020B0600070205080204" pitchFamily="34" charset="-128"/>
              </a:rPr>
              <a:t>chopstick [5]</a:t>
            </a:r>
            <a:r>
              <a:rPr lang="en-US" altLang="en-US" sz="1747">
                <a:ea typeface="ＭＳ Ｐゴシック" panose="020B0600070205080204" pitchFamily="34" charset="-128"/>
              </a:rPr>
              <a:t> initialized to 1</a:t>
            </a:r>
          </a:p>
        </p:txBody>
      </p:sp>
      <p:pic>
        <p:nvPicPr>
          <p:cNvPr id="6349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4052" y="1612052"/>
            <a:ext cx="3809988" cy="365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05363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10F4BE-5E06-A04B-18C6-DDF8E0065FF3}"/>
              </a:ext>
            </a:extLst>
          </p:cNvPr>
          <p:cNvPicPr>
            <a:picLocks noChangeAspect="1"/>
          </p:cNvPicPr>
          <p:nvPr/>
        </p:nvPicPr>
        <p:blipFill>
          <a:blip r:embed="rId3"/>
          <a:stretch>
            <a:fillRect/>
          </a:stretch>
        </p:blipFill>
        <p:spPr>
          <a:xfrm>
            <a:off x="-1" y="1425"/>
            <a:ext cx="13312775" cy="7485388"/>
          </a:xfrm>
          <a:prstGeom prst="rect">
            <a:avLst/>
          </a:prstGeom>
        </p:spPr>
      </p:pic>
      <p:sp>
        <p:nvSpPr>
          <p:cNvPr id="65538" name="Rectangle 2"/>
          <p:cNvSpPr>
            <a:spLocks noGrp="1" noChangeArrowheads="1"/>
          </p:cNvSpPr>
          <p:nvPr>
            <p:ph type="title"/>
          </p:nvPr>
        </p:nvSpPr>
        <p:spPr/>
        <p:txBody>
          <a:bodyPr/>
          <a:lstStyle/>
          <a:p>
            <a:pPr eaLnBrk="1" hangingPunct="1"/>
            <a:r>
              <a:rPr lang="en-US" altLang="en-US">
                <a:ea typeface="ＭＳ Ｐゴシック" panose="020B0600070205080204" pitchFamily="34" charset="-128"/>
              </a:rPr>
              <a:t>Dining-Philosophers Problem (Cont.)</a:t>
            </a:r>
          </a:p>
        </p:txBody>
      </p:sp>
      <p:sp>
        <p:nvSpPr>
          <p:cNvPr id="65539" name="Rectangle 3"/>
          <p:cNvSpPr>
            <a:spLocks noGrp="1" noChangeArrowheads="1"/>
          </p:cNvSpPr>
          <p:nvPr>
            <p:ph type="body" idx="1"/>
          </p:nvPr>
        </p:nvSpPr>
        <p:spPr>
          <a:xfrm>
            <a:off x="2567325" y="1397112"/>
            <a:ext cx="7760379" cy="5224432"/>
          </a:xfrm>
        </p:spPr>
        <p:txBody>
          <a:bodyPr>
            <a:normAutofit lnSpcReduction="10000"/>
          </a:bodyPr>
          <a:lstStyle/>
          <a:p>
            <a:pPr marL="416014" indent="-416014">
              <a:tabLst>
                <a:tab pos="1870330" algn="l"/>
                <a:tab pos="2189274" algn="l"/>
                <a:tab pos="2437148" algn="l"/>
                <a:tab pos="2685024" algn="l"/>
              </a:tabLst>
            </a:pPr>
            <a:r>
              <a:rPr lang="en-US" altLang="en-US">
                <a:ea typeface="ＭＳ Ｐゴシック" panose="020B0600070205080204" pitchFamily="34" charset="-128"/>
              </a:rPr>
              <a:t>The structure of Philosopher</a:t>
            </a:r>
            <a:r>
              <a:rPr lang="en-US" altLang="en-US" i="1">
                <a:solidFill>
                  <a:srgbClr val="0000FF"/>
                </a:solidFill>
                <a:ea typeface="ＭＳ Ｐゴシック" panose="020B0600070205080204" pitchFamily="34" charset="-128"/>
              </a:rPr>
              <a:t> i</a:t>
            </a:r>
            <a:r>
              <a:rPr lang="en-US" altLang="en-US">
                <a:ea typeface="ＭＳ Ｐゴシック" panose="020B0600070205080204" pitchFamily="34" charset="-128"/>
              </a:rPr>
              <a:t>:</a:t>
            </a:r>
          </a:p>
          <a:p>
            <a:pPr marL="416014" indent="-416014">
              <a:buNone/>
              <a:tabLst>
                <a:tab pos="1870330" algn="l"/>
                <a:tab pos="2189274" algn="l"/>
                <a:tab pos="2437148" algn="l"/>
                <a:tab pos="2685024" algn="l"/>
              </a:tabLst>
            </a:pPr>
            <a:endParaRPr lang="en-US" altLang="en-US">
              <a:ea typeface="ＭＳ Ｐゴシック" panose="020B0600070205080204" pitchFamily="34" charset="-128"/>
            </a:endParaRPr>
          </a:p>
          <a:p>
            <a:pPr marL="1310444" lvl="2" indent="-374413">
              <a:buNone/>
              <a:tabLst>
                <a:tab pos="1870330" algn="l"/>
                <a:tab pos="2189274" algn="l"/>
                <a:tab pos="2437148" algn="l"/>
                <a:tab pos="2685024" algn="l"/>
              </a:tabLst>
            </a:pPr>
            <a:r>
              <a:rPr lang="en-US" altLang="en-US">
                <a:solidFill>
                  <a:srgbClr val="0000FF"/>
                </a:solidFill>
                <a:ea typeface="ＭＳ Ｐゴシック" panose="020B0600070205080204" pitchFamily="34" charset="-128"/>
              </a:rPr>
              <a:t>do  { </a:t>
            </a:r>
          </a:p>
          <a:p>
            <a:pPr marL="1310444" lvl="2" indent="-374413">
              <a:buNone/>
              <a:tabLst>
                <a:tab pos="1870330" algn="l"/>
                <a:tab pos="2189274" algn="l"/>
                <a:tab pos="2437148" algn="l"/>
                <a:tab pos="2685024" algn="l"/>
              </a:tabLst>
            </a:pPr>
            <a:r>
              <a:rPr lang="en-US" altLang="en-US">
                <a:solidFill>
                  <a:srgbClr val="0000FF"/>
                </a:solidFill>
                <a:ea typeface="ＭＳ Ｐゴシック" panose="020B0600070205080204" pitchFamily="34" charset="-128"/>
              </a:rPr>
              <a:t>          wait ( chopstick[i] );</a:t>
            </a:r>
          </a:p>
          <a:p>
            <a:pPr marL="1310444" lvl="2" indent="-374413">
              <a:buNone/>
              <a:tabLst>
                <a:tab pos="1870330" algn="l"/>
                <a:tab pos="2189274" algn="l"/>
                <a:tab pos="2437148" algn="l"/>
                <a:tab pos="2685024" algn="l"/>
              </a:tabLst>
            </a:pPr>
            <a:r>
              <a:rPr lang="en-US" altLang="en-US">
                <a:solidFill>
                  <a:srgbClr val="0000FF"/>
                </a:solidFill>
                <a:ea typeface="ＭＳ Ｐゴシック" panose="020B0600070205080204" pitchFamily="34" charset="-128"/>
              </a:rPr>
              <a:t>	     wait ( chopStick[ (i + 1) % 5] );</a:t>
            </a:r>
          </a:p>
          <a:p>
            <a:pPr marL="1310444" lvl="2" indent="-374413">
              <a:buNone/>
              <a:tabLst>
                <a:tab pos="1870330" algn="l"/>
                <a:tab pos="2189274" algn="l"/>
                <a:tab pos="2437148" algn="l"/>
                <a:tab pos="2685024" algn="l"/>
              </a:tabLst>
            </a:pPr>
            <a:r>
              <a:rPr lang="en-US" altLang="en-US">
                <a:solidFill>
                  <a:srgbClr val="0000FF"/>
                </a:solidFill>
                <a:ea typeface="ＭＳ Ｐゴシック" panose="020B0600070205080204" pitchFamily="34" charset="-128"/>
              </a:rPr>
              <a:t>	</a:t>
            </a:r>
          </a:p>
          <a:p>
            <a:pPr marL="1310444" lvl="2" indent="-374413">
              <a:buNone/>
              <a:tabLst>
                <a:tab pos="1870330" algn="l"/>
                <a:tab pos="2189274" algn="l"/>
                <a:tab pos="2437148" algn="l"/>
                <a:tab pos="2685024" algn="l"/>
              </a:tabLst>
            </a:pPr>
            <a:r>
              <a:rPr lang="en-US" altLang="en-US">
                <a:solidFill>
                  <a:srgbClr val="0000FF"/>
                </a:solidFill>
                <a:ea typeface="ＭＳ Ｐゴシック" panose="020B0600070205080204" pitchFamily="34" charset="-128"/>
              </a:rPr>
              <a:t>	             //  eat</a:t>
            </a:r>
          </a:p>
          <a:p>
            <a:pPr marL="1310444" lvl="2" indent="-374413">
              <a:buNone/>
              <a:tabLst>
                <a:tab pos="1870330" algn="l"/>
                <a:tab pos="2189274" algn="l"/>
                <a:tab pos="2437148" algn="l"/>
                <a:tab pos="2685024" algn="l"/>
              </a:tabLst>
            </a:pPr>
            <a:endParaRPr lang="en-US" altLang="en-US">
              <a:solidFill>
                <a:srgbClr val="0000FF"/>
              </a:solidFill>
              <a:ea typeface="ＭＳ Ｐゴシック" panose="020B0600070205080204" pitchFamily="34" charset="-128"/>
            </a:endParaRPr>
          </a:p>
          <a:p>
            <a:pPr marL="1310444" lvl="2" indent="-374413">
              <a:buNone/>
              <a:tabLst>
                <a:tab pos="1870330" algn="l"/>
                <a:tab pos="2189274" algn="l"/>
                <a:tab pos="2437148" algn="l"/>
                <a:tab pos="2685024" algn="l"/>
              </a:tabLst>
            </a:pPr>
            <a:r>
              <a:rPr lang="en-US" altLang="en-US">
                <a:solidFill>
                  <a:srgbClr val="0000FF"/>
                </a:solidFill>
                <a:ea typeface="ＭＳ Ｐゴシック" panose="020B0600070205080204" pitchFamily="34" charset="-128"/>
              </a:rPr>
              <a:t>	     signal ( chopstick[i] );</a:t>
            </a:r>
          </a:p>
          <a:p>
            <a:pPr marL="1310444" lvl="2" indent="-374413">
              <a:buNone/>
              <a:tabLst>
                <a:tab pos="1870330" algn="l"/>
                <a:tab pos="2189274" algn="l"/>
                <a:tab pos="2437148" algn="l"/>
                <a:tab pos="2685024" algn="l"/>
              </a:tabLst>
            </a:pPr>
            <a:r>
              <a:rPr lang="en-US" altLang="en-US">
                <a:solidFill>
                  <a:srgbClr val="0000FF"/>
                </a:solidFill>
                <a:ea typeface="ＭＳ Ｐゴシック" panose="020B0600070205080204" pitchFamily="34" charset="-128"/>
              </a:rPr>
              <a:t>	     signal (chopstick[ (i + 1) % 5] );</a:t>
            </a:r>
          </a:p>
          <a:p>
            <a:pPr marL="1310444" lvl="2" indent="-374413">
              <a:buNone/>
              <a:tabLst>
                <a:tab pos="1870330" algn="l"/>
                <a:tab pos="2189274" algn="l"/>
                <a:tab pos="2437148" algn="l"/>
                <a:tab pos="2685024" algn="l"/>
              </a:tabLst>
            </a:pPr>
            <a:r>
              <a:rPr lang="en-US" altLang="en-US">
                <a:solidFill>
                  <a:srgbClr val="0000FF"/>
                </a:solidFill>
                <a:ea typeface="ＭＳ Ｐゴシック" panose="020B0600070205080204" pitchFamily="34" charset="-128"/>
              </a:rPr>
              <a:t>	</a:t>
            </a:r>
          </a:p>
          <a:p>
            <a:pPr marL="1310444" lvl="2" indent="-374413">
              <a:buNone/>
              <a:tabLst>
                <a:tab pos="1870330" algn="l"/>
                <a:tab pos="2189274" algn="l"/>
                <a:tab pos="2437148" algn="l"/>
                <a:tab pos="2685024" algn="l"/>
              </a:tabLst>
            </a:pPr>
            <a:r>
              <a:rPr lang="en-US" altLang="en-US">
                <a:solidFill>
                  <a:srgbClr val="0000FF"/>
                </a:solidFill>
                <a:ea typeface="ＭＳ Ｐゴシック" panose="020B0600070205080204" pitchFamily="34" charset="-128"/>
              </a:rPr>
              <a:t>                 //  think</a:t>
            </a:r>
          </a:p>
          <a:p>
            <a:pPr marL="1310444" lvl="2" indent="-374413">
              <a:buNone/>
              <a:tabLst>
                <a:tab pos="1870330" algn="l"/>
                <a:tab pos="2189274" algn="l"/>
                <a:tab pos="2437148" algn="l"/>
                <a:tab pos="2685024" algn="l"/>
              </a:tabLst>
            </a:pPr>
            <a:endParaRPr lang="en-US" altLang="en-US">
              <a:solidFill>
                <a:srgbClr val="0000FF"/>
              </a:solidFill>
              <a:ea typeface="ＭＳ Ｐゴシック" panose="020B0600070205080204" pitchFamily="34" charset="-128"/>
            </a:endParaRPr>
          </a:p>
          <a:p>
            <a:pPr marL="1310444" lvl="2" indent="-374413">
              <a:buNone/>
              <a:tabLst>
                <a:tab pos="1870330" algn="l"/>
                <a:tab pos="2189274" algn="l"/>
                <a:tab pos="2437148" algn="l"/>
                <a:tab pos="2685024" algn="l"/>
              </a:tabLst>
            </a:pPr>
            <a:r>
              <a:rPr lang="en-US" altLang="en-US">
                <a:solidFill>
                  <a:srgbClr val="0000FF"/>
                </a:solidFill>
                <a:ea typeface="ＭＳ Ｐゴシック" panose="020B0600070205080204" pitchFamily="34" charset="-128"/>
              </a:rPr>
              <a:t>} while (TRUE);</a:t>
            </a:r>
          </a:p>
        </p:txBody>
      </p:sp>
    </p:spTree>
    <p:extLst>
      <p:ext uri="{BB962C8B-B14F-4D97-AF65-F5344CB8AC3E}">
        <p14:creationId xmlns:p14="http://schemas.microsoft.com/office/powerpoint/2010/main" val="28439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2DEF1E-B800-2A2A-6252-04BA758CC13A}"/>
              </a:ext>
            </a:extLst>
          </p:cNvPr>
          <p:cNvPicPr>
            <a:picLocks noChangeAspect="1"/>
          </p:cNvPicPr>
          <p:nvPr/>
        </p:nvPicPr>
        <p:blipFill>
          <a:blip r:embed="rId3"/>
          <a:stretch>
            <a:fillRect/>
          </a:stretch>
        </p:blipFill>
        <p:spPr>
          <a:xfrm>
            <a:off x="-1" y="1425"/>
            <a:ext cx="13312775" cy="7485388"/>
          </a:xfrm>
          <a:prstGeom prst="rect">
            <a:avLst/>
          </a:prstGeom>
        </p:spPr>
      </p:pic>
      <p:sp>
        <p:nvSpPr>
          <p:cNvPr id="67586" name="Rectangle 2"/>
          <p:cNvSpPr>
            <a:spLocks noGrp="1" noChangeArrowheads="1"/>
          </p:cNvSpPr>
          <p:nvPr>
            <p:ph type="title"/>
          </p:nvPr>
        </p:nvSpPr>
        <p:spPr>
          <a:xfrm>
            <a:off x="915253" y="149298"/>
            <a:ext cx="11482268" cy="1447380"/>
          </a:xfrm>
        </p:spPr>
        <p:txBody>
          <a:bodyPr/>
          <a:lstStyle/>
          <a:p>
            <a:pPr eaLnBrk="1" hangingPunct="1"/>
            <a:r>
              <a:rPr lang="en-US" altLang="en-US" dirty="0">
                <a:ea typeface="ＭＳ Ｐゴシック" panose="020B0600070205080204" pitchFamily="34" charset="-128"/>
              </a:rPr>
              <a:t>Problems with Semaphores</a:t>
            </a:r>
          </a:p>
        </p:txBody>
      </p:sp>
      <p:sp>
        <p:nvSpPr>
          <p:cNvPr id="67587" name="Rectangle 3"/>
          <p:cNvSpPr>
            <a:spLocks noGrp="1" noChangeArrowheads="1"/>
          </p:cNvSpPr>
          <p:nvPr>
            <p:ph type="body" idx="1"/>
          </p:nvPr>
        </p:nvSpPr>
        <p:spPr>
          <a:xfrm>
            <a:off x="2567325" y="1400579"/>
            <a:ext cx="7599174" cy="5307635"/>
          </a:xfrm>
        </p:spPr>
        <p:txBody>
          <a:bodyPr/>
          <a:lstStyle/>
          <a:p>
            <a:r>
              <a:rPr lang="en-US" altLang="en-US">
                <a:ea typeface="ＭＳ Ｐゴシック" panose="020B0600070205080204" pitchFamily="34" charset="-128"/>
              </a:rPr>
              <a:t> Incorrect use of semaphore operations:</a:t>
            </a:r>
            <a:br>
              <a:rPr lang="en-US" altLang="en-US">
                <a:ea typeface="ＭＳ Ｐゴシック" panose="020B0600070205080204" pitchFamily="34" charset="-128"/>
              </a:rPr>
            </a:br>
            <a:endParaRPr lang="en-US" altLang="en-US">
              <a:ea typeface="ＭＳ Ｐゴシック" panose="020B0600070205080204" pitchFamily="34" charset="-128"/>
            </a:endParaRPr>
          </a:p>
          <a:p>
            <a:pPr lvl="1"/>
            <a:r>
              <a:rPr lang="en-US" altLang="en-US">
                <a:ea typeface="ＭＳ Ｐゴシック" panose="020B0600070205080204" pitchFamily="34" charset="-128"/>
              </a:rPr>
              <a:t> signal (mutex)  ….  wait (mutex)</a:t>
            </a:r>
            <a:br>
              <a:rPr lang="en-US" altLang="en-US">
                <a:ea typeface="ＭＳ Ｐゴシック" panose="020B0600070205080204" pitchFamily="34" charset="-128"/>
              </a:rPr>
            </a:br>
            <a:endParaRPr lang="en-US" altLang="en-US">
              <a:ea typeface="ＭＳ Ｐゴシック" panose="020B0600070205080204" pitchFamily="34" charset="-128"/>
            </a:endParaRPr>
          </a:p>
          <a:p>
            <a:pPr lvl="1"/>
            <a:r>
              <a:rPr lang="en-US" altLang="en-US">
                <a:ea typeface="ＭＳ Ｐゴシック" panose="020B0600070205080204" pitchFamily="34" charset="-128"/>
              </a:rPr>
              <a:t> wait (mutex)  …  wait (mutex)</a:t>
            </a:r>
          </a:p>
          <a:p>
            <a:pPr lvl="1"/>
            <a:endParaRPr lang="en-US" altLang="en-US">
              <a:ea typeface="ＭＳ Ｐゴシック" panose="020B0600070205080204" pitchFamily="34" charset="-128"/>
            </a:endParaRPr>
          </a:p>
          <a:p>
            <a:pPr lvl="1"/>
            <a:r>
              <a:rPr lang="en-US" altLang="en-US">
                <a:ea typeface="ＭＳ Ｐゴシック" panose="020B0600070205080204" pitchFamily="34" charset="-128"/>
              </a:rPr>
              <a:t> Omitting  of wait (mutex) or signal (mutex) (or both)</a:t>
            </a:r>
          </a:p>
          <a:p>
            <a:endParaRPr lang="en-US" altLang="en-US">
              <a:ea typeface="ＭＳ Ｐゴシック" panose="020B0600070205080204" pitchFamily="34" charset="-128"/>
            </a:endParaRPr>
          </a:p>
        </p:txBody>
      </p:sp>
    </p:spTree>
    <p:extLst>
      <p:ext uri="{BB962C8B-B14F-4D97-AF65-F5344CB8AC3E}">
        <p14:creationId xmlns:p14="http://schemas.microsoft.com/office/powerpoint/2010/main" val="39468132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0A101-7700-4ED8-450D-0F1A54224490}"/>
              </a:ext>
            </a:extLst>
          </p:cNvPr>
          <p:cNvSpPr>
            <a:spLocks noGrp="1"/>
          </p:cNvSpPr>
          <p:nvPr>
            <p:ph type="title"/>
          </p:nvPr>
        </p:nvSpPr>
        <p:spPr>
          <a:xfrm>
            <a:off x="572354" y="149070"/>
            <a:ext cx="11482268" cy="1447380"/>
          </a:xfrm>
        </p:spPr>
        <p:txBody>
          <a:bodyPr>
            <a:normAutofit/>
          </a:bodyPr>
          <a:lstStyle/>
          <a:p>
            <a:pPr algn="ctr"/>
            <a:r>
              <a:rPr lang="en-US" sz="4400" dirty="0"/>
              <a:t>Multiple-Choice Questions (MCQs)</a:t>
            </a:r>
          </a:p>
        </p:txBody>
      </p:sp>
      <p:sp>
        <p:nvSpPr>
          <p:cNvPr id="3" name="Content Placeholder 2">
            <a:extLst>
              <a:ext uri="{FF2B5EF4-FFF2-40B4-BE49-F238E27FC236}">
                <a16:creationId xmlns:a16="http://schemas.microsoft.com/office/drawing/2014/main" id="{BFEC2A76-A90D-B7A9-DD55-7DFF6BBE8573}"/>
              </a:ext>
            </a:extLst>
          </p:cNvPr>
          <p:cNvSpPr>
            <a:spLocks noGrp="1"/>
          </p:cNvSpPr>
          <p:nvPr>
            <p:ph idx="1"/>
          </p:nvPr>
        </p:nvSpPr>
        <p:spPr>
          <a:xfrm>
            <a:off x="286177" y="1368510"/>
            <a:ext cx="6559123" cy="5970658"/>
          </a:xfrm>
        </p:spPr>
        <p:txBody>
          <a:bodyPr>
            <a:normAutofit/>
          </a:bodyPr>
          <a:lstStyle/>
          <a:p>
            <a:pPr marL="0" indent="0">
              <a:buNone/>
            </a:pPr>
            <a:r>
              <a:rPr lang="en-US" sz="1600" dirty="0"/>
              <a:t>1) Which of the following is NOT a mechanism for Inter-Process Communication (IPC)?</a:t>
            </a:r>
          </a:p>
          <a:p>
            <a:pPr marL="499217" lvl="1" indent="0">
              <a:spcBef>
                <a:spcPts val="600"/>
              </a:spcBef>
              <a:buNone/>
            </a:pPr>
            <a:r>
              <a:rPr lang="en-US" sz="1600" dirty="0"/>
              <a:t>A) Shared Memory</a:t>
            </a:r>
          </a:p>
          <a:p>
            <a:pPr marL="499217" lvl="1" indent="0">
              <a:spcBef>
                <a:spcPts val="600"/>
              </a:spcBef>
              <a:buNone/>
            </a:pPr>
            <a:r>
              <a:rPr lang="en-US" sz="1600" dirty="0"/>
              <a:t>B) Message Passing</a:t>
            </a:r>
          </a:p>
          <a:p>
            <a:pPr marL="499217" lvl="1" indent="0">
              <a:spcBef>
                <a:spcPts val="600"/>
              </a:spcBef>
              <a:buNone/>
            </a:pPr>
            <a:r>
              <a:rPr lang="en-US" sz="1600" dirty="0"/>
              <a:t>C) Pipelining</a:t>
            </a:r>
          </a:p>
          <a:p>
            <a:pPr marL="499217" lvl="1" indent="0">
              <a:spcBef>
                <a:spcPts val="600"/>
              </a:spcBef>
              <a:buNone/>
            </a:pPr>
            <a:r>
              <a:rPr lang="en-US" sz="1600" dirty="0"/>
              <a:t>D) Remote Procedure Calls (RPC)</a:t>
            </a:r>
          </a:p>
          <a:p>
            <a:pPr marL="0" indent="0">
              <a:buNone/>
            </a:pPr>
            <a:endParaRPr lang="en-US" sz="1600" dirty="0"/>
          </a:p>
          <a:p>
            <a:pPr marL="0" indent="0">
              <a:buNone/>
            </a:pPr>
            <a:r>
              <a:rPr lang="en-US" sz="1600" dirty="0"/>
              <a:t>2) In message passing, what is the function of the send(message) operation?</a:t>
            </a:r>
          </a:p>
          <a:p>
            <a:pPr marL="499217" lvl="1" indent="0">
              <a:spcBef>
                <a:spcPts val="600"/>
              </a:spcBef>
              <a:buNone/>
            </a:pPr>
            <a:r>
              <a:rPr lang="en-US" sz="1600" dirty="0"/>
              <a:t>A) To receive a message from another process</a:t>
            </a:r>
          </a:p>
          <a:p>
            <a:pPr marL="499217" lvl="1" indent="0">
              <a:spcBef>
                <a:spcPts val="600"/>
              </a:spcBef>
              <a:buNone/>
            </a:pPr>
            <a:r>
              <a:rPr lang="en-US" sz="1600" dirty="0"/>
              <a:t>B) To send a message to another process</a:t>
            </a:r>
          </a:p>
          <a:p>
            <a:pPr marL="499217" lvl="1" indent="0">
              <a:spcBef>
                <a:spcPts val="600"/>
              </a:spcBef>
              <a:buNone/>
            </a:pPr>
            <a:r>
              <a:rPr lang="en-US" sz="1600" dirty="0"/>
              <a:t>C) To create a shared memory space</a:t>
            </a:r>
          </a:p>
          <a:p>
            <a:pPr marL="499217" lvl="1" indent="0">
              <a:spcBef>
                <a:spcPts val="600"/>
              </a:spcBef>
              <a:buNone/>
            </a:pPr>
            <a:r>
              <a:rPr lang="en-US" sz="1600" dirty="0"/>
              <a:t>D) To initialize message buffers</a:t>
            </a:r>
          </a:p>
          <a:p>
            <a:pPr marL="0" indent="0">
              <a:buNone/>
            </a:pPr>
            <a:endParaRPr lang="en-US" sz="1600" dirty="0"/>
          </a:p>
          <a:p>
            <a:pPr marL="0" indent="0">
              <a:buNone/>
            </a:pPr>
            <a:r>
              <a:rPr lang="en-US" sz="1600" dirty="0"/>
              <a:t>3) What is a race condition?</a:t>
            </a:r>
          </a:p>
          <a:p>
            <a:pPr marL="499217" lvl="1" indent="0">
              <a:lnSpc>
                <a:spcPct val="100000"/>
              </a:lnSpc>
              <a:spcBef>
                <a:spcPts val="600"/>
              </a:spcBef>
              <a:buNone/>
            </a:pPr>
            <a:r>
              <a:rPr lang="en-US" sz="1600" dirty="0"/>
              <a:t>A) A condition where processes race to complete tasks</a:t>
            </a:r>
          </a:p>
          <a:p>
            <a:pPr marL="499217" lvl="1" indent="0">
              <a:lnSpc>
                <a:spcPct val="100000"/>
              </a:lnSpc>
              <a:spcBef>
                <a:spcPts val="600"/>
              </a:spcBef>
              <a:buNone/>
            </a:pPr>
            <a:r>
              <a:rPr lang="en-US" sz="1600" dirty="0"/>
              <a:t>B) A scenario where two processes compete for CPU time</a:t>
            </a:r>
          </a:p>
          <a:p>
            <a:pPr marL="499217" lvl="1" indent="0">
              <a:lnSpc>
                <a:spcPct val="100000"/>
              </a:lnSpc>
              <a:spcBef>
                <a:spcPts val="600"/>
              </a:spcBef>
              <a:buNone/>
            </a:pPr>
            <a:r>
              <a:rPr lang="en-US" sz="1600" dirty="0"/>
              <a:t>C) A condition where the outcome depends on the non-deterministic ordering of processes</a:t>
            </a:r>
          </a:p>
          <a:p>
            <a:pPr marL="499217" lvl="1" indent="0">
              <a:lnSpc>
                <a:spcPct val="100000"/>
              </a:lnSpc>
              <a:spcBef>
                <a:spcPts val="600"/>
              </a:spcBef>
              <a:buNone/>
            </a:pPr>
            <a:r>
              <a:rPr lang="en-US" sz="1600" dirty="0"/>
              <a:t>D) A situation where processes run in a round-robin manner</a:t>
            </a:r>
          </a:p>
        </p:txBody>
      </p:sp>
      <p:sp>
        <p:nvSpPr>
          <p:cNvPr id="4" name="Slide Number Placeholder 3">
            <a:extLst>
              <a:ext uri="{FF2B5EF4-FFF2-40B4-BE49-F238E27FC236}">
                <a16:creationId xmlns:a16="http://schemas.microsoft.com/office/drawing/2014/main" id="{3E43997B-5E3E-6544-7880-FEA329F49F1A}"/>
              </a:ext>
            </a:extLst>
          </p:cNvPr>
          <p:cNvSpPr>
            <a:spLocks noGrp="1"/>
          </p:cNvSpPr>
          <p:nvPr>
            <p:ph type="sldNum" sz="quarter" idx="12"/>
          </p:nvPr>
        </p:nvSpPr>
        <p:spPr/>
        <p:txBody>
          <a:bodyPr/>
          <a:lstStyle/>
          <a:p>
            <a:fld id="{1B2A20A6-2C11-4CB1-9193-A0D80FC8463A}" type="slidenum">
              <a:rPr lang="en-IN" smtClean="0"/>
              <a:t>86</a:t>
            </a:fld>
            <a:endParaRPr lang="en-IN"/>
          </a:p>
        </p:txBody>
      </p:sp>
      <p:sp>
        <p:nvSpPr>
          <p:cNvPr id="8" name="TextBox 7">
            <a:extLst>
              <a:ext uri="{FF2B5EF4-FFF2-40B4-BE49-F238E27FC236}">
                <a16:creationId xmlns:a16="http://schemas.microsoft.com/office/drawing/2014/main" id="{83CE506A-A69B-2997-71D7-8BF2D857D359}"/>
              </a:ext>
            </a:extLst>
          </p:cNvPr>
          <p:cNvSpPr txBox="1"/>
          <p:nvPr/>
        </p:nvSpPr>
        <p:spPr>
          <a:xfrm>
            <a:off x="7131477" y="1305354"/>
            <a:ext cx="6654800" cy="6152453"/>
          </a:xfrm>
          <a:prstGeom prst="rect">
            <a:avLst/>
          </a:prstGeom>
          <a:noFill/>
        </p:spPr>
        <p:txBody>
          <a:bodyPr wrap="square">
            <a:spAutoFit/>
          </a:bodyPr>
          <a:lstStyle/>
          <a:p>
            <a:r>
              <a:rPr lang="en-US" sz="1600" dirty="0"/>
              <a:t>4) Which of the following is NOT a requirement for the critical-section problem solution?</a:t>
            </a:r>
            <a:endParaRPr lang="en-US" dirty="0"/>
          </a:p>
          <a:p>
            <a:pPr marL="499217" lvl="1" defTabSz="998433">
              <a:lnSpc>
                <a:spcPct val="90000"/>
              </a:lnSpc>
              <a:spcBef>
                <a:spcPts val="600"/>
              </a:spcBef>
            </a:pPr>
            <a:r>
              <a:rPr lang="en-US" dirty="0"/>
              <a:t>A</a:t>
            </a:r>
            <a:r>
              <a:rPr lang="en-US" sz="1600" dirty="0"/>
              <a:t>) Mutual Exclusion</a:t>
            </a:r>
          </a:p>
          <a:p>
            <a:pPr marL="499217" lvl="1" defTabSz="998433">
              <a:lnSpc>
                <a:spcPct val="90000"/>
              </a:lnSpc>
              <a:spcBef>
                <a:spcPts val="600"/>
              </a:spcBef>
            </a:pPr>
            <a:r>
              <a:rPr lang="en-US" sz="1600" dirty="0"/>
              <a:t>B) Progress</a:t>
            </a:r>
          </a:p>
          <a:p>
            <a:pPr marL="499217" lvl="1" defTabSz="998433">
              <a:lnSpc>
                <a:spcPct val="90000"/>
              </a:lnSpc>
              <a:spcBef>
                <a:spcPts val="600"/>
              </a:spcBef>
            </a:pPr>
            <a:r>
              <a:rPr lang="en-US" sz="1600" dirty="0"/>
              <a:t>C) Bounded Waiting</a:t>
            </a:r>
          </a:p>
          <a:p>
            <a:pPr marL="499217" lvl="1" defTabSz="998433">
              <a:lnSpc>
                <a:spcPct val="90000"/>
              </a:lnSpc>
              <a:spcBef>
                <a:spcPts val="600"/>
              </a:spcBef>
            </a:pPr>
            <a:r>
              <a:rPr lang="en-US" sz="1600" dirty="0"/>
              <a:t>D) Unbounded Execution</a:t>
            </a:r>
          </a:p>
          <a:p>
            <a:endParaRPr lang="en-US" sz="1600" dirty="0"/>
          </a:p>
          <a:p>
            <a:endParaRPr lang="en-US" sz="1600" dirty="0"/>
          </a:p>
          <a:p>
            <a:r>
              <a:rPr lang="en-US" sz="1600" dirty="0"/>
              <a:t>5) What is the primary role of a semaphore in process synchronization?</a:t>
            </a:r>
          </a:p>
          <a:p>
            <a:pPr marL="499217" lvl="1" defTabSz="998433">
              <a:lnSpc>
                <a:spcPct val="90000"/>
              </a:lnSpc>
              <a:spcBef>
                <a:spcPts val="600"/>
              </a:spcBef>
            </a:pPr>
            <a:r>
              <a:rPr lang="en-US" sz="1600" dirty="0"/>
              <a:t>A) To allocate CPU time to processes</a:t>
            </a:r>
          </a:p>
          <a:p>
            <a:pPr marL="499217" lvl="1" defTabSz="998433">
              <a:lnSpc>
                <a:spcPct val="90000"/>
              </a:lnSpc>
              <a:spcBef>
                <a:spcPts val="600"/>
              </a:spcBef>
            </a:pPr>
            <a:r>
              <a:rPr lang="en-US" sz="1600" dirty="0"/>
              <a:t>B) To manage memory allocation</a:t>
            </a:r>
          </a:p>
          <a:p>
            <a:pPr marL="499217" lvl="1" defTabSz="998433">
              <a:lnSpc>
                <a:spcPct val="90000"/>
              </a:lnSpc>
              <a:spcBef>
                <a:spcPts val="600"/>
              </a:spcBef>
            </a:pPr>
            <a:r>
              <a:rPr lang="en-US" sz="1600" dirty="0"/>
              <a:t>C) To ensure mutual exclusion and synchronization</a:t>
            </a:r>
          </a:p>
          <a:p>
            <a:pPr marL="499217" lvl="1" defTabSz="998433">
              <a:lnSpc>
                <a:spcPct val="90000"/>
              </a:lnSpc>
              <a:spcBef>
                <a:spcPts val="600"/>
              </a:spcBef>
            </a:pPr>
            <a:r>
              <a:rPr lang="en-US" sz="1600" dirty="0"/>
              <a:t>D) To handle I/O operations</a:t>
            </a:r>
          </a:p>
          <a:p>
            <a:endParaRPr lang="en-US" dirty="0"/>
          </a:p>
          <a:p>
            <a:endParaRPr lang="en-US" dirty="0"/>
          </a:p>
          <a:p>
            <a:r>
              <a:rPr lang="en-US" dirty="0"/>
              <a:t>6) Which synchronization mechanism uses wait() and signal() operations?</a:t>
            </a:r>
          </a:p>
          <a:p>
            <a:pPr marL="499217" lvl="1" defTabSz="998433">
              <a:lnSpc>
                <a:spcPct val="90000"/>
              </a:lnSpc>
              <a:spcBef>
                <a:spcPts val="600"/>
              </a:spcBef>
            </a:pPr>
            <a:r>
              <a:rPr lang="en-US" sz="1600" dirty="0"/>
              <a:t>A) Locks</a:t>
            </a:r>
          </a:p>
          <a:p>
            <a:pPr marL="499217" lvl="1" defTabSz="998433">
              <a:lnSpc>
                <a:spcPct val="90000"/>
              </a:lnSpc>
              <a:spcBef>
                <a:spcPts val="600"/>
              </a:spcBef>
            </a:pPr>
            <a:r>
              <a:rPr lang="en-US" sz="1600" dirty="0"/>
              <a:t>B) Semaphores</a:t>
            </a:r>
          </a:p>
          <a:p>
            <a:pPr marL="499217" lvl="1" defTabSz="998433">
              <a:lnSpc>
                <a:spcPct val="90000"/>
              </a:lnSpc>
              <a:spcBef>
                <a:spcPts val="600"/>
              </a:spcBef>
            </a:pPr>
            <a:r>
              <a:rPr lang="en-US" sz="1600" dirty="0"/>
              <a:t>C) Monitors</a:t>
            </a:r>
          </a:p>
          <a:p>
            <a:pPr marL="499217" lvl="1" defTabSz="998433">
              <a:lnSpc>
                <a:spcPct val="90000"/>
              </a:lnSpc>
              <a:spcBef>
                <a:spcPts val="600"/>
              </a:spcBef>
            </a:pPr>
            <a:r>
              <a:rPr lang="en-US" sz="1600" dirty="0"/>
              <a:t>D) Barriers</a:t>
            </a:r>
          </a:p>
        </p:txBody>
      </p:sp>
    </p:spTree>
    <p:extLst>
      <p:ext uri="{BB962C8B-B14F-4D97-AF65-F5344CB8AC3E}">
        <p14:creationId xmlns:p14="http://schemas.microsoft.com/office/powerpoint/2010/main" val="38286426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0A101-7700-4ED8-450D-0F1A54224490}"/>
              </a:ext>
            </a:extLst>
          </p:cNvPr>
          <p:cNvSpPr>
            <a:spLocks noGrp="1"/>
          </p:cNvSpPr>
          <p:nvPr>
            <p:ph type="title"/>
          </p:nvPr>
        </p:nvSpPr>
        <p:spPr>
          <a:xfrm>
            <a:off x="635854" y="-78870"/>
            <a:ext cx="11482268" cy="1447380"/>
          </a:xfrm>
        </p:spPr>
        <p:txBody>
          <a:bodyPr>
            <a:normAutofit/>
          </a:bodyPr>
          <a:lstStyle/>
          <a:p>
            <a:pPr algn="ctr"/>
            <a:r>
              <a:rPr lang="en-US" sz="4000" dirty="0"/>
              <a:t>Multiple-Choice Questions (MCQs)</a:t>
            </a:r>
          </a:p>
        </p:txBody>
      </p:sp>
      <p:sp>
        <p:nvSpPr>
          <p:cNvPr id="3" name="Content Placeholder 2">
            <a:extLst>
              <a:ext uri="{FF2B5EF4-FFF2-40B4-BE49-F238E27FC236}">
                <a16:creationId xmlns:a16="http://schemas.microsoft.com/office/drawing/2014/main" id="{BFEC2A76-A90D-B7A9-DD55-7DFF6BBE8573}"/>
              </a:ext>
            </a:extLst>
          </p:cNvPr>
          <p:cNvSpPr>
            <a:spLocks noGrp="1"/>
          </p:cNvSpPr>
          <p:nvPr>
            <p:ph idx="1"/>
          </p:nvPr>
        </p:nvSpPr>
        <p:spPr>
          <a:xfrm>
            <a:off x="286177" y="977900"/>
            <a:ext cx="9886523" cy="6361268"/>
          </a:xfrm>
        </p:spPr>
        <p:txBody>
          <a:bodyPr>
            <a:normAutofit fontScale="85000" lnSpcReduction="20000"/>
          </a:bodyPr>
          <a:lstStyle/>
          <a:p>
            <a:pPr marL="0" indent="0">
              <a:buNone/>
            </a:pPr>
            <a:r>
              <a:rPr lang="en-US" sz="2300" dirty="0"/>
              <a:t>7) In Peterson’s solution for the critical-section problem, what does the turn variable signify?</a:t>
            </a:r>
          </a:p>
          <a:p>
            <a:pPr marL="499217" lvl="1" indent="0">
              <a:buNone/>
            </a:pPr>
            <a:r>
              <a:rPr lang="en-US" sz="1800" dirty="0"/>
              <a:t>A) The process currently in the critical section</a:t>
            </a:r>
          </a:p>
          <a:p>
            <a:pPr marL="499217" lvl="1" indent="0">
              <a:buNone/>
            </a:pPr>
            <a:r>
              <a:rPr lang="en-US" sz="1800" dirty="0"/>
              <a:t>B) The process allowed to enter the critical section next</a:t>
            </a:r>
          </a:p>
          <a:p>
            <a:pPr marL="499217" lvl="1" indent="0">
              <a:buNone/>
            </a:pPr>
            <a:r>
              <a:rPr lang="en-US" sz="1800" dirty="0"/>
              <a:t>C) The number of processes waiting to enter the critical section</a:t>
            </a:r>
          </a:p>
          <a:p>
            <a:pPr marL="499217" lvl="1" indent="0">
              <a:buNone/>
            </a:pPr>
            <a:r>
              <a:rPr lang="en-US" sz="1800" dirty="0"/>
              <a:t>D) The priority of processes</a:t>
            </a:r>
          </a:p>
          <a:p>
            <a:pPr marL="0" indent="0">
              <a:buNone/>
            </a:pPr>
            <a:endParaRPr lang="en-US" sz="1600" dirty="0"/>
          </a:p>
          <a:p>
            <a:pPr marL="0" indent="0">
              <a:buNone/>
            </a:pPr>
            <a:r>
              <a:rPr lang="en-US" sz="2200" dirty="0"/>
              <a:t>8) What is a monitor in the context of process synchronization?</a:t>
            </a:r>
            <a:endParaRPr lang="en-US" sz="1600" dirty="0"/>
          </a:p>
          <a:p>
            <a:pPr marL="499217" lvl="1" indent="0">
              <a:buNone/>
            </a:pPr>
            <a:r>
              <a:rPr lang="en-US" sz="1800" dirty="0"/>
              <a:t>A) A low-level synchronization primitive</a:t>
            </a:r>
          </a:p>
          <a:p>
            <a:pPr marL="499217" lvl="1" indent="0">
              <a:buNone/>
            </a:pPr>
            <a:r>
              <a:rPr lang="en-US" sz="1800" dirty="0"/>
              <a:t>B) A high-level synchronization abstraction</a:t>
            </a:r>
          </a:p>
          <a:p>
            <a:pPr marL="499217" lvl="1" indent="0">
              <a:buNone/>
            </a:pPr>
            <a:r>
              <a:rPr lang="en-US" sz="1800" dirty="0"/>
              <a:t>C) A type of semaphore</a:t>
            </a:r>
          </a:p>
          <a:p>
            <a:pPr marL="499217" lvl="1" indent="0">
              <a:buNone/>
            </a:pPr>
            <a:r>
              <a:rPr lang="en-US" sz="1800" dirty="0"/>
              <a:t>D) A hardware-based synchronization mechanism</a:t>
            </a:r>
          </a:p>
          <a:p>
            <a:pPr marL="0" indent="0">
              <a:buNone/>
            </a:pPr>
            <a:endParaRPr lang="en-US" sz="2100" dirty="0"/>
          </a:p>
          <a:p>
            <a:pPr marL="0" indent="0">
              <a:buNone/>
            </a:pPr>
            <a:r>
              <a:rPr lang="en-US" sz="2100" dirty="0"/>
              <a:t>9) Which of the following problems is an example of a classic synchronization problem?</a:t>
            </a:r>
            <a:endParaRPr lang="en-US" sz="1600" dirty="0"/>
          </a:p>
          <a:p>
            <a:pPr marL="499217" lvl="1" indent="0">
              <a:buNone/>
            </a:pPr>
            <a:r>
              <a:rPr lang="en-US" sz="1900" dirty="0"/>
              <a:t>A) Memory Allocation Problem</a:t>
            </a:r>
          </a:p>
          <a:p>
            <a:pPr marL="499217" lvl="1" indent="0">
              <a:buNone/>
            </a:pPr>
            <a:r>
              <a:rPr lang="en-US" sz="1900" dirty="0"/>
              <a:t>B) Process Scheduling Problem</a:t>
            </a:r>
          </a:p>
          <a:p>
            <a:pPr marL="499217" lvl="1" indent="0">
              <a:buNone/>
            </a:pPr>
            <a:r>
              <a:rPr lang="en-US" sz="1900" dirty="0"/>
              <a:t>C) Dining Philosophers Problem</a:t>
            </a:r>
          </a:p>
          <a:p>
            <a:pPr marL="499217" lvl="1" indent="0">
              <a:buNone/>
            </a:pPr>
            <a:r>
              <a:rPr lang="en-US" sz="1900" dirty="0"/>
              <a:t>D) Disk Scheduling Problem</a:t>
            </a:r>
          </a:p>
          <a:p>
            <a:pPr marL="0" indent="0">
              <a:buNone/>
            </a:pPr>
            <a:endParaRPr lang="en-US" sz="2100" dirty="0"/>
          </a:p>
          <a:p>
            <a:pPr marL="0" indent="0">
              <a:buNone/>
            </a:pPr>
            <a:r>
              <a:rPr lang="en-US" sz="2100" dirty="0"/>
              <a:t>10) Which of the following operating systems uses adaptive mutexes for synchronization?</a:t>
            </a:r>
            <a:endParaRPr lang="en-US" sz="1600" dirty="0"/>
          </a:p>
          <a:p>
            <a:pPr marL="499217" lvl="1" indent="0">
              <a:buNone/>
            </a:pPr>
            <a:r>
              <a:rPr lang="en-US" sz="1900" dirty="0"/>
              <a:t>A) Windows XP</a:t>
            </a:r>
          </a:p>
          <a:p>
            <a:pPr marL="499217" lvl="1" indent="0">
              <a:buNone/>
            </a:pPr>
            <a:r>
              <a:rPr lang="en-US" sz="1900" dirty="0"/>
              <a:t>B) Solaris</a:t>
            </a:r>
          </a:p>
          <a:p>
            <a:pPr marL="499217" lvl="1" indent="0">
              <a:buNone/>
            </a:pPr>
            <a:r>
              <a:rPr lang="en-US" sz="1900" dirty="0"/>
              <a:t>C) Linux</a:t>
            </a:r>
          </a:p>
          <a:p>
            <a:pPr marL="499217" lvl="1" indent="0">
              <a:buNone/>
            </a:pPr>
            <a:r>
              <a:rPr lang="en-US" sz="1900" dirty="0"/>
              <a:t>D) MacOS</a:t>
            </a:r>
          </a:p>
        </p:txBody>
      </p:sp>
      <p:sp>
        <p:nvSpPr>
          <p:cNvPr id="4" name="Slide Number Placeholder 3">
            <a:extLst>
              <a:ext uri="{FF2B5EF4-FFF2-40B4-BE49-F238E27FC236}">
                <a16:creationId xmlns:a16="http://schemas.microsoft.com/office/drawing/2014/main" id="{3E43997B-5E3E-6544-7880-FEA329F49F1A}"/>
              </a:ext>
            </a:extLst>
          </p:cNvPr>
          <p:cNvSpPr>
            <a:spLocks noGrp="1"/>
          </p:cNvSpPr>
          <p:nvPr>
            <p:ph type="sldNum" sz="quarter" idx="12"/>
          </p:nvPr>
        </p:nvSpPr>
        <p:spPr/>
        <p:txBody>
          <a:bodyPr/>
          <a:lstStyle/>
          <a:p>
            <a:fld id="{1B2A20A6-2C11-4CB1-9193-A0D80FC8463A}" type="slidenum">
              <a:rPr lang="en-IN" smtClean="0"/>
              <a:t>87</a:t>
            </a:fld>
            <a:endParaRPr lang="en-IN"/>
          </a:p>
        </p:txBody>
      </p:sp>
    </p:spTree>
    <p:extLst>
      <p:ext uri="{BB962C8B-B14F-4D97-AF65-F5344CB8AC3E}">
        <p14:creationId xmlns:p14="http://schemas.microsoft.com/office/powerpoint/2010/main" val="8193738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79A1C-B1E0-6A5C-1853-6DF797419A02}"/>
              </a:ext>
            </a:extLst>
          </p:cNvPr>
          <p:cNvSpPr>
            <a:spLocks noGrp="1"/>
          </p:cNvSpPr>
          <p:nvPr>
            <p:ph idx="1"/>
          </p:nvPr>
        </p:nvSpPr>
        <p:spPr>
          <a:xfrm>
            <a:off x="915254" y="685297"/>
            <a:ext cx="11482268" cy="4751218"/>
          </a:xfrm>
        </p:spPr>
        <p:txBody>
          <a:bodyPr>
            <a:normAutofit fontScale="77500" lnSpcReduction="20000"/>
          </a:bodyPr>
          <a:lstStyle/>
          <a:p>
            <a:pPr marL="0" indent="0" algn="l">
              <a:buNone/>
            </a:pPr>
            <a:r>
              <a:rPr lang="en-US" b="1" i="0" dirty="0">
                <a:solidFill>
                  <a:srgbClr val="0D0D0D"/>
                </a:solidFill>
                <a:effectLst/>
                <a:highlight>
                  <a:srgbClr val="FFFFFF"/>
                </a:highlight>
                <a:latin typeface="+mn-lt"/>
                <a:cs typeface="Times" panose="02020603050405020304" pitchFamily="18" charset="0"/>
              </a:rPr>
              <a:t>Answers:</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C) Pipelining</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B) To send a message to another process</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C) A condition where the outcome depends on the non-deterministic ordering of processes</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D) Unbounded Execution</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C) To ensure mutual exclusion and synchronization</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B) Semaphores</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B) The process allowed to enter the critical section next</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B) A high-level synchronization abstraction</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C) Dining Philosophers Problem</a:t>
            </a:r>
          </a:p>
          <a:p>
            <a:pPr algn="l">
              <a:buFont typeface="+mj-lt"/>
              <a:buAutoNum type="arabicPeriod"/>
            </a:pPr>
            <a:r>
              <a:rPr lang="en-US" b="0" i="0" dirty="0">
                <a:solidFill>
                  <a:srgbClr val="0D0D0D"/>
                </a:solidFill>
                <a:effectLst/>
                <a:highlight>
                  <a:srgbClr val="FFFFFF"/>
                </a:highlight>
                <a:latin typeface="+mn-lt"/>
                <a:cs typeface="Times" panose="02020603050405020304" pitchFamily="18" charset="0"/>
              </a:rPr>
              <a:t>B) Solaris</a:t>
            </a:r>
          </a:p>
          <a:p>
            <a:endParaRPr lang="en-US" dirty="0"/>
          </a:p>
        </p:txBody>
      </p:sp>
      <p:sp>
        <p:nvSpPr>
          <p:cNvPr id="4" name="Slide Number Placeholder 3">
            <a:extLst>
              <a:ext uri="{FF2B5EF4-FFF2-40B4-BE49-F238E27FC236}">
                <a16:creationId xmlns:a16="http://schemas.microsoft.com/office/drawing/2014/main" id="{CD1989AA-928D-5EFF-1703-12B1066E3E6D}"/>
              </a:ext>
            </a:extLst>
          </p:cNvPr>
          <p:cNvSpPr>
            <a:spLocks noGrp="1"/>
          </p:cNvSpPr>
          <p:nvPr>
            <p:ph type="sldNum" sz="quarter" idx="12"/>
          </p:nvPr>
        </p:nvSpPr>
        <p:spPr/>
        <p:txBody>
          <a:bodyPr/>
          <a:lstStyle/>
          <a:p>
            <a:fld id="{1B2A20A6-2C11-4CB1-9193-A0D80FC8463A}" type="slidenum">
              <a:rPr lang="en-IN" smtClean="0"/>
              <a:t>88</a:t>
            </a:fld>
            <a:endParaRPr lang="en-IN"/>
          </a:p>
        </p:txBody>
      </p:sp>
    </p:spTree>
    <p:extLst>
      <p:ext uri="{BB962C8B-B14F-4D97-AF65-F5344CB8AC3E}">
        <p14:creationId xmlns:p14="http://schemas.microsoft.com/office/powerpoint/2010/main" val="30119512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89</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descr="A picture containing screenshot, line, plot&#10;&#10;Description automatically generated">
            <a:extLst>
              <a:ext uri="{FF2B5EF4-FFF2-40B4-BE49-F238E27FC236}">
                <a16:creationId xmlns:a16="http://schemas.microsoft.com/office/drawing/2014/main" id="{5A2FFAC5-089A-3876-337B-8F309022A2E5}"/>
              </a:ext>
            </a:extLst>
          </p:cNvPr>
          <p:cNvPicPr>
            <a:picLocks noChangeAspect="1"/>
          </p:cNvPicPr>
          <p:nvPr/>
        </p:nvPicPr>
        <p:blipFill rotWithShape="1">
          <a:blip r:embed="rId3">
            <a:extLst>
              <a:ext uri="{28A0092B-C50C-407E-A947-70E740481C1C}">
                <a14:useLocalDpi xmlns:a14="http://schemas.microsoft.com/office/drawing/2010/main" val="0"/>
              </a:ext>
            </a:extLst>
          </a:blip>
          <a:srcRect t="19"/>
          <a:stretch/>
        </p:blipFill>
        <p:spPr>
          <a:xfrm>
            <a:off x="-23495" y="-1301"/>
            <a:ext cx="13312400" cy="7486838"/>
          </a:xfrm>
          <a:prstGeom prst="rect">
            <a:avLst/>
          </a:prstGeom>
        </p:spPr>
      </p:pic>
      <p:sp>
        <p:nvSpPr>
          <p:cNvPr id="56322" name="Rectangle 2"/>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Examples of Cooperating Processes</a:t>
            </a:r>
          </a:p>
        </p:txBody>
      </p:sp>
      <p:sp>
        <p:nvSpPr>
          <p:cNvPr id="56323" name="Rectangle 3"/>
          <p:cNvSpPr>
            <a:spLocks noGrp="1" noChangeArrowheads="1"/>
          </p:cNvSpPr>
          <p:nvPr>
            <p:ph type="body" idx="1"/>
          </p:nvPr>
        </p:nvSpPr>
        <p:spPr/>
        <p:txBody>
          <a:bodyPr/>
          <a:lstStyle/>
          <a:p>
            <a:pPr algn="just"/>
            <a:r>
              <a:rPr lang="en-US" altLang="en-US" dirty="0">
                <a:ea typeface="ＭＳ Ｐゴシック" panose="020B0600070205080204" pitchFamily="34" charset="-128"/>
              </a:rPr>
              <a:t> Web Servers: Multiple processes handle different client requests, sharing resources like memory and network connections.</a:t>
            </a:r>
          </a:p>
          <a:p>
            <a:pPr algn="just"/>
            <a:r>
              <a:rPr lang="en-US" altLang="en-US" dirty="0">
                <a:ea typeface="ＭＳ Ｐゴシック" panose="020B0600070205080204" pitchFamily="34" charset="-128"/>
              </a:rPr>
              <a:t>Database Systems: Processes collaborate to manage transactions, maintain data consistency, and ensure concurrency control.</a:t>
            </a:r>
          </a:p>
          <a:p>
            <a:pPr algn="just"/>
            <a:r>
              <a:rPr lang="en-US" altLang="en-US" dirty="0">
                <a:ea typeface="ＭＳ Ｐゴシック" panose="020B0600070205080204" pitchFamily="34" charset="-128"/>
              </a:rPr>
              <a:t>Distributed Systems: Processes running on different machines communicate and cooperate to perform distributed computations, share resources, and synchronize actions.</a:t>
            </a:r>
          </a:p>
          <a:p>
            <a:pPr algn="just"/>
            <a:r>
              <a:rPr lang="en-US" altLang="en-US" dirty="0">
                <a:ea typeface="ＭＳ Ｐゴシック" panose="020B0600070205080204" pitchFamily="34" charset="-128"/>
              </a:rPr>
              <a:t>Operating Systems: System processes cooperate to manage hardware resources, perform I/O operations, and execute user programs</a:t>
            </a:r>
          </a:p>
        </p:txBody>
      </p:sp>
    </p:spTree>
    <p:extLst>
      <p:ext uri="{BB962C8B-B14F-4D97-AF65-F5344CB8AC3E}">
        <p14:creationId xmlns:p14="http://schemas.microsoft.com/office/powerpoint/2010/main" val="680914368"/>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8044</TotalTime>
  <Words>5803</Words>
  <Application>Microsoft Office PowerPoint</Application>
  <PresentationFormat>Custom</PresentationFormat>
  <Paragraphs>958</Paragraphs>
  <Slides>89</Slides>
  <Notes>65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89</vt:i4>
      </vt:variant>
    </vt:vector>
  </HeadingPairs>
  <TitlesOfParts>
    <vt:vector size="102" baseType="lpstr">
      <vt:lpstr>ＭＳ Ｐゴシック</vt:lpstr>
      <vt:lpstr>Aptos</vt:lpstr>
      <vt:lpstr>Arial</vt:lpstr>
      <vt:lpstr>Calibri</vt:lpstr>
      <vt:lpstr>Calibri Light</vt:lpstr>
      <vt:lpstr>Helvetica</vt:lpstr>
      <vt:lpstr>Monotype Sorts</vt:lpstr>
      <vt:lpstr>MT Extra</vt:lpstr>
      <vt:lpstr>Times</vt:lpstr>
      <vt:lpstr>Times New Roman</vt:lpstr>
      <vt:lpstr>Webdings</vt:lpstr>
      <vt:lpstr>Wingdings 2</vt:lpstr>
      <vt:lpstr>Theme3</vt:lpstr>
      <vt:lpstr>PowerPoint Presentation</vt:lpstr>
      <vt:lpstr>PowerPoint Presentation</vt:lpstr>
      <vt:lpstr>PowerPoint Presentation</vt:lpstr>
      <vt:lpstr>PowerPoint Presentation</vt:lpstr>
      <vt:lpstr>Interprocess Communication</vt:lpstr>
      <vt:lpstr>Interprocess Communication</vt:lpstr>
      <vt:lpstr>Communications Models </vt:lpstr>
      <vt:lpstr>Cooperating Processes</vt:lpstr>
      <vt:lpstr>Examples of Cooperating Processes</vt:lpstr>
      <vt:lpstr>Benefits of Cooperating Processes</vt:lpstr>
      <vt:lpstr>PowerPoint Presentation</vt:lpstr>
      <vt:lpstr>Interprocess Communication – Message Passing</vt:lpstr>
      <vt:lpstr>Interprocess Communication – Message Passing</vt:lpstr>
      <vt:lpstr>PowerPoint Presentation</vt:lpstr>
      <vt:lpstr>Pipes</vt:lpstr>
      <vt:lpstr>Ordinary Pipes</vt:lpstr>
      <vt:lpstr>Ordinary Pipes</vt:lpstr>
      <vt:lpstr>Named Pipes</vt:lpstr>
      <vt:lpstr>IPC mechanism in Pipes</vt:lpstr>
      <vt:lpstr>PowerPoint Presentation</vt:lpstr>
      <vt:lpstr>Introduction</vt:lpstr>
      <vt:lpstr>Race Condition</vt:lpstr>
      <vt:lpstr>Producer </vt:lpstr>
      <vt:lpstr>Consumer</vt:lpstr>
      <vt:lpstr>Solution to Critical-Section Problem</vt:lpstr>
      <vt:lpstr>PowerPoint Presentation</vt:lpstr>
      <vt:lpstr>Peterson’s Solution</vt:lpstr>
      <vt:lpstr>Algorithm for Process Pi</vt:lpstr>
      <vt:lpstr>Synchronization Hardware</vt:lpstr>
      <vt:lpstr>Solution to Critical-section Problem Using Locks</vt:lpstr>
      <vt:lpstr>TestAndSet Instruction </vt:lpstr>
      <vt:lpstr>Solution using TestAndSet</vt:lpstr>
      <vt:lpstr>Swap  Instruction</vt:lpstr>
      <vt:lpstr>Solution using Swap</vt:lpstr>
      <vt:lpstr>Bounded-waiting Mutual Exclusion with TestandSet()</vt:lpstr>
      <vt:lpstr>PowerPoint Presentation</vt:lpstr>
      <vt:lpstr>Semaphore</vt:lpstr>
      <vt:lpstr>Basic Operations: Semaphores</vt:lpstr>
      <vt:lpstr>Semaphore as General Synchronization Tool</vt:lpstr>
      <vt:lpstr>Semaphore Implementation</vt:lpstr>
      <vt:lpstr>Semaphore Implementation with no Busy waiting </vt:lpstr>
      <vt:lpstr>Semaphore Implementation with no Busy waiting (Cont.)</vt:lpstr>
      <vt:lpstr>Use of Semaphore: Deadlock and Starvation</vt:lpstr>
      <vt:lpstr>PowerPoint Presentation</vt:lpstr>
      <vt:lpstr>Monitors</vt:lpstr>
      <vt:lpstr>Schematic view of a Monitor</vt:lpstr>
      <vt:lpstr>Condition Variables</vt:lpstr>
      <vt:lpstr> Monitor with Condition Variables</vt:lpstr>
      <vt:lpstr>Solution to Dining Philosophers using Monitor</vt:lpstr>
      <vt:lpstr>Solution to Dining Philosophers (cont)</vt:lpstr>
      <vt:lpstr>Solution to Dining Philosophers (cont)</vt:lpstr>
      <vt:lpstr>Monitor Implementation Using Semaphores</vt:lpstr>
      <vt:lpstr>Monitor Implementation</vt:lpstr>
      <vt:lpstr>Monitor Implementation</vt:lpstr>
      <vt:lpstr>A Monitor to Allocate Single Resource</vt:lpstr>
      <vt:lpstr>PowerPoint Presentation</vt:lpstr>
      <vt:lpstr>PowerPoint Presentation</vt:lpstr>
      <vt:lpstr>Bakery Algorithm</vt:lpstr>
      <vt:lpstr>PowerPoint Presentation</vt:lpstr>
      <vt:lpstr>Pthreads Synchronization</vt:lpstr>
      <vt:lpstr>Serializability</vt:lpstr>
      <vt:lpstr>Schedule 1: T0 then T1</vt:lpstr>
      <vt:lpstr>Nonserial Schedule</vt:lpstr>
      <vt:lpstr>Schedule 2: Concurrent Serializable Schedule</vt:lpstr>
      <vt:lpstr>Locking Protocol</vt:lpstr>
      <vt:lpstr>Two-phase Locking Protocol</vt:lpstr>
      <vt:lpstr>Timestamp-based Protocols</vt:lpstr>
      <vt:lpstr>Timestamp-based Protocol Implementation</vt:lpstr>
      <vt:lpstr>Timestamp-ordering Protocol</vt:lpstr>
      <vt:lpstr> Schedule Possible Under Timestamp Protocol</vt:lpstr>
      <vt:lpstr>PowerPoint Presentation</vt:lpstr>
      <vt:lpstr>Synchronization Examples</vt:lpstr>
      <vt:lpstr>Solaris Synchronization</vt:lpstr>
      <vt:lpstr>Windows XP Synchronization</vt:lpstr>
      <vt:lpstr>Linux Synchronization</vt:lpstr>
      <vt:lpstr>Classical Problems of Synchronization</vt:lpstr>
      <vt:lpstr>Bounded-Buffer Problem</vt:lpstr>
      <vt:lpstr>Bounded Buffer Problem (Cont.)</vt:lpstr>
      <vt:lpstr>Bounded Buffer Problem (Cont.)</vt:lpstr>
      <vt:lpstr>Readers-Writers Problem</vt:lpstr>
      <vt:lpstr>Readers-Writers Problem (Cont.)</vt:lpstr>
      <vt:lpstr>Readers-Writers Problem (Cont.)</vt:lpstr>
      <vt:lpstr>Dining-Philosophers Problem</vt:lpstr>
      <vt:lpstr>Dining-Philosophers Problem (Cont.)</vt:lpstr>
      <vt:lpstr>Problems with Semaphores</vt:lpstr>
      <vt:lpstr>Multiple-Choice Questions (MCQs)</vt:lpstr>
      <vt:lpstr>Multiple-Choice Questions (MCQs)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Avita Katal</cp:lastModifiedBy>
  <cp:revision>417</cp:revision>
  <dcterms:created xsi:type="dcterms:W3CDTF">2023-06-27T05:32:28Z</dcterms:created>
  <dcterms:modified xsi:type="dcterms:W3CDTF">2024-07-09T04:51:27Z</dcterms:modified>
</cp:coreProperties>
</file>