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sldIdLst>
    <p:sldId id="256" r:id="rId2"/>
    <p:sldId id="257" r:id="rId3"/>
    <p:sldId id="260" r:id="rId4"/>
    <p:sldId id="327" r:id="rId5"/>
    <p:sldId id="328" r:id="rId6"/>
    <p:sldId id="329" r:id="rId7"/>
    <p:sldId id="330" r:id="rId8"/>
    <p:sldId id="261" r:id="rId9"/>
    <p:sldId id="320" r:id="rId10"/>
    <p:sldId id="343" r:id="rId11"/>
    <p:sldId id="344" r:id="rId12"/>
    <p:sldId id="342" r:id="rId13"/>
    <p:sldId id="324" r:id="rId14"/>
    <p:sldId id="279" r:id="rId15"/>
    <p:sldId id="333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32" autoAdjust="0"/>
  </p:normalViewPr>
  <p:slideViewPr>
    <p:cSldViewPr snapToGrid="0">
      <p:cViewPr varScale="1">
        <p:scale>
          <a:sx n="61" d="100"/>
          <a:sy n="61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B9B5-EBF6-49B2-C36D-0F48CBB3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C5B7F-003F-A5E3-F0BB-E9DB72604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8D62B-FE6C-4718-D866-E1273E9B9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41D3-4206-42A5-DDF0-EA2790052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50DF-38EE-F0C8-52D8-82C618B3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A305C-D807-00AD-3DDE-6176EA8EB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8D824-A19A-F201-1829-FC9334494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5B74-E0A8-2E5B-4A03-354C54688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3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6522C-50FB-9D1D-18E4-701D2311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759ED-CD58-6568-7F27-D42B4E17F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D6132-5274-35CA-3415-DE489E072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71B-38D8-0283-AC7A-C24040329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13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AF966-D6B8-56F4-B945-BEB0874F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38705-7044-F51D-625D-AD1F77BA3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79604-B06A-9B1D-E176-82B9644B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56EA6-89D8-28A7-F46F-9164433F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7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E733D-5F39-9A0A-C983-B6618C7C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8C527-4696-0164-054C-23CD30DF4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D0302-F8F4-34C8-033E-A08CF1DB0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80948-3008-706E-77D6-0B60A1256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4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0A61E-E6F9-1E9A-F787-150B0289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4D7BD-C4BC-C605-B53C-91908F2DA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DCDC7-FE84-826B-681F-A093A3AF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60EE-2890-4945-34A9-CEA98BD8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AE2-F478-BF3F-5F36-1FE24389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FB67B-4D8C-2618-8EDD-64D5C7A81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132DC-9382-FC8E-6DF7-B95C4C1D1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3CC3-77B2-5C74-E8DF-36DF5578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96B63-A7D3-8CD5-0CE5-3E5D8DBE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F0185-4F8B-94BD-0E57-2C2738EB9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325F-E368-4D2B-5E90-BE11EE7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FF7FF-02BD-DCFC-3C89-8B504179F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DC0F-27B1-72B7-47FE-4E443A66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497BA-8023-685A-C7CC-2E9A73D0E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23CC9-F22E-02C1-694C-8F90864C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99F7-95A2-1CDA-6335-E5ED55234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5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806F-D900-1BFB-4AFF-A2639A91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F324-7B75-821E-EB5B-AA9121DD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13" y="285803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Iterable and Iterator Interface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CC53F2-F5CB-0FE7-269A-9DB217A7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3" y="1276420"/>
            <a:ext cx="1038504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Iterator Interface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Iterator interface is present 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package, provides methods to iterate over a collection.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Methods: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 Returns true if more elements exist.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next(): Returns the next element.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remove(): Removes the last element returned by next().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3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8BE2A-846F-D372-2B8E-BA82B1D6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5EB0-24AF-C4F1-B3F0-8244E176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8" y="354724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Iterator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B9919-B2D2-F5FC-A107-373126DE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55" y="1069099"/>
            <a:ext cx="10018713" cy="5788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DBFC92-63EE-B6FA-BA7E-4A0BB90A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461" y="5278883"/>
            <a:ext cx="1070290" cy="15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37B8C-2831-5BAF-B491-B289932C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1372-CAD2-A3A7-46C6-1E0A4F68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14" y="291662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Iterator (Example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BAAF8-5ECC-42DD-1844-94B258D5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14" y="1132676"/>
            <a:ext cx="8878539" cy="572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AD2548-45FE-B683-D46A-26E22859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11" y="1458518"/>
            <a:ext cx="369621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2B19-B1F1-08B5-34FE-305FD7DD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C36D-B02E-731A-11F8-507FA257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List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1E39D-B247-EF45-3C84-32869F8468CE}"/>
              </a:ext>
            </a:extLst>
          </p:cNvPr>
          <p:cNvSpPr txBox="1"/>
          <p:nvPr/>
        </p:nvSpPr>
        <p:spPr>
          <a:xfrm>
            <a:off x="1484311" y="1576066"/>
            <a:ext cx="100187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ordered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us to store and access elements sequentially.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extends the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968BB-34AB-B9CA-8848-C87856FAEC2D}"/>
              </a:ext>
            </a:extLst>
          </p:cNvPr>
          <p:cNvSpPr txBox="1"/>
          <p:nvPr/>
        </p:nvSpPr>
        <p:spPr>
          <a:xfrm>
            <a:off x="1484311" y="2881620"/>
            <a:ext cx="5248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cannot create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it.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functionalities of the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 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these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B8BFB7-8F49-F65C-44A4-A63884C4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345" y="2345346"/>
            <a:ext cx="4582679" cy="288687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49A7E-CE4C-518B-C80F-5CC560E9FC9A}"/>
              </a:ext>
            </a:extLst>
          </p:cNvPr>
          <p:cNvSpPr txBox="1"/>
          <p:nvPr/>
        </p:nvSpPr>
        <p:spPr>
          <a:xfrm>
            <a:off x="2534589" y="4486610"/>
            <a:ext cx="3418607" cy="795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</a:p>
          <a:p>
            <a:pPr marL="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0000" lvl="4" indent="-34290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32DE-CD02-DE97-13CC-76395C0FD2DA}"/>
              </a:ext>
            </a:extLst>
          </p:cNvPr>
          <p:cNvSpPr txBox="1"/>
          <p:nvPr/>
        </p:nvSpPr>
        <p:spPr>
          <a:xfrm>
            <a:off x="1515483" y="5409596"/>
            <a:ext cx="99875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implementation:</a:t>
            </a:r>
          </a:p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list1 = new ArrayList&lt;&gt;();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//Using ArrayList</a:t>
            </a:r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List&lt;String&gt; list2 = new LinkedList&lt;&gt;();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//Using LinkedList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Methods of List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A32DA-C557-2E53-C231-E6D75F8AD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32" y="1672416"/>
            <a:ext cx="9250036" cy="479072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AF43-673D-E24E-CCCF-E668548E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B707-4B3D-5FFD-6C58-A22FC95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ArrayList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A8142-23E2-A8FC-5D2E-E292F23AAD9B}"/>
              </a:ext>
            </a:extLst>
          </p:cNvPr>
          <p:cNvSpPr txBox="1"/>
          <p:nvPr/>
        </p:nvSpPr>
        <p:spPr>
          <a:xfrm>
            <a:off x="1484312" y="1675681"/>
            <a:ext cx="6298480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declare the size of an 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before we can use it. Once the size of an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declared, it’s hard to change it.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this issue, we can use the 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 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allows us to create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resizable arrays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 their capacity when we add or remove elements from them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known as 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6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      </a:t>
            </a:r>
          </a:p>
          <a:p>
            <a:pPr marL="0" lvl="1" algn="just"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Fast access to elements</a:t>
            </a:r>
          </a:p>
          <a:p>
            <a:pPr marL="0" lvl="1" algn="just"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 Slow insertion, deletion of elements</a:t>
            </a:r>
          </a:p>
          <a:p>
            <a:pPr marL="0"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3. Best suited for frequent access, less modification </a:t>
            </a:r>
          </a:p>
          <a:p>
            <a:pPr marL="0"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scenarios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48E13-A587-0BEC-2A82-80050F371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6" y="1675681"/>
            <a:ext cx="3553978" cy="43513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510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489A-D673-8F45-E17B-4655F01A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7C62-BA98-2C28-9F24-4683F8A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ArrayList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11897-3369-5AA7-3E5C-ED4D1148C8C6}"/>
              </a:ext>
            </a:extLst>
          </p:cNvPr>
          <p:cNvSpPr txBox="1"/>
          <p:nvPr/>
        </p:nvSpPr>
        <p:spPr>
          <a:xfrm>
            <a:off x="1995055" y="1733903"/>
            <a:ext cx="5808519" cy="466281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java.util.List;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java.util.ArrayList;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ArrayListDemo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an ArrayList of Strings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ArrayList&lt;String&gt; ltrs = new ArrayList&lt;&gt;();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elements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ltrs.add("A");   ltrs.add("B");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List&lt;String&gt; list = new ArrayList&lt;&gt;();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list.add("C");   list.add("D");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ltrs.addAll(2, list);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System.out.println("letters: "+ ltrs);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//Access elements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System.out.println("Element-2: "+ ltrs.get(1));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//Changing element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ltrs.set(2, "X");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System.out.println("letters: "+ ltrs);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//Removing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ltrs.remove(2);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System.out.println("letters: "+ ltrs);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CE40C-D633-17B5-8405-1D73F3F611C0}"/>
              </a:ext>
            </a:extLst>
          </p:cNvPr>
          <p:cNvSpPr txBox="1"/>
          <p:nvPr/>
        </p:nvSpPr>
        <p:spPr>
          <a:xfrm>
            <a:off x="8805970" y="4252347"/>
            <a:ext cx="24506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C, D]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Element-2: B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X, D]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D]</a:t>
            </a:r>
          </a:p>
        </p:txBody>
      </p:sp>
    </p:spTree>
    <p:extLst>
      <p:ext uri="{BB962C8B-B14F-4D97-AF65-F5344CB8AC3E}">
        <p14:creationId xmlns:p14="http://schemas.microsoft.com/office/powerpoint/2010/main" val="7556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B3EA-CEFC-280C-295C-906EFDB5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1F9-C7A7-70B6-838E-11BBBA2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LinkedList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6F9CC-6CC7-EE9D-16B4-B2AA3BCD1EE9}"/>
              </a:ext>
            </a:extLst>
          </p:cNvPr>
          <p:cNvSpPr txBox="1"/>
          <p:nvPr/>
        </p:nvSpPr>
        <p:spPr>
          <a:xfrm>
            <a:off x="1484311" y="1958871"/>
            <a:ext cx="461168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doubly-linked list implementation of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duplicates and maintains insertion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C8D53-AC20-C8F4-BDEE-F6A689DE0120}"/>
              </a:ext>
            </a:extLst>
          </p:cNvPr>
          <p:cNvSpPr txBox="1"/>
          <p:nvPr/>
        </p:nvSpPr>
        <p:spPr>
          <a:xfrm>
            <a:off x="1567439" y="4302671"/>
            <a:ext cx="4611688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      </a:t>
            </a:r>
          </a:p>
          <a:p>
            <a:pPr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Slower access to elements</a:t>
            </a:r>
          </a:p>
          <a:p>
            <a:pPr>
              <a:spcAft>
                <a:spcPts val="6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Fast insertion, deletion of elements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Best suited for frequent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modification (insertion/deletion)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scenarios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EBABC-B182-F729-3C1D-2BB86BCF8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7" y="1706732"/>
            <a:ext cx="5247697" cy="228938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F2B3A-9145-4185-E18E-F6E940D18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6" y="4302671"/>
            <a:ext cx="5247697" cy="240284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365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801C-7E16-621E-A68D-AA4E3973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AD12-D072-C34B-7D4C-2F1A8BE2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LinkedList (Example)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FB9DA-66EE-F0E7-54FE-D397BCDC164B}"/>
              </a:ext>
            </a:extLst>
          </p:cNvPr>
          <p:cNvSpPr txBox="1"/>
          <p:nvPr/>
        </p:nvSpPr>
        <p:spPr>
          <a:xfrm>
            <a:off x="1995055" y="1733903"/>
            <a:ext cx="5808519" cy="4662815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java.util.List;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java.util.LinkedList;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LinkedListDemo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an LinkedList of Strings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LinkedList&lt;String&gt; ltrs = new LinkedList&lt;&gt;();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elements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ltrs.add("A");   ltrs.add("B");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List&lt;String&gt; list = new LinkedList&lt;&gt;();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list.add("C");   list.add("D");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ltrs.addAll(2, list);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System.out.println("letters: "+ ltrs);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//Access elements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System.out.println("Element-2: "+ ltrs.get(1));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//Changing element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ltrs.set(2, "X");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System.out.println("letters: "+ ltrs);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//Removing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ltrs.remove(2);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System.out.println("letters: "+ ltrs);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0541A-573B-0CB4-DEE2-9B3E475C14CC}"/>
              </a:ext>
            </a:extLst>
          </p:cNvPr>
          <p:cNvSpPr txBox="1"/>
          <p:nvPr/>
        </p:nvSpPr>
        <p:spPr>
          <a:xfrm>
            <a:off x="8805970" y="4252347"/>
            <a:ext cx="24506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C, D]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Element-2: B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X, D]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D]</a:t>
            </a:r>
          </a:p>
        </p:txBody>
      </p:sp>
    </p:spTree>
    <p:extLst>
      <p:ext uri="{BB962C8B-B14F-4D97-AF65-F5344CB8AC3E}">
        <p14:creationId xmlns:p14="http://schemas.microsoft.com/office/powerpoint/2010/main" val="7094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0ABE-67D8-B1EB-8DC2-5F00CFA6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6F82-3203-DF94-3594-AAC646E3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68632-5B62-ABA0-BDC0-B4EBA9EA47BD}"/>
              </a:ext>
            </a:extLst>
          </p:cNvPr>
          <p:cNvSpPr txBox="1"/>
          <p:nvPr/>
        </p:nvSpPr>
        <p:spPr>
          <a:xfrm>
            <a:off x="1484312" y="2029073"/>
            <a:ext cx="43657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grow or shrink in size as needed.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part of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implements the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compatible with most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it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used 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multi-threaded environments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FC327-FD88-5762-8DE1-BD4589AD9E46}"/>
              </a:ext>
            </a:extLst>
          </p:cNvPr>
          <p:cNvSpPr txBox="1"/>
          <p:nvPr/>
        </p:nvSpPr>
        <p:spPr>
          <a:xfrm>
            <a:off x="5974774" y="1616965"/>
            <a:ext cx="6078680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java.util.Vector;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 Vector of Strings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Vector&lt;String&gt; ltrs = new Vector&lt;&gt;();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//Adding and Accessing elements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ltrs.add("A");   ltrs.add("B");   ltrs.add("C");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System.out.println("letters: "+ ltrs);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System.out.println("Element-2: "+ ltrs.get(1));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ltrs.set(2, "X");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//Changing element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System.out.println("letters: "+ ltrs);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ltrs.remove(2);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//Removing element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System.out.println("letters: "+ ltrs);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//Capacity of the vector</a:t>
            </a:r>
            <a:endParaRPr lang="en-IN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System.out.println("Capacity: " + ltrs.capacity());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19810-0FA0-5136-B1BB-FBADBF4E903C}"/>
              </a:ext>
            </a:extLst>
          </p:cNvPr>
          <p:cNvSpPr txBox="1"/>
          <p:nvPr/>
        </p:nvSpPr>
        <p:spPr>
          <a:xfrm>
            <a:off x="8177323" y="5245050"/>
            <a:ext cx="2743526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letters: [A, B, C]</a:t>
            </a:r>
          </a:p>
          <a:p>
            <a:pPr algn="just"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Element-2: B</a:t>
            </a:r>
          </a:p>
          <a:p>
            <a:pPr algn="just"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letters: [A, B, X]</a:t>
            </a:r>
          </a:p>
          <a:p>
            <a:pPr algn="just"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letters: [A, B]</a:t>
            </a:r>
          </a:p>
          <a:p>
            <a:pPr algn="just"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Capacity: 10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890802" y="1950094"/>
            <a:ext cx="9477140" cy="4008615"/>
          </a:xfrm>
          <a:prstGeom prst="rect">
            <a:avLst/>
          </a:prstGeom>
          <a:effectLst/>
        </p:spPr>
        <p:txBody>
          <a:bodyPr vert="horz" lIns="91440" tIns="45720" rIns="91440" bIns="45720" numCol="2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Introduction to Java Collection Framework</a:t>
            </a:r>
          </a:p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Collection Framework Hierarchy</a:t>
            </a:r>
          </a:p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Collection Interface</a:t>
            </a:r>
          </a:p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Iterator and Iterable Interface</a:t>
            </a:r>
          </a:p>
          <a:p>
            <a:pPr marL="0" lvl="2" indent="-342900">
              <a:spcAft>
                <a:spcPts val="96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List Interface</a:t>
            </a:r>
          </a:p>
          <a:p>
            <a:pPr marL="0" lvl="2" indent="-342900">
              <a:spcAft>
                <a:spcPts val="72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Different List Traversal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7E469-3F45-E738-0045-D912A296A82E}"/>
              </a:ext>
            </a:extLst>
          </p:cNvPr>
          <p:cNvSpPr txBox="1"/>
          <p:nvPr/>
        </p:nvSpPr>
        <p:spPr>
          <a:xfrm>
            <a:off x="7346491" y="2606354"/>
            <a:ext cx="4156534" cy="90415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ArrayList</a:t>
            </a:r>
          </a:p>
          <a:p>
            <a:pPr marL="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LinkedList</a:t>
            </a:r>
          </a:p>
          <a:p>
            <a:pPr marL="90000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Vector</a:t>
            </a:r>
          </a:p>
          <a:p>
            <a:pPr marL="900000" lvl="4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80904-5C6F-EDF7-E69F-5E81EBAE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20EB-9CAC-6EE8-B674-25EBCB79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B9019-109D-6070-8A12-EC5506279F76}"/>
              </a:ext>
            </a:extLst>
          </p:cNvPr>
          <p:cNvSpPr txBox="1"/>
          <p:nvPr/>
        </p:nvSpPr>
        <p:spPr>
          <a:xfrm>
            <a:off x="1484311" y="1616965"/>
            <a:ext cx="4365770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 (LIFO)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part of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extends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6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Stack-Specific Methods:</a:t>
            </a:r>
          </a:p>
          <a:p>
            <a:pPr marL="5400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push(E element):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an element to the top of the stack.</a:t>
            </a:r>
          </a:p>
          <a:p>
            <a:pPr marL="5400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and returns the top element.</a:t>
            </a:r>
          </a:p>
          <a:p>
            <a:pPr marL="5400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peek():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top element without removing it.</a:t>
            </a:r>
          </a:p>
          <a:p>
            <a:pPr marL="5400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stack is empty.</a:t>
            </a:r>
          </a:p>
          <a:p>
            <a:pPr marL="540000" lvl="1" indent="-342900" algn="just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search(Object o):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1-based position of an element.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74DBA-211A-214E-29EE-04B500E9C5F7}"/>
              </a:ext>
            </a:extLst>
          </p:cNvPr>
          <p:cNvSpPr txBox="1"/>
          <p:nvPr/>
        </p:nvSpPr>
        <p:spPr>
          <a:xfrm>
            <a:off x="5974774" y="1513055"/>
            <a:ext cx="6078680" cy="383181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java.util.Stack;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StackDemo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//Creating a Stack of Integers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Stack&lt;Integer&gt; stack = new Stack&lt;&gt;();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//Pushing elements onto the stack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stack.push(10);  stack.push(20);   stack.push(30);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System.out.println("Stack: "+stack);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//Peek at the top element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System.out.println("Top element: "+stack.peek());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//Pop elements from the stack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System.out.println("Popped Element: "+stack.pop());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System.out.println("Stack: "+ stack);</a:t>
            </a: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//Searching for an element</a:t>
            </a:r>
            <a:endParaRPr lang="en-IN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System.out.println("Position of 10: " +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							   stack.search(10));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757CF-C86C-EA82-6D45-AAAB41C7E5E5}"/>
              </a:ext>
            </a:extLst>
          </p:cNvPr>
          <p:cNvSpPr txBox="1"/>
          <p:nvPr/>
        </p:nvSpPr>
        <p:spPr>
          <a:xfrm>
            <a:off x="8229280" y="5355264"/>
            <a:ext cx="3647532" cy="150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 [10, 20, 30]</a:t>
            </a:r>
          </a:p>
          <a:p>
            <a:pPr algn="just">
              <a:spcAft>
                <a:spcPts val="2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Top element: 30</a:t>
            </a:r>
          </a:p>
          <a:p>
            <a:pPr algn="just">
              <a:spcAft>
                <a:spcPts val="2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Popped Element: 30</a:t>
            </a:r>
          </a:p>
          <a:p>
            <a:pPr algn="just">
              <a:spcAft>
                <a:spcPts val="2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Stack: [10, 20]</a:t>
            </a:r>
          </a:p>
          <a:p>
            <a:pPr algn="just">
              <a:spcAft>
                <a:spcPts val="200"/>
              </a:spcAft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Position of 10: 2</a:t>
            </a:r>
          </a:p>
        </p:txBody>
      </p:sp>
    </p:spTree>
    <p:extLst>
      <p:ext uri="{BB962C8B-B14F-4D97-AF65-F5344CB8AC3E}">
        <p14:creationId xmlns:p14="http://schemas.microsoft.com/office/powerpoint/2010/main" val="26208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04B9-A810-2175-D199-DEBBC1C5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6A82-432E-AF91-7100-04461308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Traversing through a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3F33D-6D71-41B3-AC3E-66B52F2CDBBC}"/>
              </a:ext>
            </a:extLst>
          </p:cNvPr>
          <p:cNvSpPr txBox="1"/>
          <p:nvPr/>
        </p:nvSpPr>
        <p:spPr>
          <a:xfrm>
            <a:off x="1484311" y="1576066"/>
            <a:ext cx="100187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a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fruits as</a:t>
            </a:r>
          </a:p>
          <a:p>
            <a:pPr marL="0" lvl="1" algn="just"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list = Arrays.asList("Apple", "Banana", "Cherry");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different available techniques for traversal through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6B062-F1CA-5B26-273E-2B565FD92471}"/>
              </a:ext>
            </a:extLst>
          </p:cNvPr>
          <p:cNvSpPr txBox="1"/>
          <p:nvPr/>
        </p:nvSpPr>
        <p:spPr>
          <a:xfrm>
            <a:off x="1712911" y="3502036"/>
            <a:ext cx="3337071" cy="56169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for(String item: list)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System.out.println(item);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B1D63-1427-62D4-7DE7-D9FE56C4DFD4}"/>
              </a:ext>
            </a:extLst>
          </p:cNvPr>
          <p:cNvSpPr txBox="1"/>
          <p:nvPr/>
        </p:nvSpPr>
        <p:spPr>
          <a:xfrm>
            <a:off x="1484311" y="3065005"/>
            <a:ext cx="3565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enhanced for loop: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9554D-7557-BA35-FB20-6BE3BDC1333B}"/>
              </a:ext>
            </a:extLst>
          </p:cNvPr>
          <p:cNvSpPr txBox="1"/>
          <p:nvPr/>
        </p:nvSpPr>
        <p:spPr>
          <a:xfrm>
            <a:off x="1712911" y="5672767"/>
            <a:ext cx="4490458" cy="95410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Iterator&lt;String&gt; iterator =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list.iterator();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while(iterator.hasNext())		System.out.println(iterator.next());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D17BC-3B91-9748-D45F-6E14B1CD0FDC}"/>
              </a:ext>
            </a:extLst>
          </p:cNvPr>
          <p:cNvSpPr txBox="1"/>
          <p:nvPr/>
        </p:nvSpPr>
        <p:spPr>
          <a:xfrm>
            <a:off x="1484311" y="5208980"/>
            <a:ext cx="3565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Iterator: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30D8A-5283-644C-52A8-011E206576A6}"/>
              </a:ext>
            </a:extLst>
          </p:cNvPr>
          <p:cNvSpPr txBox="1"/>
          <p:nvPr/>
        </p:nvSpPr>
        <p:spPr>
          <a:xfrm>
            <a:off x="6826830" y="3453395"/>
            <a:ext cx="5163015" cy="95410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ListIterator&lt;String&gt; listiterator =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list.listiterator();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while(listiterator.hasNext())		System.out.println(listiterator.next());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0948C-B67E-FC56-E3E8-4790803BAE7F}"/>
              </a:ext>
            </a:extLst>
          </p:cNvPr>
          <p:cNvSpPr txBox="1"/>
          <p:nvPr/>
        </p:nvSpPr>
        <p:spPr>
          <a:xfrm>
            <a:off x="6493667" y="3043027"/>
            <a:ext cx="3565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ListIterator: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3B243-5B47-EC12-474C-252695ECA361}"/>
              </a:ext>
            </a:extLst>
          </p:cNvPr>
          <p:cNvSpPr txBox="1"/>
          <p:nvPr/>
        </p:nvSpPr>
        <p:spPr>
          <a:xfrm>
            <a:off x="6826830" y="4871217"/>
            <a:ext cx="3880859" cy="6001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list.forEach(item -&gt;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System.out.println(item));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72ABF-3604-45D3-CBE4-19C0C7F39E53}"/>
              </a:ext>
            </a:extLst>
          </p:cNvPr>
          <p:cNvSpPr txBox="1"/>
          <p:nvPr/>
        </p:nvSpPr>
        <p:spPr>
          <a:xfrm>
            <a:off x="6493667" y="4406358"/>
            <a:ext cx="4878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forEach+Lambda: (Java8  &amp; above)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A4602-C75C-3D34-9660-02B6E35A8CC5}"/>
              </a:ext>
            </a:extLst>
          </p:cNvPr>
          <p:cNvSpPr txBox="1"/>
          <p:nvPr/>
        </p:nvSpPr>
        <p:spPr>
          <a:xfrm>
            <a:off x="1712911" y="4545139"/>
            <a:ext cx="4361006" cy="6001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for(int i=0; i&lt;list.size(); i++) {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n-N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System.out.println(list.get(i));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C9700-502A-80A8-D989-E347A3015CBD}"/>
              </a:ext>
            </a:extLst>
          </p:cNvPr>
          <p:cNvSpPr txBox="1"/>
          <p:nvPr/>
        </p:nvSpPr>
        <p:spPr>
          <a:xfrm>
            <a:off x="1484311" y="4124878"/>
            <a:ext cx="35656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 with index: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9AAB7-3C99-497C-FD47-5D7637B027CC}"/>
              </a:ext>
            </a:extLst>
          </p:cNvPr>
          <p:cNvSpPr txBox="1"/>
          <p:nvPr/>
        </p:nvSpPr>
        <p:spPr>
          <a:xfrm>
            <a:off x="6826830" y="6005669"/>
            <a:ext cx="4361006" cy="6001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list.stream()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.forEach(System.out::println);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5C490-8B21-8537-0991-6A99035DC964}"/>
              </a:ext>
            </a:extLst>
          </p:cNvPr>
          <p:cNvSpPr txBox="1"/>
          <p:nvPr/>
        </p:nvSpPr>
        <p:spPr>
          <a:xfrm>
            <a:off x="6493667" y="5538470"/>
            <a:ext cx="4610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Stream API: (Java8 and above)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9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8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7C43-C54B-4715-3990-1C4343FC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FB18-63F6-67CC-0FA0-60CBCF64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716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Advantages and Disadvantages of different Traversal Techniques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294E7-C36C-2F96-8E1A-8E0FDE14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1" y="2306782"/>
            <a:ext cx="7471064" cy="44161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836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Collection and Framework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8AA57-371B-D1A9-6B4C-AB8CC84A6502}"/>
              </a:ext>
            </a:extLst>
          </p:cNvPr>
          <p:cNvSpPr txBox="1"/>
          <p:nvPr/>
        </p:nvSpPr>
        <p:spPr>
          <a:xfrm>
            <a:off x="1484311" y="1576066"/>
            <a:ext cx="100187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single unit of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a group.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framework that provides an architecture to store and manipulate the group of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achieve all the operations that you perform on a data such as searching, sorting, insertion, manipulation, and deletion.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90CA6-4817-E56D-A7AC-A7322D3CD78A}"/>
              </a:ext>
            </a:extLst>
          </p:cNvPr>
          <p:cNvSpPr txBox="1"/>
          <p:nvPr/>
        </p:nvSpPr>
        <p:spPr>
          <a:xfrm>
            <a:off x="1484310" y="4017370"/>
            <a:ext cx="10018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Framework in Java?</a:t>
            </a:r>
          </a:p>
          <a:p>
            <a:pPr marL="0" lvl="1" algn="just"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ready-made structure of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software applications efficiently. </a:t>
            </a:r>
          </a:p>
        </p:txBody>
      </p:sp>
    </p:spTree>
    <p:extLst>
      <p:ext uri="{BB962C8B-B14F-4D97-AF65-F5344CB8AC3E}">
        <p14:creationId xmlns:p14="http://schemas.microsoft.com/office/powerpoint/2010/main" val="3955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Java Collection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7FCB6-E0AD-BF19-E00C-FC5C363AD17F}"/>
              </a:ext>
            </a:extLst>
          </p:cNvPr>
          <p:cNvSpPr txBox="1"/>
          <p:nvPr/>
        </p:nvSpPr>
        <p:spPr>
          <a:xfrm>
            <a:off x="1484311" y="157606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unified architecture for storing and manipulating a group of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code efficiency and readability by offering various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arrays, linked lists, trees, and hash tables, tailored to different programming needs.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54C93-A3E6-4EF7-BB6F-7EDE1AF6C5D4}"/>
              </a:ext>
            </a:extLst>
          </p:cNvPr>
          <p:cNvSpPr txBox="1"/>
          <p:nvPr/>
        </p:nvSpPr>
        <p:spPr>
          <a:xfrm>
            <a:off x="1484311" y="3331570"/>
            <a:ext cx="10018713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Collection Framework?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1.2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approach to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relied on Arrays, Vectors, and Hash tables.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its own set of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any standardization.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had to remember different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code harder to work with.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lack of cohesion emphasized the need for a unified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and standardize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operations.</a:t>
            </a:r>
          </a:p>
        </p:txBody>
      </p:sp>
    </p:spTree>
    <p:extLst>
      <p:ext uri="{BB962C8B-B14F-4D97-AF65-F5344CB8AC3E}">
        <p14:creationId xmlns:p14="http://schemas.microsoft.com/office/powerpoint/2010/main" val="42202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Collection Framework Hierarchy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8A913-0E4E-4B84-596A-DDA7C5C71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99" y="1667848"/>
            <a:ext cx="8073736" cy="48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49FC-59B0-7206-B17F-E14E2291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77D-620B-9EA4-9A85-07A25F0B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Collection Interface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0EF7A-6AB7-7420-62BA-D45D29FFD40F}"/>
              </a:ext>
            </a:extLst>
          </p:cNvPr>
          <p:cNvSpPr txBox="1"/>
          <p:nvPr/>
        </p:nvSpPr>
        <p:spPr>
          <a:xfrm>
            <a:off x="1484312" y="1576066"/>
            <a:ext cx="100187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 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root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framework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provide direct implementations of the 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 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provides implementations of its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 List, Set, and Queue.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60072-8CD3-C9E3-07F2-184A64A8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57" y="2839136"/>
            <a:ext cx="10038853" cy="382143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4229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313" y="285803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Iterable and Iterator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6B8E5-1A7C-0F65-5003-9B2AF4E8E8EB}"/>
              </a:ext>
            </a:extLst>
          </p:cNvPr>
          <p:cNvSpPr txBox="1"/>
          <p:nvPr/>
        </p:nvSpPr>
        <p:spPr>
          <a:xfrm>
            <a:off x="1155313" y="1306818"/>
            <a:ext cx="100187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interfaces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part of the 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 Framework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way to traverse or iterate over elements in 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they are related, they have distinct purposes and roles.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A1574-E304-653E-0C0A-10302EB32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312" y="3030367"/>
            <a:ext cx="100187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Iterable Interface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Iterable interface is present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and is the root interface for all collection classes. It allows an object to be the target of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for-each loop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only one method: iterator(), which returns an Iterator.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Iterable&lt;T&gt; allows the collection to be iterated using an enhanced for loop.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collections like ArrayList, HashSet, and LinkedList implement Iterable.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F2EA-3BF0-3707-E011-FD68F73D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FD65-F041-01A4-57D1-7B33CE3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8" y="354724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Iterable (Example)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0C01C-1A01-D1C0-A687-94EE462F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58" y="1210988"/>
            <a:ext cx="10436393" cy="5292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34CB1-0C02-696C-ABA8-516EB625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709" y="4965635"/>
            <a:ext cx="2401042" cy="13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13605</TotalTime>
  <Words>1972</Words>
  <Application>Microsoft Office PowerPoint</Application>
  <PresentationFormat>Widescreen</PresentationFormat>
  <Paragraphs>235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Collection and Framework</vt:lpstr>
      <vt:lpstr>Java Collection Framework</vt:lpstr>
      <vt:lpstr>Collection Framework Hierarchy</vt:lpstr>
      <vt:lpstr>Collection Interface</vt:lpstr>
      <vt:lpstr>Iterable and Iterator Interface</vt:lpstr>
      <vt:lpstr>Iterable (Example)</vt:lpstr>
      <vt:lpstr>Iterable and Iterator Interface</vt:lpstr>
      <vt:lpstr>Iterator (Example)</vt:lpstr>
      <vt:lpstr>Iterator (Example 2)</vt:lpstr>
      <vt:lpstr>List Interface</vt:lpstr>
      <vt:lpstr>Methods of List Interface</vt:lpstr>
      <vt:lpstr>ArrayList</vt:lpstr>
      <vt:lpstr>ArrayList (Example)</vt:lpstr>
      <vt:lpstr>LinkedList</vt:lpstr>
      <vt:lpstr>LinkedList (Example)</vt:lpstr>
      <vt:lpstr>Vector</vt:lpstr>
      <vt:lpstr>Stack</vt:lpstr>
      <vt:lpstr>Traversing through a List</vt:lpstr>
      <vt:lpstr>Advantages and Disadvantages of different Traversal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saurabh jain</cp:lastModifiedBy>
  <cp:revision>440</cp:revision>
  <dcterms:created xsi:type="dcterms:W3CDTF">2024-06-05T06:37:24Z</dcterms:created>
  <dcterms:modified xsi:type="dcterms:W3CDTF">2025-04-03T03:34:18Z</dcterms:modified>
</cp:coreProperties>
</file>