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0"/>
  </p:notesMasterIdLst>
  <p:sldIdLst>
    <p:sldId id="256" r:id="rId2"/>
    <p:sldId id="257" r:id="rId3"/>
    <p:sldId id="260" r:id="rId4"/>
    <p:sldId id="327" r:id="rId5"/>
    <p:sldId id="328" r:id="rId6"/>
    <p:sldId id="329" r:id="rId7"/>
    <p:sldId id="330" r:id="rId8"/>
    <p:sldId id="261" r:id="rId9"/>
    <p:sldId id="320" r:id="rId10"/>
    <p:sldId id="324" r:id="rId11"/>
    <p:sldId id="279" r:id="rId12"/>
    <p:sldId id="333" r:id="rId13"/>
    <p:sldId id="335" r:id="rId14"/>
    <p:sldId id="336" r:id="rId15"/>
    <p:sldId id="337" r:id="rId16"/>
    <p:sldId id="338" r:id="rId17"/>
    <p:sldId id="33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vojit Dhara" initials="SD" lastIdx="1" clrIdx="0">
    <p:extLst>
      <p:ext uri="{19B8F6BF-5375-455C-9EA6-DF929625EA0E}">
        <p15:presenceInfo xmlns:p15="http://schemas.microsoft.com/office/powerpoint/2012/main" userId="edc38d3d7d24c7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032" autoAdjust="0"/>
  </p:normalViewPr>
  <p:slideViewPr>
    <p:cSldViewPr snapToGrid="0">
      <p:cViewPr varScale="1">
        <p:scale>
          <a:sx n="61" d="100"/>
          <a:sy n="61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4A9E-73A7-414E-89A4-9929C052808D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073A-2FF4-46D2-A80A-0D66A90A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33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83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BDC0F-27B1-72B7-47FE-4E443A666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6497BA-8023-685A-C7CC-2E9A73D0EB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723CC9-F22E-02C1-694C-8F90864C3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F99F7-95A2-1CDA-6335-E5ED55234E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655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DB9B5-EBF6-49B2-C36D-0F48CBB3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BC5B7F-003F-A5E3-F0BB-E9DB72604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E8D62B-FE6C-4718-D866-E1273E9B9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A41D3-4206-42A5-DDF0-EA2790052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70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C50DF-38EE-F0C8-52D8-82C618B31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AA305C-D807-00AD-3DDE-6176EA8EB2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C8D824-A19A-F201-1829-FC9334494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15B74-E0A8-2E5B-4A03-354C546887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439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6522C-50FB-9D1D-18E4-701D23116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1759ED-CD58-6568-7F27-D42B4E17FC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3D6132-5274-35CA-3415-DE489E072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71B-38D8-0283-AC7A-C240403293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13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29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86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0A61E-E6F9-1E9A-F787-150B0289C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34D7BD-C4BC-C605-B53C-91908F2DA4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BDCDC7-FE84-826B-681F-A093A3AF6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60EE-2890-4945-34A9-CEA98BD87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24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77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04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AAE2-F478-BF3F-5F36-1FE243896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BFB67B-4D8C-2618-8EDD-64D5C7A818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2132DC-9382-FC8E-6DF7-B95C4C1D1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03CC3-77B2-5C74-E8DF-36DF5578D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420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96B63-A7D3-8CD5-0CE5-3E5D8DBE0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2F0185-4F8B-94BD-0E57-2C2738EB93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9A325F-E368-4D2B-5E90-BE11EE7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FF7FF-02BD-DCFC-3C89-8B504179F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37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0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93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06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64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12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03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82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9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8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8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3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05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5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F19-E5C2-40A2-B009-8BF5AA70E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3138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</a:rPr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346340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F2B19-B1F1-08B5-34FE-305FD7DD3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C36D-B02E-731A-11F8-507FA257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TreeSet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362A87-2A5C-FC4E-73DD-0ED047DE23FD}"/>
              </a:ext>
            </a:extLst>
          </p:cNvPr>
          <p:cNvSpPr txBox="1"/>
          <p:nvPr/>
        </p:nvSpPr>
        <p:spPr>
          <a:xfrm>
            <a:off x="1484310" y="1551777"/>
            <a:ext cx="10018713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 class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part of the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and implements the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maintains unique elements in sorted order. Internally, it uses a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red-black tree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a self-balancing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store elements.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76F61-66D3-7966-4F53-90DCACE562DF}"/>
              </a:ext>
            </a:extLst>
          </p:cNvPr>
          <p:cNvSpPr txBox="1"/>
          <p:nvPr/>
        </p:nvSpPr>
        <p:spPr>
          <a:xfrm>
            <a:off x="1484310" y="3286591"/>
            <a:ext cx="1001871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spcAft>
                <a:spcPts val="1200"/>
              </a:spcAft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TreeSet</a:t>
            </a:r>
          </a:p>
          <a:p>
            <a:pPr marL="800100" lvl="2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like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remove()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contains()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O(log n)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due to the underlying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red-black tree.</a:t>
            </a:r>
          </a:p>
          <a:p>
            <a:pPr marL="800100" lvl="2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stored in ascending order by default. A custom Comparator can be used for user-defined sorting. (e.g., Comparator.reverseOrder() in param. constructor)</a:t>
            </a:r>
          </a:p>
          <a:p>
            <a:pPr marL="800100" lvl="2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allow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elements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(else would have thrown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NullPointerException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800100" lvl="2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synchronized. For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safety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(if needed), use </a:t>
            </a:r>
            <a:r>
              <a:rPr lang="en-IN" sz="20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Collections.synchronizedSet()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2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methods for navigation like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higher()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lower()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ceiling()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floor()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range views like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subSet()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headSet()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tailSet()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886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TreeSet (Example)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9829B-2627-C9CE-8813-2F746CF44AD9}"/>
              </a:ext>
            </a:extLst>
          </p:cNvPr>
          <p:cNvSpPr txBox="1"/>
          <p:nvPr/>
        </p:nvSpPr>
        <p:spPr>
          <a:xfrm>
            <a:off x="1484311" y="1613502"/>
            <a:ext cx="7173229" cy="5078313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java.util.TreeSet;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TreeSetDemo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//Creating a TreeSet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TreeSet&lt;Integer&gt; treeSet = new TreeSet&lt;&gt;();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//Adding elements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treeSet.add(50);    treeSet.add(20);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treeSet.add(30);    treeSet.add(10);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//Displaying elements (sorted order)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System.out.println("TreeSet: " + treeSet);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//Accessing first and last elements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System.out.println("First: " + treeSet.first());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System.out.println("Last: " + treeSet.last());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//Subsets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System.out.println("less than 30: " + treeSet.headSet(30));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System.out.println("30 or greater: " + treeSet.tailSet(30));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System.out.println("20 to 50: " + treeSet.subSet(20, 50));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//Navigable methods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("Ceiling of 20: " + treeSet.ceiling(20));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("Floor of 20: " + treeSet.floor(20));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("Higher than 20: " + treeSet.higher(20));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("Lower than 20: " + treeSet.lower(20));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92639-E8EA-820E-41E2-C1E75BB28E58}"/>
              </a:ext>
            </a:extLst>
          </p:cNvPr>
          <p:cNvSpPr txBox="1"/>
          <p:nvPr/>
        </p:nvSpPr>
        <p:spPr>
          <a:xfrm>
            <a:off x="9218650" y="2783053"/>
            <a:ext cx="242956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TreeSet: [10, 20, 30, 50]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First: 10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Last: 50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30: [10, 20]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or greater: [30, 50]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to 50: [20, 30]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Ceiling of 20: 20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 of 20: 20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than 20: 30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than 20: 10</a:t>
            </a:r>
          </a:p>
        </p:txBody>
      </p:sp>
    </p:spTree>
    <p:extLst>
      <p:ext uri="{BB962C8B-B14F-4D97-AF65-F5344CB8AC3E}">
        <p14:creationId xmlns:p14="http://schemas.microsoft.com/office/powerpoint/2010/main" val="161011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DAF43-673D-E24E-CCCF-E668548E4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B707-4B3D-5FFD-6C58-A22FC95C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Map Interface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B6F77-F6E8-78CF-7FA9-8BEABCB2A218}"/>
              </a:ext>
            </a:extLst>
          </p:cNvPr>
          <p:cNvSpPr txBox="1"/>
          <p:nvPr/>
        </p:nvSpPr>
        <p:spPr>
          <a:xfrm>
            <a:off x="1484311" y="1576066"/>
            <a:ext cx="1001871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interface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part of the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package, represents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key-value pairs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designed for scenarios where data is stored and accessed using unique keys. 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other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interfaces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subtype of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61428-A821-5843-4FE9-61A833C486B2}"/>
              </a:ext>
            </a:extLst>
          </p:cNvPr>
          <p:cNvSpPr txBox="1"/>
          <p:nvPr/>
        </p:nvSpPr>
        <p:spPr>
          <a:xfrm>
            <a:off x="1484311" y="3567592"/>
            <a:ext cx="49996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900000" lvl="2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</a:p>
          <a:p>
            <a:pPr marL="900000" lvl="2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</a:p>
          <a:p>
            <a:pPr marL="900000" lvl="2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TreeMap (implements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SortedMap interface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extends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Interface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00000" lvl="2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WeakHashMap</a:t>
            </a:r>
          </a:p>
          <a:p>
            <a:pPr marL="900000" lvl="2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ConcurrentHashMap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CD59BF-CA2D-EDBF-0A68-1DA7B729B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527" y="3411480"/>
            <a:ext cx="4665806" cy="335921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5107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3489A-D673-8F45-E17B-4655F01AD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7C62-BA98-2C28-9F24-4683F8A7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Map Features &amp;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9736E0-FD1B-9416-2ECB-81B10354525A}"/>
              </a:ext>
            </a:extLst>
          </p:cNvPr>
          <p:cNvSpPr txBox="1"/>
          <p:nvPr/>
        </p:nvSpPr>
        <p:spPr>
          <a:xfrm>
            <a:off x="1484312" y="1576066"/>
            <a:ext cx="473984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spcAft>
                <a:spcPts val="12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Map Interface</a:t>
            </a:r>
          </a:p>
          <a:p>
            <a:pPr marL="360000" lvl="2" indent="-34290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maps to exactly one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unique, while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duplicated.</a:t>
            </a:r>
          </a:p>
          <a:p>
            <a:pPr marL="360000" lvl="2" indent="-34290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of keys and values is not guaranteed in a general Map. However, specific implementations like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 insertion order, and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maintains sorted order based on keys.</a:t>
            </a:r>
          </a:p>
          <a:p>
            <a:pPr marL="360000" lvl="2" indent="-34290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implementation, allows one (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no (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null key and multiple null values.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C8D48-8C20-4B95-399D-45B8B2DD2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82" y="1490341"/>
            <a:ext cx="5735781" cy="486507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75565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8B3EA-CEFC-280C-295C-906EFDB57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1F9-C7A7-70B6-838E-11BBBA2D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HashMap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457F7-363C-093A-5055-E331BDDB9C77}"/>
              </a:ext>
            </a:extLst>
          </p:cNvPr>
          <p:cNvSpPr txBox="1"/>
          <p:nvPr/>
        </p:nvSpPr>
        <p:spPr>
          <a:xfrm>
            <a:off x="1484311" y="1576066"/>
            <a:ext cx="100187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HashMap class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part of the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package, is a widely used implementation of the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interface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way to store and retrieve key-value pairs with efficient performance (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3429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Internally, it uses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hash table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store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CD9F2-F681-0720-ACBA-4ADF70813A04}"/>
              </a:ext>
            </a:extLst>
          </p:cNvPr>
          <p:cNvSpPr txBox="1"/>
          <p:nvPr/>
        </p:nvSpPr>
        <p:spPr>
          <a:xfrm>
            <a:off x="1484311" y="3155327"/>
            <a:ext cx="8096107" cy="362406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java.util.HashMap;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HashMapDemo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//Creating a HashMap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HashMap&lt;String, Integer&gt; map = new HashMap&lt;&gt;();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//Adding key-value pairs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map.put("Apple", 50);   map.put("Banana", 20);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map.put("Cherry", 30);  map.put("Orange", 70);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//Retrieving a value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System.out.println("Price of Apple: " + map.get("Apple"));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//Checking for a key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System.out.println("Contains 'Banana'? " + map.containsKey("Banana"));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//Iterating through the map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for(HashMap.Entry&lt;String, Integer&gt; entry : map.entrySet())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System.out.println(entry.getKey() + ": " + entry.getValue());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CE462-492E-91E2-EC4D-85E4FF2D942D}"/>
              </a:ext>
            </a:extLst>
          </p:cNvPr>
          <p:cNvSpPr txBox="1"/>
          <p:nvPr/>
        </p:nvSpPr>
        <p:spPr>
          <a:xfrm>
            <a:off x="9804004" y="4286406"/>
            <a:ext cx="238799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of Apple: 50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'Banana'? true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Apple: 50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Cherry: 30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Orange: 70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Banana: 20</a:t>
            </a:r>
          </a:p>
        </p:txBody>
      </p:sp>
    </p:spTree>
    <p:extLst>
      <p:ext uri="{BB962C8B-B14F-4D97-AF65-F5344CB8AC3E}">
        <p14:creationId xmlns:p14="http://schemas.microsoft.com/office/powerpoint/2010/main" val="123656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A801C-7E16-621E-A68D-AA4E39733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AD12-D072-C34B-7D4C-2F1A8BE2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LinkedHashMap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0B4C69-7FA1-E4C2-0D15-822D8DDF81DA}"/>
              </a:ext>
            </a:extLst>
          </p:cNvPr>
          <p:cNvSpPr txBox="1"/>
          <p:nvPr/>
        </p:nvSpPr>
        <p:spPr>
          <a:xfrm>
            <a:off x="1484311" y="1576066"/>
            <a:ext cx="100187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 class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part of the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package. </a:t>
            </a:r>
          </a:p>
          <a:p>
            <a:pPr marL="3429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extends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implements the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interface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maintains the insertion order of its elements using a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doubly-linked list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through its entries.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39802-28A1-48A0-29C8-ED94C54F3B99}"/>
              </a:ext>
            </a:extLst>
          </p:cNvPr>
          <p:cNvSpPr txBox="1"/>
          <p:nvPr/>
        </p:nvSpPr>
        <p:spPr>
          <a:xfrm>
            <a:off x="1484311" y="3155327"/>
            <a:ext cx="8096107" cy="341632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java.util.LinkedHashMap;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LinkedHashMapDemo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//Creating a LinkedHashMap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LinkedHashMap&lt;String, Integer&gt; map = new LinkedHashMap&lt;&gt;();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//Adding key-value pairs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map.put("Apple", 50);   map.put("Banana", 20);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map.put("Orange", 70);  map.put("Cherry", 30);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//Retrieving a value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System.out.println("Price of Apple: " + map.get("Apple"));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//Checking for a key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System.out.println("Contains 'Banana'? " + map.containsKey("Banana"));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//Showing the Map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System.out.println(map);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C650A-7482-CFBA-5306-5BD40EE3617A}"/>
              </a:ext>
            </a:extLst>
          </p:cNvPr>
          <p:cNvSpPr txBox="1"/>
          <p:nvPr/>
        </p:nvSpPr>
        <p:spPr>
          <a:xfrm>
            <a:off x="9683063" y="4504617"/>
            <a:ext cx="2478051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of Apple: 50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'Banana'? true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{Apple=50, Banana=20, Orange=70, Cherry=30}</a:t>
            </a:r>
          </a:p>
        </p:txBody>
      </p:sp>
    </p:spTree>
    <p:extLst>
      <p:ext uri="{BB962C8B-B14F-4D97-AF65-F5344CB8AC3E}">
        <p14:creationId xmlns:p14="http://schemas.microsoft.com/office/powerpoint/2010/main" val="70944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10ABE-67D8-B1EB-8DC2-5F00CFA6B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6F82-3203-DF94-3594-AAC646E3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SortedMap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FF422-4B20-5ED6-12C0-37A4FD2464C7}"/>
              </a:ext>
            </a:extLst>
          </p:cNvPr>
          <p:cNvSpPr txBox="1"/>
          <p:nvPr/>
        </p:nvSpPr>
        <p:spPr>
          <a:xfrm>
            <a:off x="1484311" y="1631235"/>
            <a:ext cx="4760626" cy="4816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SortedMap interface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part of the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package. 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specialized version of the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interface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maintains its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key-value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pairs in sorted order. </a:t>
            </a:r>
          </a:p>
          <a:p>
            <a:pPr marL="342900" lvl="1" indent="-342900" algn="just">
              <a:spcAft>
                <a:spcPts val="36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sorted based on their natural ordering (if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by a specified Comparator.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>
              <a:spcAft>
                <a:spcPts val="1200"/>
              </a:spcAft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1257300" lvl="3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</a:p>
          <a:p>
            <a:pPr marL="1257300" lvl="3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ConcurrentSkipListMap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33D0B5-13B5-B532-CDEE-60AAB67A5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72" y="1995053"/>
            <a:ext cx="5663046" cy="404206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97753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80904-5C6F-EDF7-E69F-5E81EBAE6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20EB-9CAC-6EE8-B674-25EBCB79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TreeMap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E4AE4-74B9-54D5-2C75-79DE22C9543F}"/>
              </a:ext>
            </a:extLst>
          </p:cNvPr>
          <p:cNvSpPr txBox="1"/>
          <p:nvPr/>
        </p:nvSpPr>
        <p:spPr>
          <a:xfrm>
            <a:off x="1484311" y="1576066"/>
            <a:ext cx="1001871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TreeMap class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most commonly used implementation of the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SortedMap interface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part of the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and is based on a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red-black tree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self-balancing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 like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put()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get()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remove()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containsKey()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a time complexity of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F14FC3-FB15-AE77-8230-FD21523F9556}"/>
              </a:ext>
            </a:extLst>
          </p:cNvPr>
          <p:cNvSpPr txBox="1"/>
          <p:nvPr/>
        </p:nvSpPr>
        <p:spPr>
          <a:xfrm>
            <a:off x="1484312" y="3361170"/>
            <a:ext cx="7649298" cy="341632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java.util.TreeMap;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TreeMapDemo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//Creating a TreeMap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TreeMap&lt;Integer, String&gt; map = new TreeMap&lt;&gt;();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//Adding key-value pairs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map.put(10, "Ten");   map.put(20, "Twenty");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map.put(40, "Forty");   map.put(30, "Thirty");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//Printing the map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System.out.println(map);</a:t>
            </a:r>
            <a:endParaRPr lang="en-US" sz="135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//Subset view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System.out.println("SubMap(10 to 30): " + map.subMap(10, 30));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System.out.println("HeadMap(less than 30): " + map.headMap(30));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System.out.println("TailMap (30 and above): " + map.tailMap(30));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CA8BD-8CCE-2CF3-AC49-88C50174F0A1}"/>
              </a:ext>
            </a:extLst>
          </p:cNvPr>
          <p:cNvSpPr txBox="1"/>
          <p:nvPr/>
        </p:nvSpPr>
        <p:spPr>
          <a:xfrm>
            <a:off x="9320645" y="3904634"/>
            <a:ext cx="2639779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</a:t>
            </a:r>
          </a:p>
          <a:p>
            <a:pPr>
              <a:spcAft>
                <a:spcPts val="600"/>
              </a:spcAft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{10=Ten, 20=Twenty, 30=Thirty, 40=Forty}</a:t>
            </a:r>
          </a:p>
          <a:p>
            <a:pPr>
              <a:spcAft>
                <a:spcPts val="600"/>
              </a:spcAft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SubMap(10 to 30): {10=Ten, 20=Twenty}</a:t>
            </a:r>
          </a:p>
          <a:p>
            <a:pPr>
              <a:spcAft>
                <a:spcPts val="600"/>
              </a:spcAft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HeadMap(less than 30): {10=Ten, 20=Twenty}</a:t>
            </a:r>
          </a:p>
          <a:p>
            <a:pPr>
              <a:spcAft>
                <a:spcPts val="600"/>
              </a:spcAft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TailMap (30 and above): {30=Thirty, 40=Forty}</a:t>
            </a:r>
          </a:p>
        </p:txBody>
      </p:sp>
    </p:spTree>
    <p:extLst>
      <p:ext uri="{BB962C8B-B14F-4D97-AF65-F5344CB8AC3E}">
        <p14:creationId xmlns:p14="http://schemas.microsoft.com/office/powerpoint/2010/main" val="262082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Thank You Images – Browse 301,010 Stock Photos, Vectors, and Video | Adobe  Stock">
            <a:extLst>
              <a:ext uri="{FF2B5EF4-FFF2-40B4-BE49-F238E27FC236}">
                <a16:creationId xmlns:a16="http://schemas.microsoft.com/office/drawing/2014/main" id="{774082F7-3C0A-41C6-ADEC-DCB8120A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4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52B2-9EED-4FB0-9E90-4B033B04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0575"/>
          </a:xfrm>
          <a:ln>
            <a:solidFill>
              <a:srgbClr val="C00000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TOPICs to be discussed</a:t>
            </a:r>
            <a:endParaRPr lang="en-I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F92491-D6E3-4C61-AECA-2F46CBE0D024}"/>
              </a:ext>
            </a:extLst>
          </p:cNvPr>
          <p:cNvSpPr txBox="1">
            <a:spLocks/>
          </p:cNvSpPr>
          <p:nvPr/>
        </p:nvSpPr>
        <p:spPr>
          <a:xfrm>
            <a:off x="2025885" y="2002055"/>
            <a:ext cx="7980560" cy="3475788"/>
          </a:xfrm>
          <a:prstGeom prst="rect">
            <a:avLst/>
          </a:prstGeom>
          <a:effectLst/>
        </p:spPr>
        <p:txBody>
          <a:bodyPr vert="horz" lIns="91440" tIns="45720" rIns="91440" bIns="45720" numCol="1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2" indent="-342900">
              <a:spcAft>
                <a:spcPts val="48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Set Interface</a:t>
            </a:r>
          </a:p>
          <a:p>
            <a:pPr marL="342900" lvl="2" indent="-342900">
              <a:spcAft>
                <a:spcPts val="48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SortedSet Interface</a:t>
            </a:r>
          </a:p>
          <a:p>
            <a:pPr marL="342900" lvl="2" indent="-342900">
              <a:spcAft>
                <a:spcPts val="48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Map Interface</a:t>
            </a:r>
          </a:p>
          <a:p>
            <a:pPr marL="342900" lvl="2" indent="-3429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SortedMap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A7E469-3F45-E738-0045-D912A296A82E}"/>
              </a:ext>
            </a:extLst>
          </p:cNvPr>
          <p:cNvSpPr txBox="1"/>
          <p:nvPr/>
        </p:nvSpPr>
        <p:spPr>
          <a:xfrm>
            <a:off x="2916210" y="2557233"/>
            <a:ext cx="5271826" cy="55399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lvl="4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B050"/>
                </a:solidFill>
                <a:latin typeface="Arial Black" panose="020B0A04020102020204" pitchFamily="34" charset="0"/>
              </a:rPr>
              <a:t>HashSet</a:t>
            </a:r>
          </a:p>
          <a:p>
            <a:pPr marL="0" lvl="4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B050"/>
                </a:solidFill>
                <a:latin typeface="Arial Black" panose="020B0A04020102020204" pitchFamily="34" charset="0"/>
              </a:rPr>
              <a:t>LinkedHashSet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476E4-CB02-E713-77B7-B1173C59C226}"/>
              </a:ext>
            </a:extLst>
          </p:cNvPr>
          <p:cNvSpPr txBox="1"/>
          <p:nvPr/>
        </p:nvSpPr>
        <p:spPr>
          <a:xfrm>
            <a:off x="2916208" y="3539894"/>
            <a:ext cx="317978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lvl="4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B050"/>
                </a:solidFill>
                <a:latin typeface="Arial Black" panose="020B0A04020102020204" pitchFamily="34" charset="0"/>
              </a:rPr>
              <a:t>TreeSet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7751C-5F8E-1E69-F708-2870496CB53B}"/>
              </a:ext>
            </a:extLst>
          </p:cNvPr>
          <p:cNvSpPr txBox="1"/>
          <p:nvPr/>
        </p:nvSpPr>
        <p:spPr>
          <a:xfrm>
            <a:off x="2916208" y="4488028"/>
            <a:ext cx="5625118" cy="4907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lvl="4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B050"/>
                </a:solidFill>
                <a:latin typeface="Arial Black" panose="020B0A04020102020204" pitchFamily="34" charset="0"/>
              </a:rPr>
              <a:t>HashMap</a:t>
            </a:r>
          </a:p>
          <a:p>
            <a:pPr marL="0" lvl="4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B050"/>
                </a:solidFill>
                <a:latin typeface="Arial Black" panose="020B0A04020102020204" pitchFamily="34" charset="0"/>
              </a:rPr>
              <a:t>LinkedHashMap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B2C7F-8467-4E03-A3CD-4010FC5A89EF}"/>
              </a:ext>
            </a:extLst>
          </p:cNvPr>
          <p:cNvSpPr txBox="1"/>
          <p:nvPr/>
        </p:nvSpPr>
        <p:spPr>
          <a:xfrm>
            <a:off x="2916208" y="5439233"/>
            <a:ext cx="317978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lvl="4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B050"/>
                </a:solidFill>
                <a:latin typeface="Arial Black" panose="020B0A04020102020204" pitchFamily="34" charset="0"/>
              </a:rPr>
              <a:t>TreeMap</a:t>
            </a:r>
          </a:p>
        </p:txBody>
      </p:sp>
    </p:spTree>
    <p:extLst>
      <p:ext uri="{BB962C8B-B14F-4D97-AF65-F5344CB8AC3E}">
        <p14:creationId xmlns:p14="http://schemas.microsoft.com/office/powerpoint/2010/main" val="186976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D97B-F19A-45F3-9972-1B78A2B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636" y="1562098"/>
            <a:ext cx="9042401" cy="2828926"/>
          </a:xfrm>
        </p:spPr>
        <p:txBody>
          <a:bodyPr>
            <a:normAutofit/>
          </a:bodyPr>
          <a:lstStyle/>
          <a:p>
            <a:pPr algn="l"/>
            <a:r>
              <a:rPr lang="en-IN" sz="5400" dirty="0">
                <a:solidFill>
                  <a:srgbClr val="0070C0"/>
                </a:solidFill>
                <a:latin typeface="Arial Black" panose="020B0A04020102020204" pitchFamily="34" charset="0"/>
              </a:rPr>
              <a:t>Let’s </a:t>
            </a:r>
            <a:r>
              <a:rPr lang="en-I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START …!!!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F22BB-F539-4A3E-BF12-F3476A108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25" y="2328862"/>
            <a:ext cx="4124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0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Set Interface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8AA57-371B-D1A9-6B4C-AB8CC84A6502}"/>
              </a:ext>
            </a:extLst>
          </p:cNvPr>
          <p:cNvSpPr txBox="1"/>
          <p:nvPr/>
        </p:nvSpPr>
        <p:spPr>
          <a:xfrm>
            <a:off x="1484311" y="1576066"/>
            <a:ext cx="100187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interface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unique elements (no duplicates). 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part of the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package.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at most one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element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(depending on the implementation).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CF914-AF0F-77DF-C449-ACEED67B8CB5}"/>
              </a:ext>
            </a:extLst>
          </p:cNvPr>
          <p:cNvSpPr txBox="1"/>
          <p:nvPr/>
        </p:nvSpPr>
        <p:spPr>
          <a:xfrm>
            <a:off x="1484311" y="3429000"/>
            <a:ext cx="48125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900000" lvl="2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</a:p>
          <a:p>
            <a:pPr marL="900000" lvl="2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</a:p>
          <a:p>
            <a:pPr marL="900000" lvl="2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TreeSet (implements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SortedSet interface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extends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Interface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39A2756-2143-EF80-8BE3-22170992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750" y="3175738"/>
            <a:ext cx="3955801" cy="368226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9555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HashSet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7FCB6-E0AD-BF19-E00C-FC5C363AD17F}"/>
              </a:ext>
            </a:extLst>
          </p:cNvPr>
          <p:cNvSpPr txBox="1"/>
          <p:nvPr/>
        </p:nvSpPr>
        <p:spPr>
          <a:xfrm>
            <a:off x="1484311" y="1576066"/>
            <a:ext cx="1001871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 class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part of the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Collection Framework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implementing the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interface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the most used implementations of the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interface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54C93-A3E6-4EF7-BB6F-7EDE1AF6C5D4}"/>
              </a:ext>
            </a:extLst>
          </p:cNvPr>
          <p:cNvSpPr txBox="1"/>
          <p:nvPr/>
        </p:nvSpPr>
        <p:spPr>
          <a:xfrm>
            <a:off x="1484310" y="3357926"/>
            <a:ext cx="100187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spcAft>
                <a:spcPts val="1200"/>
              </a:spcAft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HashSet</a:t>
            </a:r>
          </a:p>
          <a:p>
            <a:pPr marL="800100" lvl="2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hashing for storage, making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remove()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contains()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 O(1) on average.</a:t>
            </a:r>
          </a:p>
          <a:p>
            <a:pPr marL="800100" lvl="2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maintain the order of elements.</a:t>
            </a:r>
          </a:p>
          <a:p>
            <a:pPr marL="800100" lvl="2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 single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element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2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synchronized. If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safety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needed, use </a:t>
            </a:r>
            <a:r>
              <a:rPr lang="en-IN" sz="20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Collections.synchronizedSet()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020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HashSet (Example)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09536D-07EF-E2F5-4113-A6B2AE4EE6E2}"/>
              </a:ext>
            </a:extLst>
          </p:cNvPr>
          <p:cNvSpPr txBox="1"/>
          <p:nvPr/>
        </p:nvSpPr>
        <p:spPr>
          <a:xfrm>
            <a:off x="1484312" y="1587004"/>
            <a:ext cx="6662161" cy="4455066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java.util.HashSet;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HashSetDemo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HashSet&lt;String&gt; hashSet = new HashSet&lt;&gt;();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//Adding elements to the HashSet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hashSet.add("Apple");  hashSet.add("Banana");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hashSet.add("Cherry");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hashSet.add("Apple");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//Duplicate, will not be added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//Checking for an element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System.out.println("Contains 'Banana': " +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						hashSet.contains("Banana"));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//Iterating through the HashSet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for (String item : hashSet)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System.out.println(item);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//Removing an element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hashSet.remove("Cherry");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System.out.println("After removal: " + hashSet);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//Checking size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System.out.println("Size: " + hashSet.size());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DA04E-3EDA-B835-AA46-18E4F0D01F95}"/>
              </a:ext>
            </a:extLst>
          </p:cNvPr>
          <p:cNvSpPr txBox="1"/>
          <p:nvPr/>
        </p:nvSpPr>
        <p:spPr>
          <a:xfrm>
            <a:off x="8657540" y="2568042"/>
            <a:ext cx="313960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'Banana': true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Cherry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Banana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removal: [Apple, Banana]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67AB2-2D2C-0CA8-2C6E-66C9E04F348A}"/>
              </a:ext>
            </a:extLst>
          </p:cNvPr>
          <p:cNvSpPr txBox="1"/>
          <p:nvPr/>
        </p:nvSpPr>
        <p:spPr>
          <a:xfrm>
            <a:off x="8657540" y="5395739"/>
            <a:ext cx="30634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of elements while printing can be anything, as it is not maintained in HashSets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4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349FC-59B0-7206-B17F-E14E22913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977D-620B-9EA4-9A85-07A25F0B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LinkedHashSet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B02305-40CB-908A-E439-5A8D0743EDEA}"/>
              </a:ext>
            </a:extLst>
          </p:cNvPr>
          <p:cNvSpPr txBox="1"/>
          <p:nvPr/>
        </p:nvSpPr>
        <p:spPr>
          <a:xfrm>
            <a:off x="1484311" y="1576066"/>
            <a:ext cx="1001871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 class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part of the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package. 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extends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implements the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interface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the insertion order of elements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makes it different from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does not guarantee any specific order.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B5C54-54BE-4EE6-05A0-3245BAD04A4B}"/>
              </a:ext>
            </a:extLst>
          </p:cNvPr>
          <p:cNvSpPr txBox="1"/>
          <p:nvPr/>
        </p:nvSpPr>
        <p:spPr>
          <a:xfrm>
            <a:off x="1484310" y="3357926"/>
            <a:ext cx="10018713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spcAft>
                <a:spcPts val="1200"/>
              </a:spcAft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LinkedHashSet</a:t>
            </a:r>
          </a:p>
          <a:p>
            <a:pPr marL="800100" lvl="2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Internally, it uses a combination of a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fast operations like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remove()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contains()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a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 maintain the order).</a:t>
            </a:r>
          </a:p>
          <a:p>
            <a:pPr marL="800100" lvl="2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 single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element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2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not thread-synchronized. Requires external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concurrent access using </a:t>
            </a:r>
            <a:r>
              <a:rPr lang="en-IN" sz="20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Collections.synchronizedSet()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293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LinkedHashSet (Example)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797B14-D924-E55D-3876-A861BD8A4FD1}"/>
              </a:ext>
            </a:extLst>
          </p:cNvPr>
          <p:cNvSpPr txBox="1"/>
          <p:nvPr/>
        </p:nvSpPr>
        <p:spPr>
          <a:xfrm>
            <a:off x="1484312" y="1587004"/>
            <a:ext cx="7036233" cy="487056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java.util.LinkedHashSet;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LinkedHashSetDemo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LinkedHashSet&lt;String&gt; linkedHashSet =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							new LinkedHashSet&lt;&gt;();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//Adding elements to the HashSet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linkedHashSet.add("Apple");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linkedHashSet.add("Banana");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linkedHashSet.add("Cherry");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linkedHashSet.add("Apple");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//Duplicate, will not be added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//Checking for an element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System.out.println("Contains 'Banana': " +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					linkedHashSet.contains("Banana"));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//Iterating through the HashSet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for (String item : linkedHashSet)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System.out.println(item);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//Removing an element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linkedHashSet.remove("Cherry");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System.out.println("After removal: " + linkedHashSet);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//Checking size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System.out.println("Size: " + linkedHashSet.size());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25EEB-ADC5-ADE5-8C22-483CC4B38D09}"/>
              </a:ext>
            </a:extLst>
          </p:cNvPr>
          <p:cNvSpPr txBox="1"/>
          <p:nvPr/>
        </p:nvSpPr>
        <p:spPr>
          <a:xfrm>
            <a:off x="8657540" y="2568042"/>
            <a:ext cx="313960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'Banana': true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Banana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Cherry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removal: [Apple, Banana]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C540C-C6FB-588B-9D4D-9450B6B4F629}"/>
              </a:ext>
            </a:extLst>
          </p:cNvPr>
          <p:cNvSpPr txBox="1"/>
          <p:nvPr/>
        </p:nvSpPr>
        <p:spPr>
          <a:xfrm>
            <a:off x="8657540" y="5395739"/>
            <a:ext cx="30634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of elements while printing is maintained in LinkedHashSets as the order of insertion of the elements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27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6F2EA-3BF0-3707-E011-FD68F73DD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FD65-F041-01A4-57D1-7B33CE33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SortedSet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63607-FE16-832F-6F2A-49EE319EB142}"/>
              </a:ext>
            </a:extLst>
          </p:cNvPr>
          <p:cNvSpPr txBox="1"/>
          <p:nvPr/>
        </p:nvSpPr>
        <p:spPr>
          <a:xfrm>
            <a:off x="1484310" y="1631235"/>
            <a:ext cx="5228217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SortedSet interface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part of the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in 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extends the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interface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represents a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unique elements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maintained in sorted 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can be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natural order of the elements (if they implement </a:t>
            </a:r>
            <a:r>
              <a:rPr lang="en-IN" sz="20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order defined by a </a:t>
            </a:r>
            <a:r>
              <a:rPr lang="en-IN" sz="20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>
              <a:spcAft>
                <a:spcPts val="1200"/>
              </a:spcAft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1257300" lvl="3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</a:p>
          <a:p>
            <a:pPr marL="1257300" lvl="3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ConcurrentSkipListSet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7D7C81-31A5-6C3A-255F-965133920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775099"/>
            <a:ext cx="4863233" cy="437508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98960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15131</TotalTime>
  <Words>2258</Words>
  <Application>Microsoft Office PowerPoint</Application>
  <PresentationFormat>Widescreen</PresentationFormat>
  <Paragraphs>263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Corbel</vt:lpstr>
      <vt:lpstr>Courier New</vt:lpstr>
      <vt:lpstr>Times New Roman</vt:lpstr>
      <vt:lpstr>Wingdings</vt:lpstr>
      <vt:lpstr>Parallax</vt:lpstr>
      <vt:lpstr>JAVA Programming</vt:lpstr>
      <vt:lpstr>TOPICs to be discussed</vt:lpstr>
      <vt:lpstr>Let’s START …!!!</vt:lpstr>
      <vt:lpstr>Set Interface</vt:lpstr>
      <vt:lpstr>HashSet</vt:lpstr>
      <vt:lpstr>HashSet (Example)</vt:lpstr>
      <vt:lpstr>LinkedHashSet</vt:lpstr>
      <vt:lpstr>LinkedHashSet (Example)</vt:lpstr>
      <vt:lpstr>SortedSet Interface</vt:lpstr>
      <vt:lpstr>TreeSet</vt:lpstr>
      <vt:lpstr>TreeSet (Example)</vt:lpstr>
      <vt:lpstr>Map Interface</vt:lpstr>
      <vt:lpstr>Map Features &amp; Methods</vt:lpstr>
      <vt:lpstr>HashMap</vt:lpstr>
      <vt:lpstr>LinkedHashMap</vt:lpstr>
      <vt:lpstr>SortedMap Interface</vt:lpstr>
      <vt:lpstr>TreeMap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Suvojit Dhara</dc:creator>
  <cp:lastModifiedBy>saurabh jain</cp:lastModifiedBy>
  <cp:revision>443</cp:revision>
  <dcterms:created xsi:type="dcterms:W3CDTF">2024-06-05T06:37:24Z</dcterms:created>
  <dcterms:modified xsi:type="dcterms:W3CDTF">2025-04-03T03:35:15Z</dcterms:modified>
</cp:coreProperties>
</file>