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21"/>
  </p:notesMasterIdLst>
  <p:sldIdLst>
    <p:sldId id="256" r:id="rId2"/>
    <p:sldId id="257" r:id="rId3"/>
    <p:sldId id="260" r:id="rId4"/>
    <p:sldId id="327" r:id="rId5"/>
    <p:sldId id="328" r:id="rId6"/>
    <p:sldId id="329" r:id="rId7"/>
    <p:sldId id="330" r:id="rId8"/>
    <p:sldId id="261" r:id="rId9"/>
    <p:sldId id="320" r:id="rId10"/>
    <p:sldId id="324" r:id="rId11"/>
    <p:sldId id="279" r:id="rId12"/>
    <p:sldId id="333" r:id="rId13"/>
    <p:sldId id="325" r:id="rId14"/>
    <p:sldId id="334" r:id="rId15"/>
    <p:sldId id="335" r:id="rId16"/>
    <p:sldId id="336" r:id="rId17"/>
    <p:sldId id="337" r:id="rId18"/>
    <p:sldId id="30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vojit Dhara" initials="SD" lastIdx="1" clrIdx="0">
    <p:extLst>
      <p:ext uri="{19B8F6BF-5375-455C-9EA6-DF929625EA0E}">
        <p15:presenceInfo xmlns:p15="http://schemas.microsoft.com/office/powerpoint/2012/main" userId="edc38d3d7d24c76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32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A4A9E-73A7-414E-89A4-9929C052808D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073A-2FF4-46D2-A80A-0D66A90A49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33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83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96B63-A7D3-8CD5-0CE5-3E5D8DBE0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F0185-4F8B-94BD-0E57-2C2738EB9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325F-E368-4D2B-5E90-BE11EE7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FF7FF-02BD-DCFC-3C89-8B504179F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37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BDC0F-27B1-72B7-47FE-4E443A666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497BA-8023-685A-C7CC-2E9A73D0E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23CC9-F22E-02C1-694C-8F90864C3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F99F7-95A2-1CDA-6335-E5ED55234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655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DB9B5-EBF6-49B2-C36D-0F48CBB3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C5B7F-003F-A5E3-F0BB-E9DB72604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8D62B-FE6C-4718-D866-E1273E9B9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41D3-4206-42A5-DDF0-EA2790052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7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8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296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16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8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0A61E-E6F9-1E9A-F787-150B0289C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4D7BD-C4BC-C605-B53C-91908F2DA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DCDC7-FE84-826B-681F-A093A3AF6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60EE-2890-4945-34A9-CEA98BD87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72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04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AAE2-F478-BF3F-5F36-1FE243896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FB67B-4D8C-2618-8EDD-64D5C7A81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132DC-9382-FC8E-6DF7-B95C4C1D1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03CC3-77B2-5C74-E8DF-36DF5578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2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31538-EB5D-83ED-8D52-08F53F51A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819F2-5F9A-97CD-48F8-A908709FA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2F293-E01B-728B-AF92-8718741A0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18F4A-AD6C-49F1-AA8C-CBF7132E3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84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7B6F-6680-910D-419B-26423448A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3E75A4-D62C-2D54-627F-E84B8DEA7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C739D-687B-1B68-5909-0E672113E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93683-EF21-6ACB-D90D-85D5E0BFC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0073A-2FF4-46D2-A80A-0D66A90A49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4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03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3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9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936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206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64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25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803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82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49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58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36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05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5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2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6435F73-B13F-438D-9164-CEAD34B92365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C646B6-F2FA-46CE-8D0B-7CD3BD0811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3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4F19-E5C2-40A2-B009-8BF5AA70E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3138"/>
            <a:ext cx="9144000" cy="1655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  <a:latin typeface="Arial Black" panose="020B0A04020102020204" pitchFamily="34" charset="0"/>
              </a:rPr>
              <a:t>JAVA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33CEA-3BEB-4FC1-8F61-9C48EF518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320198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Course Instructor</a:t>
            </a:r>
            <a:r>
              <a:rPr lang="en-IN" sz="2800" dirty="0"/>
              <a:t>: </a:t>
            </a:r>
            <a:r>
              <a:rPr lang="en-IN" sz="2800" b="1" dirty="0">
                <a:solidFill>
                  <a:srgbClr val="7030A0"/>
                </a:solidFill>
              </a:rPr>
              <a:t>Dr. Suvojit Dhara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School of Computer Science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UPES Dehradun</a:t>
            </a:r>
            <a:endParaRPr lang="en-IN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40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F2B19-B1F1-08B5-34FE-305FD7DD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C36D-B02E-731A-11F8-507FA257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Multiple Bounds (Example)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E6D91-A9B6-B104-1CB0-FDB8294C5121}"/>
              </a:ext>
            </a:extLst>
          </p:cNvPr>
          <p:cNvSpPr txBox="1"/>
          <p:nvPr/>
        </p:nvSpPr>
        <p:spPr>
          <a:xfrm>
            <a:off x="1660957" y="1742869"/>
            <a:ext cx="6869980" cy="507831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Box&lt;T extends Number &amp; Comparable&lt;T&gt;&gt;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T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Box(T value){  this.value = value;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 getValue(){  return value;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setValue(T value){   this.value = value;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N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 method that compares the value with another Box's value 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boolean isGreaterThan(Box&lt;T&gt; otherBox){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this.value.compareTo(otherBox.getValue()) &gt; 0;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I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Box instances with Integer values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Box&lt;Integer&gt; box1 = new Box&lt;&gt;(10);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Box&lt;Integer&gt; box2 = new Box&lt;&gt;(5);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System.out.println("Box1 is greater than Box2: " +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box1.isGreaterThan(box2));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Box instances with Double values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Box&lt;Double&gt; box3 = new Box&lt;&gt;(15.5);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Box&lt;Double&gt; box4 = new Box&lt;&gt;(20.0);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System.out.println("Box3 is greater than Box4: " 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box3.isGreaterThan(box4));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D6B1E-4E54-E5A1-7A52-ED7E263A4429}"/>
              </a:ext>
            </a:extLst>
          </p:cNvPr>
          <p:cNvSpPr txBox="1"/>
          <p:nvPr/>
        </p:nvSpPr>
        <p:spPr>
          <a:xfrm>
            <a:off x="8761938" y="4971604"/>
            <a:ext cx="314335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Box1 is greater than Box2: true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Box3 is greater than Box4: false</a:t>
            </a:r>
          </a:p>
        </p:txBody>
      </p:sp>
    </p:spTree>
    <p:extLst>
      <p:ext uri="{BB962C8B-B14F-4D97-AF65-F5344CB8AC3E}">
        <p14:creationId xmlns:p14="http://schemas.microsoft.com/office/powerpoint/2010/main" val="23488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Wild Cards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95506-63BE-3B8B-5AD2-B4176798F750}"/>
              </a:ext>
            </a:extLst>
          </p:cNvPr>
          <p:cNvSpPr txBox="1"/>
          <p:nvPr/>
        </p:nvSpPr>
        <p:spPr>
          <a:xfrm>
            <a:off x="1484311" y="1576066"/>
            <a:ext cx="10018713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Wildcards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represented by the symbol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are used to represent an unknown type.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make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flexible by allowing 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work with a variety of data types without knowing their exact types at compile time.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Wildcards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especially useful when working with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where type flexibility is required.</a:t>
            </a:r>
          </a:p>
          <a:p>
            <a:pPr marL="0" lvl="1" algn="just">
              <a:spcAft>
                <a:spcPts val="1200"/>
              </a:spcAf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algn="just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Wildcards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of following types:</a:t>
            </a:r>
          </a:p>
          <a:p>
            <a:pPr marL="1714500" lvl="4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 Wildcard (&lt;?&gt;)</a:t>
            </a:r>
          </a:p>
          <a:p>
            <a:pPr marL="1714500" lvl="4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Upper-bounded Wildcard (&lt;? extends Type&gt;)</a:t>
            </a:r>
          </a:p>
          <a:p>
            <a:pPr marL="1714500" lvl="4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Lower-bounded Wildcard (&lt;? super Type&gt;)</a:t>
            </a:r>
          </a:p>
        </p:txBody>
      </p:sp>
    </p:spTree>
    <p:extLst>
      <p:ext uri="{BB962C8B-B14F-4D97-AF65-F5344CB8AC3E}">
        <p14:creationId xmlns:p14="http://schemas.microsoft.com/office/powerpoint/2010/main" val="1610113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DAF43-673D-E24E-CCCF-E668548E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B707-4B3D-5FFD-6C58-A22FC95C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Unbounded Wild Cards (&lt;?&gt;)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1F00D-5403-9122-3D1F-6428F306C1F1}"/>
              </a:ext>
            </a:extLst>
          </p:cNvPr>
          <p:cNvSpPr txBox="1"/>
          <p:nvPr/>
        </p:nvSpPr>
        <p:spPr>
          <a:xfrm>
            <a:off x="1484311" y="1775535"/>
            <a:ext cx="483336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 wildcard (&lt;?&gt;)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any type. It is used when the exact type is unknown or irrelevant.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 wildcards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typically used when you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read or operate on a 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do not care about its specific 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>
              <a:spcAft>
                <a:spcPts val="1200"/>
              </a:spcAf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12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lvl="1" algn="just">
              <a:spcAft>
                <a:spcPts val="12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List&lt;?&gt; list = new ArrayList&lt;&gt;();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4D3ED-1A91-7ACA-1444-A99CE9A34A24}"/>
              </a:ext>
            </a:extLst>
          </p:cNvPr>
          <p:cNvSpPr txBox="1"/>
          <p:nvPr/>
        </p:nvSpPr>
        <p:spPr>
          <a:xfrm>
            <a:off x="6575856" y="1770995"/>
            <a:ext cx="5269780" cy="40395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UnboundedWildcardExample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printList(List&lt;?&gt; list){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for(Object obj : list){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System.out.print(obj + "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List&lt;?&gt; List1 =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Arrays.asList("A", "B", "C", 1, 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List&lt;?&gt; List2 =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Arrays.asList(1, 2, 3, "A", "B");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printList(List1);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printList(List2);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59EA3-BC6B-ADF2-35B6-DF65EDCFD47B}"/>
              </a:ext>
            </a:extLst>
          </p:cNvPr>
          <p:cNvSpPr txBox="1"/>
          <p:nvPr/>
        </p:nvSpPr>
        <p:spPr>
          <a:xfrm>
            <a:off x="8516406" y="5976817"/>
            <a:ext cx="298661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B  C  1   2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   2   3   A   B</a:t>
            </a:r>
          </a:p>
        </p:txBody>
      </p:sp>
    </p:spTree>
    <p:extLst>
      <p:ext uri="{BB962C8B-B14F-4D97-AF65-F5344CB8AC3E}">
        <p14:creationId xmlns:p14="http://schemas.microsoft.com/office/powerpoint/2010/main" val="205107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3451-BADB-2F4E-5395-188274F73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518A-8699-6223-9432-38D03CF08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2745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Upper-bounded Wild Cards 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&lt;? extends 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12041-14C6-C029-D140-C99E086028D0}"/>
              </a:ext>
            </a:extLst>
          </p:cNvPr>
          <p:cNvSpPr txBox="1"/>
          <p:nvPr/>
        </p:nvSpPr>
        <p:spPr>
          <a:xfrm>
            <a:off x="1484311" y="2386548"/>
            <a:ext cx="42618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upper-bounded wildcard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the type to be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any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when you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read data from a 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you are unsure of the exact 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1" algn="just">
              <a:spcAft>
                <a:spcPts val="1200"/>
              </a:spcAf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12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lvl="1">
              <a:spcAft>
                <a:spcPts val="12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List&lt;? extends Number&gt; list;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B6525-3609-24EE-BDC1-A3F8D2490F6B}"/>
              </a:ext>
            </a:extLst>
          </p:cNvPr>
          <p:cNvSpPr txBox="1"/>
          <p:nvPr/>
        </p:nvSpPr>
        <p:spPr>
          <a:xfrm>
            <a:off x="5910837" y="2259590"/>
            <a:ext cx="6194571" cy="3624069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double sum(List&lt;? extends Number&gt; list){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double sum = 0.0;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for(Number num : list){ sum += num.doubleValue();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sum;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List&lt;? extends Number&gt; List1 =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Arrays.asList(1, 2, 3, 4.5, 9.6);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List&lt;? extends Number&gt; List2 =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Arrays.asList(1.1, 2.2, 3.3, 5, 7, 8);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System.out.println("List1 Sum: "+sum(List1));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System.out.println("List2 Sum: "+sum(List2));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F658-96C5-DDEE-9AF6-1E632F72D83B}"/>
              </a:ext>
            </a:extLst>
          </p:cNvPr>
          <p:cNvSpPr txBox="1"/>
          <p:nvPr/>
        </p:nvSpPr>
        <p:spPr>
          <a:xfrm>
            <a:off x="8079988" y="6029994"/>
            <a:ext cx="298661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List1 Sum: 20.1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List2 Sum: 26.6</a:t>
            </a:r>
          </a:p>
        </p:txBody>
      </p:sp>
    </p:spTree>
    <p:extLst>
      <p:ext uri="{BB962C8B-B14F-4D97-AF65-F5344CB8AC3E}">
        <p14:creationId xmlns:p14="http://schemas.microsoft.com/office/powerpoint/2010/main" val="281236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D62D3-F86C-D916-3A90-F43DC129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F3C3-8099-827B-A5A3-3F997A73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2745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Lower-bounded Wild Cards </a:t>
            </a:r>
            <a:b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&lt;? super Type&gt;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4557B-6253-B7E0-6F6B-2BECADE6E143}"/>
              </a:ext>
            </a:extLst>
          </p:cNvPr>
          <p:cNvSpPr txBox="1"/>
          <p:nvPr/>
        </p:nvSpPr>
        <p:spPr>
          <a:xfrm>
            <a:off x="1484311" y="2386548"/>
            <a:ext cx="426186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lower-bounded wildcard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restricts the type to be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any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when you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 to write data to a collection but do not care about its exact type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1" algn="just">
              <a:spcAft>
                <a:spcPts val="1200"/>
              </a:spcAft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12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lvl="1">
              <a:spcAft>
                <a:spcPts val="1200"/>
              </a:spcAf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List&lt;? super Integer&gt; list;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C68C9-EF82-CA48-28C8-47BF696479EE}"/>
              </a:ext>
            </a:extLst>
          </p:cNvPr>
          <p:cNvSpPr txBox="1"/>
          <p:nvPr/>
        </p:nvSpPr>
        <p:spPr>
          <a:xfrm>
            <a:off x="5910837" y="2386548"/>
            <a:ext cx="6194571" cy="300082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java.util.*;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LowerboundedWildcardExample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addNums(List&lt;? super Integer&gt; list){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list.add(10);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list.add(20);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list.add(30);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List&lt;Number&gt; numberList = new ArrayList&lt;&gt;();</a:t>
            </a: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addNums(numberList);</a:t>
            </a:r>
          </a:p>
          <a:p>
            <a:endParaRPr lang="en-IN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"The list is: "+</a:t>
            </a:r>
            <a:r>
              <a:rPr lang="en-IN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numberList);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0BCBE-8404-BF3D-36F4-824EE81B7602}"/>
              </a:ext>
            </a:extLst>
          </p:cNvPr>
          <p:cNvSpPr txBox="1"/>
          <p:nvPr/>
        </p:nvSpPr>
        <p:spPr>
          <a:xfrm>
            <a:off x="8090380" y="5660662"/>
            <a:ext cx="298661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is: [10, 20, 30]</a:t>
            </a:r>
          </a:p>
        </p:txBody>
      </p:sp>
    </p:spTree>
    <p:extLst>
      <p:ext uri="{BB962C8B-B14F-4D97-AF65-F5344CB8AC3E}">
        <p14:creationId xmlns:p14="http://schemas.microsoft.com/office/powerpoint/2010/main" val="220691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3489A-D673-8F45-E17B-4655F01A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7C62-BA98-2C28-9F24-4683F8A7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Key Points to Remember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98C1D-B375-92DC-FD28-3190578CB2C2}"/>
              </a:ext>
            </a:extLst>
          </p:cNvPr>
          <p:cNvSpPr txBox="1"/>
          <p:nvPr/>
        </p:nvSpPr>
        <p:spPr>
          <a:xfrm>
            <a:off x="1484310" y="2199217"/>
            <a:ext cx="10018713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Unbounded Wildcards (?): </a:t>
            </a:r>
          </a:p>
          <a:p>
            <a:pPr marL="0" lvl="1" algn="just">
              <a:spcAft>
                <a:spcPts val="24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any type but are read-only.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Upper-Bounded Wildcards (&lt;? extends Type&gt;): </a:t>
            </a:r>
          </a:p>
          <a:p>
            <a:pPr marL="0" lvl="1" algn="just">
              <a:spcAft>
                <a:spcPts val="24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reading elements as a specific type but restrict writing.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Lower-Bounded Wildcards (&lt;? super Type&gt;): </a:t>
            </a:r>
          </a:p>
          <a:p>
            <a:pPr marL="0" lvl="1" algn="just">
              <a:spcAft>
                <a:spcPts val="12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writing elements but restrict reading as Object.</a:t>
            </a:r>
          </a:p>
        </p:txBody>
      </p:sp>
    </p:spTree>
    <p:extLst>
      <p:ext uri="{BB962C8B-B14F-4D97-AF65-F5344CB8AC3E}">
        <p14:creationId xmlns:p14="http://schemas.microsoft.com/office/powerpoint/2010/main" val="7556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8B3EA-CEFC-280C-295C-906EFDB5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B1F9-C7A7-70B6-838E-11BBBA2DD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Limitations of Generics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20C2A-30D4-031A-570F-52FE6A098C2D}"/>
              </a:ext>
            </a:extLst>
          </p:cNvPr>
          <p:cNvSpPr txBox="1"/>
          <p:nvPr/>
        </p:nvSpPr>
        <p:spPr>
          <a:xfrm>
            <a:off x="1484311" y="1576066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only with reference types (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not primitive types. For example, you cannot directly use int, double, or char with generics.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9F944-8FCB-2958-F349-E2F8DC897FB9}"/>
              </a:ext>
            </a:extLst>
          </p:cNvPr>
          <p:cNvSpPr txBox="1"/>
          <p:nvPr/>
        </p:nvSpPr>
        <p:spPr>
          <a:xfrm>
            <a:off x="2533792" y="2459843"/>
            <a:ext cx="7514217" cy="67710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List&lt;int&gt; intList = new ArrayList&lt;&gt;();   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//Compile-time error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intList = new ArrayList&lt;&gt;();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//Correct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376B5-7AEA-6D12-CFC6-7C88D92549E8}"/>
              </a:ext>
            </a:extLst>
          </p:cNvPr>
          <p:cNvSpPr txBox="1"/>
          <p:nvPr/>
        </p:nvSpPr>
        <p:spPr>
          <a:xfrm>
            <a:off x="1484311" y="3341101"/>
            <a:ext cx="10018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erasure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that all type information is removed at run-time and replaced with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the specified bound). As a result, the runtime does not retain the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type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D7370-B637-F298-CA8D-37EBAC93AEFA}"/>
              </a:ext>
            </a:extLst>
          </p:cNvPr>
          <p:cNvSpPr txBox="1"/>
          <p:nvPr/>
        </p:nvSpPr>
        <p:spPr>
          <a:xfrm>
            <a:off x="2533791" y="4608951"/>
            <a:ext cx="8969233" cy="178510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List&lt;Integer&gt; intList = new ArrayList&lt;&gt;();</a:t>
            </a:r>
          </a:p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 strList = new ArrayList&lt;&gt;();</a:t>
            </a:r>
          </a:p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System.out.println(intList.getClass() == strList.getClass());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//Output: true</a:t>
            </a:r>
          </a:p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System.out.println(intList.getClass().getName());	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//Output: java.util.ArrayList</a:t>
            </a:r>
          </a:p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System.out.println(strList.getClass().getName());	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//Output: java.util.ArrayList</a:t>
            </a:r>
          </a:p>
        </p:txBody>
      </p:sp>
    </p:spTree>
    <p:extLst>
      <p:ext uri="{BB962C8B-B14F-4D97-AF65-F5344CB8AC3E}">
        <p14:creationId xmlns:p14="http://schemas.microsoft.com/office/powerpoint/2010/main" val="123656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A801C-7E16-621E-A68D-AA4E39733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AD12-D072-C34B-7D4C-2F1A8BE2B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Limitations of Generics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72F34-0490-C654-FF1D-48C31E4BD05A}"/>
              </a:ext>
            </a:extLst>
          </p:cNvPr>
          <p:cNvSpPr txBox="1"/>
          <p:nvPr/>
        </p:nvSpPr>
        <p:spPr>
          <a:xfrm>
            <a:off x="1484311" y="1576066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cannot create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types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because of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erasure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runtime cannot ensure type safety for such arrays.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B1004-8D13-9BD9-D15E-74DAA85C521D}"/>
              </a:ext>
            </a:extLst>
          </p:cNvPr>
          <p:cNvSpPr txBox="1"/>
          <p:nvPr/>
        </p:nvSpPr>
        <p:spPr>
          <a:xfrm>
            <a:off x="2533792" y="2459843"/>
            <a:ext cx="8615653" cy="67710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List&lt;String&gt;[] array = new ArrayList&lt;String&gt;[10];  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//Compile-time error</a:t>
            </a:r>
          </a:p>
          <a:p>
            <a:pPr>
              <a:spcAft>
                <a:spcPts val="1200"/>
              </a:spcAft>
            </a:pPr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List&lt;List&lt;String&gt;&gt; listOfLists = new ArrayList&lt;&gt;();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//Correct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A82591-17E7-DAF3-CA90-6C39BAC10B57}"/>
              </a:ext>
            </a:extLst>
          </p:cNvPr>
          <p:cNvSpPr txBox="1"/>
          <p:nvPr/>
        </p:nvSpPr>
        <p:spPr>
          <a:xfrm>
            <a:off x="1484311" y="3341101"/>
            <a:ext cx="10018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used in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resolved at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the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 level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members belong to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are shared across all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they cannot depend on instance-specific type parameters.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FE4A3-280B-573D-C5E8-298E5B164135}"/>
              </a:ext>
            </a:extLst>
          </p:cNvPr>
          <p:cNvSpPr txBox="1"/>
          <p:nvPr/>
        </p:nvSpPr>
        <p:spPr>
          <a:xfrm>
            <a:off x="2533791" y="4608951"/>
            <a:ext cx="8969233" cy="1600438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GenericClass&lt;T&gt; {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T staticField;       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//Compile-time error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T getStaticField(){     </a:t>
            </a:r>
            <a:r>
              <a:rPr lang="en-IN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//Compile-time error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staticField;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N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4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76275"/>
            <a:ext cx="10018713" cy="714375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8C89F4-3F47-41B9-9636-8E3B4316060E}"/>
              </a:ext>
            </a:extLst>
          </p:cNvPr>
          <p:cNvSpPr txBox="1">
            <a:spLocks/>
          </p:cNvSpPr>
          <p:nvPr/>
        </p:nvSpPr>
        <p:spPr>
          <a:xfrm>
            <a:off x="7238999" y="1770624"/>
            <a:ext cx="3228975" cy="21917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03ED3-E022-43B4-80FF-39E44B557D2D}"/>
              </a:ext>
            </a:extLst>
          </p:cNvPr>
          <p:cNvSpPr txBox="1"/>
          <p:nvPr/>
        </p:nvSpPr>
        <p:spPr>
          <a:xfrm>
            <a:off x="1484311" y="1931398"/>
            <a:ext cx="1001871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we learned about</a:t>
            </a: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 of Generics and Their key features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methods, classes, and interfaces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Bounded type parameters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(upper-bound, multiple bounds)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Wild Cards </a:t>
            </a: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(Unbounded, upper-bounded and lower-bounded wild cards)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Generics</a:t>
            </a:r>
          </a:p>
        </p:txBody>
      </p:sp>
    </p:spTree>
    <p:extLst>
      <p:ext uri="{BB962C8B-B14F-4D97-AF65-F5344CB8AC3E}">
        <p14:creationId xmlns:p14="http://schemas.microsoft.com/office/powerpoint/2010/main" val="1584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Thank You Images – Browse 301,010 Stock Photos, Vectors, and Video | Adobe  Stock">
            <a:extLst>
              <a:ext uri="{FF2B5EF4-FFF2-40B4-BE49-F238E27FC236}">
                <a16:creationId xmlns:a16="http://schemas.microsoft.com/office/drawing/2014/main" id="{774082F7-3C0A-41C6-ADEC-DCB8120A2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925" y="1714500"/>
            <a:ext cx="8058150" cy="3429000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4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2B2-9EED-4FB0-9E90-4B033B04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0575"/>
          </a:xfrm>
          <a:ln>
            <a:solidFill>
              <a:srgbClr val="C00000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  <a:latin typeface="Arial Black" panose="020B0A04020102020204" pitchFamily="34" charset="0"/>
              </a:rPr>
              <a:t>TOPICs to be discussed</a:t>
            </a:r>
            <a:endParaRPr lang="en-IN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F92491-D6E3-4C61-AECA-2F46CBE0D024}"/>
              </a:ext>
            </a:extLst>
          </p:cNvPr>
          <p:cNvSpPr txBox="1">
            <a:spLocks/>
          </p:cNvSpPr>
          <p:nvPr/>
        </p:nvSpPr>
        <p:spPr>
          <a:xfrm>
            <a:off x="1838850" y="2076063"/>
            <a:ext cx="5663386" cy="377401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lvl="2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Concept of Java Generics</a:t>
            </a:r>
          </a:p>
          <a:p>
            <a:pPr marL="342900" lvl="2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Key Features of Generics</a:t>
            </a:r>
          </a:p>
          <a:p>
            <a:pPr marL="342900" lvl="2" indent="-34290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Different Generics</a:t>
            </a:r>
          </a:p>
          <a:p>
            <a:pPr marL="1257300" lvl="4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Generic Method</a:t>
            </a:r>
          </a:p>
          <a:p>
            <a:pPr marL="1257300" lvl="4" indent="-34290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Generic Class</a:t>
            </a:r>
          </a:p>
          <a:p>
            <a:pPr marL="1257300" lvl="4" indent="-342900">
              <a:spcAft>
                <a:spcPts val="24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00B050"/>
                </a:solidFill>
                <a:latin typeface="Arial Black" panose="020B0A04020102020204" pitchFamily="34" charset="0"/>
              </a:rPr>
              <a:t>Generic Interface</a:t>
            </a:r>
          </a:p>
          <a:p>
            <a:pPr marL="3429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Bounded Type Parameters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0DE422-63D6-2059-08E0-533E906F89F8}"/>
              </a:ext>
            </a:extLst>
          </p:cNvPr>
          <p:cNvSpPr txBox="1"/>
          <p:nvPr/>
        </p:nvSpPr>
        <p:spPr>
          <a:xfrm>
            <a:off x="6944012" y="2076063"/>
            <a:ext cx="45590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4" indent="-3429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Wild Cards</a:t>
            </a:r>
          </a:p>
          <a:p>
            <a:pPr marL="342900" lvl="4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rgbClr val="0070C0"/>
                </a:solidFill>
                <a:latin typeface="Arial Black" panose="020B0A04020102020204" pitchFamily="34" charset="0"/>
              </a:rPr>
              <a:t>Limitations of Generics</a:t>
            </a:r>
            <a:endParaRPr lang="en-IN" sz="18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6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D97B-F19A-45F3-9972-1B78A2B2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636" y="1562098"/>
            <a:ext cx="9042401" cy="2828926"/>
          </a:xfrm>
        </p:spPr>
        <p:txBody>
          <a:bodyPr>
            <a:normAutofit/>
          </a:bodyPr>
          <a:lstStyle/>
          <a:p>
            <a:pPr algn="l"/>
            <a:r>
              <a:rPr lang="en-IN" sz="5400" dirty="0">
                <a:solidFill>
                  <a:srgbClr val="0070C0"/>
                </a:solidFill>
                <a:latin typeface="Arial Black" panose="020B0A04020102020204" pitchFamily="34" charset="0"/>
              </a:rPr>
              <a:t>Let’s </a:t>
            </a:r>
            <a:r>
              <a:rPr lang="en-IN" sz="5400" dirty="0">
                <a:solidFill>
                  <a:srgbClr val="FF0000"/>
                </a:solidFill>
                <a:latin typeface="Arial Black" panose="020B0A04020102020204" pitchFamily="34" charset="0"/>
              </a:rPr>
              <a:t>START …!!!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1F22BB-F539-4A3E-BF12-F3476A108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525" y="2328862"/>
            <a:ext cx="4124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0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Concept of Generics</a:t>
            </a:r>
            <a:endParaRPr lang="en-IN" dirty="0">
              <a:solidFill>
                <a:schemeClr val="accent4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8AA57-371B-D1A9-6B4C-AB8CC84A6502}"/>
              </a:ext>
            </a:extLst>
          </p:cNvPr>
          <p:cNvSpPr txBox="1"/>
          <p:nvPr/>
        </p:nvSpPr>
        <p:spPr>
          <a:xfrm>
            <a:off x="1484311" y="1576066"/>
            <a:ext cx="100187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 to write code that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operate on </a:t>
            </a:r>
            <a:r>
              <a:rPr lang="en-IN" sz="2000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various types while providing compile-time type safety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Java-5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us to define 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placeholder for a type parameter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avoids the need for casting and reduces runtime errors.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90CA6-4817-E56D-A7AC-A7322D3CD78A}"/>
              </a:ext>
            </a:extLst>
          </p:cNvPr>
          <p:cNvSpPr txBox="1"/>
          <p:nvPr/>
        </p:nvSpPr>
        <p:spPr>
          <a:xfrm>
            <a:off x="1484310" y="4048542"/>
            <a:ext cx="1001871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just">
              <a:spcAft>
                <a:spcPts val="120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Generics</a:t>
            </a: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Safety: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the code is type-checked at the compile time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Casting: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the need for explicit casting in our code.</a:t>
            </a:r>
          </a:p>
          <a:p>
            <a:pPr marL="800100" lvl="2" indent="-342900" algn="just"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Reusability: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 to write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algorithms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work with different data types.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Generic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7FCB6-E0AD-BF19-E00C-FC5C363AD17F}"/>
              </a:ext>
            </a:extLst>
          </p:cNvPr>
          <p:cNvSpPr txBox="1"/>
          <p:nvPr/>
        </p:nvSpPr>
        <p:spPr>
          <a:xfrm>
            <a:off x="1484311" y="1576066"/>
            <a:ext cx="10018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write a single 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method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that can be called with arguments of different data types.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types of arguments passed to the </a:t>
            </a:r>
            <a:r>
              <a:rPr lang="en-I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method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compiler handles each method call appropriately.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B52000-B484-5A46-F2A3-7547A131CF27}"/>
              </a:ext>
            </a:extLst>
          </p:cNvPr>
          <p:cNvSpPr txBox="1"/>
          <p:nvPr/>
        </p:nvSpPr>
        <p:spPr>
          <a:xfrm>
            <a:off x="2390846" y="3309059"/>
            <a:ext cx="5288036" cy="3000821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GenericMethodExample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&lt;T&gt; void printArray(T[] array){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for(T element: array){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System.out.print(element + " 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Integer[] intArray = {1, 2, 3, 4};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String[] strArray = {"A", "B", "C"};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printArray(intArray);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printArray(strArray);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5A3B4-8069-EAC9-D315-08A232CFAF6B}"/>
              </a:ext>
            </a:extLst>
          </p:cNvPr>
          <p:cNvSpPr txBox="1"/>
          <p:nvPr/>
        </p:nvSpPr>
        <p:spPr>
          <a:xfrm>
            <a:off x="8729158" y="5072593"/>
            <a:ext cx="241415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1  2  3  4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A   B   C</a:t>
            </a:r>
          </a:p>
        </p:txBody>
      </p:sp>
    </p:spTree>
    <p:extLst>
      <p:ext uri="{BB962C8B-B14F-4D97-AF65-F5344CB8AC3E}">
        <p14:creationId xmlns:p14="http://schemas.microsoft.com/office/powerpoint/2010/main" val="422020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Generic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7433F-A5B0-928C-4A6F-FBB5D630AF43}"/>
              </a:ext>
            </a:extLst>
          </p:cNvPr>
          <p:cNvSpPr txBox="1"/>
          <p:nvPr/>
        </p:nvSpPr>
        <p:spPr>
          <a:xfrm>
            <a:off x="1484311" y="1576066"/>
            <a:ext cx="100187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class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looks like a normal/regular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declaration, except that the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is followed by 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parameter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within angle brackets &lt;T&gt; and this can be replaced with any specific type when an </a:t>
            </a:r>
            <a:r>
              <a:rPr lang="en-IN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created.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9CD77-92E4-A6A5-8705-BE51444C1BCD}"/>
              </a:ext>
            </a:extLst>
          </p:cNvPr>
          <p:cNvSpPr txBox="1"/>
          <p:nvPr/>
        </p:nvSpPr>
        <p:spPr>
          <a:xfrm>
            <a:off x="1245320" y="3127530"/>
            <a:ext cx="5373689" cy="2585323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Box&lt;T&gt;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T item;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Box(T t){  item = t;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T get(){   return item;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Box&lt;Integer&gt; intBox = new Box&lt;Integer&gt;(10);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Box&lt;Double&gt; dblBox = new Box&lt;Double&gt;(10.73);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System.out.println(intBox.get());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System.out.println(dblBox.get());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A15D19-27E5-1F65-F4E3-E8FF3E272D3F}"/>
              </a:ext>
            </a:extLst>
          </p:cNvPr>
          <p:cNvSpPr txBox="1"/>
          <p:nvPr/>
        </p:nvSpPr>
        <p:spPr>
          <a:xfrm>
            <a:off x="3623759" y="5898687"/>
            <a:ext cx="218476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10.73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D3215-4729-B5FA-31F8-917FAB68928A}"/>
              </a:ext>
            </a:extLst>
          </p:cNvPr>
          <p:cNvSpPr txBox="1"/>
          <p:nvPr/>
        </p:nvSpPr>
        <p:spPr>
          <a:xfrm>
            <a:off x="6619009" y="3127530"/>
            <a:ext cx="5465618" cy="279307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Box&lt;T, U&gt;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T item1; private U item2;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Box(T t, U u){  item1 = t;  item2 = u;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T getObj1(){   return item1;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U getObj2(){   return item2;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Box&lt;Integer, String&gt; Box = new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Box&lt;Integer, String&gt;(10, "Hello");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System.out.println("Obj1: " + Box.getObj1());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System.out.println("Obj2: " + Box.getObj2());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0119D-54BA-8AD3-1CC5-72852CE20073}"/>
              </a:ext>
            </a:extLst>
          </p:cNvPr>
          <p:cNvSpPr txBox="1"/>
          <p:nvPr/>
        </p:nvSpPr>
        <p:spPr>
          <a:xfrm>
            <a:off x="8400112" y="6025094"/>
            <a:ext cx="2832459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Obj1: 10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Obj2: Hello</a:t>
            </a:r>
          </a:p>
        </p:txBody>
      </p:sp>
    </p:spTree>
    <p:extLst>
      <p:ext uri="{BB962C8B-B14F-4D97-AF65-F5344CB8AC3E}">
        <p14:creationId xmlns:p14="http://schemas.microsoft.com/office/powerpoint/2010/main" val="28122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49FC-59B0-7206-B17F-E14E2291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977D-620B-9EA4-9A85-07A25F0B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/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Generic Interface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40EF7A-6AB7-7420-62BA-D45D29FFD40F}"/>
              </a:ext>
            </a:extLst>
          </p:cNvPr>
          <p:cNvSpPr txBox="1"/>
          <p:nvPr/>
        </p:nvSpPr>
        <p:spPr>
          <a:xfrm>
            <a:off x="1484311" y="1576066"/>
            <a:ext cx="100187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interface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you to define an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type parameters, making it flexible and reusable for different data types.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4BA03-8FC6-D4CE-9501-8D91F6BC52CE}"/>
              </a:ext>
            </a:extLst>
          </p:cNvPr>
          <p:cNvSpPr txBox="1"/>
          <p:nvPr/>
        </p:nvSpPr>
        <p:spPr>
          <a:xfrm>
            <a:off x="1484311" y="2459842"/>
            <a:ext cx="4407334" cy="4039567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Storage&lt;T&gt;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void addItem(T item);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T getItem();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//Implement the generic interface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Box&lt;T&gt; implements Storage&lt;T&gt;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private T item;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addItem(T item){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this.item = item;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@Override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T getItem(){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item;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CC52-9335-BF3C-F0D3-9A5D7050343F}"/>
              </a:ext>
            </a:extLst>
          </p:cNvPr>
          <p:cNvSpPr txBox="1"/>
          <p:nvPr/>
        </p:nvSpPr>
        <p:spPr>
          <a:xfrm>
            <a:off x="6052562" y="2459842"/>
            <a:ext cx="5450462" cy="2793072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Main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{        </a:t>
            </a:r>
            <a:endParaRPr lang="en-US" sz="135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Storage&lt;String&gt; strBox = new Box&lt;&gt;();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strBox.addItem("Hello, Generics!");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System.out.println("String in box: " 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strBox.getItem());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Storage&lt;Integer&gt; intBox = new Box&lt;&gt;();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intBox.addItem(123);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System.out.println("Integer in box: " +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intBox.getItem());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831618-11F4-5FB0-8293-C8A702A7166A}"/>
              </a:ext>
            </a:extLst>
          </p:cNvPr>
          <p:cNvSpPr txBox="1"/>
          <p:nvPr/>
        </p:nvSpPr>
        <p:spPr>
          <a:xfrm>
            <a:off x="7548888" y="5428804"/>
            <a:ext cx="35696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in box: Hello, Generics!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in box: 123</a:t>
            </a:r>
          </a:p>
        </p:txBody>
      </p:sp>
    </p:spTree>
    <p:extLst>
      <p:ext uri="{BB962C8B-B14F-4D97-AF65-F5344CB8AC3E}">
        <p14:creationId xmlns:p14="http://schemas.microsoft.com/office/powerpoint/2010/main" val="142293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7E01-5F0D-4F6A-A235-A8DD260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Bounded Type Parameters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6B8E5-1A7C-0F65-5003-9B2AF4E8E8EB}"/>
              </a:ext>
            </a:extLst>
          </p:cNvPr>
          <p:cNvSpPr txBox="1"/>
          <p:nvPr/>
        </p:nvSpPr>
        <p:spPr>
          <a:xfrm>
            <a:off x="1484311" y="1576066"/>
            <a:ext cx="1001871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may be times when we want to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the kinds of types that are allowed to be passed to a type parameter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a method that operates only on Numbers might expect </a:t>
            </a:r>
            <a:r>
              <a:rPr lang="en-US" sz="2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class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its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subclasses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parameters.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 type parameter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you to restrict the type parameters to a specific range of types, ensuring that the parameterized type fulfils certain requirements.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achieved using the “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extends”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for both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spcAft>
                <a:spcPts val="1200"/>
              </a:spcAft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			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ClassName&gt;</a:t>
            </a:r>
          </a:p>
          <a:p>
            <a:pPr marL="0" lvl="1" algn="just">
              <a:spcAft>
                <a:spcPts val="1200"/>
              </a:spcAft>
            </a:pPr>
            <a:r>
              <a:rPr lang="en-I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&lt;T extends InterfaceName&gt;</a:t>
            </a:r>
            <a:endParaRPr lang="en-I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6F2EA-3BF0-3707-E011-FD68F73DD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FD65-F041-01A4-57D1-7B33CE33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14375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 algn="l"/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Upper Bound (Example)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8F4EE-9A0D-47EA-5598-9F0C4C874340}"/>
              </a:ext>
            </a:extLst>
          </p:cNvPr>
          <p:cNvSpPr txBox="1"/>
          <p:nvPr/>
        </p:nvSpPr>
        <p:spPr>
          <a:xfrm>
            <a:off x="1660956" y="1742869"/>
            <a:ext cx="7223271" cy="4870564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wrap="square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class Box&lt;T extends Number&gt;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T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Box(T value){  this.value = value;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square(){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value.doubleValue()*value.doubleValue();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T getValue(){  return value;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setValue(T value){   this.value = value;  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Box for Integer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Box&lt;Integer&gt; intBox = new Box&lt;&gt;(5);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System.out.println("Integer square: " + intBox.square());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Box for Double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Box&lt;Double&gt; doubleBox = new Box&lt;&gt;(7.5);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System.out.println("Double square: " + doubleBox.square());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//Create a Box for Float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Box&lt;Float&gt; floatBox = new Box&lt;&gt;(3.5f);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System.out.println("Float square: " + floatBox.square());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0C0D6-3753-1B50-1DFB-E306BC9C925B}"/>
              </a:ext>
            </a:extLst>
          </p:cNvPr>
          <p:cNvSpPr txBox="1"/>
          <p:nvPr/>
        </p:nvSpPr>
        <p:spPr>
          <a:xfrm>
            <a:off x="9169870" y="4649486"/>
            <a:ext cx="2333154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  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square: 25.0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square: 56.25</a:t>
            </a:r>
          </a:p>
          <a:p>
            <a:pPr algn="just">
              <a:spcAft>
                <a:spcPts val="600"/>
              </a:spcAft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square: 12.25</a:t>
            </a:r>
          </a:p>
        </p:txBody>
      </p:sp>
    </p:spTree>
    <p:extLst>
      <p:ext uri="{BB962C8B-B14F-4D97-AF65-F5344CB8AC3E}">
        <p14:creationId xmlns:p14="http://schemas.microsoft.com/office/powerpoint/2010/main" val="298960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12991</TotalTime>
  <Words>2420</Words>
  <Application>Microsoft Office PowerPoint</Application>
  <PresentationFormat>Widescreen</PresentationFormat>
  <Paragraphs>311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Corbel</vt:lpstr>
      <vt:lpstr>Courier New</vt:lpstr>
      <vt:lpstr>Times New Roman</vt:lpstr>
      <vt:lpstr>Wingdings</vt:lpstr>
      <vt:lpstr>Parallax</vt:lpstr>
      <vt:lpstr>JAVA Programming</vt:lpstr>
      <vt:lpstr>TOPICs to be discussed</vt:lpstr>
      <vt:lpstr>Let’s START …!!!</vt:lpstr>
      <vt:lpstr>Concept of Generics</vt:lpstr>
      <vt:lpstr>Generic Method</vt:lpstr>
      <vt:lpstr>Generic Class</vt:lpstr>
      <vt:lpstr>Generic Interface</vt:lpstr>
      <vt:lpstr>Bounded Type Parameters</vt:lpstr>
      <vt:lpstr>Upper Bound (Example)</vt:lpstr>
      <vt:lpstr>Multiple Bounds (Example)</vt:lpstr>
      <vt:lpstr>Wild Cards</vt:lpstr>
      <vt:lpstr>Unbounded Wild Cards (&lt;?&gt;)</vt:lpstr>
      <vt:lpstr>Upper-bounded Wild Cards  &lt;? extends Type&gt;</vt:lpstr>
      <vt:lpstr>Lower-bounded Wild Cards  &lt;? super Type&gt;</vt:lpstr>
      <vt:lpstr>Key Points to Remember</vt:lpstr>
      <vt:lpstr>Limitations of Generics</vt:lpstr>
      <vt:lpstr>Limitations of Generics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Suvojit Dhara</dc:creator>
  <cp:lastModifiedBy>Suvojit Dhara</cp:lastModifiedBy>
  <cp:revision>426</cp:revision>
  <dcterms:created xsi:type="dcterms:W3CDTF">2024-06-05T06:37:24Z</dcterms:created>
  <dcterms:modified xsi:type="dcterms:W3CDTF">2024-11-18T16:00:57Z</dcterms:modified>
</cp:coreProperties>
</file>