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7" r:id="rId2"/>
    <p:sldId id="346" r:id="rId3"/>
    <p:sldId id="349" r:id="rId4"/>
    <p:sldId id="347" r:id="rId5"/>
    <p:sldId id="1548" r:id="rId6"/>
    <p:sldId id="1549" r:id="rId7"/>
    <p:sldId id="1550" r:id="rId8"/>
    <p:sldId id="1551" r:id="rId9"/>
    <p:sldId id="1552" r:id="rId10"/>
    <p:sldId id="1553" r:id="rId11"/>
    <p:sldId id="1554" r:id="rId12"/>
    <p:sldId id="1555" r:id="rId13"/>
    <p:sldId id="1557" r:id="rId14"/>
    <p:sldId id="1558" r:id="rId15"/>
    <p:sldId id="1559" r:id="rId16"/>
    <p:sldId id="1560" r:id="rId17"/>
    <p:sldId id="1561" r:id="rId18"/>
    <p:sldId id="1562" r:id="rId19"/>
    <p:sldId id="1563" r:id="rId20"/>
    <p:sldId id="1564" r:id="rId21"/>
    <p:sldId id="1571" r:id="rId22"/>
    <p:sldId id="1565" r:id="rId23"/>
    <p:sldId id="1566" r:id="rId24"/>
    <p:sldId id="1567" r:id="rId25"/>
    <p:sldId id="1568" r:id="rId26"/>
    <p:sldId id="1570" r:id="rId27"/>
    <p:sldId id="1569" r:id="rId28"/>
    <p:sldId id="337" r:id="rId29"/>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96283" autoAdjust="0"/>
  </p:normalViewPr>
  <p:slideViewPr>
    <p:cSldViewPr snapToGrid="0">
      <p:cViewPr varScale="1">
        <p:scale>
          <a:sx n="59" d="100"/>
          <a:sy n="59" d="100"/>
        </p:scale>
        <p:origin x="109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25-11-2024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25-11-2024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25-11-2024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25-11-2024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25-11-2024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25-11-2024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25-11-2024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25-11-2024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25-11-2024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25-11-2024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25-11-2024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25-11-2024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cikit-learn.org/stable/modules/cross_validation.html" TargetMode="External"/><Relationship Id="rId7" Type="http://schemas.openxmlformats.org/officeDocument/2006/relationships/hyperlink" Target="https://imbalanced-learn.org/stable/under_sampling.html"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scikit-learn.org/stable/modules/model_evaluation.html" TargetMode="External"/><Relationship Id="rId5" Type="http://schemas.openxmlformats.org/officeDocument/2006/relationships/hyperlink" Target="https://scikit-learn.org/stable/modules/preprocessing.html" TargetMode="External"/><Relationship Id="rId4" Type="http://schemas.openxmlformats.org/officeDocument/2006/relationships/hyperlink" Target="https://scikit-learn.org/stable/supervised_learning.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A2BFC60B-BFD8-CAF6-2A46-BE531CE4CD81}"/>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Create user-product matrix</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user_product_matrix</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ratings.pivot</a:t>
            </a:r>
            <a:r>
              <a:rPr lang="en-US" sz="2000" dirty="0">
                <a:latin typeface="Times" panose="02020603050405020304" pitchFamily="18" charset="0"/>
                <a:cs typeface="Times" panose="02020603050405020304" pitchFamily="18" charset="0"/>
              </a:rPr>
              <a:t>(index='</a:t>
            </a:r>
            <a:r>
              <a:rPr lang="en-US" sz="2000" dirty="0" err="1">
                <a:latin typeface="Times" panose="02020603050405020304" pitchFamily="18" charset="0"/>
                <a:cs typeface="Times" panose="02020603050405020304" pitchFamily="18" charset="0"/>
              </a:rPr>
              <a:t>user_id</a:t>
            </a:r>
            <a:r>
              <a:rPr lang="en-US" sz="2000" dirty="0">
                <a:latin typeface="Times" panose="02020603050405020304" pitchFamily="18" charset="0"/>
                <a:cs typeface="Times" panose="02020603050405020304" pitchFamily="18" charset="0"/>
              </a:rPr>
              <a:t>', columns='</a:t>
            </a:r>
            <a:r>
              <a:rPr lang="en-US" sz="2000" dirty="0" err="1">
                <a:latin typeface="Times" panose="02020603050405020304" pitchFamily="18" charset="0"/>
                <a:cs typeface="Times" panose="02020603050405020304" pitchFamily="18" charset="0"/>
              </a:rPr>
              <a:t>product_id</a:t>
            </a:r>
            <a:r>
              <a:rPr lang="en-US" sz="2000" dirty="0">
                <a:latin typeface="Times" panose="02020603050405020304" pitchFamily="18" charset="0"/>
                <a:cs typeface="Times" panose="02020603050405020304" pitchFamily="18" charset="0"/>
              </a:rPr>
              <a:t>’, values='rating')</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Compute cosine similarity</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user_similarity</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cosine_similarity</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user_product_matrix.fillna</a:t>
            </a:r>
            <a:r>
              <a:rPr lang="en-US" sz="2000" dirty="0">
                <a:latin typeface="Times" panose="02020603050405020304" pitchFamily="18" charset="0"/>
                <a:cs typeface="Times" panose="02020603050405020304" pitchFamily="18" charset="0"/>
              </a:rPr>
              <a:t>(0))</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user_similarity_df</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pd.DataFrame</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user_similarity</a:t>
            </a:r>
            <a:r>
              <a:rPr lang="en-US" sz="2000" dirty="0">
                <a:latin typeface="Times" panose="02020603050405020304" pitchFamily="18" charset="0"/>
                <a:cs typeface="Times" panose="02020603050405020304" pitchFamily="18" charset="0"/>
              </a:rPr>
              <a:t>, index=</a:t>
            </a:r>
            <a:r>
              <a:rPr lang="en-US" sz="2000" dirty="0" err="1">
                <a:latin typeface="Times" panose="02020603050405020304" pitchFamily="18" charset="0"/>
                <a:cs typeface="Times" panose="02020603050405020304" pitchFamily="18" charset="0"/>
              </a:rPr>
              <a:t>user_product_matrix.index</a:t>
            </a:r>
            <a:r>
              <a:rPr lang="en-US" sz="2000" dirty="0">
                <a:latin typeface="Times" panose="02020603050405020304" pitchFamily="18" charset="0"/>
                <a:cs typeface="Times" panose="02020603050405020304" pitchFamily="18" charset="0"/>
              </a:rPr>
              <a:t>, columns=</a:t>
            </a:r>
            <a:r>
              <a:rPr lang="en-US" sz="2000" dirty="0" err="1">
                <a:latin typeface="Times" panose="02020603050405020304" pitchFamily="18" charset="0"/>
                <a:cs typeface="Times" panose="02020603050405020304" pitchFamily="18" charset="0"/>
              </a:rPr>
              <a:t>user_product_matrix.index</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2105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815387" y="371457"/>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AAE72A92-E8B6-520B-D5C6-04DD48C0F4C9}"/>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Recommendation function</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def </a:t>
            </a:r>
            <a:r>
              <a:rPr lang="en-US" sz="2000" dirty="0" err="1">
                <a:latin typeface="Times" panose="02020603050405020304" pitchFamily="18" charset="0"/>
                <a:cs typeface="Times" panose="02020603050405020304" pitchFamily="18" charset="0"/>
              </a:rPr>
              <a:t>recommend_products</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user_id</a:t>
            </a: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num_recommendations</a:t>
            </a:r>
            <a:r>
              <a:rPr lang="en-US" sz="2000" dirty="0">
                <a:latin typeface="Times" panose="02020603050405020304" pitchFamily="18" charset="0"/>
                <a:cs typeface="Times" panose="02020603050405020304" pitchFamily="18" charset="0"/>
              </a:rPr>
              <a:t>): </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similar_users</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user_similarity_df</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user_id</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sort_values</a:t>
            </a:r>
            <a:r>
              <a:rPr lang="en-US" sz="2000" dirty="0">
                <a:latin typeface="Times" panose="02020603050405020304" pitchFamily="18" charset="0"/>
                <a:cs typeface="Times" panose="02020603050405020304" pitchFamily="18" charset="0"/>
              </a:rPr>
              <a:t>(ascending=False).index[1:num_recommendations+1]</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recommendations = []</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for </a:t>
            </a:r>
            <a:r>
              <a:rPr lang="en-US" sz="2000" dirty="0" err="1">
                <a:latin typeface="Times" panose="02020603050405020304" pitchFamily="18" charset="0"/>
                <a:cs typeface="Times" panose="02020603050405020304" pitchFamily="18" charset="0"/>
              </a:rPr>
              <a:t>similar_user</a:t>
            </a:r>
            <a:r>
              <a:rPr lang="en-US" sz="2000" dirty="0">
                <a:latin typeface="Times" panose="02020603050405020304" pitchFamily="18" charset="0"/>
                <a:cs typeface="Times" panose="02020603050405020304" pitchFamily="18" charset="0"/>
              </a:rPr>
              <a:t> in </a:t>
            </a:r>
            <a:r>
              <a:rPr lang="en-US" sz="2000" dirty="0" err="1">
                <a:latin typeface="Times" panose="02020603050405020304" pitchFamily="18" charset="0"/>
                <a:cs typeface="Times" panose="02020603050405020304" pitchFamily="18" charset="0"/>
              </a:rPr>
              <a:t>similar_users</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products_bought</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user_product_matrix.loc</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similar_user</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dropna</a:t>
            </a:r>
            <a:r>
              <a:rPr lang="en-US" sz="2000" dirty="0">
                <a:latin typeface="Times" panose="02020603050405020304" pitchFamily="18" charset="0"/>
                <a:cs typeface="Times" panose="02020603050405020304" pitchFamily="18" charset="0"/>
              </a:rPr>
              <a:t>().index</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recommendations.extend</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products_bought</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return list(set(recommendations))</a:t>
            </a:r>
          </a:p>
          <a:p>
            <a:pPr marL="137160" lvl="1" indent="0">
              <a:spcBef>
                <a:spcPts val="1200"/>
              </a:spcBef>
              <a:buSzPct val="100000"/>
              <a:buFont typeface="Arial" panose="020B0604020202020204" pitchFamily="34" charset="0"/>
              <a:buNone/>
            </a:pPr>
            <a:endParaRPr lang="en-US" sz="20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433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22E5AE05-C946-3B25-015C-F9946A2340AC}"/>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Example usage</a:t>
            </a:r>
          </a:p>
          <a:p>
            <a:pPr marL="137160" lvl="1" indent="0">
              <a:spcBef>
                <a:spcPts val="1200"/>
              </a:spcBef>
              <a:buSzPct val="100000"/>
              <a:buFont typeface="Arial" panose="020B0604020202020204" pitchFamily="34" charset="0"/>
              <a:buNone/>
            </a:pPr>
            <a:r>
              <a:rPr lang="en-US" sz="2400" dirty="0" err="1">
                <a:latin typeface="Times" panose="02020603050405020304" pitchFamily="18" charset="0"/>
                <a:cs typeface="Times" panose="02020603050405020304" pitchFamily="18" charset="0"/>
              </a:rPr>
              <a:t>user_id</a:t>
            </a:r>
            <a:r>
              <a:rPr lang="en-US" sz="2400" dirty="0">
                <a:latin typeface="Times" panose="02020603050405020304" pitchFamily="18" charset="0"/>
                <a:cs typeface="Times" panose="02020603050405020304" pitchFamily="18" charset="0"/>
              </a:rPr>
              <a:t> = 1</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recommendations = </a:t>
            </a:r>
            <a:r>
              <a:rPr lang="en-US" sz="2400" dirty="0" err="1">
                <a:latin typeface="Times" panose="02020603050405020304" pitchFamily="18" charset="0"/>
                <a:cs typeface="Times" panose="02020603050405020304" pitchFamily="18" charset="0"/>
              </a:rPr>
              <a:t>recommend_products</a:t>
            </a:r>
            <a:r>
              <a:rPr lang="en-US" sz="2400" dirty="0">
                <a:latin typeface="Times" panose="02020603050405020304" pitchFamily="18" charset="0"/>
                <a:cs typeface="Times" panose="02020603050405020304" pitchFamily="18" charset="0"/>
              </a:rPr>
              <a:t>(</a:t>
            </a:r>
            <a:r>
              <a:rPr lang="en-US" sz="2400" dirty="0" err="1">
                <a:latin typeface="Times" panose="02020603050405020304" pitchFamily="18" charset="0"/>
                <a:cs typeface="Times" panose="02020603050405020304" pitchFamily="18" charset="0"/>
              </a:rPr>
              <a:t>user_id</a:t>
            </a:r>
            <a:r>
              <a:rPr lang="en-US" sz="2400" dirty="0">
                <a:latin typeface="Times" panose="02020603050405020304" pitchFamily="18" charset="0"/>
                <a:cs typeface="Times" panose="02020603050405020304" pitchFamily="18" charset="0"/>
              </a:rPr>
              <a:t>, 5)</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print(</a:t>
            </a:r>
            <a:r>
              <a:rPr lang="en-US" sz="2400" dirty="0" err="1">
                <a:latin typeface="Times" panose="02020603050405020304" pitchFamily="18" charset="0"/>
                <a:cs typeface="Times" panose="02020603050405020304" pitchFamily="18" charset="0"/>
              </a:rPr>
              <a:t>f'Recommended</a:t>
            </a:r>
            <a:r>
              <a:rPr lang="en-US" sz="2400" dirty="0">
                <a:latin typeface="Times" panose="02020603050405020304" pitchFamily="18" charset="0"/>
                <a:cs typeface="Times" panose="02020603050405020304" pitchFamily="18" charset="0"/>
              </a:rPr>
              <a:t> products for user {</a:t>
            </a:r>
            <a:r>
              <a:rPr lang="en-US" sz="2400" dirty="0" err="1">
                <a:latin typeface="Times" panose="02020603050405020304" pitchFamily="18" charset="0"/>
                <a:cs typeface="Times" panose="02020603050405020304" pitchFamily="18" charset="0"/>
              </a:rPr>
              <a:t>user_id</a:t>
            </a:r>
            <a:r>
              <a:rPr lang="en-US" sz="2400" dirty="0">
                <a:latin typeface="Times" panose="02020603050405020304" pitchFamily="18" charset="0"/>
                <a:cs typeface="Times" panose="02020603050405020304" pitchFamily="18" charset="0"/>
              </a:rPr>
              <a:t>}: {recommendations}')</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6748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E0D087EE-1991-A0A3-A15C-514C8990B590}"/>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Supply Chain Optimization: </a:t>
            </a:r>
            <a:r>
              <a:rPr lang="en-US" sz="2400" dirty="0">
                <a:latin typeface="Times" panose="02020603050405020304" pitchFamily="18" charset="0"/>
                <a:cs typeface="Times" panose="02020603050405020304" pitchFamily="18" charset="0"/>
              </a:rPr>
              <a:t>AI-driven tools for enhancing supply chain efficiency Reducing costs and improving coordination</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Inventory Management: </a:t>
            </a:r>
            <a:r>
              <a:rPr lang="en-US" sz="2400" dirty="0">
                <a:latin typeface="Times" panose="02020603050405020304" pitchFamily="18" charset="0"/>
                <a:cs typeface="Times" panose="02020603050405020304" pitchFamily="18" charset="0"/>
              </a:rPr>
              <a:t>Real-time tracking and optimization of inventory levels Minimizing stockouts and excess inventory</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Demand Forecasting: </a:t>
            </a:r>
            <a:r>
              <a:rPr lang="en-US" sz="2400" dirty="0">
                <a:latin typeface="Times" panose="02020603050405020304" pitchFamily="18" charset="0"/>
                <a:cs typeface="Times" panose="02020603050405020304" pitchFamily="18" charset="0"/>
              </a:rPr>
              <a:t>Using AI to predict future demand Improving planning and reducing waste</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Warehouse Automation: </a:t>
            </a:r>
            <a:r>
              <a:rPr lang="en-US" sz="2400" dirty="0">
                <a:latin typeface="Times" panose="02020603050405020304" pitchFamily="18" charset="0"/>
                <a:cs typeface="Times" panose="02020603050405020304" pitchFamily="18" charset="0"/>
              </a:rPr>
              <a:t>AI-powered robots and systems for warehouse operations Enhancing speed and accuracy</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4047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F02CE2FE-26AC-E490-F507-32A8721569F5}"/>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Traffic Prediction Model</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=&gt; Use of historical traffic data and weather conditions</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=&gt; LSTM (Long Short-Term Memory)</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import </a:t>
            </a:r>
            <a:r>
              <a:rPr lang="en-US" sz="2400" dirty="0" err="1">
                <a:latin typeface="Times" panose="02020603050405020304" pitchFamily="18" charset="0"/>
                <a:cs typeface="Times" panose="02020603050405020304" pitchFamily="18" charset="0"/>
              </a:rPr>
              <a:t>numpy</a:t>
            </a:r>
            <a:r>
              <a:rPr lang="en-US" sz="2400" dirty="0">
                <a:latin typeface="Times" panose="02020603050405020304" pitchFamily="18" charset="0"/>
                <a:cs typeface="Times" panose="02020603050405020304" pitchFamily="18" charset="0"/>
              </a:rPr>
              <a:t> as np</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import pandas as pd</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from </a:t>
            </a:r>
            <a:r>
              <a:rPr lang="en-US" sz="2400" dirty="0" err="1">
                <a:latin typeface="Times" panose="02020603050405020304" pitchFamily="18" charset="0"/>
                <a:cs typeface="Times" panose="02020603050405020304" pitchFamily="18" charset="0"/>
              </a:rPr>
              <a:t>keras.models</a:t>
            </a:r>
            <a:r>
              <a:rPr lang="en-US" sz="2400" dirty="0">
                <a:latin typeface="Times" panose="02020603050405020304" pitchFamily="18" charset="0"/>
                <a:cs typeface="Times" panose="02020603050405020304" pitchFamily="18" charset="0"/>
              </a:rPr>
              <a:t> import Sequential</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from </a:t>
            </a:r>
            <a:r>
              <a:rPr lang="en-US" sz="2400" dirty="0" err="1">
                <a:latin typeface="Times" panose="02020603050405020304" pitchFamily="18" charset="0"/>
                <a:cs typeface="Times" panose="02020603050405020304" pitchFamily="18" charset="0"/>
              </a:rPr>
              <a:t>keras.layers</a:t>
            </a:r>
            <a:r>
              <a:rPr lang="en-US" sz="2400" dirty="0">
                <a:latin typeface="Times" panose="02020603050405020304" pitchFamily="18" charset="0"/>
                <a:cs typeface="Times" panose="02020603050405020304" pitchFamily="18" charset="0"/>
              </a:rPr>
              <a:t> import LSTM, Dense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Load and preprocess data</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data = </a:t>
            </a:r>
            <a:r>
              <a:rPr lang="en-US" sz="2400" dirty="0" err="1">
                <a:latin typeface="Times" panose="02020603050405020304" pitchFamily="18" charset="0"/>
                <a:cs typeface="Times" panose="02020603050405020304" pitchFamily="18" charset="0"/>
              </a:rPr>
              <a:t>pd.read_csv</a:t>
            </a:r>
            <a:r>
              <a:rPr lang="en-US" sz="2400" dirty="0">
                <a:latin typeface="Times" panose="02020603050405020304" pitchFamily="18" charset="0"/>
                <a:cs typeface="Times" panose="02020603050405020304" pitchFamily="18" charset="0"/>
              </a:rPr>
              <a:t>('traffic_data.csv')</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778267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A16327D6-2CD6-78C2-79D1-72AF33FDC4BD}"/>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Traffic Prediction Model</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data['time'] = </a:t>
            </a:r>
            <a:r>
              <a:rPr lang="en-US" sz="2000" dirty="0" err="1">
                <a:latin typeface="Times" panose="02020603050405020304" pitchFamily="18" charset="0"/>
                <a:cs typeface="Times" panose="02020603050405020304" pitchFamily="18" charset="0"/>
              </a:rPr>
              <a:t>pd.to_datetime</a:t>
            </a:r>
            <a:r>
              <a:rPr lang="en-US" sz="2000" dirty="0">
                <a:latin typeface="Times" panose="02020603050405020304" pitchFamily="18" charset="0"/>
                <a:cs typeface="Times" panose="02020603050405020304" pitchFamily="18" charset="0"/>
              </a:rPr>
              <a:t>(data['time'])</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data.set_index</a:t>
            </a:r>
            <a:r>
              <a:rPr lang="en-US" sz="2000" dirty="0">
                <a:latin typeface="Times" panose="02020603050405020304" pitchFamily="18" charset="0"/>
                <a:cs typeface="Times" panose="02020603050405020304" pitchFamily="18" charset="0"/>
              </a:rPr>
              <a:t>('time', </a:t>
            </a:r>
            <a:r>
              <a:rPr lang="en-US" sz="2000" dirty="0" err="1">
                <a:latin typeface="Times" panose="02020603050405020304" pitchFamily="18" charset="0"/>
                <a:cs typeface="Times" panose="02020603050405020304" pitchFamily="18" charset="0"/>
              </a:rPr>
              <a:t>inplace</a:t>
            </a:r>
            <a:r>
              <a:rPr lang="en-US" sz="2000" dirty="0">
                <a:latin typeface="Times" panose="02020603050405020304" pitchFamily="18" charset="0"/>
                <a:cs typeface="Times" panose="02020603050405020304" pitchFamily="18" charset="0"/>
              </a:rPr>
              <a:t>=True)</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data = </a:t>
            </a:r>
            <a:r>
              <a:rPr lang="en-US" sz="2000" dirty="0" err="1">
                <a:latin typeface="Times" panose="02020603050405020304" pitchFamily="18" charset="0"/>
                <a:cs typeface="Times" panose="02020603050405020304" pitchFamily="18" charset="0"/>
              </a:rPr>
              <a:t>data.resample</a:t>
            </a:r>
            <a:r>
              <a:rPr lang="en-US" sz="2000" dirty="0">
                <a:latin typeface="Times" panose="02020603050405020304" pitchFamily="18" charset="0"/>
                <a:cs typeface="Times" panose="02020603050405020304" pitchFamily="18" charset="0"/>
              </a:rPr>
              <a:t>('H').mean().</a:t>
            </a:r>
            <a:r>
              <a:rPr lang="en-US" sz="2000" dirty="0" err="1">
                <a:latin typeface="Times" panose="02020603050405020304" pitchFamily="18" charset="0"/>
                <a:cs typeface="Times" panose="02020603050405020304" pitchFamily="18" charset="0"/>
              </a:rPr>
              <a:t>fillna</a:t>
            </a:r>
            <a:r>
              <a:rPr lang="en-US" sz="2000" dirty="0">
                <a:latin typeface="Times" panose="02020603050405020304" pitchFamily="18" charset="0"/>
                <a:cs typeface="Times" panose="02020603050405020304" pitchFamily="18" charset="0"/>
              </a:rPr>
              <a:t>(method='</a:t>
            </a:r>
            <a:r>
              <a:rPr lang="en-US" sz="2000" dirty="0" err="1">
                <a:latin typeface="Times" panose="02020603050405020304" pitchFamily="18" charset="0"/>
                <a:cs typeface="Times" panose="02020603050405020304" pitchFamily="18" charset="0"/>
              </a:rPr>
              <a:t>ffill</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Prepare training data</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def </a:t>
            </a:r>
            <a:r>
              <a:rPr lang="en-US" sz="2000" dirty="0" err="1">
                <a:latin typeface="Times" panose="02020603050405020304" pitchFamily="18" charset="0"/>
                <a:cs typeface="Times" panose="02020603050405020304" pitchFamily="18" charset="0"/>
              </a:rPr>
              <a:t>create_dataset</a:t>
            </a:r>
            <a:r>
              <a:rPr lang="en-US" sz="2000" dirty="0">
                <a:latin typeface="Times" panose="02020603050405020304" pitchFamily="18" charset="0"/>
                <a:cs typeface="Times" panose="02020603050405020304" pitchFamily="18" charset="0"/>
              </a:rPr>
              <a:t>(data,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=1):</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X, y = [], []</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for </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in range(</a:t>
            </a:r>
            <a:r>
              <a:rPr lang="en-US" sz="2000" dirty="0" err="1">
                <a:latin typeface="Times" panose="02020603050405020304" pitchFamily="18" charset="0"/>
                <a:cs typeface="Times" panose="02020603050405020304" pitchFamily="18" charset="0"/>
              </a:rPr>
              <a:t>len</a:t>
            </a:r>
            <a:r>
              <a:rPr lang="en-US" sz="2000" dirty="0">
                <a:latin typeface="Times" panose="02020603050405020304" pitchFamily="18" charset="0"/>
                <a:cs typeface="Times" panose="02020603050405020304" pitchFamily="18" charset="0"/>
              </a:rPr>
              <a:t>(data) -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- 1):</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X.append</a:t>
            </a:r>
            <a:r>
              <a:rPr lang="en-US" sz="2000" dirty="0">
                <a:latin typeface="Times" panose="02020603050405020304" pitchFamily="18" charset="0"/>
                <a:cs typeface="Times" panose="02020603050405020304" pitchFamily="18" charset="0"/>
              </a:rPr>
              <a:t>(data[</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0])</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y.append</a:t>
            </a:r>
            <a:r>
              <a:rPr lang="en-US" sz="2000" dirty="0">
                <a:latin typeface="Times" panose="02020603050405020304" pitchFamily="18" charset="0"/>
                <a:cs typeface="Times" panose="02020603050405020304" pitchFamily="18" charset="0"/>
              </a:rPr>
              <a:t>(data[</a:t>
            </a:r>
            <a:r>
              <a:rPr lang="en-US" sz="2000" dirty="0" err="1">
                <a:latin typeface="Times" panose="02020603050405020304" pitchFamily="18" charset="0"/>
                <a:cs typeface="Times" panose="02020603050405020304" pitchFamily="18" charset="0"/>
              </a:rPr>
              <a:t>i</a:t>
            </a:r>
            <a:r>
              <a:rPr lang="en-US" sz="2000" dirty="0">
                <a:latin typeface="Times" panose="02020603050405020304" pitchFamily="18" charset="0"/>
                <a:cs typeface="Times" panose="02020603050405020304" pitchFamily="18" charset="0"/>
              </a:rPr>
              <a:t> +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0])</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return </a:t>
            </a:r>
            <a:r>
              <a:rPr lang="en-US" sz="2000" dirty="0" err="1">
                <a:latin typeface="Times" panose="02020603050405020304" pitchFamily="18" charset="0"/>
                <a:cs typeface="Times" panose="02020603050405020304" pitchFamily="18" charset="0"/>
              </a:rPr>
              <a:t>np.array</a:t>
            </a:r>
            <a:r>
              <a:rPr lang="en-US" sz="2000" dirty="0">
                <a:latin typeface="Times" panose="02020603050405020304" pitchFamily="18" charset="0"/>
                <a:cs typeface="Times" panose="02020603050405020304" pitchFamily="18" charset="0"/>
              </a:rPr>
              <a:t>(X), </a:t>
            </a:r>
            <a:r>
              <a:rPr lang="en-US" sz="2000" dirty="0" err="1">
                <a:latin typeface="Times" panose="02020603050405020304" pitchFamily="18" charset="0"/>
                <a:cs typeface="Times" panose="02020603050405020304" pitchFamily="18" charset="0"/>
              </a:rPr>
              <a:t>np.array</a:t>
            </a:r>
            <a:r>
              <a:rPr lang="en-US" sz="2000" dirty="0">
                <a:latin typeface="Times" panose="02020603050405020304" pitchFamily="18" charset="0"/>
                <a:cs typeface="Times" panose="02020603050405020304" pitchFamily="18" charset="0"/>
              </a:rPr>
              <a:t>(y)</a:t>
            </a:r>
          </a:p>
          <a:p>
            <a:pPr marL="137160" lvl="1" indent="0">
              <a:spcBef>
                <a:spcPts val="1200"/>
              </a:spcBef>
              <a:buSzPct val="100000"/>
              <a:buFont typeface="Arial" panose="020B0604020202020204" pitchFamily="34" charset="0"/>
              <a:buNone/>
            </a:pPr>
            <a:endParaRPr 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4736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64D4FA6F-D6A0-7F35-D3FB-7FFD35E74F56}"/>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 24</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X, y = </a:t>
            </a:r>
            <a:r>
              <a:rPr lang="en-US" sz="2000" dirty="0" err="1">
                <a:latin typeface="Times" panose="02020603050405020304" pitchFamily="18" charset="0"/>
                <a:cs typeface="Times" panose="02020603050405020304" pitchFamily="18" charset="0"/>
              </a:rPr>
              <a:t>create_dataset</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data.values</a:t>
            </a:r>
            <a:r>
              <a:rPr lang="en-US" sz="2000" dirty="0">
                <a:latin typeface="Times" panose="02020603050405020304" pitchFamily="18" charset="0"/>
                <a:cs typeface="Times" panose="02020603050405020304" pitchFamily="18" charset="0"/>
              </a:rPr>
              <a:t>, </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X = </a:t>
            </a:r>
            <a:r>
              <a:rPr lang="en-US" sz="2000" dirty="0" err="1">
                <a:latin typeface="Times" panose="02020603050405020304" pitchFamily="18" charset="0"/>
                <a:cs typeface="Times" panose="02020603050405020304" pitchFamily="18" charset="0"/>
              </a:rPr>
              <a:t>X.reshape</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X.shape</a:t>
            </a:r>
            <a:r>
              <a:rPr lang="en-US" sz="2000" dirty="0">
                <a:latin typeface="Times" panose="02020603050405020304" pitchFamily="18" charset="0"/>
                <a:cs typeface="Times" panose="02020603050405020304" pitchFamily="18" charset="0"/>
              </a:rPr>
              <a:t>[0], </a:t>
            </a:r>
            <a:r>
              <a:rPr lang="en-US" sz="2000" dirty="0" err="1">
                <a:latin typeface="Times" panose="02020603050405020304" pitchFamily="18" charset="0"/>
                <a:cs typeface="Times" panose="02020603050405020304" pitchFamily="18" charset="0"/>
              </a:rPr>
              <a:t>X.shape</a:t>
            </a:r>
            <a:r>
              <a:rPr lang="en-US" sz="2000" dirty="0">
                <a:latin typeface="Times" panose="02020603050405020304" pitchFamily="18" charset="0"/>
                <a:cs typeface="Times" panose="02020603050405020304" pitchFamily="18" charset="0"/>
              </a:rPr>
              <a:t>[1], 1)</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Build LSTM model</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model = Sequential()</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model.add</a:t>
            </a:r>
            <a:r>
              <a:rPr lang="en-US" sz="2000" dirty="0">
                <a:latin typeface="Times" panose="02020603050405020304" pitchFamily="18" charset="0"/>
                <a:cs typeface="Times" panose="02020603050405020304" pitchFamily="18" charset="0"/>
              </a:rPr>
              <a:t>(LSTM(50, </a:t>
            </a:r>
            <a:r>
              <a:rPr lang="en-US" sz="2000" dirty="0" err="1">
                <a:latin typeface="Times" panose="02020603050405020304" pitchFamily="18" charset="0"/>
                <a:cs typeface="Times" panose="02020603050405020304" pitchFamily="18" charset="0"/>
              </a:rPr>
              <a:t>return_sequences</a:t>
            </a:r>
            <a:r>
              <a:rPr lang="en-US" sz="2000" dirty="0">
                <a:latin typeface="Times" panose="02020603050405020304" pitchFamily="18" charset="0"/>
                <a:cs typeface="Times" panose="02020603050405020304" pitchFamily="18" charset="0"/>
              </a:rPr>
              <a:t>=True, </a:t>
            </a:r>
            <a:r>
              <a:rPr lang="en-US" sz="2000" dirty="0" err="1">
                <a:latin typeface="Times" panose="02020603050405020304" pitchFamily="18" charset="0"/>
                <a:cs typeface="Times" panose="02020603050405020304" pitchFamily="18" charset="0"/>
              </a:rPr>
              <a:t>input_shape</a:t>
            </a:r>
            <a:r>
              <a:rPr lang="en-US" sz="2000" dirty="0">
                <a:latin typeface="Times" panose="02020603050405020304" pitchFamily="18" charset="0"/>
                <a:cs typeface="Times" panose="02020603050405020304" pitchFamily="18" charset="0"/>
              </a:rPr>
              <a:t>=(</a:t>
            </a:r>
            <a:r>
              <a:rPr lang="en-US" sz="2000" dirty="0" err="1">
                <a:latin typeface="Times" panose="02020603050405020304" pitchFamily="18" charset="0"/>
                <a:cs typeface="Times" panose="02020603050405020304" pitchFamily="18" charset="0"/>
              </a:rPr>
              <a:t>time_steps</a:t>
            </a:r>
            <a:r>
              <a:rPr lang="en-US" sz="2000" dirty="0">
                <a:latin typeface="Times" panose="02020603050405020304" pitchFamily="18" charset="0"/>
                <a:cs typeface="Times" panose="02020603050405020304" pitchFamily="18" charset="0"/>
              </a:rPr>
              <a:t>, 1)))</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model.add</a:t>
            </a:r>
            <a:r>
              <a:rPr lang="en-US" sz="2000" dirty="0">
                <a:latin typeface="Times" panose="02020603050405020304" pitchFamily="18" charset="0"/>
                <a:cs typeface="Times" panose="02020603050405020304" pitchFamily="18" charset="0"/>
              </a:rPr>
              <a:t>(LSTM(50))</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model.add</a:t>
            </a:r>
            <a:r>
              <a:rPr lang="en-US" sz="2000" dirty="0">
                <a:latin typeface="Times" panose="02020603050405020304" pitchFamily="18" charset="0"/>
                <a:cs typeface="Times" panose="02020603050405020304" pitchFamily="18" charset="0"/>
              </a:rPr>
              <a:t>(Dense(1))</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model.compile</a:t>
            </a:r>
            <a:r>
              <a:rPr lang="en-US" sz="2000" dirty="0">
                <a:latin typeface="Times" panose="02020603050405020304" pitchFamily="18" charset="0"/>
                <a:cs typeface="Times" panose="02020603050405020304" pitchFamily="18" charset="0"/>
              </a:rPr>
              <a:t>(optimizer='</a:t>
            </a:r>
            <a:r>
              <a:rPr lang="en-US" sz="2000" dirty="0" err="1">
                <a:latin typeface="Times" panose="02020603050405020304" pitchFamily="18" charset="0"/>
                <a:cs typeface="Times" panose="02020603050405020304" pitchFamily="18" charset="0"/>
              </a:rPr>
              <a:t>adam</a:t>
            </a:r>
            <a:r>
              <a:rPr lang="en-US" sz="2000" dirty="0">
                <a:latin typeface="Times" panose="02020603050405020304" pitchFamily="18" charset="0"/>
                <a:cs typeface="Times" panose="02020603050405020304" pitchFamily="18" charset="0"/>
              </a:rPr>
              <a:t>', loss='</a:t>
            </a:r>
            <a:r>
              <a:rPr lang="en-US" sz="2000" dirty="0" err="1">
                <a:latin typeface="Times" panose="02020603050405020304" pitchFamily="18" charset="0"/>
                <a:cs typeface="Times" panose="02020603050405020304" pitchFamily="18" charset="0"/>
              </a:rPr>
              <a:t>mse</a:t>
            </a:r>
            <a:r>
              <a:rPr lang="en-US" sz="20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000" dirty="0">
                <a:latin typeface="Times" panose="02020603050405020304" pitchFamily="18" charset="0"/>
                <a:cs typeface="Times" panose="02020603050405020304" pitchFamily="18" charset="0"/>
              </a:rPr>
              <a:t># Train the model</a:t>
            </a:r>
          </a:p>
          <a:p>
            <a:pPr marL="137160" lvl="1" indent="0">
              <a:spcBef>
                <a:spcPts val="1200"/>
              </a:spcBef>
              <a:buSzPct val="100000"/>
              <a:buFont typeface="Arial" panose="020B0604020202020204" pitchFamily="34" charset="0"/>
              <a:buNone/>
            </a:pPr>
            <a:r>
              <a:rPr lang="en-US" sz="2000" dirty="0" err="1">
                <a:latin typeface="Times" panose="02020603050405020304" pitchFamily="18" charset="0"/>
                <a:cs typeface="Times" panose="02020603050405020304" pitchFamily="18" charset="0"/>
              </a:rPr>
              <a:t>model.fit</a:t>
            </a:r>
            <a:r>
              <a:rPr lang="en-US" sz="2000" dirty="0">
                <a:latin typeface="Times" panose="02020603050405020304" pitchFamily="18" charset="0"/>
                <a:cs typeface="Times" panose="02020603050405020304" pitchFamily="18" charset="0"/>
              </a:rPr>
              <a:t>(X, y, epochs=50, </a:t>
            </a:r>
            <a:r>
              <a:rPr lang="en-US" sz="2000" dirty="0" err="1">
                <a:latin typeface="Times" panose="02020603050405020304" pitchFamily="18" charset="0"/>
                <a:cs typeface="Times" panose="02020603050405020304" pitchFamily="18" charset="0"/>
              </a:rPr>
              <a:t>batch_size</a:t>
            </a:r>
            <a:r>
              <a:rPr lang="en-US" sz="2000" dirty="0">
                <a:latin typeface="Times" panose="02020603050405020304" pitchFamily="18" charset="0"/>
                <a:cs typeface="Times" panose="02020603050405020304" pitchFamily="18" charset="0"/>
              </a:rPr>
              <a:t>=32, verbose=1)</a:t>
            </a:r>
          </a:p>
          <a:p>
            <a:pPr marL="137160" lvl="1" indent="0">
              <a:spcBef>
                <a:spcPts val="1200"/>
              </a:spcBef>
              <a:buSzPct val="100000"/>
              <a:buFont typeface="Arial" panose="020B0604020202020204" pitchFamily="34" charset="0"/>
              <a:buNone/>
            </a:pPr>
            <a:endParaRPr 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17610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9D226745-81E9-D5B0-4548-DA0E55FAA3C1}"/>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Route Optimization Algorithm</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=&gt; Importance of optimizing routes for logistics and transportation</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=&gt; Use of AI and heuristics to find optimal routes Example: Dijkstra's algorithm for shortest path</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import </a:t>
            </a:r>
            <a:r>
              <a:rPr lang="en-US" sz="2400" dirty="0" err="1">
                <a:latin typeface="Times" panose="02020603050405020304" pitchFamily="18" charset="0"/>
                <a:cs typeface="Times" panose="02020603050405020304" pitchFamily="18" charset="0"/>
              </a:rPr>
              <a:t>heapq</a:t>
            </a: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def </a:t>
            </a:r>
            <a:r>
              <a:rPr lang="en-US" sz="2400" dirty="0" err="1">
                <a:latin typeface="Times" panose="02020603050405020304" pitchFamily="18" charset="0"/>
                <a:cs typeface="Times" panose="02020603050405020304" pitchFamily="18" charset="0"/>
              </a:rPr>
              <a:t>dijkstra</a:t>
            </a:r>
            <a:r>
              <a:rPr lang="en-US" sz="2400" dirty="0">
                <a:latin typeface="Times" panose="02020603050405020304" pitchFamily="18" charset="0"/>
                <a:cs typeface="Times" panose="02020603050405020304" pitchFamily="18" charset="0"/>
              </a:rPr>
              <a:t>(graph, start):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queue = [(0, start)]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distances = {node: float('inf') for node in graph}</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distances[start] = 0</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55932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A29ACA35-21D1-E02F-6ACE-F985D399D53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while queue: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current_distance</a:t>
            </a: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 = </a:t>
            </a:r>
            <a:r>
              <a:rPr lang="en-US" sz="2400" dirty="0" err="1">
                <a:latin typeface="Times" panose="02020603050405020304" pitchFamily="18" charset="0"/>
                <a:cs typeface="Times" panose="02020603050405020304" pitchFamily="18" charset="0"/>
              </a:rPr>
              <a:t>heapq.heappop</a:t>
            </a:r>
            <a:r>
              <a:rPr lang="en-US" sz="2400" dirty="0">
                <a:latin typeface="Times" panose="02020603050405020304" pitchFamily="18" charset="0"/>
                <a:cs typeface="Times" panose="02020603050405020304" pitchFamily="18" charset="0"/>
              </a:rPr>
              <a:t>(queue)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if </a:t>
            </a:r>
            <a:r>
              <a:rPr lang="en-US" sz="2400" dirty="0" err="1">
                <a:latin typeface="Times" panose="02020603050405020304" pitchFamily="18" charset="0"/>
                <a:cs typeface="Times" panose="02020603050405020304" pitchFamily="18" charset="0"/>
              </a:rPr>
              <a:t>current_distance</a:t>
            </a:r>
            <a:r>
              <a:rPr lang="en-US" sz="2400" dirty="0">
                <a:latin typeface="Times" panose="02020603050405020304" pitchFamily="18" charset="0"/>
                <a:cs typeface="Times" panose="02020603050405020304" pitchFamily="18" charset="0"/>
              </a:rPr>
              <a:t> &gt; distances[</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continue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for neighbor, weight in graph[</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].items():</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distance = </a:t>
            </a:r>
            <a:r>
              <a:rPr lang="en-US" sz="2400" dirty="0" err="1">
                <a:latin typeface="Times" panose="02020603050405020304" pitchFamily="18" charset="0"/>
                <a:cs typeface="Times" panose="02020603050405020304" pitchFamily="18" charset="0"/>
              </a:rPr>
              <a:t>current_distance</a:t>
            </a:r>
            <a:r>
              <a:rPr lang="en-US" sz="2400" dirty="0">
                <a:latin typeface="Times" panose="02020603050405020304" pitchFamily="18" charset="0"/>
                <a:cs typeface="Times" panose="02020603050405020304" pitchFamily="18" charset="0"/>
              </a:rPr>
              <a:t> + weight</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if distance &lt; distances[neighbor]:</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distances[neighbor] = distance</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heapq.heappush</a:t>
            </a:r>
            <a:r>
              <a:rPr lang="en-US" sz="2400" dirty="0">
                <a:latin typeface="Times" panose="02020603050405020304" pitchFamily="18" charset="0"/>
                <a:cs typeface="Times" panose="02020603050405020304" pitchFamily="18" charset="0"/>
              </a:rPr>
              <a:t>(queue, (distance, neighbor))</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return distances</a:t>
            </a:r>
          </a:p>
        </p:txBody>
      </p:sp>
    </p:spTree>
    <p:extLst>
      <p:ext uri="{BB962C8B-B14F-4D97-AF65-F5344CB8AC3E}">
        <p14:creationId xmlns:p14="http://schemas.microsoft.com/office/powerpoint/2010/main" val="429277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AI Applications in Logistics</a:t>
            </a:r>
            <a:endParaRPr lang="en-IN" sz="3200" b="1" dirty="0">
              <a:solidFill>
                <a:srgbClr val="00B0F0"/>
              </a:solidFill>
              <a:latin typeface="Arial" panose="020B0604020202020204" pitchFamily="34" charset="0"/>
              <a:cs typeface="Arial" panose="020B0604020202020204" pitchFamily="34" charset="0"/>
            </a:endParaRPr>
          </a:p>
        </p:txBody>
      </p:sp>
      <p:sp>
        <p:nvSpPr>
          <p:cNvPr id="2" name="Content Placeholder 4">
            <a:extLst>
              <a:ext uri="{FF2B5EF4-FFF2-40B4-BE49-F238E27FC236}">
                <a16:creationId xmlns:a16="http://schemas.microsoft.com/office/drawing/2014/main" id="{39D5C098-A5A4-9C57-C3B3-257D0477A5F6}"/>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Example graph</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graph = {</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'A': {'B': 1, 'C': 4},</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'B': {'A': 1, 'C': 2, 'D': 5},</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'C': {'A': 4, 'B': 2, 'D': 1},</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    'D': {'B': 5, 'C': 1}</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r>
              <a:rPr lang="en-US" sz="2400" dirty="0" err="1">
                <a:latin typeface="Times" panose="02020603050405020304" pitchFamily="18" charset="0"/>
                <a:cs typeface="Times" panose="02020603050405020304" pitchFamily="18" charset="0"/>
              </a:rPr>
              <a:t>start_node</a:t>
            </a:r>
            <a:r>
              <a:rPr lang="en-US" sz="2400" dirty="0">
                <a:latin typeface="Times" panose="02020603050405020304" pitchFamily="18" charset="0"/>
                <a:cs typeface="Times" panose="02020603050405020304" pitchFamily="18" charset="0"/>
              </a:rPr>
              <a:t> = 'A'</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print(</a:t>
            </a:r>
            <a:r>
              <a:rPr lang="en-US" sz="2400" dirty="0" err="1">
                <a:latin typeface="Times" panose="02020603050405020304" pitchFamily="18" charset="0"/>
                <a:cs typeface="Times" panose="02020603050405020304" pitchFamily="18" charset="0"/>
              </a:rPr>
              <a:t>dijkstra</a:t>
            </a:r>
            <a:r>
              <a:rPr lang="en-US" sz="2400" dirty="0">
                <a:latin typeface="Times" panose="02020603050405020304" pitchFamily="18" charset="0"/>
                <a:cs typeface="Times" panose="02020603050405020304" pitchFamily="18" charset="0"/>
              </a:rPr>
              <a:t>(graph, </a:t>
            </a:r>
            <a:r>
              <a:rPr lang="en-US" sz="2400" dirty="0" err="1">
                <a:latin typeface="Times" panose="02020603050405020304" pitchFamily="18" charset="0"/>
                <a:cs typeface="Times" panose="02020603050405020304" pitchFamily="18" charset="0"/>
              </a:rPr>
              <a:t>start_node</a:t>
            </a:r>
            <a:r>
              <a:rPr lang="en-US" sz="2400" dirty="0">
                <a:latin typeface="Times" panose="02020603050405020304" pitchFamily="18" charset="0"/>
                <a:cs typeface="Times" panose="02020603050405020304" pitchFamily="18" charset="0"/>
              </a:rPr>
              <a:t>))</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36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029548"/>
            <a:ext cx="10359683" cy="4779023"/>
          </a:xfrm>
          <a:prstGeom prst="rect">
            <a:avLst/>
          </a:prstGeom>
          <a:noFill/>
        </p:spPr>
        <p:txBody>
          <a:bodyPr wrap="square" lIns="99843" tIns="49922" rIns="99843" bIns="49922" rtlCol="0" anchor="ctr">
            <a:spAutoFit/>
          </a:bodyPr>
          <a:lstStyle/>
          <a:p>
            <a:pPr algn="ctr"/>
            <a:r>
              <a:rPr lang="en-US" sz="5400" b="1" dirty="0">
                <a:solidFill>
                  <a:srgbClr val="FF0000"/>
                </a:solidFill>
                <a:latin typeface="Times" panose="02020603050405020304" pitchFamily="18" charset="0"/>
                <a:cs typeface="Times" panose="02020603050405020304" pitchFamily="18" charset="0"/>
              </a:rPr>
              <a:t>Unit 5 </a:t>
            </a:r>
            <a:r>
              <a:rPr lang="en-IN" sz="5400" b="1" dirty="0">
                <a:solidFill>
                  <a:srgbClr val="FF0000"/>
                </a:solidFill>
                <a:latin typeface="Times" panose="02020603050405020304" pitchFamily="18" charset="0"/>
                <a:cs typeface="Times" panose="02020603050405020304" pitchFamily="18" charset="0"/>
              </a:rPr>
              <a:t>: </a:t>
            </a:r>
            <a:r>
              <a:rPr lang="en-US" sz="5400" b="1" dirty="0">
                <a:solidFill>
                  <a:srgbClr val="FF0000"/>
                </a:solidFill>
                <a:latin typeface="Times" panose="02020603050405020304" pitchFamily="18" charset="0"/>
                <a:cs typeface="Times" panose="02020603050405020304" pitchFamily="18" charset="0"/>
              </a:rPr>
              <a:t>Applications of AI and machine learning</a:t>
            </a:r>
            <a:r>
              <a:rPr lang="en-US" sz="5000" b="1" dirty="0">
                <a:solidFill>
                  <a:srgbClr val="46B0FA"/>
                </a:solidFill>
                <a:latin typeface="Times" panose="02020603050405020304" pitchFamily="18" charset="0"/>
                <a:cs typeface="Times" panose="02020603050405020304" pitchFamily="18" charset="0"/>
              </a:rPr>
              <a:t>	</a:t>
            </a:r>
          </a:p>
          <a:p>
            <a:pPr algn="ctr"/>
            <a:r>
              <a:rPr lang="en-US" sz="3200" b="1" dirty="0">
                <a:solidFill>
                  <a:srgbClr val="46B0FA"/>
                </a:solidFill>
                <a:latin typeface="Times" panose="02020603050405020304" pitchFamily="18" charset="0"/>
                <a:cs typeface="Times" panose="02020603050405020304" pitchFamily="18" charset="0"/>
              </a:rPr>
              <a:t>Lecture 4: Retail and Supply Chain</a:t>
            </a: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29637" y="5077397"/>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Summary</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lvl="1"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The presentation focuses on the applications of AI and machine learning (ML) in the retail and supply chain sectors. It explores various aspects such as the significance of AI in these domains, specific applications, case studies, and technical implementations. AI and ML are transforming transportation and logistics by enhancing efficiency, reducing costs, and improving safety. Key applications include traffic prediction, route optimization, supply chain optimization, and warehouse automation.</a:t>
            </a: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4718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Future Trends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lvl="1" indent="0" algn="just">
              <a:buFont typeface="Arial" panose="020B0604020202020204" pitchFamily="34" charset="0"/>
              <a:buNone/>
            </a:pPr>
            <a:r>
              <a:rPr lang="en-US" sz="2400">
                <a:latin typeface="Times" panose="02020603050405020304" pitchFamily="18" charset="0"/>
                <a:cs typeface="Times" panose="02020603050405020304" pitchFamily="18" charset="0"/>
              </a:rPr>
              <a:t>Future </a:t>
            </a:r>
            <a:r>
              <a:rPr lang="en-US" sz="2400" dirty="0">
                <a:latin typeface="Times" panose="02020603050405020304" pitchFamily="18" charset="0"/>
                <a:cs typeface="Times" panose="02020603050405020304" pitchFamily="18" charset="0"/>
              </a:rPr>
              <a:t>trends include further integration of AI with IoT, advanced autonomous vehicles, and real-time supply chain visibility. Challenges include data privacy concerns, the need for robust infrastructure, and addressing ethical considerations.</a:t>
            </a: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94686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indent="-457200">
              <a:buAutoNum type="arabicPeriod"/>
            </a:pPr>
            <a:r>
              <a:rPr lang="en-US" sz="2000" b="1" dirty="0">
                <a:latin typeface="Times" panose="02020603050405020304" pitchFamily="18" charset="0"/>
                <a:cs typeface="Times" panose="02020603050405020304" pitchFamily="18" charset="0"/>
              </a:rPr>
              <a:t>What is one of the primary uses of machine learning in retail?</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Enhancing physical store layouts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Predicting customer purchasing behavior</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Managing employee schedules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Designing product packaging</a:t>
            </a:r>
          </a:p>
          <a:p>
            <a:pPr marL="0" indent="0">
              <a:buNone/>
            </a:pP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2. Which AI technique is commonly used in retail to recommend products to customers?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Decision Trees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K-Means Clustering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Collaborative Filtering</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Linear Regression</a:t>
            </a: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6381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3. How can machine learning improve inventory management in retail?</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By automating checkout processes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By predicting stock levels based on historical sales data</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By enhancing customer service interactions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By creating promotional content</a:t>
            </a:r>
          </a:p>
          <a:p>
            <a:pPr marL="0" indent="0">
              <a:buNone/>
            </a:pP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4. Which application of AI in retail focuses on personalizing the shopping experience for customers?</a:t>
            </a:r>
            <a:r>
              <a:rPr lang="en-US" sz="2000" dirty="0">
                <a:latin typeface="Times" panose="02020603050405020304" pitchFamily="18" charset="0"/>
                <a:cs typeface="Times" panose="02020603050405020304" pitchFamily="18" charset="0"/>
              </a:rPr>
              <a:t> A. Automated checkout systems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Dynamic pricing models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Customer segmentation</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Fraud detection systems</a:t>
            </a:r>
          </a:p>
          <a:p>
            <a:pPr marL="0" indent="0">
              <a:buNone/>
            </a:pPr>
            <a:endParaRPr lang="en-US" sz="2000" dirty="0">
              <a:latin typeface="Times" panose="02020603050405020304" pitchFamily="18" charset="0"/>
              <a:cs typeface="Times" panose="02020603050405020304" pitchFamily="18" charset="0"/>
            </a:endParaRP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786218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5. What is a significant benefit of using AI for dynamic pricing in retail?</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It ensures all products are sold at the same price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It helps retailers respond to market demand in real-time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It simplifies the return process for customers</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It standardizes prices across different locations</a:t>
            </a:r>
          </a:p>
          <a:p>
            <a:pPr marL="0" indent="0">
              <a:buNone/>
            </a:pP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6. What is the primary advantage of using LSTM networks over traditional RNNs (Recurrent Neural Networks)?</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LSTMs are easier to implement</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LSTMs can handle long-term dependencies better</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LSTMs require less computational power</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LSTMs always provide higher accuracy</a:t>
            </a:r>
          </a:p>
          <a:p>
            <a:pPr marL="0" indent="0">
              <a:buNone/>
            </a:pPr>
            <a:endParaRPr lang="en-US" sz="2000" dirty="0">
              <a:latin typeface="Times" panose="02020603050405020304" pitchFamily="18" charset="0"/>
              <a:cs typeface="Times" panose="02020603050405020304" pitchFamily="18" charset="0"/>
            </a:endParaRP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64791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7. Which component of an LSTM network is responsible for deciding what information should be kept or discarded from the cell state?</a:t>
            </a:r>
            <a:r>
              <a:rPr lang="en-US" sz="2000" dirty="0">
                <a:latin typeface="Times" panose="02020603050405020304" pitchFamily="18" charset="0"/>
                <a:cs typeface="Times" panose="02020603050405020304" pitchFamily="18" charset="0"/>
              </a:rPr>
              <a:t> </a:t>
            </a:r>
          </a:p>
          <a:p>
            <a:pPr marL="0" indent="0">
              <a:buNone/>
            </a:pPr>
            <a:r>
              <a:rPr lang="en-US" sz="2000" dirty="0">
                <a:latin typeface="Times" panose="02020603050405020304" pitchFamily="18" charset="0"/>
                <a:cs typeface="Times" panose="02020603050405020304" pitchFamily="18" charset="0"/>
              </a:rPr>
              <a:t>A. Input gate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B. Output gate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C. Forget gate</a:t>
            </a:r>
            <a:br>
              <a:rPr lang="en-US" sz="2000" dirty="0">
                <a:latin typeface="Times" panose="02020603050405020304" pitchFamily="18" charset="0"/>
                <a:cs typeface="Times" panose="02020603050405020304" pitchFamily="18" charset="0"/>
              </a:rPr>
            </a:br>
            <a:r>
              <a:rPr lang="en-US" sz="2000" dirty="0">
                <a:latin typeface="Times" panose="02020603050405020304" pitchFamily="18" charset="0"/>
                <a:cs typeface="Times" panose="02020603050405020304" pitchFamily="18" charset="0"/>
              </a:rPr>
              <a:t>D. Activation function</a:t>
            </a:r>
          </a:p>
          <a:p>
            <a:pPr marL="0" indent="0">
              <a:buNone/>
            </a:pPr>
            <a:endParaRPr lang="en-US" sz="2000" dirty="0">
              <a:latin typeface="Times" panose="02020603050405020304" pitchFamily="18" charset="0"/>
              <a:cs typeface="Times" panose="02020603050405020304" pitchFamily="18" charset="0"/>
            </a:endParaRP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24799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1. Answer:</a:t>
            </a:r>
            <a:r>
              <a:rPr lang="en-US" sz="2000" dirty="0">
                <a:latin typeface="Times" panose="02020603050405020304" pitchFamily="18" charset="0"/>
                <a:cs typeface="Times" panose="02020603050405020304" pitchFamily="18" charset="0"/>
              </a:rPr>
              <a:t> B. Predicting customer purchasing behavior</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2. Answer:</a:t>
            </a:r>
            <a:r>
              <a:rPr lang="en-US" sz="2000" dirty="0">
                <a:latin typeface="Times" panose="02020603050405020304" pitchFamily="18" charset="0"/>
                <a:cs typeface="Times" panose="02020603050405020304" pitchFamily="18" charset="0"/>
              </a:rPr>
              <a:t> C. Collaborative Filtering</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3. Answer:</a:t>
            </a:r>
            <a:r>
              <a:rPr lang="en-US" sz="2000" dirty="0">
                <a:latin typeface="Times" panose="02020603050405020304" pitchFamily="18" charset="0"/>
                <a:cs typeface="Times" panose="02020603050405020304" pitchFamily="18" charset="0"/>
              </a:rPr>
              <a:t> B. By predicting stock levels based on historical sales data</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4. Answer:</a:t>
            </a:r>
            <a:r>
              <a:rPr lang="en-US" sz="2000" dirty="0">
                <a:latin typeface="Times" panose="02020603050405020304" pitchFamily="18" charset="0"/>
                <a:cs typeface="Times" panose="02020603050405020304" pitchFamily="18" charset="0"/>
              </a:rPr>
              <a:t> C. Customer segmentation</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5. Answer:</a:t>
            </a:r>
            <a:r>
              <a:rPr lang="en-US" sz="2000" dirty="0">
                <a:latin typeface="Times" panose="02020603050405020304" pitchFamily="18" charset="0"/>
                <a:cs typeface="Times" panose="02020603050405020304" pitchFamily="18" charset="0"/>
              </a:rPr>
              <a:t> B. It helps retailers respond to market demand in real-time</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6. Answer:</a:t>
            </a:r>
            <a:r>
              <a:rPr lang="en-US" sz="2000" dirty="0">
                <a:latin typeface="Times" panose="02020603050405020304" pitchFamily="18" charset="0"/>
                <a:cs typeface="Times" panose="02020603050405020304" pitchFamily="18" charset="0"/>
              </a:rPr>
              <a:t> B. LSTMs can handle long-term dependencies better</a:t>
            </a:r>
            <a:endParaRPr lang="en-US" sz="2000" b="1"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7. Answer:</a:t>
            </a:r>
            <a:r>
              <a:rPr lang="en-US" sz="2000" dirty="0">
                <a:latin typeface="Times" panose="02020603050405020304" pitchFamily="18" charset="0"/>
                <a:cs typeface="Times" panose="02020603050405020304" pitchFamily="18" charset="0"/>
              </a:rPr>
              <a:t> C. Forget gate</a:t>
            </a:r>
          </a:p>
          <a:p>
            <a:pPr marL="0" indent="0">
              <a:buNone/>
            </a:pPr>
            <a:endParaRPr lang="en-US" sz="2000" dirty="0">
              <a:latin typeface="Times" panose="02020603050405020304" pitchFamily="18" charset="0"/>
              <a:cs typeface="Times" panose="02020603050405020304" pitchFamily="18" charset="0"/>
            </a:endParaRPr>
          </a:p>
          <a:p>
            <a:pPr marL="0" indent="0">
              <a:buNone/>
            </a:pPr>
            <a:endParaRPr lang="en-US" sz="20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76062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References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228600" indent="-228600">
              <a:buAutoNum type="arabicPeriod"/>
            </a:pPr>
            <a:r>
              <a:rPr lang="en-US" sz="2400" dirty="0">
                <a:hlinkClick r:id="rId3"/>
              </a:rPr>
              <a:t> https://scikit-learn.org/stable/modules/cross_validation.html</a:t>
            </a:r>
            <a:r>
              <a:rPr lang="en-US" sz="2400" dirty="0"/>
              <a:t>  </a:t>
            </a:r>
            <a:endParaRPr lang="en-US" sz="2400" b="1" dirty="0">
              <a:latin typeface="Times" panose="02020603050405020304" pitchFamily="18" charset="0"/>
              <a:cs typeface="Times" panose="02020603050405020304" pitchFamily="18" charset="0"/>
            </a:endParaRPr>
          </a:p>
          <a:p>
            <a:pPr marL="457200" indent="-457200">
              <a:buAutoNum type="arabicPeriod"/>
            </a:pPr>
            <a:r>
              <a:rPr lang="en-US" sz="2400" dirty="0">
                <a:hlinkClick r:id="rId4"/>
              </a:rPr>
              <a:t>https://scikit-learn.org/stable/supervised_learning.html</a:t>
            </a:r>
            <a:endParaRPr lang="en-US" sz="2400" b="1" dirty="0">
              <a:latin typeface="Times" panose="02020603050405020304" pitchFamily="18" charset="0"/>
              <a:cs typeface="Times" panose="02020603050405020304" pitchFamily="18" charset="0"/>
            </a:endParaRPr>
          </a:p>
          <a:p>
            <a:pPr marL="457200" indent="-457200">
              <a:buAutoNum type="arabicPeriod"/>
            </a:pPr>
            <a:r>
              <a:rPr lang="en-US" sz="2400" dirty="0">
                <a:hlinkClick r:id="rId5"/>
              </a:rPr>
              <a:t>https://scikit-learn.org/stable/modules/preprocessing.html</a:t>
            </a:r>
            <a:endParaRPr lang="en-US" sz="2400" dirty="0"/>
          </a:p>
          <a:p>
            <a:pPr marL="457200" indent="-457200">
              <a:buAutoNum type="arabicPeriod"/>
            </a:pPr>
            <a:r>
              <a:rPr lang="en-US" sz="2400" dirty="0">
                <a:hlinkClick r:id="rId6"/>
              </a:rPr>
              <a:t>https://scikit-learn.org/stable/modules/model_evaluation.html</a:t>
            </a:r>
            <a:endParaRPr lang="en-US" sz="2400" dirty="0"/>
          </a:p>
          <a:p>
            <a:pPr marL="457200" indent="-457200">
              <a:buAutoNum type="arabicPeriod"/>
            </a:pPr>
            <a:r>
              <a:rPr lang="en-US" sz="2400" dirty="0">
                <a:hlinkClick r:id="rId7"/>
              </a:rPr>
              <a:t>https://imbalanced-learn.org/stable/under_sampling.html</a:t>
            </a:r>
            <a:endParaRPr lang="en-US" sz="2400" dirty="0"/>
          </a:p>
          <a:p>
            <a:pPr marL="457200" indent="-457200">
              <a:buAutoNum type="arabicPeriod"/>
            </a:pPr>
            <a:r>
              <a:rPr lang="en-US" sz="2400" dirty="0"/>
              <a:t>"Pattern Recognition and Machine Learning" by Christopher M. Bishop</a:t>
            </a:r>
          </a:p>
          <a:p>
            <a:pPr marL="457200" indent="-457200">
              <a:buAutoNum type="arabicPeriod"/>
            </a:pPr>
            <a:r>
              <a:rPr lang="en-US" sz="2400" dirty="0"/>
              <a:t>"An Introduction to Statistical Learning: With Applications in R" by Gareth James, Daniela Witten, Trevor Hastie, and Robert </a:t>
            </a:r>
            <a:r>
              <a:rPr lang="en-US" sz="2400" dirty="0" err="1"/>
              <a:t>Tibshirani</a:t>
            </a:r>
            <a:endParaRPr lang="en-US" sz="2400" dirty="0"/>
          </a:p>
          <a:p>
            <a:pPr marL="457200" indent="-457200">
              <a:buAutoNum type="arabicPeriod"/>
            </a:pPr>
            <a:r>
              <a:rPr lang="en-US" sz="2400" dirty="0"/>
              <a:t>"Feature Engineering for Machine Learning: Principles and Techniques for Data Scientists" by Alice Zheng and Amanda </a:t>
            </a:r>
            <a:r>
              <a:rPr lang="en-US" sz="2400" dirty="0" err="1"/>
              <a:t>Casari</a:t>
            </a:r>
            <a:endParaRPr lang="en-US" sz="2400" b="1"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36563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28</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wrap="square">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61717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4524315"/>
          </a:xfrm>
          <a:prstGeom prst="rect">
            <a:avLst/>
          </a:prstGeom>
          <a:noFill/>
        </p:spPr>
        <p:txBody>
          <a:bodyPr wrap="square">
            <a:spAutoFit/>
          </a:bodyPr>
          <a:lstStyle/>
          <a:p>
            <a:r>
              <a:rPr lang="en-IN" sz="2400" b="1" kern="0" dirty="0">
                <a:effectLst/>
                <a:latin typeface="Arial" panose="020B0604020202020204" pitchFamily="34" charset="0"/>
                <a:ea typeface="Calibri" panose="020F0502020204030204" pitchFamily="34" charset="0"/>
              </a:rPr>
              <a:t>Classification</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Importance of AI in retail and supply chain</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AI applications in retail</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AI applications in supply chain </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Retail case studies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Traffic prediction model</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Route optimization algorithm</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Summary</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MCQ’s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References</a:t>
            </a: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0574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837710"/>
            <a:ext cx="11943797" cy="1208815"/>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Explore AI applications in retail and supply chains. </a:t>
            </a:r>
          </a:p>
          <a:p>
            <a:pPr algn="just"/>
            <a:r>
              <a:rPr lang="en-US" sz="2400" b="1" i="1" dirty="0">
                <a:latin typeface="Arial"/>
                <a:cs typeface="Arial"/>
              </a:rPr>
              <a:t>LO2: </a:t>
            </a:r>
            <a:r>
              <a:rPr lang="en-US" sz="2400" i="1" dirty="0">
                <a:latin typeface="Arial"/>
                <a:cs typeface="Arial"/>
              </a:rPr>
              <a:t>Design traffic prediction model.</a:t>
            </a:r>
          </a:p>
          <a:p>
            <a:pPr algn="just"/>
            <a:r>
              <a:rPr lang="en-US" sz="2400" b="1" i="1" dirty="0">
                <a:latin typeface="Arial"/>
                <a:cs typeface="Arial"/>
              </a:rPr>
              <a:t>LO3: </a:t>
            </a:r>
            <a:r>
              <a:rPr lang="en-US" sz="2400" i="1" dirty="0">
                <a:latin typeface="Arial"/>
                <a:cs typeface="Arial"/>
              </a:rPr>
              <a:t>To evaluate route, optimize algorithm.</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37015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Explore the data analysis and preparation techniques, the logic of AI algorithms for solving practical problems. </a:t>
            </a:r>
          </a:p>
        </p:txBody>
      </p:sp>
    </p:spTree>
    <p:extLst>
      <p:ext uri="{BB962C8B-B14F-4D97-AF65-F5344CB8AC3E}">
        <p14:creationId xmlns:p14="http://schemas.microsoft.com/office/powerpoint/2010/main" val="69948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7BB2D7B9-3CA9-07EB-66DA-7D0184490392}"/>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indent="0">
              <a:spcBef>
                <a:spcPts val="0"/>
              </a:spcBef>
              <a:spcAft>
                <a:spcPts val="800"/>
              </a:spcAft>
              <a:buSzPct val="100000"/>
              <a:buNone/>
            </a:pPr>
            <a:r>
              <a:rPr lang="en-US" sz="2400" b="1" dirty="0">
                <a:latin typeface="Times" panose="02020603050405020304" pitchFamily="18" charset="0"/>
                <a:cs typeface="Times" panose="02020603050405020304" pitchFamily="18" charset="0"/>
              </a:rPr>
              <a:t>Overview of AI and ML:</a:t>
            </a:r>
            <a:r>
              <a:rPr lang="en-US" sz="2400" dirty="0">
                <a:latin typeface="Times" panose="02020603050405020304" pitchFamily="18" charset="0"/>
                <a:cs typeface="Times" panose="02020603050405020304" pitchFamily="18" charset="0"/>
              </a:rPr>
              <a:t> </a:t>
            </a:r>
          </a:p>
          <a:p>
            <a:pPr marL="137160" indent="0">
              <a:spcBef>
                <a:spcPts val="0"/>
              </a:spcBef>
              <a:spcAft>
                <a:spcPts val="800"/>
              </a:spcAft>
              <a:buSzPct val="100000"/>
              <a:buNone/>
            </a:pPr>
            <a:endParaRPr lang="en-US" sz="2400" dirty="0">
              <a:latin typeface="Times" panose="02020603050405020304" pitchFamily="18" charset="0"/>
              <a:cs typeface="Times" panose="02020603050405020304" pitchFamily="18" charset="0"/>
            </a:endParaRPr>
          </a:p>
          <a:p>
            <a:pPr marL="137160" indent="0">
              <a:spcBef>
                <a:spcPts val="0"/>
              </a:spcBef>
              <a:spcAft>
                <a:spcPts val="800"/>
              </a:spcAft>
              <a:buSzPct val="100000"/>
              <a:buNone/>
            </a:pPr>
            <a:r>
              <a:rPr lang="en-US" sz="2400" dirty="0">
                <a:latin typeface="Times" panose="02020603050405020304" pitchFamily="18" charset="0"/>
                <a:cs typeface="Times" panose="02020603050405020304" pitchFamily="18" charset="0"/>
              </a:rPr>
              <a:t>AI: Simulation of human intelligence by machines </a:t>
            </a:r>
          </a:p>
          <a:p>
            <a:pPr marL="137160" indent="0">
              <a:spcBef>
                <a:spcPts val="0"/>
              </a:spcBef>
              <a:spcAft>
                <a:spcPts val="800"/>
              </a:spcAft>
              <a:buSzPct val="100000"/>
              <a:buNone/>
            </a:pPr>
            <a:r>
              <a:rPr lang="en-US" sz="2400" dirty="0">
                <a:latin typeface="Times" panose="02020603050405020304" pitchFamily="18" charset="0"/>
                <a:cs typeface="Times" panose="02020603050405020304" pitchFamily="18" charset="0"/>
              </a:rPr>
              <a:t>ML: Subset of AI focusing on data-driven learning</a:t>
            </a:r>
          </a:p>
          <a:p>
            <a:pPr marL="137160" lvl="1" indent="0">
              <a:spcBef>
                <a:spcPts val="1200"/>
              </a:spcBef>
              <a:buSzPct val="10000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None/>
            </a:pPr>
            <a:r>
              <a:rPr lang="en-US" sz="2400" b="1" dirty="0">
                <a:latin typeface="Times" panose="02020603050405020304" pitchFamily="18" charset="0"/>
                <a:cs typeface="Times" panose="02020603050405020304" pitchFamily="18" charset="0"/>
              </a:rPr>
              <a:t>Importance in Retail and Supply Chain:</a:t>
            </a:r>
            <a:r>
              <a:rPr lang="en-US" sz="2400" dirty="0">
                <a:latin typeface="Times" panose="02020603050405020304" pitchFamily="18" charset="0"/>
                <a:cs typeface="Times" panose="02020603050405020304" pitchFamily="18" charset="0"/>
              </a:rPr>
              <a:t> </a:t>
            </a:r>
          </a:p>
          <a:p>
            <a:pPr marL="137160" lvl="1" indent="0">
              <a:spcBef>
                <a:spcPts val="1200"/>
              </a:spcBef>
              <a:buSzPct val="100000"/>
              <a:buNone/>
            </a:pPr>
            <a:r>
              <a:rPr lang="en-US" sz="2400" dirty="0">
                <a:latin typeface="Times" panose="02020603050405020304" pitchFamily="18" charset="0"/>
                <a:cs typeface="Times" panose="02020603050405020304" pitchFamily="18" charset="0"/>
              </a:rPr>
              <a:t>Enhances efficiency and accuracy Drives customer satisfaction and profitability</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	</a:t>
            </a:r>
          </a:p>
          <a:p>
            <a:pPr marL="137160" lvl="1" indent="0">
              <a:spcBef>
                <a:spcPts val="1200"/>
              </a:spcBef>
              <a:buSzPct val="100000"/>
              <a:buFont typeface="Arial" panose="020B0604020202020204" pitchFamily="34" charset="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228600" lvl="1" indent="-91440">
              <a:spcBef>
                <a:spcPts val="1200"/>
              </a:spcBef>
              <a:buSzPct val="100000"/>
              <a:buFont typeface="Arial"/>
              <a:buChar char="•"/>
            </a:pPr>
            <a:endParaRPr lang="en-US" sz="2400" dirty="0">
              <a:latin typeface="Times" panose="02020603050405020304" pitchFamily="18" charset="0"/>
              <a:cs typeface="Times" panose="02020603050405020304" pitchFamily="18" charset="0"/>
            </a:endParaRPr>
          </a:p>
        </p:txBody>
      </p:sp>
      <p:pic>
        <p:nvPicPr>
          <p:cNvPr id="6" name="Picture 5" descr="tmphqa8zwdd.png">
            <a:extLst>
              <a:ext uri="{FF2B5EF4-FFF2-40B4-BE49-F238E27FC236}">
                <a16:creationId xmlns:a16="http://schemas.microsoft.com/office/drawing/2014/main" id="{0DC15091-5169-3B13-D134-9DBE59481A55}"/>
              </a:ext>
            </a:extLst>
          </p:cNvPr>
          <p:cNvPicPr>
            <a:picLocks noChangeAspect="1"/>
          </p:cNvPicPr>
          <p:nvPr/>
        </p:nvPicPr>
        <p:blipFill>
          <a:blip r:embed="rId3"/>
          <a:stretch>
            <a:fillRect/>
          </a:stretch>
        </p:blipFill>
        <p:spPr>
          <a:xfrm>
            <a:off x="7463094" y="2268191"/>
            <a:ext cx="4190999" cy="2359372"/>
          </a:xfrm>
          <a:prstGeom prst="rect">
            <a:avLst/>
          </a:prstGeom>
        </p:spPr>
      </p:pic>
    </p:spTree>
    <p:extLst>
      <p:ext uri="{BB962C8B-B14F-4D97-AF65-F5344CB8AC3E}">
        <p14:creationId xmlns:p14="http://schemas.microsoft.com/office/powerpoint/2010/main" val="202207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TextBox 1">
            <a:extLst>
              <a:ext uri="{FF2B5EF4-FFF2-40B4-BE49-F238E27FC236}">
                <a16:creationId xmlns:a16="http://schemas.microsoft.com/office/drawing/2014/main" id="{DED7CA96-8F1A-80DD-D244-E8DF108CBFDC}"/>
              </a:ext>
            </a:extLst>
          </p:cNvPr>
          <p:cNvSpPr txBox="1"/>
          <p:nvPr/>
        </p:nvSpPr>
        <p:spPr>
          <a:xfrm>
            <a:off x="622798" y="1801484"/>
            <a:ext cx="12528943" cy="5539978"/>
          </a:xfrm>
          <a:prstGeom prst="rect">
            <a:avLst/>
          </a:prstGeom>
          <a:noFill/>
        </p:spPr>
        <p:txBody>
          <a:bodyPr wrap="none" rtlCol="0">
            <a:spAutoFit/>
          </a:bodyPr>
          <a:lstStyle/>
          <a:p>
            <a:pPr marL="137160">
              <a:spcAft>
                <a:spcPts val="800"/>
              </a:spcAft>
              <a:buSzPct val="100000"/>
            </a:pPr>
            <a:r>
              <a:rPr lang="en-US" sz="2400" b="1" dirty="0">
                <a:latin typeface="Times" panose="02020603050405020304" pitchFamily="18" charset="0"/>
                <a:cs typeface="Times" panose="02020603050405020304" pitchFamily="18" charset="0"/>
              </a:rPr>
              <a:t>AI Applications in Retail</a:t>
            </a:r>
            <a:endParaRPr lang="en-US" sz="2400" b="1" i="0" dirty="0">
              <a:latin typeface="Times" panose="02020603050405020304" pitchFamily="18" charset="0"/>
              <a:cs typeface="Times" panose="02020603050405020304" pitchFamily="18" charset="0"/>
            </a:endParaRPr>
          </a:p>
          <a:p>
            <a:pPr marL="137160" algn="l">
              <a:spcBef>
                <a:spcPts val="0"/>
              </a:spcBef>
              <a:spcAft>
                <a:spcPts val="800"/>
              </a:spcAft>
              <a:buSzPct val="100000"/>
            </a:pPr>
            <a:r>
              <a:rPr lang="en-US" sz="2400" b="1" i="0" dirty="0">
                <a:latin typeface="Times" panose="02020603050405020304" pitchFamily="18" charset="0"/>
                <a:cs typeface="Times" panose="02020603050405020304" pitchFamily="18" charset="0"/>
              </a:rPr>
              <a:t>Customer Insights and Personalization:</a:t>
            </a:r>
            <a:r>
              <a:rPr lang="en-US" sz="2400" b="0" i="0" dirty="0">
                <a:latin typeface="Times" panose="02020603050405020304" pitchFamily="18" charset="0"/>
                <a:cs typeface="Times" panose="02020603050405020304" pitchFamily="18" charset="0"/>
              </a:rPr>
              <a:t> Analyzing customer data to offer personalized </a:t>
            </a:r>
          </a:p>
          <a:p>
            <a:pPr marL="137160" algn="l">
              <a:spcBef>
                <a:spcPts val="0"/>
              </a:spcBef>
              <a:spcAft>
                <a:spcPts val="800"/>
              </a:spcAft>
              <a:buSzPct val="100000"/>
            </a:pPr>
            <a:r>
              <a:rPr lang="en-US" sz="2400" b="0" i="0" dirty="0">
                <a:latin typeface="Times" panose="02020603050405020304" pitchFamily="18" charset="0"/>
                <a:cs typeface="Times" panose="02020603050405020304" pitchFamily="18" charset="0"/>
              </a:rPr>
              <a:t>recommendations Improving customer engagement and sales</a:t>
            </a:r>
          </a:p>
          <a:p>
            <a:pPr marL="137160" lvl="1" algn="l">
              <a:spcBef>
                <a:spcPts val="1200"/>
              </a:spcBef>
              <a:spcAft>
                <a:spcPts val="0"/>
              </a:spcAft>
              <a:buSzPct val="100000"/>
            </a:pPr>
            <a:r>
              <a:rPr lang="en-US" sz="2400" b="1" i="0" dirty="0">
                <a:latin typeface="Times" panose="02020603050405020304" pitchFamily="18" charset="0"/>
                <a:cs typeface="Times" panose="02020603050405020304" pitchFamily="18" charset="0"/>
              </a:rPr>
              <a:t>Inventory Management:</a:t>
            </a:r>
            <a:r>
              <a:rPr lang="en-US" sz="2400" b="0" i="0" dirty="0">
                <a:latin typeface="Times" panose="02020603050405020304" pitchFamily="18" charset="0"/>
                <a:cs typeface="Times" panose="02020603050405020304" pitchFamily="18" charset="0"/>
              </a:rPr>
              <a:t> Predicting stock levels to minimize </a:t>
            </a:r>
          </a:p>
          <a:p>
            <a:pPr marL="137160" lvl="1" algn="l">
              <a:spcBef>
                <a:spcPts val="1200"/>
              </a:spcBef>
              <a:spcAft>
                <a:spcPts val="0"/>
              </a:spcAft>
              <a:buSzPct val="100000"/>
            </a:pPr>
            <a:r>
              <a:rPr lang="en-US" sz="2400" b="0" i="0" dirty="0">
                <a:latin typeface="Times" panose="02020603050405020304" pitchFamily="18" charset="0"/>
                <a:cs typeface="Times" panose="02020603050405020304" pitchFamily="18" charset="0"/>
              </a:rPr>
              <a:t>overstock and stockouts Optimizing inventory turnover rates</a:t>
            </a:r>
          </a:p>
          <a:p>
            <a:pPr marL="137160" lvl="1" algn="l">
              <a:spcBef>
                <a:spcPts val="1200"/>
              </a:spcBef>
              <a:spcAft>
                <a:spcPts val="0"/>
              </a:spcAft>
              <a:buSzPct val="100000"/>
            </a:pPr>
            <a:r>
              <a:rPr lang="en-US" sz="2400" b="1" i="0" dirty="0">
                <a:latin typeface="Times" panose="02020603050405020304" pitchFamily="18" charset="0"/>
                <a:cs typeface="Times" panose="02020603050405020304" pitchFamily="18" charset="0"/>
              </a:rPr>
              <a:t>Chatbots and Customer Service:</a:t>
            </a:r>
            <a:r>
              <a:rPr lang="en-US" sz="2400" b="0" i="0" dirty="0">
                <a:latin typeface="Times" panose="02020603050405020304" pitchFamily="18" charset="0"/>
                <a:cs typeface="Times" panose="02020603050405020304" pitchFamily="18" charset="0"/>
              </a:rPr>
              <a:t> </a:t>
            </a:r>
          </a:p>
          <a:p>
            <a:pPr marL="137160" lvl="1" algn="l">
              <a:spcBef>
                <a:spcPts val="1200"/>
              </a:spcBef>
              <a:spcAft>
                <a:spcPts val="0"/>
              </a:spcAft>
              <a:buSzPct val="100000"/>
            </a:pPr>
            <a:r>
              <a:rPr lang="en-US" sz="2400" b="0" i="0" dirty="0">
                <a:latin typeface="Times" panose="02020603050405020304" pitchFamily="18" charset="0"/>
                <a:cs typeface="Times" panose="02020603050405020304" pitchFamily="18" charset="0"/>
              </a:rPr>
              <a:t>Providing 24/7 customer support </a:t>
            </a:r>
          </a:p>
          <a:p>
            <a:pPr marL="137160" lvl="1" algn="l">
              <a:spcBef>
                <a:spcPts val="1200"/>
              </a:spcBef>
              <a:spcAft>
                <a:spcPts val="0"/>
              </a:spcAft>
              <a:buSzPct val="100000"/>
            </a:pPr>
            <a:r>
              <a:rPr lang="en-US" sz="2400" b="0" i="0" dirty="0">
                <a:latin typeface="Times" panose="02020603050405020304" pitchFamily="18" charset="0"/>
                <a:cs typeface="Times" panose="02020603050405020304" pitchFamily="18" charset="0"/>
              </a:rPr>
              <a:t>Handling common queries and enhancing user experience              Fig 1: Retail application</a:t>
            </a:r>
          </a:p>
          <a:p>
            <a:pPr marL="137160" lvl="1" algn="l">
              <a:spcBef>
                <a:spcPts val="1200"/>
              </a:spcBef>
              <a:spcAft>
                <a:spcPts val="0"/>
              </a:spcAft>
              <a:buSzPct val="100000"/>
            </a:pPr>
            <a:r>
              <a:rPr lang="en-US" sz="2400" b="1" i="0" dirty="0">
                <a:latin typeface="Times" panose="02020603050405020304" pitchFamily="18" charset="0"/>
                <a:cs typeface="Times" panose="02020603050405020304" pitchFamily="18" charset="0"/>
              </a:rPr>
              <a:t>Predictive Analytics:</a:t>
            </a:r>
            <a:r>
              <a:rPr lang="en-US" sz="2400" b="0" i="0" dirty="0">
                <a:latin typeface="Times" panose="02020603050405020304" pitchFamily="18" charset="0"/>
                <a:cs typeface="Times" panose="02020603050405020304" pitchFamily="18" charset="0"/>
              </a:rPr>
              <a:t> Forecasting trends and customer behavior Driving strategic decision-making</a:t>
            </a:r>
          </a:p>
          <a:p>
            <a:pPr marL="228600" lvl="1" indent="-91440" algn="l">
              <a:spcBef>
                <a:spcPts val="1200"/>
              </a:spcBef>
              <a:spcAft>
                <a:spcPts val="0"/>
              </a:spcAft>
              <a:buSzPct val="100000"/>
              <a:buFont typeface="Arial"/>
              <a:buChar char="•"/>
            </a:pPr>
            <a:endParaRPr lang="en-US" sz="2400" b="0" i="0" dirty="0">
              <a:latin typeface="Times" panose="02020603050405020304" pitchFamily="18" charset="0"/>
              <a:cs typeface="Times" panose="02020603050405020304" pitchFamily="18" charset="0"/>
            </a:endParaRPr>
          </a:p>
          <a:p>
            <a:endParaRPr lang="en-US" sz="2400" dirty="0">
              <a:latin typeface="Times" panose="02020603050405020304" pitchFamily="18" charset="0"/>
              <a:cs typeface="Times" panose="02020603050405020304" pitchFamily="18" charset="0"/>
            </a:endParaRPr>
          </a:p>
        </p:txBody>
      </p:sp>
      <p:pic>
        <p:nvPicPr>
          <p:cNvPr id="6" name="Picture 5" descr="tmpdjaqyawa.png">
            <a:extLst>
              <a:ext uri="{FF2B5EF4-FFF2-40B4-BE49-F238E27FC236}">
                <a16:creationId xmlns:a16="http://schemas.microsoft.com/office/drawing/2014/main" id="{D0E5D387-8BDF-F43B-97B3-4DB8263D8164}"/>
              </a:ext>
            </a:extLst>
          </p:cNvPr>
          <p:cNvPicPr>
            <a:picLocks noChangeAspect="1"/>
          </p:cNvPicPr>
          <p:nvPr/>
        </p:nvPicPr>
        <p:blipFill>
          <a:blip r:embed="rId3"/>
          <a:stretch>
            <a:fillRect/>
          </a:stretch>
        </p:blipFill>
        <p:spPr>
          <a:xfrm>
            <a:off x="8547965" y="2869138"/>
            <a:ext cx="4190999" cy="2359372"/>
          </a:xfrm>
          <a:prstGeom prst="rect">
            <a:avLst/>
          </a:prstGeom>
        </p:spPr>
      </p:pic>
    </p:spTree>
    <p:extLst>
      <p:ext uri="{BB962C8B-B14F-4D97-AF65-F5344CB8AC3E}">
        <p14:creationId xmlns:p14="http://schemas.microsoft.com/office/powerpoint/2010/main" val="230280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FC1E2B43-9040-DE8F-061B-1DA87403936B}"/>
              </a:ext>
            </a:extLst>
          </p:cNvPr>
          <p:cNvSpPr txBox="1">
            <a:spLocks/>
          </p:cNvSpPr>
          <p:nvPr/>
        </p:nvSpPr>
        <p:spPr>
          <a:xfrm>
            <a:off x="762000" y="1752601"/>
            <a:ext cx="119253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AI Applications in Supply Chain</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Demand Forecasting:</a:t>
            </a:r>
            <a:r>
              <a:rPr lang="en-US" sz="2400" dirty="0">
                <a:latin typeface="Times" panose="02020603050405020304" pitchFamily="18" charset="0"/>
                <a:cs typeface="Times" panose="02020603050405020304" pitchFamily="18" charset="0"/>
              </a:rPr>
              <a:t> Predicting future demand to adjust production and inventory Reducing waste and increasing responsiveness</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Supply Chain Optimization: </a:t>
            </a:r>
            <a:r>
              <a:rPr lang="en-US" sz="2400" dirty="0">
                <a:latin typeface="Times" panose="02020603050405020304" pitchFamily="18" charset="0"/>
                <a:cs typeface="Times" panose="02020603050405020304" pitchFamily="18" charset="0"/>
              </a:rPr>
              <a:t>Streamlining processes and reducing costs Enhancing coordination across the supply chain</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Logistics and Route Planning: </a:t>
            </a:r>
            <a:r>
              <a:rPr lang="en-US" sz="2400" dirty="0">
                <a:latin typeface="Times" panose="02020603050405020304" pitchFamily="18" charset="0"/>
                <a:cs typeface="Times" panose="02020603050405020304" pitchFamily="18" charset="0"/>
              </a:rPr>
              <a:t>Optimizing delivery routes for speed and cost Improving customer satisfaction with timely deliveries</a:t>
            </a:r>
          </a:p>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Quality Control and Predictive Maintenance: </a:t>
            </a:r>
            <a:r>
              <a:rPr lang="en-US" sz="2400" dirty="0">
                <a:latin typeface="Times" panose="02020603050405020304" pitchFamily="18" charset="0"/>
                <a:cs typeface="Times" panose="02020603050405020304" pitchFamily="18" charset="0"/>
              </a:rPr>
              <a:t>Monitoring product quality in real-time Predicting maintenance needs to prevent downtime</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228600" indent="-91440">
              <a:spcBef>
                <a:spcPts val="0"/>
              </a:spcBef>
              <a:spcAft>
                <a:spcPts val="800"/>
              </a:spcAft>
              <a:buSzPct val="100000"/>
              <a:buFont typeface="Arial"/>
              <a:buChar char="•"/>
            </a:pPr>
            <a:endParaRPr lang="en-US" sz="2400" b="1"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76314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B60B0D01-B91E-A8C3-FE80-374AAAB392F7}"/>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b="1" dirty="0">
                <a:latin typeface="Times" panose="02020603050405020304" pitchFamily="18" charset="0"/>
                <a:cs typeface="Times" panose="02020603050405020304" pitchFamily="18" charset="0"/>
              </a:rPr>
              <a:t>Retail case study</a:t>
            </a:r>
          </a:p>
          <a:p>
            <a:pPr marL="0" indent="0">
              <a:buFont typeface="Arial" panose="020B0604020202020204" pitchFamily="34" charset="0"/>
              <a:buNone/>
            </a:pPr>
            <a:r>
              <a:rPr lang="en-US" sz="2400" dirty="0">
                <a:latin typeface="Times" panose="02020603050405020304" pitchFamily="18" charset="0"/>
                <a:cs typeface="Times" panose="02020603050405020304" pitchFamily="18" charset="0"/>
              </a:rPr>
              <a:t>Personalized Recommendations </a:t>
            </a:r>
          </a:p>
          <a:p>
            <a:pPr marL="0" indent="0">
              <a:buFont typeface="Arial" panose="020B0604020202020204" pitchFamily="34" charset="0"/>
              <a:buNone/>
            </a:pPr>
            <a:r>
              <a:rPr lang="en-US" sz="2400" b="1" dirty="0">
                <a:latin typeface="Times" panose="02020603050405020304" pitchFamily="18" charset="0"/>
                <a:cs typeface="Times" panose="02020603050405020304" pitchFamily="18" charset="0"/>
              </a:rPr>
              <a:t>=&gt; </a:t>
            </a:r>
            <a:r>
              <a:rPr lang="en-US" sz="2400" dirty="0">
                <a:latin typeface="Times" panose="02020603050405020304" pitchFamily="18" charset="0"/>
                <a:cs typeface="Times" panose="02020603050405020304" pitchFamily="18" charset="0"/>
              </a:rPr>
              <a:t>Enhancing Customer Experience with AI </a:t>
            </a:r>
          </a:p>
          <a:p>
            <a:pPr>
              <a:buFont typeface="+mj-lt"/>
              <a:buAutoNum type="arabicPeriod"/>
            </a:pPr>
            <a:r>
              <a:rPr lang="en-US" sz="2400" b="1" dirty="0">
                <a:latin typeface="Times" panose="02020603050405020304" pitchFamily="18" charset="0"/>
                <a:cs typeface="Times" panose="02020603050405020304" pitchFamily="18" charset="0"/>
              </a:rPr>
              <a:t>Overview:</a:t>
            </a:r>
            <a:endParaRPr lang="en-US" sz="2400" dirty="0">
              <a:latin typeface="Times" panose="02020603050405020304" pitchFamily="18" charset="0"/>
              <a:cs typeface="Times" panose="02020603050405020304" pitchFamily="18" charset="0"/>
            </a:endParaRPr>
          </a:p>
          <a:p>
            <a:pPr marL="742950" lvl="1" indent="-285750">
              <a:buFont typeface="+mj-lt"/>
              <a:buAutoNum type="arabicPeriod"/>
            </a:pPr>
            <a:r>
              <a:rPr lang="en-US" sz="2400" dirty="0">
                <a:latin typeface="Times" panose="02020603050405020304" pitchFamily="18" charset="0"/>
                <a:cs typeface="Times" panose="02020603050405020304" pitchFamily="18" charset="0"/>
              </a:rPr>
              <a:t>Using AI to provide personalized product recommendations</a:t>
            </a:r>
          </a:p>
          <a:p>
            <a:pPr marL="742950" lvl="1" indent="-285750">
              <a:buFont typeface="+mj-lt"/>
              <a:buAutoNum type="arabicPeriod"/>
            </a:pPr>
            <a:r>
              <a:rPr lang="en-US" sz="2400" dirty="0">
                <a:latin typeface="Times" panose="02020603050405020304" pitchFamily="18" charset="0"/>
                <a:cs typeface="Times" panose="02020603050405020304" pitchFamily="18" charset="0"/>
              </a:rPr>
              <a:t>Example: Recommendation system for an e-commerce platform</a:t>
            </a:r>
          </a:p>
          <a:p>
            <a:pPr>
              <a:buFont typeface="+mj-lt"/>
              <a:buAutoNum type="arabicPeriod"/>
            </a:pPr>
            <a:r>
              <a:rPr lang="en-US" sz="2400" b="1" dirty="0">
                <a:latin typeface="Times" panose="02020603050405020304" pitchFamily="18" charset="0"/>
                <a:cs typeface="Times" panose="02020603050405020304" pitchFamily="18" charset="0"/>
              </a:rPr>
              <a:t>Approach:</a:t>
            </a:r>
            <a:endParaRPr lang="en-US" sz="2400" dirty="0">
              <a:latin typeface="Times" panose="02020603050405020304" pitchFamily="18" charset="0"/>
              <a:cs typeface="Times" panose="02020603050405020304" pitchFamily="18" charset="0"/>
            </a:endParaRPr>
          </a:p>
          <a:p>
            <a:pPr marL="742950" lvl="1" indent="-285750">
              <a:buFont typeface="+mj-lt"/>
              <a:buAutoNum type="arabicPeriod"/>
            </a:pPr>
            <a:r>
              <a:rPr lang="en-US" sz="2400" dirty="0">
                <a:latin typeface="Times" panose="02020603050405020304" pitchFamily="18" charset="0"/>
                <a:cs typeface="Times" panose="02020603050405020304" pitchFamily="18" charset="0"/>
              </a:rPr>
              <a:t>Collaborative filtering and content-based filtering</a:t>
            </a:r>
          </a:p>
          <a:p>
            <a:pPr marL="742950" lvl="1" indent="-285750">
              <a:buFont typeface="+mj-lt"/>
              <a:buAutoNum type="arabicPeriod"/>
            </a:pPr>
            <a:r>
              <a:rPr lang="en-US" sz="2400" dirty="0">
                <a:latin typeface="Times" panose="02020603050405020304" pitchFamily="18" charset="0"/>
                <a:cs typeface="Times" panose="02020603050405020304" pitchFamily="18" charset="0"/>
              </a:rPr>
              <a:t>Hybrid recommendation systems</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2011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IN" sz="3200" b="1" dirty="0">
                <a:solidFill>
                  <a:srgbClr val="00B0F0"/>
                </a:solidFill>
                <a:latin typeface="Arial" panose="020B0604020202020204" pitchFamily="34" charset="0"/>
                <a:cs typeface="Arial" panose="020B0604020202020204" pitchFamily="34" charset="0"/>
              </a:rPr>
              <a:t>Retail and Supply chain</a:t>
            </a:r>
          </a:p>
        </p:txBody>
      </p:sp>
      <p:sp>
        <p:nvSpPr>
          <p:cNvPr id="2" name="Content Placeholder 4">
            <a:extLst>
              <a:ext uri="{FF2B5EF4-FFF2-40B4-BE49-F238E27FC236}">
                <a16:creationId xmlns:a16="http://schemas.microsoft.com/office/drawing/2014/main" id="{5DF85567-2635-B877-499B-867226119577}"/>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import pandas as pd</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from </a:t>
            </a:r>
            <a:r>
              <a:rPr lang="en-US" sz="2400" dirty="0" err="1">
                <a:latin typeface="Times" panose="02020603050405020304" pitchFamily="18" charset="0"/>
                <a:cs typeface="Times" panose="02020603050405020304" pitchFamily="18" charset="0"/>
              </a:rPr>
              <a:t>sklearn.model_selection</a:t>
            </a:r>
            <a:r>
              <a:rPr lang="en-US" sz="2400" dirty="0">
                <a:latin typeface="Times" panose="02020603050405020304" pitchFamily="18" charset="0"/>
                <a:cs typeface="Times" panose="02020603050405020304" pitchFamily="18" charset="0"/>
              </a:rPr>
              <a:t> import </a:t>
            </a:r>
            <a:r>
              <a:rPr lang="en-US" sz="2400" dirty="0" err="1">
                <a:latin typeface="Times" panose="02020603050405020304" pitchFamily="18" charset="0"/>
                <a:cs typeface="Times" panose="02020603050405020304" pitchFamily="18" charset="0"/>
              </a:rPr>
              <a:t>train_test_split</a:t>
            </a: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from </a:t>
            </a:r>
            <a:r>
              <a:rPr lang="en-US" sz="2400" dirty="0" err="1">
                <a:latin typeface="Times" panose="02020603050405020304" pitchFamily="18" charset="0"/>
                <a:cs typeface="Times" panose="02020603050405020304" pitchFamily="18" charset="0"/>
              </a:rPr>
              <a:t>sklearn.metrics.pairwise</a:t>
            </a:r>
            <a:r>
              <a:rPr lang="en-US" sz="2400" dirty="0">
                <a:latin typeface="Times" panose="02020603050405020304" pitchFamily="18" charset="0"/>
                <a:cs typeface="Times" panose="02020603050405020304" pitchFamily="18" charset="0"/>
              </a:rPr>
              <a:t> import </a:t>
            </a:r>
            <a:r>
              <a:rPr lang="en-US" sz="2400" dirty="0" err="1">
                <a:latin typeface="Times" panose="02020603050405020304" pitchFamily="18" charset="0"/>
                <a:cs typeface="Times" panose="02020603050405020304" pitchFamily="18" charset="0"/>
              </a:rPr>
              <a:t>cosine_similarity</a:t>
            </a: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r>
              <a:rPr lang="en-US" sz="2400" i="1" dirty="0">
                <a:latin typeface="Times" panose="02020603050405020304" pitchFamily="18" charset="0"/>
                <a:cs typeface="Times" panose="02020603050405020304" pitchFamily="18" charset="0"/>
              </a:rPr>
              <a:t># Load data</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ratings = </a:t>
            </a:r>
            <a:r>
              <a:rPr lang="en-US" sz="2400" dirty="0" err="1">
                <a:latin typeface="Times" panose="02020603050405020304" pitchFamily="18" charset="0"/>
                <a:cs typeface="Times" panose="02020603050405020304" pitchFamily="18" charset="0"/>
              </a:rPr>
              <a:t>pd.read_csv</a:t>
            </a:r>
            <a:r>
              <a:rPr lang="en-US" sz="2400" dirty="0">
                <a:latin typeface="Times" panose="02020603050405020304" pitchFamily="18" charset="0"/>
                <a:cs typeface="Times" panose="02020603050405020304" pitchFamily="18" charset="0"/>
              </a:rPr>
              <a:t>('ratings.csv')</a:t>
            </a:r>
          </a:p>
          <a:p>
            <a:pPr marL="137160" lvl="1" indent="0">
              <a:spcBef>
                <a:spcPts val="1200"/>
              </a:spcBef>
              <a:buSzPct val="100000"/>
              <a:buFont typeface="Arial" panose="020B0604020202020204" pitchFamily="34" charset="0"/>
              <a:buNone/>
            </a:pPr>
            <a:r>
              <a:rPr lang="en-US" sz="2400" dirty="0">
                <a:latin typeface="Times" panose="02020603050405020304" pitchFamily="18" charset="0"/>
                <a:cs typeface="Times" panose="02020603050405020304" pitchFamily="18" charset="0"/>
              </a:rPr>
              <a:t>products = </a:t>
            </a:r>
            <a:r>
              <a:rPr lang="en-US" sz="2400" dirty="0" err="1">
                <a:latin typeface="Times" panose="02020603050405020304" pitchFamily="18" charset="0"/>
                <a:cs typeface="Times" panose="02020603050405020304" pitchFamily="18" charset="0"/>
              </a:rPr>
              <a:t>pd.read_csv</a:t>
            </a:r>
            <a:r>
              <a:rPr lang="en-US" sz="2400" dirty="0">
                <a:latin typeface="Times" panose="02020603050405020304" pitchFamily="18" charset="0"/>
                <a:cs typeface="Times" panose="02020603050405020304" pitchFamily="18" charset="0"/>
              </a:rPr>
              <a:t>('products.csv')</a:t>
            </a: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spcBef>
                <a:spcPts val="1200"/>
              </a:spcBef>
              <a:buSzPct val="10000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95752600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8668</TotalTime>
  <Words>1970</Words>
  <Application>Microsoft Office PowerPoint</Application>
  <PresentationFormat>Custom</PresentationFormat>
  <Paragraphs>269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Prabhat Ranjan Singh</cp:lastModifiedBy>
  <cp:revision>314</cp:revision>
  <dcterms:created xsi:type="dcterms:W3CDTF">2023-06-27T05:32:28Z</dcterms:created>
  <dcterms:modified xsi:type="dcterms:W3CDTF">2024-11-25T12:01:15Z</dcterms:modified>
</cp:coreProperties>
</file>