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257" r:id="rId2"/>
    <p:sldId id="346" r:id="rId3"/>
    <p:sldId id="349" r:id="rId4"/>
    <p:sldId id="347" r:id="rId5"/>
    <p:sldId id="436" r:id="rId6"/>
    <p:sldId id="1510" r:id="rId7"/>
    <p:sldId id="1519" r:id="rId8"/>
    <p:sldId id="1511" r:id="rId9"/>
    <p:sldId id="1520" r:id="rId10"/>
    <p:sldId id="1512" r:id="rId11"/>
    <p:sldId id="1521" r:id="rId12"/>
    <p:sldId id="1513" r:id="rId13"/>
    <p:sldId id="1522" r:id="rId14"/>
    <p:sldId id="1515" r:id="rId15"/>
    <p:sldId id="1514" r:id="rId16"/>
    <p:sldId id="1516" r:id="rId17"/>
    <p:sldId id="1517" r:id="rId18"/>
    <p:sldId id="1518" r:id="rId19"/>
    <p:sldId id="337" r:id="rId20"/>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6283" autoAdjust="0"/>
  </p:normalViewPr>
  <p:slideViewPr>
    <p:cSldViewPr snapToGrid="0">
      <p:cViewPr varScale="1">
        <p:scale>
          <a:sx n="59" d="100"/>
          <a:sy n="59" d="100"/>
        </p:scale>
        <p:origin x="105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18986" y="1978147"/>
            <a:ext cx="6990128" cy="2942815"/>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Effective distribution of utility production can be a key to the sustainable growth of supplying companies. The energy consumption makes up 25-30% of total operation and maintenance (O&amp;M) costs. AI can optimize runtimes of equipment so that they are only used when they are needed.</a:t>
            </a: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Tree>
    <p:extLst>
      <p:ext uri="{BB962C8B-B14F-4D97-AF65-F5344CB8AC3E}">
        <p14:creationId xmlns:p14="http://schemas.microsoft.com/office/powerpoint/2010/main" val="403871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83C72-D4E4-CAE2-B08F-99B688A0E56B}"/>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7CD43A7E-AB51-5501-2DD8-AFA74E340F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6A14AC8A-9824-D53C-BBC3-71C34F610248}"/>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a:extLst>
              <a:ext uri="{FF2B5EF4-FFF2-40B4-BE49-F238E27FC236}">
                <a16:creationId xmlns:a16="http://schemas.microsoft.com/office/drawing/2014/main" id="{64F7EB40-1DCA-ECF7-5C83-6362AEF68AC8}"/>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22B7A679-C9C0-E441-474A-F890544A797E}"/>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AFDB3014-CEC8-CFEE-2E72-587614432470}"/>
              </a:ext>
            </a:extLst>
          </p:cNvPr>
          <p:cNvSpPr txBox="1"/>
          <p:nvPr/>
        </p:nvSpPr>
        <p:spPr>
          <a:xfrm>
            <a:off x="684302" y="1618913"/>
            <a:ext cx="6990128" cy="2942815"/>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In the graph, you can see the example of a three-zone power system based on data from Great Britain. Supply and consumption have to match in real-time, excess power should be transmitted to the regions with higher demand, and energy transfers between regions are limited by network capacity. </a:t>
            </a:r>
          </a:p>
        </p:txBody>
      </p:sp>
      <p:pic>
        <p:nvPicPr>
          <p:cNvPr id="10" name="Picture 9" descr="A different colored lines and a map&#10;&#10;Description automatically generated with medium confidence">
            <a:extLst>
              <a:ext uri="{FF2B5EF4-FFF2-40B4-BE49-F238E27FC236}">
                <a16:creationId xmlns:a16="http://schemas.microsoft.com/office/drawing/2014/main" id="{DF9AAAC6-5522-9EFA-3E81-FF2C76ACD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
        <p:nvSpPr>
          <p:cNvPr id="5" name="TextBox 4">
            <a:extLst>
              <a:ext uri="{FF2B5EF4-FFF2-40B4-BE49-F238E27FC236}">
                <a16:creationId xmlns:a16="http://schemas.microsoft.com/office/drawing/2014/main" id="{8148830B-BF1B-C927-9BC4-3BF45D672C98}"/>
              </a:ext>
            </a:extLst>
          </p:cNvPr>
          <p:cNvSpPr txBox="1"/>
          <p:nvPr/>
        </p:nvSpPr>
        <p:spPr>
          <a:xfrm>
            <a:off x="684301" y="5062539"/>
            <a:ext cx="11921355" cy="1493935"/>
          </a:xfrm>
          <a:prstGeom prst="rect">
            <a:avLst/>
          </a:prstGeom>
          <a:noFill/>
        </p:spPr>
        <p:txBody>
          <a:bodyPr wrap="square">
            <a:spAutoFit/>
          </a:bodyPr>
          <a:lstStyle/>
          <a:p>
            <a:pPr marR="0" lvl="0" algn="l"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Artificial intelligence is invited to create cost-effective strategies for scheduling the power consumption, with the potential savings of the consumer money, and accelerate decarbonization.</a:t>
            </a:r>
          </a:p>
        </p:txBody>
      </p:sp>
    </p:spTree>
    <p:extLst>
      <p:ext uri="{BB962C8B-B14F-4D97-AF65-F5344CB8AC3E}">
        <p14:creationId xmlns:p14="http://schemas.microsoft.com/office/powerpoint/2010/main" val="119240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AI-Powered increasing the efficiency of Energy Storage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160651"/>
            <a:ext cx="12467439" cy="3557535"/>
          </a:xfrm>
          <a:prstGeom prst="rect">
            <a:avLst/>
          </a:prstGeom>
          <a:noFill/>
        </p:spPr>
        <p:txBody>
          <a:bodyPr wrap="square" lIns="99843" tIns="49922" rIns="99843" bIns="49922" rtlCol="0" anchor="ctr">
            <a:spAutoFit/>
          </a:bodyPr>
          <a:lstStyle/>
          <a:p>
            <a:pPr marR="0" lvl="0" algn="ctr" defTabSz="998433" rtl="0" eaLnBrk="1" fontAlgn="auto" latinLnBrk="0" hangingPunct="1">
              <a:lnSpc>
                <a:spcPct val="130000"/>
              </a:lnSpc>
              <a:spcBef>
                <a:spcPts val="1092"/>
              </a:spcBef>
              <a:spcAft>
                <a:spcPts val="0"/>
              </a:spcAft>
              <a:buClrTx/>
              <a:buSzTx/>
              <a:tabLst/>
              <a:defRPr/>
            </a:pPr>
            <a:r>
              <a:rPr kumimoji="0" lang="en-US" altLang="en-US" sz="2800" b="1" i="0" u="none" strike="noStrike" kern="1200" cap="none" spc="0" normalizeH="0" baseline="0" noProof="0" dirty="0">
                <a:ln>
                  <a:noFill/>
                </a:ln>
                <a:effectLst/>
                <a:uLnTx/>
                <a:uFillTx/>
                <a:latin typeface="Calibri" panose="020F0502020204030204"/>
                <a:ea typeface="+mn-ea"/>
                <a:cs typeface="+mn-cs"/>
              </a:rPr>
              <a:t>According to EPRI, current new-energy storage systems “are typically 4-hour duration or less, corresponding to peaking capacity and ancillary services needs. </a:t>
            </a:r>
          </a:p>
          <a:p>
            <a:pPr marR="0" lvl="0" algn="l" defTabSz="998433" rtl="0" eaLnBrk="1" fontAlgn="auto" latinLnBrk="0" hangingPunct="1">
              <a:lnSpc>
                <a:spcPct val="130000"/>
              </a:lnSpc>
              <a:spcBef>
                <a:spcPts val="1092"/>
              </a:spcBef>
              <a:spcAft>
                <a:spcPts val="0"/>
              </a:spcAft>
              <a:buClrTx/>
              <a:buSzTx/>
              <a:tabLst/>
              <a:defRPr/>
            </a:pPr>
            <a:r>
              <a:rPr kumimoji="0" lang="en-US" altLang="en-US" sz="2800" i="0" u="none" strike="noStrike" kern="1200" cap="none" spc="0" normalizeH="0" baseline="0" noProof="0" dirty="0">
                <a:ln>
                  <a:noFill/>
                </a:ln>
                <a:effectLst/>
                <a:uLnTx/>
                <a:uFillTx/>
                <a:latin typeface="Calibri" panose="020F0502020204030204"/>
                <a:ea typeface="+mn-ea"/>
                <a:cs typeface="+mn-cs"/>
              </a:rPr>
              <a:t>However, in the coming years as storage is deployed to replace higher capacity factor conventional generation, absorb longer periods of renewable overgeneration, and support resilience during severe weather events there is a potential need for longer duration storage.”</a:t>
            </a:r>
          </a:p>
        </p:txBody>
      </p:sp>
    </p:spTree>
    <p:extLst>
      <p:ext uri="{BB962C8B-B14F-4D97-AF65-F5344CB8AC3E}">
        <p14:creationId xmlns:p14="http://schemas.microsoft.com/office/powerpoint/2010/main" val="11409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2F69E-5067-BD82-E2DC-A2A0BCB3AC0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1BB8864-C097-382B-1FDD-06B937AC6C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3BD11A8E-EEFD-08D6-1823-67582EE57732}"/>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a:extLst>
              <a:ext uri="{FF2B5EF4-FFF2-40B4-BE49-F238E27FC236}">
                <a16:creationId xmlns:a16="http://schemas.microsoft.com/office/drawing/2014/main" id="{B2C2181C-05AB-CF81-BD1F-DFF5B91F0111}"/>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C5F57DD7-59B5-BF19-DB4D-B4458F136F94}"/>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AI-Powered increasing the efficiency of Energy Storage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F8BDA307-0697-4A72-7455-BC58657FEA9D}"/>
              </a:ext>
            </a:extLst>
          </p:cNvPr>
          <p:cNvSpPr txBox="1"/>
          <p:nvPr/>
        </p:nvSpPr>
        <p:spPr>
          <a:xfrm>
            <a:off x="684301" y="2157413"/>
            <a:ext cx="12467439" cy="3564011"/>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Material research, prototyping, testing, validation, and lifecycle assessment that used to take a lot of time in the labs can now be done in a virtual laboratory. Thus, it can speed up the research and development of new materials. </a:t>
            </a:r>
          </a:p>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Because of the rapid storage and release of energy from renewable sources, the requirements of high charge and discharge rates and low cost are becoming increasingly important. Thus, AI and ML are used to predict new battery material discovery and establish a new understanding of material behavior.</a:t>
            </a:r>
            <a:endParaRPr kumimoji="0" lang="en-US" altLang="en-US" sz="28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89862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References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48889" y="1543689"/>
            <a:ext cx="12467439" cy="3138445"/>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NTEL Lectures: https://archive.nptel.ac.in/courses/106/102/106102220/ </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Roy, D. (2024). AI for Utilities: Reimagining the Future Energy System. United States: </a:t>
            </a:r>
            <a:r>
              <a:rPr kumimoji="0" lang="en-US" altLang="en-US" sz="2800" b="0" i="0" u="none" strike="noStrike" kern="1200" cap="none" spc="0" normalizeH="0" baseline="0" noProof="0" dirty="0" err="1">
                <a:ln>
                  <a:noFill/>
                </a:ln>
                <a:effectLst/>
                <a:uLnTx/>
                <a:uFillTx/>
                <a:latin typeface="Calibri" panose="020F0502020204030204"/>
                <a:ea typeface="+mn-ea"/>
                <a:cs typeface="+mn-cs"/>
              </a:rPr>
              <a:t>Apress</a:t>
            </a:r>
            <a:r>
              <a:rPr kumimoji="0" lang="en-US" altLang="en-US" sz="2800" b="0" i="0" u="none" strike="noStrike" kern="1200" cap="none" spc="0" normalizeH="0" baseline="0" noProof="0" dirty="0">
                <a:ln>
                  <a:noFill/>
                </a:ln>
                <a:effectLst/>
                <a:uLnTx/>
                <a:uFillTx/>
                <a:latin typeface="Calibri" panose="020F0502020204030204"/>
                <a:ea typeface="+mn-ea"/>
                <a:cs typeface="+mn-cs"/>
              </a:rPr>
              <a:t>.</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Intelligent Renewable Energy Systems: Integrating Artificial Intelligence Techniques and Optimization Algorithms. (2022). United Kingdom: Wiley.</a:t>
            </a:r>
          </a:p>
        </p:txBody>
      </p:sp>
    </p:spTree>
    <p:extLst>
      <p:ext uri="{BB962C8B-B14F-4D97-AF65-F5344CB8AC3E}">
        <p14:creationId xmlns:p14="http://schemas.microsoft.com/office/powerpoint/2010/main" val="84044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64399" y="1064046"/>
            <a:ext cx="12487341" cy="4932911"/>
          </a:xfrm>
          <a:prstGeom prst="rect">
            <a:avLst/>
          </a:prstGeom>
          <a:noFill/>
        </p:spPr>
        <p:txBody>
          <a:bodyPr wrap="square" lIns="99843" tIns="49922" rIns="99843" bIns="49922" rtlCol="0" anchor="ctr">
            <a:spAutoFit/>
          </a:bodyPr>
          <a:lstStyle/>
          <a:p>
            <a:pPr marR="0" lvl="0" algn="l" defTabSz="998433" rtl="0" eaLnBrk="1" fontAlgn="auto" latinLnBrk="0" hangingPunct="1">
              <a:spcBef>
                <a:spcPts val="600"/>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1. What is the primary goal of using AI in energy management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increase the complexity of energy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reduce the efficiency of energy usage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optimize energy consumption and enhance efficiency</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To make energy systems completely manual</a:t>
            </a:r>
          </a:p>
          <a:p>
            <a:pPr marR="0" lvl="0" algn="l" defTabSz="998433" rtl="0" eaLnBrk="1" fontAlgn="auto" latinLnBrk="0" hangingPunct="1">
              <a:spcBef>
                <a:spcPts val="600"/>
              </a:spcBef>
              <a:spcAft>
                <a:spcPts val="0"/>
              </a:spcAft>
              <a:buClrTx/>
              <a:buSzTx/>
              <a:tabLst/>
              <a:defRPr/>
            </a:pPr>
            <a:endParaRPr kumimoji="0" lang="en-US" altLang="en-US" sz="2400" b="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2. Which of the following AI techniques is commonly used for predicting energy consumption?</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Genetic Algorithms</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Convolutional Neural Networks</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Linear Regression</a:t>
            </a:r>
          </a:p>
          <a:p>
            <a:pPr marL="514350" marR="0" lvl="0" indent="-51435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K-Nearest Neighbors</a:t>
            </a:r>
          </a:p>
        </p:txBody>
      </p:sp>
    </p:spTree>
    <p:extLst>
      <p:ext uri="{BB962C8B-B14F-4D97-AF65-F5344CB8AC3E}">
        <p14:creationId xmlns:p14="http://schemas.microsoft.com/office/powerpoint/2010/main" val="144273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4924425"/>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3. How can AI contribute to the management of renewable energy sources?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increasing dependency on fossil fuels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improving prediction of renewable energy production</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reducing the integration of renewable sources into the grid</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By minimizing the use of smart grids</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4. Which of the following is NOT a benefit of using AI in utilities?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Enhanced predictive maintenance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Improved customer service</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Increased operational costs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Efficient grid management</a:t>
            </a:r>
          </a:p>
        </p:txBody>
      </p:sp>
    </p:spTree>
    <p:extLst>
      <p:ext uri="{BB962C8B-B14F-4D97-AF65-F5344CB8AC3E}">
        <p14:creationId xmlns:p14="http://schemas.microsoft.com/office/powerpoint/2010/main" val="88689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4924425"/>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5. In smart grids, what role does AI play?</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helps in manual meter readings.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is used to forecast energy demands and optimize grid operations.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increases the grid's carbon footprint. </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It reduces the use of smart meters.</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6. What is a major challenge in implementing AI in energy and utilities?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Lack of data</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Overabundance of skilled personnel</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Integration with existing systems</a:t>
            </a:r>
          </a:p>
          <a:p>
            <a:pPr marL="457200" marR="0" lvl="0" indent="-457200" algn="l" defTabSz="998433" rtl="0" eaLnBrk="1" fontAlgn="auto" latinLnBrk="0" hangingPunct="1">
              <a:spcBef>
                <a:spcPts val="600"/>
              </a:spcBef>
              <a:spcAft>
                <a:spcPts val="0"/>
              </a:spcAft>
              <a:buClrTx/>
              <a:buSzTx/>
              <a:buAutoNum type="alphaUcPeriod"/>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High energy efficiency</a:t>
            </a:r>
          </a:p>
        </p:txBody>
      </p:sp>
    </p:spTree>
    <p:extLst>
      <p:ext uri="{BB962C8B-B14F-4D97-AF65-F5344CB8AC3E}">
        <p14:creationId xmlns:p14="http://schemas.microsoft.com/office/powerpoint/2010/main" val="222699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MCQs Answer</a:t>
            </a:r>
            <a:endParaRPr lang="en-IN" sz="3000" b="1" dirty="0">
              <a:solidFill>
                <a:srgbClr val="C00000"/>
              </a:solidFill>
              <a:latin typeface="Arial"/>
              <a:cs typeface="Arial"/>
            </a:endParaRPr>
          </a:p>
        </p:txBody>
      </p:sp>
      <p:sp>
        <p:nvSpPr>
          <p:cNvPr id="2" name="TextBox 1">
            <a:extLst>
              <a:ext uri="{FF2B5EF4-FFF2-40B4-BE49-F238E27FC236}">
                <a16:creationId xmlns:a16="http://schemas.microsoft.com/office/drawing/2014/main" id="{3AEA825A-431C-28A1-7970-61203164CAFE}"/>
              </a:ext>
            </a:extLst>
          </p:cNvPr>
          <p:cNvSpPr txBox="1"/>
          <p:nvPr/>
        </p:nvSpPr>
        <p:spPr>
          <a:xfrm>
            <a:off x="867351" y="1166597"/>
            <a:ext cx="12284390" cy="3139321"/>
          </a:xfrm>
          <a:prstGeom prst="rect">
            <a:avLst/>
          </a:prstGeom>
          <a:noFill/>
        </p:spPr>
        <p:txBody>
          <a:bodyPr wrap="square" rtlCol="0">
            <a:spAutoFit/>
          </a:bodyPr>
          <a:lstStyle/>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1. C </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2. C</a:t>
            </a:r>
          </a:p>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3. B</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4. C</a:t>
            </a:r>
          </a:p>
          <a:p>
            <a:pPr marR="0" lvl="0" algn="l" defTabSz="998433" rtl="0" eaLnBrk="1" fontAlgn="auto" latinLnBrk="0" hangingPunct="1">
              <a:spcBef>
                <a:spcPts val="600"/>
              </a:spcBef>
              <a:spcAft>
                <a:spcPts val="0"/>
              </a:spcAft>
              <a:buClrTx/>
              <a:buSzTx/>
              <a:tabLst/>
              <a:defRPr/>
            </a:pPr>
            <a:r>
              <a:rPr lang="en-US" altLang="en-US" sz="2400" dirty="0">
                <a:latin typeface="Calibri" panose="020F0502020204030204"/>
              </a:rPr>
              <a:t>5. B</a:t>
            </a:r>
          </a:p>
          <a:p>
            <a:pPr marR="0" lvl="0" algn="l" defTabSz="998433" rtl="0" eaLnBrk="1" fontAlgn="auto" latinLnBrk="0" hangingPunct="1">
              <a:spcBef>
                <a:spcPts val="600"/>
              </a:spcBef>
              <a:spcAft>
                <a:spcPts val="0"/>
              </a:spcAft>
              <a:buClrTx/>
              <a:buSzTx/>
              <a:tabLst/>
              <a:defRPr/>
            </a:pPr>
            <a:r>
              <a:rPr kumimoji="0" lang="en-US" altLang="en-US" sz="2400" i="0" u="none" strike="noStrike" kern="1200" cap="none" spc="0" normalizeH="0" baseline="0" noProof="0" dirty="0">
                <a:ln>
                  <a:noFill/>
                </a:ln>
                <a:effectLst/>
                <a:uLnTx/>
                <a:uFillTx/>
                <a:latin typeface="Calibri" panose="020F0502020204030204"/>
                <a:ea typeface="+mn-ea"/>
                <a:cs typeface="+mn-cs"/>
              </a:rPr>
              <a:t>6. C</a:t>
            </a:r>
          </a:p>
          <a:p>
            <a:pPr marR="0" lvl="0" algn="l" defTabSz="998433" rtl="0" eaLnBrk="1" fontAlgn="auto" latinLnBrk="0" hangingPunct="1">
              <a:spcBef>
                <a:spcPts val="600"/>
              </a:spcBef>
              <a:spcAft>
                <a:spcPts val="0"/>
              </a:spcAft>
              <a:buClrTx/>
              <a:buSzTx/>
              <a:tabLst/>
              <a:defRPr/>
            </a:pPr>
            <a:endParaRPr kumimoji="0" lang="en-US" altLang="en-US" sz="240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1483927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19</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845093"/>
            <a:ext cx="10359683" cy="4717467"/>
          </a:xfrm>
          <a:prstGeom prst="rect">
            <a:avLst/>
          </a:prstGeom>
          <a:noFill/>
        </p:spPr>
        <p:txBody>
          <a:bodyPr wrap="square" lIns="99843" tIns="49922" rIns="99843" bIns="49922" rtlCol="0" anchor="ctr">
            <a:spAutoFit/>
          </a:bodyPr>
          <a:lstStyle/>
          <a:p>
            <a:pPr algn="ctr"/>
            <a:r>
              <a:rPr lang="en-US" sz="5000" b="1" dirty="0">
                <a:solidFill>
                  <a:srgbClr val="46B0FA"/>
                </a:solidFill>
                <a:latin typeface="Times" panose="02020603050405020304" pitchFamily="18" charset="0"/>
                <a:cs typeface="Times" panose="02020603050405020304" pitchFamily="18" charset="0"/>
              </a:rPr>
              <a:t>Unit 5</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Applications of AI and Machine learning </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6</a:t>
            </a: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2914644"/>
          </a:xfrm>
          <a:prstGeom prst="rect">
            <a:avLst/>
          </a:prstGeom>
          <a:noFill/>
        </p:spPr>
        <p:txBody>
          <a:bodyPr wrap="square">
            <a:spAutoFit/>
          </a:bodyPr>
          <a:lstStyle/>
          <a:p>
            <a:pPr marL="457200" indent="-457200" algn="just">
              <a:buFont typeface="Arial" panose="020B0604020202020204" pitchFamily="34" charset="0"/>
              <a:buChar char="•"/>
            </a:pPr>
            <a:r>
              <a:rPr lang="en-IN" sz="2620" i="0" dirty="0">
                <a:solidFill>
                  <a:srgbClr val="0D0D0D"/>
                </a:solidFill>
                <a:effectLst/>
                <a:highlight>
                  <a:srgbClr val="FFFFFF"/>
                </a:highlight>
              </a:rPr>
              <a:t>Artificial Intelligence in Energy &amp; Utilities</a:t>
            </a:r>
          </a:p>
          <a:p>
            <a:pPr marL="457200" indent="-457200" algn="just">
              <a:buFont typeface="Arial" panose="020B0604020202020204" pitchFamily="34" charset="0"/>
              <a:buChar char="•"/>
            </a:pPr>
            <a:r>
              <a:rPr lang="en-US" sz="2620" i="0" dirty="0">
                <a:solidFill>
                  <a:srgbClr val="0D0D0D"/>
                </a:solidFill>
                <a:effectLst/>
                <a:highlight>
                  <a:srgbClr val="FFFFFF"/>
                </a:highlight>
              </a:rPr>
              <a:t>Defect detection and predictive maintenance</a:t>
            </a:r>
          </a:p>
          <a:p>
            <a:pPr marL="457200" indent="-457200" algn="just">
              <a:buFont typeface="Arial" panose="020B0604020202020204" pitchFamily="34" charset="0"/>
              <a:buChar char="•"/>
            </a:pPr>
            <a:r>
              <a:rPr lang="en-US" sz="2620" i="0" dirty="0">
                <a:solidFill>
                  <a:srgbClr val="0D0D0D"/>
                </a:solidFill>
                <a:effectLst/>
                <a:highlight>
                  <a:srgbClr val="FFFFFF"/>
                </a:highlight>
              </a:rPr>
              <a:t>Transforming the customer experience</a:t>
            </a:r>
          </a:p>
          <a:p>
            <a:pPr marL="457200" indent="-457200" algn="just">
              <a:buFont typeface="Arial" panose="020B0604020202020204" pitchFamily="34" charset="0"/>
              <a:buChar char="•"/>
            </a:pPr>
            <a:r>
              <a:rPr lang="en-US" sz="2620" i="0" dirty="0">
                <a:solidFill>
                  <a:srgbClr val="0D0D0D"/>
                </a:solidFill>
                <a:effectLst/>
                <a:highlight>
                  <a:srgbClr val="FFFFFF"/>
                </a:highlight>
              </a:rPr>
              <a:t>Forecasting the water and energy consumption</a:t>
            </a:r>
          </a:p>
          <a:p>
            <a:pPr marL="457200" indent="-457200" algn="just">
              <a:buFont typeface="Arial" panose="020B0604020202020204" pitchFamily="34" charset="0"/>
              <a:buChar char="•"/>
            </a:pPr>
            <a:endParaRPr lang="en-US" sz="2620" i="0" dirty="0">
              <a:solidFill>
                <a:srgbClr val="0D0D0D"/>
              </a:solidFill>
              <a:effectLst/>
              <a:highlight>
                <a:srgbClr val="FFFFFF"/>
              </a:highlight>
            </a:endParaRPr>
          </a:p>
          <a:p>
            <a:pPr marL="457200" indent="-457200" algn="just">
              <a:buFont typeface="Arial" panose="020B0604020202020204" pitchFamily="34" charset="0"/>
              <a:buChar char="•"/>
            </a:pPr>
            <a:endParaRPr lang="en-IN" sz="2620" i="0" dirty="0">
              <a:solidFill>
                <a:srgbClr val="0D0D0D"/>
              </a:solidFill>
              <a:effectLst/>
              <a:highlight>
                <a:srgbClr val="FFFFFF"/>
              </a:highlight>
            </a:endParaRPr>
          </a:p>
          <a:p>
            <a:pPr marL="457200" indent="-457200" algn="just">
              <a:buFont typeface="Arial" panose="020B0604020202020204" pitchFamily="34" charset="0"/>
              <a:buChar char="•"/>
            </a:pPr>
            <a:endParaRPr lang="en-IN" sz="2620" i="0" dirty="0">
              <a:solidFill>
                <a:srgbClr val="0D0D0D"/>
              </a:solidFill>
              <a:effectLst/>
              <a:highlight>
                <a:srgbClr val="FFFFFF"/>
              </a:highlight>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592509"/>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2097686"/>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Understand the role of AI in Energy and Utilities.</a:t>
            </a:r>
            <a:endParaRPr lang="en-US" sz="2400" b="1" i="1" dirty="0">
              <a:latin typeface="Arial"/>
              <a:cs typeface="Arial"/>
            </a:endParaRPr>
          </a:p>
          <a:p>
            <a:pPr algn="just"/>
            <a:r>
              <a:rPr lang="en-US" sz="2400" b="1" i="1" dirty="0">
                <a:latin typeface="Arial"/>
                <a:cs typeface="Arial"/>
              </a:rPr>
              <a:t>LO2: </a:t>
            </a:r>
            <a:r>
              <a:rPr lang="en-US" sz="2400" i="1" dirty="0">
                <a:latin typeface="Arial"/>
                <a:cs typeface="Arial"/>
              </a:rPr>
              <a:t>Examine real world case studies to forecast the water and energy consumption.</a:t>
            </a:r>
          </a:p>
          <a:p>
            <a:pPr algn="just"/>
            <a:r>
              <a:rPr lang="en-US" sz="2400" b="1" i="1" dirty="0">
                <a:latin typeface="Arial"/>
                <a:cs typeface="Arial"/>
              </a:rPr>
              <a:t>LO3: </a:t>
            </a:r>
            <a:r>
              <a:rPr lang="en-US" sz="2400" i="1" dirty="0">
                <a:latin typeface="Arial"/>
                <a:cs typeface="Arial"/>
              </a:rPr>
              <a:t>Identify the challenges faced in applying AI in Energy and Utilities.</a:t>
            </a:r>
          </a:p>
          <a:p>
            <a:pPr algn="just"/>
            <a:endParaRPr lang="en-US" sz="2400" i="1" dirty="0">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73766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CO4:</a:t>
            </a:r>
            <a:r>
              <a:rPr lang="en-US" sz="2400" i="1" dirty="0">
                <a:latin typeface="Arial"/>
                <a:cs typeface="Arial"/>
              </a:rPr>
              <a:t> Assess and model real-world practical problems that can be handled by AI and ML. </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Artificial Intelligence in Energy &amp; Utilities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486664"/>
            <a:ext cx="11943797" cy="2578933"/>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92% of companies are investing in AI or plan to do so within two years.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67% of energy executives see AI benefits in better customer experiences.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Over 50% benefit from improved decision-making and product innovation.</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endParaRPr kumimoji="0" lang="en-US" altLang="en-US" sz="2621"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99516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79107"/>
            <a:ext cx="11943797" cy="4394046"/>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130000"/>
              </a:lnSpc>
              <a:spcBef>
                <a:spcPts val="1092"/>
              </a:spcBef>
              <a:spcAft>
                <a:spcPts val="0"/>
              </a:spcAft>
              <a:buClrTx/>
              <a:buSzTx/>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One of the challenges that the energy &amp; utilities companies face is detecting suspect pipes/wiring/machines or defects in fault-susceptible processes. Breakages are costly for utilities – in both financial capital and brand value. Defect detection becomes a priority for the field to avoid noticeable losses.</a:t>
            </a:r>
          </a:p>
          <a:p>
            <a:pPr marR="0" lvl="0" algn="ctr" defTabSz="998433" rtl="0" eaLnBrk="1" fontAlgn="auto" latinLnBrk="0" hangingPunct="1">
              <a:lnSpc>
                <a:spcPct val="130000"/>
              </a:lnSpc>
              <a:spcBef>
                <a:spcPts val="1092"/>
              </a:spcBef>
              <a:spcAft>
                <a:spcPts val="0"/>
              </a:spcAft>
              <a:buClrTx/>
              <a:buSzTx/>
              <a:tabLst/>
              <a:defRPr/>
            </a:pPr>
            <a:r>
              <a:rPr kumimoji="0" lang="en-US" altLang="en-US" sz="2621" b="0" i="1" u="none" strike="noStrike" kern="1200" cap="none" spc="0" normalizeH="0" baseline="0" noProof="0" dirty="0">
                <a:ln>
                  <a:noFill/>
                </a:ln>
                <a:effectLst/>
                <a:uLnTx/>
                <a:uFillTx/>
                <a:latin typeface="Calibri" panose="020F0502020204030204"/>
                <a:ea typeface="+mn-ea"/>
                <a:cs typeface="+mn-cs"/>
              </a:rPr>
              <a:t>35% of energy executives are realizing AI’s benefits in performing predictive maintenance and automating routine tasks (33%). AI image recognition and computer vision systems allow to cost-effectively process photos and videos of the facilities to alarm employees if any breakage is concerned.</a:t>
            </a:r>
          </a:p>
        </p:txBody>
      </p:sp>
    </p:spTree>
    <p:extLst>
      <p:ext uri="{BB962C8B-B14F-4D97-AF65-F5344CB8AC3E}">
        <p14:creationId xmlns:p14="http://schemas.microsoft.com/office/powerpoint/2010/main" val="4601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3498-29C9-6255-8E47-F61A06657CB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48149FD-5926-3040-A271-00BABBCBC3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1B4257B4-D4AE-E703-30D3-DE06D59C9854}"/>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a:extLst>
              <a:ext uri="{FF2B5EF4-FFF2-40B4-BE49-F238E27FC236}">
                <a16:creationId xmlns:a16="http://schemas.microsoft.com/office/drawing/2014/main" id="{ACF4F563-BA26-CA68-AA83-717EA9F78C49}"/>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CD8ADAB6-4633-AF94-A396-F93D6C9D74AC}"/>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C6EB507-EE17-E021-CDBD-FC98F1E714AA}"/>
              </a:ext>
            </a:extLst>
          </p:cNvPr>
          <p:cNvSpPr txBox="1"/>
          <p:nvPr/>
        </p:nvSpPr>
        <p:spPr>
          <a:xfrm>
            <a:off x="684302" y="2347970"/>
            <a:ext cx="6656211" cy="2856317"/>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The utility suppliers can predict with the help of AI the consumption of water/heating/energy and thus come up with dynamic pricing to offer super low variants when there is excess capacity</a:t>
            </a:r>
            <a:r>
              <a:rPr lang="en-US" altLang="en-US" sz="2800" dirty="0">
                <a:latin typeface="Calibri" panose="020F0502020204030204"/>
              </a:rPr>
              <a:t>.</a:t>
            </a:r>
            <a:endParaRPr kumimoji="0" lang="en-US" altLang="en-US" sz="2800" b="0" i="0" u="none" strike="noStrike" kern="1200" cap="none" spc="0" normalizeH="0" baseline="0" noProof="0" dirty="0">
              <a:ln>
                <a:noFill/>
              </a:ln>
              <a:effectLst/>
              <a:uLnTx/>
              <a:uFillTx/>
              <a:latin typeface="Calibri" panose="020F0502020204030204"/>
              <a:ea typeface="+mn-ea"/>
              <a:cs typeface="+mn-cs"/>
            </a:endParaRPr>
          </a:p>
        </p:txBody>
      </p:sp>
      <p:pic>
        <p:nvPicPr>
          <p:cNvPr id="6" name="Picture 5" descr="A car charging at a charging station&#10;&#10;Description automatically generated">
            <a:extLst>
              <a:ext uri="{FF2B5EF4-FFF2-40B4-BE49-F238E27FC236}">
                <a16:creationId xmlns:a16="http://schemas.microsoft.com/office/drawing/2014/main" id="{8F2D0BE2-BBD8-16D9-DA19-62DA57CB1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925" y="1870908"/>
            <a:ext cx="5878475" cy="3306642"/>
          </a:xfrm>
          <a:prstGeom prst="rect">
            <a:avLst/>
          </a:prstGeom>
        </p:spPr>
      </p:pic>
    </p:spTree>
    <p:extLst>
      <p:ext uri="{BB962C8B-B14F-4D97-AF65-F5344CB8AC3E}">
        <p14:creationId xmlns:p14="http://schemas.microsoft.com/office/powerpoint/2010/main" val="410222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2" y="2170850"/>
            <a:ext cx="6656211" cy="2296164"/>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AI provides a highly personalized view of those household interactions with different appliances through sophisticated disaggregation and customer segmentation. </a:t>
            </a:r>
          </a:p>
        </p:txBody>
      </p:sp>
      <p:pic>
        <p:nvPicPr>
          <p:cNvPr id="6" name="Picture 5" descr="A car charging at a charging station&#10;&#10;Description automatically generated">
            <a:extLst>
              <a:ext uri="{FF2B5EF4-FFF2-40B4-BE49-F238E27FC236}">
                <a16:creationId xmlns:a16="http://schemas.microsoft.com/office/drawing/2014/main" id="{6A137241-C391-9358-FAD7-01CB2896B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925" y="1870908"/>
            <a:ext cx="5878475" cy="3306642"/>
          </a:xfrm>
          <a:prstGeom prst="rect">
            <a:avLst/>
          </a:prstGeom>
        </p:spPr>
      </p:pic>
      <p:sp>
        <p:nvSpPr>
          <p:cNvPr id="5" name="TextBox 4">
            <a:extLst>
              <a:ext uri="{FF2B5EF4-FFF2-40B4-BE49-F238E27FC236}">
                <a16:creationId xmlns:a16="http://schemas.microsoft.com/office/drawing/2014/main" id="{A2BEEA82-FED9-24F0-57FA-7A1AE909AAD7}"/>
              </a:ext>
            </a:extLst>
          </p:cNvPr>
          <p:cNvSpPr txBox="1"/>
          <p:nvPr/>
        </p:nvSpPr>
        <p:spPr>
          <a:xfrm>
            <a:off x="684301" y="5435171"/>
            <a:ext cx="12035655" cy="1013804"/>
          </a:xfrm>
          <a:prstGeom prst="rect">
            <a:avLst/>
          </a:prstGeom>
          <a:noFill/>
        </p:spPr>
        <p:txBody>
          <a:bodyPr wrap="square">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Thus, the customer, concerned with the bill size, could adjust and regulate their utility consumption in the most rational way.</a:t>
            </a:r>
          </a:p>
        </p:txBody>
      </p:sp>
    </p:spTree>
    <p:extLst>
      <p:ext uri="{BB962C8B-B14F-4D97-AF65-F5344CB8AC3E}">
        <p14:creationId xmlns:p14="http://schemas.microsoft.com/office/powerpoint/2010/main" val="281896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D2924-5D4C-08A5-CEAD-5583493C2D33}"/>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72C186DB-81DA-F45D-F0F5-90E3675D19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C84ED7DE-27D2-902A-005C-9EF856855762}"/>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a:extLst>
              <a:ext uri="{FF2B5EF4-FFF2-40B4-BE49-F238E27FC236}">
                <a16:creationId xmlns:a16="http://schemas.microsoft.com/office/drawing/2014/main" id="{76EA5B28-8C00-0A95-3681-87444EFF6733}"/>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6715680-E136-9E84-A755-626FBDE489DF}"/>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345A6C87-9E61-EB0B-DC72-BCA124C9FFAA}"/>
              </a:ext>
            </a:extLst>
          </p:cNvPr>
          <p:cNvSpPr txBox="1"/>
          <p:nvPr/>
        </p:nvSpPr>
        <p:spPr>
          <a:xfrm>
            <a:off x="684302" y="1543689"/>
            <a:ext cx="6656211" cy="2296164"/>
          </a:xfrm>
          <a:prstGeom prst="rect">
            <a:avLst/>
          </a:prstGeom>
          <a:noFill/>
        </p:spPr>
        <p:txBody>
          <a:bodyPr wrap="square" lIns="99843" tIns="49922" rIns="99843" bIns="49922" rtlCol="0" anchor="ctr">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800" b="0" i="0" u="none" strike="noStrike" kern="1200" cap="none" spc="0" normalizeH="0" baseline="0" noProof="0" dirty="0">
                <a:ln>
                  <a:noFill/>
                </a:ln>
                <a:effectLst/>
                <a:uLnTx/>
                <a:uFillTx/>
                <a:latin typeface="Calibri" panose="020F0502020204030204"/>
                <a:ea typeface="+mn-ea"/>
                <a:cs typeface="+mn-cs"/>
              </a:rPr>
              <a:t>For instance, artificial intelligence informs a utility that household ‘A’ has an electric vehicle using a charger between midnight and 6 a.m. each night. </a:t>
            </a:r>
          </a:p>
        </p:txBody>
      </p:sp>
      <p:pic>
        <p:nvPicPr>
          <p:cNvPr id="6" name="Picture 5" descr="A car charging at a charging station&#10;&#10;Description automatically generated">
            <a:extLst>
              <a:ext uri="{FF2B5EF4-FFF2-40B4-BE49-F238E27FC236}">
                <a16:creationId xmlns:a16="http://schemas.microsoft.com/office/drawing/2014/main" id="{4633A036-8B7B-711C-7C0B-0A8C9B13C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925" y="1870908"/>
            <a:ext cx="5878475" cy="3306642"/>
          </a:xfrm>
          <a:prstGeom prst="rect">
            <a:avLst/>
          </a:prstGeom>
        </p:spPr>
      </p:pic>
      <p:sp>
        <p:nvSpPr>
          <p:cNvPr id="5" name="TextBox 4">
            <a:extLst>
              <a:ext uri="{FF2B5EF4-FFF2-40B4-BE49-F238E27FC236}">
                <a16:creationId xmlns:a16="http://schemas.microsoft.com/office/drawing/2014/main" id="{635B373F-4215-1004-D646-9F1072D88321}"/>
              </a:ext>
            </a:extLst>
          </p:cNvPr>
          <p:cNvSpPr txBox="1"/>
          <p:nvPr/>
        </p:nvSpPr>
        <p:spPr>
          <a:xfrm>
            <a:off x="684302" y="5319090"/>
            <a:ext cx="11474903" cy="1013804"/>
          </a:xfrm>
          <a:prstGeom prst="rect">
            <a:avLst/>
          </a:prstGeom>
          <a:noFill/>
        </p:spPr>
        <p:txBody>
          <a:bodyPr wrap="square">
            <a:spAutoFit/>
          </a:bodyPr>
          <a:lstStyle/>
          <a:p>
            <a:pPr marR="0" lvl="0" algn="just" defTabSz="998433" rtl="0" eaLnBrk="1" fontAlgn="auto" latinLnBrk="0" hangingPunct="1">
              <a:lnSpc>
                <a:spcPct val="130000"/>
              </a:lnSpc>
              <a:spcBef>
                <a:spcPts val="1092"/>
              </a:spcBef>
              <a:spcAft>
                <a:spcPts val="0"/>
              </a:spcAft>
              <a:buClrTx/>
              <a:buSzTx/>
              <a:tabLst/>
              <a:defRPr/>
            </a:pPr>
            <a:r>
              <a:rPr kumimoji="0" lang="en-US" altLang="en-US" sz="2400" b="0" i="0" u="none" strike="noStrike" kern="1200" cap="none" spc="0" normalizeH="0" baseline="0" noProof="0" dirty="0">
                <a:ln>
                  <a:noFill/>
                </a:ln>
                <a:effectLst/>
                <a:uLnTx/>
                <a:uFillTx/>
                <a:latin typeface="Calibri" panose="020F0502020204030204"/>
                <a:ea typeface="+mn-ea"/>
                <a:cs typeface="+mn-cs"/>
              </a:rPr>
              <a:t>Now, utility suppliers have the option to suggest those householders charge their EV earlier when electricity is cheaper.</a:t>
            </a:r>
          </a:p>
        </p:txBody>
      </p:sp>
    </p:spTree>
    <p:extLst>
      <p:ext uri="{BB962C8B-B14F-4D97-AF65-F5344CB8AC3E}">
        <p14:creationId xmlns:p14="http://schemas.microsoft.com/office/powerpoint/2010/main" val="268740673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8452</TotalTime>
  <Words>1065</Words>
  <Application>Microsoft Office PowerPoint</Application>
  <PresentationFormat>Custom</PresentationFormat>
  <Paragraphs>128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315</cp:revision>
  <dcterms:created xsi:type="dcterms:W3CDTF">2023-06-27T05:32:28Z</dcterms:created>
  <dcterms:modified xsi:type="dcterms:W3CDTF">2024-11-25T12:33:47Z</dcterms:modified>
</cp:coreProperties>
</file>