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766" r:id="rId1"/>
  </p:sldMasterIdLst>
  <p:notesMasterIdLst>
    <p:notesMasterId r:id="rId12"/>
  </p:notesMasterIdLst>
  <p:sldIdLst>
    <p:sldId id="270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0" r:id="rId10"/>
    <p:sldId id="263" r:id="rId11"/>
  </p:sldIdLst>
  <p:sldSz cx="14630400" cy="8229600"/>
  <p:notesSz cx="8229600" cy="146304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libri Light" panose="020F0302020204030204" pitchFamily="34" charset="0"/>
      <p:regular r:id="rId17"/>
      <p:italic r:id="rId18"/>
    </p:embeddedFont>
    <p:embeddedFont>
      <p:font typeface="Merriweather Bold" panose="020B0604020202020204" charset="0"/>
      <p:bold r:id="rId19"/>
    </p:embeddedFont>
    <p:embeddedFont>
      <p:font typeface="Open Sans" panose="020B0606030504020204" pitchFamily="34" charset="0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170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78348-205F-4FE0-8959-030EBBDF6E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63D2E3-BE76-492B-BB32-AC2CCBF0F9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517D4-87D8-4DB5-8978-09CEC28B3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55125-5633-430D-92D4-BE36F7582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A6DE3-CE86-4321-9DBE-B869153C5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23229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D837C-3014-41E0-841B-717AAD013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5DBF8C-574E-4688-BC98-0E47BD20E1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4FD4B-662B-42E4-9FC6-6C8C1A820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05FEF-D772-4F63-A6AF-0435FA9FD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AC3A1-59A1-4096-8FD1-5D530117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334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27127C-3F09-4222-8056-4D173472B4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B05BC-E5E9-496A-BD0B-F521F41967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881B2-65F9-4671-8D80-0103059AE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CD989-769F-4EE4-9F43-945DA7ABD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E9726-BA24-46AC-BE39-A846949E2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22630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7308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96337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8113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6450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87527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7619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7C7F5-6ED7-400A-8C8A-A30C04F0B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C4BEC-0C3B-4597-AEF3-95C9019F6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CA953-F19A-48CA-B551-D2FDA5495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6ACE4-4339-4E52-B8FE-8C0FFE492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F6D8D-6A10-451C-966B-41086096B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5769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4BA72-A4BE-4231-ABE7-A79D5DE78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95100-D6DA-4C3A-9053-55F3C143C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B1368-16A1-4C9D-9C2D-3F6B914A9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D74F6-809D-4B79-A50F-29639B2B5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7AC7C-A103-49F7-AB84-EA277F888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55545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50B35-E502-42A8-A167-0462C3B73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C244E-0FED-4C60-8A8A-FC29C1EDB5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66C22A-9054-443C-B040-66365366C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E79327-1B40-4390-93AE-BFD23E2B4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AA721-5AAD-4AE6-BA4B-35005132A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D5A474-38BE-4FDF-A875-8793DA3B8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11123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4C918-BD85-47F7-8F96-1C99A10D0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CAB24-8905-4F1B-A3C7-0D257B99C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C5716B-CB5C-4E51-AA7B-A89726CD9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3BD072-3168-4F7C-946E-B5063C76B3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DC8966-E83F-495B-8226-15303C17B9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52B353-1CCE-44D5-984E-5D9A837F0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95EBA5-0AEA-487B-B939-76D5541FA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E40B64-1427-4736-B894-3ADE908E3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17854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BE1F9-6A0A-4310-A47D-816DCE40A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10C053-128F-4B2A-B1D6-389C97680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48F1C5-4C98-45F5-8D8D-C1F9B239F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8835DE-E49E-4033-94F3-2814CD531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400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867784-CC6A-45FD-94F8-9EAFF4425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C809CC-27B3-421C-94FC-2DFB543B3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7F7C0B-1A66-4B36-B858-CB3F52F49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9656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98B5-2683-49F5-A776-CB92EF51C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81E35-6DF7-47CE-9C18-A18ED7840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F1B977-B417-40C3-9CF5-CDE57E949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259B87-AD69-4C6E-A6DD-626818BFE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EB2E8A-338F-494E-8FB0-F804F9183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27C36-D45B-41EC-BEED-0962C4716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71473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B3B01-83CA-45F7-A407-966B882EE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29FD3F-0169-43FD-B5DD-905DF89146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5A2D7B-1BCC-4ABF-8957-E837BB43F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FBE94-ED7C-4B13-A285-23FBE0FEF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C91FAB-7211-4553-9E4A-851040A95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2E12FC-9349-42A0-A60F-6BE0B0DDA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56126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7D67E8-5C84-44D6-9178-3CEE57677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1E7E5-275E-4CF5-B6F8-0E5B21D5F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0BC0A-EC42-407E-8392-D433B8832F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57E27-DB60-4F8E-9702-E94F3D746D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5DBC6-D84C-4FAF-B073-C2E4CCF41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11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</p:sldLayoutIdLst>
  <p:hf sldNum="0"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EDBE3E-66D6-4FEB-B594-288EB904D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62" y="0"/>
            <a:ext cx="14544338" cy="822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366895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23087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Conclusion </a:t>
            </a:r>
            <a:endParaRPr lang="en-US" sz="4450"/>
          </a:p>
        </p:txBody>
      </p:sp>
      <p:sp>
        <p:nvSpPr>
          <p:cNvPr id="3" name="Text 1"/>
          <p:cNvSpPr/>
          <p:nvPr/>
        </p:nvSpPr>
        <p:spPr>
          <a:xfrm>
            <a:off x="793790" y="350662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Accuracy</a:t>
            </a:r>
            <a:endParaRPr lang="en-US" sz="2200"/>
          </a:p>
        </p:txBody>
      </p:sp>
      <p:sp>
        <p:nvSpPr>
          <p:cNvPr id="4" name="Text 2"/>
          <p:cNvSpPr/>
          <p:nvPr/>
        </p:nvSpPr>
        <p:spPr>
          <a:xfrm>
            <a:off x="793790" y="4087773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Machine learning models effectively distinguish fake news. Our approach can be accurate.</a:t>
            </a:r>
            <a:endParaRPr lang="en-US" sz="1750"/>
          </a:p>
        </p:txBody>
      </p:sp>
      <p:sp>
        <p:nvSpPr>
          <p:cNvPr id="5" name="Text 3"/>
          <p:cNvSpPr/>
          <p:nvPr/>
        </p:nvSpPr>
        <p:spPr>
          <a:xfrm>
            <a:off x="7599521" y="350662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Challenges</a:t>
            </a:r>
            <a:endParaRPr lang="en-US" sz="2200"/>
          </a:p>
        </p:txBody>
      </p:sp>
      <p:sp>
        <p:nvSpPr>
          <p:cNvPr id="6" name="Text 4"/>
          <p:cNvSpPr/>
          <p:nvPr/>
        </p:nvSpPr>
        <p:spPr>
          <a:xfrm>
            <a:off x="7599521" y="4087773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Fake news detection remains tough. Continuous improvement and adaptation are needed.</a:t>
            </a:r>
            <a:endParaRPr lang="en-US" sz="1750"/>
          </a:p>
        </p:txBody>
      </p:sp>
      <p:sp>
        <p:nvSpPr>
          <p:cNvPr id="7" name="Text 5"/>
          <p:cNvSpPr/>
          <p:nvPr/>
        </p:nvSpPr>
        <p:spPr>
          <a:xfrm>
            <a:off x="793790" y="5272802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Fake news detection uses machine learning. This project is a starting point. More research is required to create reliable systems.</a:t>
            </a:r>
            <a:endParaRPr lang="en-US" sz="175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DF0839-867E-4640-9075-2EEFAB875E23}"/>
              </a:ext>
            </a:extLst>
          </p:cNvPr>
          <p:cNvSpPr/>
          <p:nvPr/>
        </p:nvSpPr>
        <p:spPr>
          <a:xfrm>
            <a:off x="12500386" y="7680960"/>
            <a:ext cx="2033195" cy="441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19181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Introduction</a:t>
            </a:r>
            <a:endParaRPr lang="en-US" sz="4450"/>
          </a:p>
        </p:txBody>
      </p:sp>
      <p:sp>
        <p:nvSpPr>
          <p:cNvPr id="4" name="Text 1"/>
          <p:cNvSpPr/>
          <p:nvPr/>
        </p:nvSpPr>
        <p:spPr>
          <a:xfrm>
            <a:off x="6280190" y="2240756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Fake news is a growing problem that misleads people and spreads false information. It can change public opinions and reduce trust in real news. This project aims to solve this issue by using </a:t>
            </a:r>
            <a:r>
              <a:rPr lang="en-US" sz="1750" b="1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machine learning</a:t>
            </a:r>
            <a:r>
              <a:rPr lang="en-US" sz="175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to detect fake news accurately.</a:t>
            </a:r>
            <a:endParaRPr lang="en-US" sz="175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3947517"/>
            <a:ext cx="566976" cy="566976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280190" y="4741307"/>
            <a:ext cx="2291953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Information Integrity</a:t>
            </a:r>
            <a:endParaRPr lang="en-US" sz="2200"/>
          </a:p>
        </p:txBody>
      </p:sp>
      <p:sp>
        <p:nvSpPr>
          <p:cNvPr id="7" name="Text 3"/>
          <p:cNvSpPr/>
          <p:nvPr/>
        </p:nvSpPr>
        <p:spPr>
          <a:xfrm>
            <a:off x="6280190" y="5586055"/>
            <a:ext cx="22919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Making sure news is real and trustworthy.</a:t>
            </a:r>
            <a:endParaRPr lang="en-US" sz="175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2304" y="3947517"/>
            <a:ext cx="566976" cy="566976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8912304" y="4741307"/>
            <a:ext cx="2292072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Combating Disinformation</a:t>
            </a:r>
            <a:endParaRPr lang="en-US" sz="2200"/>
          </a:p>
        </p:txBody>
      </p:sp>
      <p:sp>
        <p:nvSpPr>
          <p:cNvPr id="10" name="Text 5"/>
          <p:cNvSpPr/>
          <p:nvPr/>
        </p:nvSpPr>
        <p:spPr>
          <a:xfrm>
            <a:off x="8912304" y="5586055"/>
            <a:ext cx="229207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Stopping the spread of fake news.</a:t>
            </a:r>
            <a:endParaRPr lang="en-US" sz="175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44538" y="3947517"/>
            <a:ext cx="566976" cy="566976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11544538" y="4741307"/>
            <a:ext cx="2291953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Technological Solution</a:t>
            </a:r>
            <a:endParaRPr lang="en-US" sz="2200"/>
          </a:p>
        </p:txBody>
      </p:sp>
      <p:sp>
        <p:nvSpPr>
          <p:cNvPr id="13" name="Text 7"/>
          <p:cNvSpPr/>
          <p:nvPr/>
        </p:nvSpPr>
        <p:spPr>
          <a:xfrm>
            <a:off x="11544538" y="5586055"/>
            <a:ext cx="2291953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Using machine learning to detect fake news automatically.</a:t>
            </a:r>
            <a:endParaRPr lang="en-US" sz="175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E3E275-E9E6-4DDF-BF04-1B001AD73DF4}"/>
              </a:ext>
            </a:extLst>
          </p:cNvPr>
          <p:cNvSpPr/>
          <p:nvPr/>
        </p:nvSpPr>
        <p:spPr>
          <a:xfrm>
            <a:off x="12500386" y="7680960"/>
            <a:ext cx="2033195" cy="441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230874"/>
            <a:ext cx="1291911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Data Collection: True and Fake News Datasets</a:t>
            </a:r>
            <a:endParaRPr lang="en-US" sz="4450"/>
          </a:p>
        </p:txBody>
      </p:sp>
      <p:sp>
        <p:nvSpPr>
          <p:cNvPr id="3" name="Text 1"/>
          <p:cNvSpPr/>
          <p:nvPr/>
        </p:nvSpPr>
        <p:spPr>
          <a:xfrm>
            <a:off x="793790" y="350662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True News Dataset</a:t>
            </a:r>
            <a:endParaRPr lang="en-US" sz="2200"/>
          </a:p>
        </p:txBody>
      </p:sp>
      <p:sp>
        <p:nvSpPr>
          <p:cNvPr id="4" name="Text 2"/>
          <p:cNvSpPr/>
          <p:nvPr/>
        </p:nvSpPr>
        <p:spPr>
          <a:xfrm>
            <a:off x="793790" y="4087773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Sourced from reliable news outlets. Articles labeled as factual and verified.</a:t>
            </a:r>
            <a:endParaRPr lang="en-US" sz="1750"/>
          </a:p>
        </p:txBody>
      </p:sp>
      <p:sp>
        <p:nvSpPr>
          <p:cNvPr id="5" name="Text 3"/>
          <p:cNvSpPr/>
          <p:nvPr/>
        </p:nvSpPr>
        <p:spPr>
          <a:xfrm>
            <a:off x="7599521" y="350662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Fake News Dataset</a:t>
            </a:r>
            <a:endParaRPr lang="en-US" sz="2200"/>
          </a:p>
        </p:txBody>
      </p:sp>
      <p:sp>
        <p:nvSpPr>
          <p:cNvPr id="6" name="Text 4"/>
          <p:cNvSpPr/>
          <p:nvPr/>
        </p:nvSpPr>
        <p:spPr>
          <a:xfrm>
            <a:off x="7599521" y="4087773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Collected from unreliable websites and social media. Articles flagged as deceptive.</a:t>
            </a:r>
            <a:endParaRPr lang="en-US" sz="1750"/>
          </a:p>
        </p:txBody>
      </p:sp>
      <p:sp>
        <p:nvSpPr>
          <p:cNvPr id="7" name="Text 5"/>
          <p:cNvSpPr/>
          <p:nvPr/>
        </p:nvSpPr>
        <p:spPr>
          <a:xfrm>
            <a:off x="793790" y="5272802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We used two distinct datasets. Our true news dataset contains articles from trusted sources. The fake news dataset contains deceptive articles.</a:t>
            </a:r>
            <a:endParaRPr lang="en-US" sz="175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9F724D-18E8-4A01-AAF8-B944060DEA06}"/>
              </a:ext>
            </a:extLst>
          </p:cNvPr>
          <p:cNvSpPr/>
          <p:nvPr/>
        </p:nvSpPr>
        <p:spPr>
          <a:xfrm>
            <a:off x="12500386" y="7680960"/>
            <a:ext cx="2033195" cy="441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6410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Data Preprocessing</a:t>
            </a:r>
            <a:endParaRPr lang="en-US" sz="4450"/>
          </a:p>
        </p:txBody>
      </p:sp>
      <p:sp>
        <p:nvSpPr>
          <p:cNvPr id="3" name="Text 1"/>
          <p:cNvSpPr/>
          <p:nvPr/>
        </p:nvSpPr>
        <p:spPr>
          <a:xfrm>
            <a:off x="793790" y="3413046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Raw data requires careful preprocessing. This involves cleaning, tokenization, and normalization. Techniques like removing stop words and stemming are applied. Preprocessing ensures quality for effective model training.</a:t>
            </a:r>
            <a:endParaRPr lang="en-US" sz="1750"/>
          </a:p>
        </p:txBody>
      </p:sp>
      <p:sp>
        <p:nvSpPr>
          <p:cNvPr id="4" name="Shape 2"/>
          <p:cNvSpPr/>
          <p:nvPr/>
        </p:nvSpPr>
        <p:spPr>
          <a:xfrm>
            <a:off x="793790" y="464915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970955" y="4734163"/>
            <a:ext cx="15585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1</a:t>
            </a:r>
            <a:endParaRPr lang="en-US" sz="2650"/>
          </a:p>
        </p:txBody>
      </p:sp>
      <p:sp>
        <p:nvSpPr>
          <p:cNvPr id="6" name="Text 4"/>
          <p:cNvSpPr/>
          <p:nvPr/>
        </p:nvSpPr>
        <p:spPr>
          <a:xfrm>
            <a:off x="1530906" y="464915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Cleaning</a:t>
            </a:r>
            <a:endParaRPr lang="en-US" sz="2200"/>
          </a:p>
        </p:txBody>
      </p:sp>
      <p:sp>
        <p:nvSpPr>
          <p:cNvPr id="7" name="Text 5"/>
          <p:cNvSpPr/>
          <p:nvPr/>
        </p:nvSpPr>
        <p:spPr>
          <a:xfrm>
            <a:off x="1530906" y="5139571"/>
            <a:ext cx="345924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Removing irrelevant characters.</a:t>
            </a:r>
            <a:endParaRPr lang="en-US" sz="1750"/>
          </a:p>
        </p:txBody>
      </p:sp>
      <p:sp>
        <p:nvSpPr>
          <p:cNvPr id="8" name="Shape 6"/>
          <p:cNvSpPr/>
          <p:nvPr/>
        </p:nvSpPr>
        <p:spPr>
          <a:xfrm>
            <a:off x="5216962" y="464915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5369123" y="4734163"/>
            <a:ext cx="205859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2</a:t>
            </a:r>
            <a:endParaRPr lang="en-US" sz="2650"/>
          </a:p>
        </p:txBody>
      </p:sp>
      <p:sp>
        <p:nvSpPr>
          <p:cNvPr id="10" name="Text 8"/>
          <p:cNvSpPr/>
          <p:nvPr/>
        </p:nvSpPr>
        <p:spPr>
          <a:xfrm>
            <a:off x="5954078" y="464915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Tokenization</a:t>
            </a:r>
            <a:endParaRPr lang="en-US" sz="2200"/>
          </a:p>
        </p:txBody>
      </p:sp>
      <p:sp>
        <p:nvSpPr>
          <p:cNvPr id="11" name="Text 9"/>
          <p:cNvSpPr/>
          <p:nvPr/>
        </p:nvSpPr>
        <p:spPr>
          <a:xfrm>
            <a:off x="5954078" y="5139571"/>
            <a:ext cx="345924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Splitting text into individual words or tokens.</a:t>
            </a:r>
            <a:endParaRPr lang="en-US" sz="1750"/>
          </a:p>
        </p:txBody>
      </p:sp>
      <p:sp>
        <p:nvSpPr>
          <p:cNvPr id="12" name="Shape 10"/>
          <p:cNvSpPr/>
          <p:nvPr/>
        </p:nvSpPr>
        <p:spPr>
          <a:xfrm>
            <a:off x="9640133" y="464915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9798963" y="4734163"/>
            <a:ext cx="19264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3</a:t>
            </a:r>
            <a:endParaRPr lang="en-US" sz="2650"/>
          </a:p>
        </p:txBody>
      </p:sp>
      <p:sp>
        <p:nvSpPr>
          <p:cNvPr id="14" name="Text 12"/>
          <p:cNvSpPr/>
          <p:nvPr/>
        </p:nvSpPr>
        <p:spPr>
          <a:xfrm>
            <a:off x="10377249" y="464915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Normalization</a:t>
            </a:r>
            <a:endParaRPr lang="en-US" sz="2200"/>
          </a:p>
        </p:txBody>
      </p:sp>
      <p:sp>
        <p:nvSpPr>
          <p:cNvPr id="15" name="Text 13"/>
          <p:cNvSpPr/>
          <p:nvPr/>
        </p:nvSpPr>
        <p:spPr>
          <a:xfrm>
            <a:off x="10377249" y="5139571"/>
            <a:ext cx="345924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Converting text to a standard format.</a:t>
            </a:r>
            <a:endParaRPr lang="en-US" sz="175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A3CD36-17D1-44B5-9DFE-A70D6970ABCE}"/>
              </a:ext>
            </a:extLst>
          </p:cNvPr>
          <p:cNvSpPr/>
          <p:nvPr/>
        </p:nvSpPr>
        <p:spPr>
          <a:xfrm>
            <a:off x="12500386" y="7670202"/>
            <a:ext cx="2033195" cy="441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19D8665-4A44-48E1-9E63-8733F36F2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69" y="32818"/>
            <a:ext cx="14334462" cy="80779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D128657-1AA1-4B63-96ED-BDBE09F14B73}"/>
              </a:ext>
            </a:extLst>
          </p:cNvPr>
          <p:cNvSpPr/>
          <p:nvPr/>
        </p:nvSpPr>
        <p:spPr>
          <a:xfrm>
            <a:off x="12812358" y="75850"/>
            <a:ext cx="1495313" cy="2038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CA4E5F-47DE-4DB5-97B4-8B4ED974C9F5}"/>
              </a:ext>
            </a:extLst>
          </p:cNvPr>
          <p:cNvSpPr/>
          <p:nvPr/>
        </p:nvSpPr>
        <p:spPr>
          <a:xfrm>
            <a:off x="9843247" y="6035040"/>
            <a:ext cx="161365" cy="3119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699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A3EA4BC-0B85-42A5-96C3-CA06F573E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36" y="505610"/>
            <a:ext cx="13924527" cy="6970955"/>
          </a:xfrm>
          <a:prstGeom prst="rect">
            <a:avLst/>
          </a:prstGeom>
        </p:spPr>
      </p:pic>
      <p:sp>
        <p:nvSpPr>
          <p:cNvPr id="8" name="Rectangle: Single Corner Rounded 7">
            <a:extLst>
              <a:ext uri="{FF2B5EF4-FFF2-40B4-BE49-F238E27FC236}">
                <a16:creationId xmlns:a16="http://schemas.microsoft.com/office/drawing/2014/main" id="{72853A3E-092A-4A52-9159-8659FD9E26DF}"/>
              </a:ext>
            </a:extLst>
          </p:cNvPr>
          <p:cNvSpPr/>
          <p:nvPr/>
        </p:nvSpPr>
        <p:spPr>
          <a:xfrm>
            <a:off x="12564932" y="7713233"/>
            <a:ext cx="2065468" cy="516367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659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C53DB4-5122-44BD-A2DE-6AF1A5BE8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57" y="677733"/>
            <a:ext cx="13679085" cy="673428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2BF7D4A-10F7-4616-82E2-7A9AC866D0DC}"/>
              </a:ext>
            </a:extLst>
          </p:cNvPr>
          <p:cNvSpPr/>
          <p:nvPr/>
        </p:nvSpPr>
        <p:spPr>
          <a:xfrm>
            <a:off x="12607962" y="7670202"/>
            <a:ext cx="2022438" cy="5593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113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B64B68-E023-4F72-8299-861B4F4FF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64" y="3937299"/>
            <a:ext cx="5608806" cy="42923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9C907D-8B28-4DFB-955C-8D97AE0BB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1" y="3969572"/>
            <a:ext cx="7315200" cy="42923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4893FE-1EC7-4098-89C7-FA07806F79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93" y="37620"/>
            <a:ext cx="6599492" cy="38996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9826A7-D61B-485D-B66F-C1089AF1F0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200" y="37620"/>
            <a:ext cx="6599492" cy="389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107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02218" y="473154"/>
            <a:ext cx="4301728" cy="5376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200"/>
              </a:lnSpc>
              <a:buNone/>
            </a:pPr>
            <a:r>
              <a:rPr lang="en-US" sz="3350" b="1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Model Evaluation</a:t>
            </a:r>
            <a:endParaRPr lang="en-US" sz="3350"/>
          </a:p>
        </p:txBody>
      </p:sp>
      <p:sp>
        <p:nvSpPr>
          <p:cNvPr id="3" name="Text 1"/>
          <p:cNvSpPr/>
          <p:nvPr/>
        </p:nvSpPr>
        <p:spPr>
          <a:xfrm>
            <a:off x="602218" y="1354931"/>
            <a:ext cx="13425964" cy="5505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150"/>
              </a:lnSpc>
              <a:buNone/>
            </a:pPr>
            <a:r>
              <a:rPr lang="en-US" sz="135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trained model is evaluated using a held-out test set. Metrics such as accuracy, precision, recall, and F1-score are calculated. These metrics determine the model's effectiveness. Evaluation ensures the model generalizes well to unseen data.</a:t>
            </a:r>
            <a:endParaRPr lang="en-US" sz="135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18" y="2098953"/>
            <a:ext cx="10184844" cy="570345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279A957-CB3B-4935-8315-B251F7B2A20A}"/>
              </a:ext>
            </a:extLst>
          </p:cNvPr>
          <p:cNvSpPr/>
          <p:nvPr/>
        </p:nvSpPr>
        <p:spPr>
          <a:xfrm>
            <a:off x="12500386" y="7691718"/>
            <a:ext cx="2033195" cy="441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</TotalTime>
  <Words>300</Words>
  <Application>Microsoft Office PowerPoint</Application>
  <PresentationFormat>Custom</PresentationFormat>
  <Paragraphs>38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Calibri Light</vt:lpstr>
      <vt:lpstr>Merriweather Bold</vt:lpstr>
      <vt:lpstr>Open Sans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KSHITIJ CHOUGALE</cp:lastModifiedBy>
  <cp:revision>19</cp:revision>
  <dcterms:created xsi:type="dcterms:W3CDTF">2025-02-10T15:56:42Z</dcterms:created>
  <dcterms:modified xsi:type="dcterms:W3CDTF">2025-02-12T08:47:24Z</dcterms:modified>
</cp:coreProperties>
</file>