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903-8F39-4350-9E52-308DD4DEE3C2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03A29-6C62-4161-BBC6-D4537504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583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7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8375-6E56-4A57-BEA7-0EB030381B93}" type="datetimeFigureOut">
              <a:rPr lang="en-US" smtClean="0"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A2C1E8-A0C4-4454-896B-4A3F1C5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Voice based Information Retrieval System in Hindi-</a:t>
            </a:r>
            <a:br>
              <a:rPr lang="en-US" dirty="0" smtClean="0"/>
            </a:br>
            <a:r>
              <a:rPr lang="en-US" dirty="0" err="1" smtClean="0"/>
              <a:t>HinSearch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936036" cy="217050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 smtClean="0"/>
              <a:t>Mentor: Dr. </a:t>
            </a:r>
            <a:r>
              <a:rPr lang="en-US" sz="2400" dirty="0" err="1" smtClean="0"/>
              <a:t>Sukomal</a:t>
            </a:r>
            <a:r>
              <a:rPr lang="en-US" sz="2400" dirty="0" smtClean="0"/>
              <a:t> Pal</a:t>
            </a:r>
          </a:p>
          <a:p>
            <a:endParaRPr lang="en-US" dirty="0" smtClean="0"/>
          </a:p>
          <a:p>
            <a:r>
              <a:rPr lang="en-US" dirty="0" smtClean="0"/>
              <a:t>By-</a:t>
            </a:r>
          </a:p>
          <a:p>
            <a:r>
              <a:rPr lang="en-US" dirty="0" smtClean="0"/>
              <a:t>Kshitij Jolly</a:t>
            </a:r>
          </a:p>
          <a:p>
            <a:r>
              <a:rPr lang="en-US" dirty="0" err="1" smtClean="0"/>
              <a:t>Ankit</a:t>
            </a:r>
            <a:r>
              <a:rPr lang="en-US" dirty="0" smtClean="0"/>
              <a:t> Kumar Mishra</a:t>
            </a:r>
          </a:p>
          <a:p>
            <a:r>
              <a:rPr lang="en-US" dirty="0" err="1" smtClean="0"/>
              <a:t>Kinshuk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We have to make the app respond to questions like “Belgium </a:t>
            </a:r>
            <a:r>
              <a:rPr lang="en-US" sz="2400" dirty="0" err="1" smtClean="0"/>
              <a:t>ki</a:t>
            </a:r>
            <a:r>
              <a:rPr lang="en-US" sz="2400" dirty="0" smtClean="0"/>
              <a:t> </a:t>
            </a:r>
            <a:r>
              <a:rPr lang="en-US" sz="2400" dirty="0" err="1" smtClean="0"/>
              <a:t>raajdhaani</a:t>
            </a:r>
            <a:r>
              <a:rPr lang="en-US" sz="2400" dirty="0" smtClean="0"/>
              <a:t> </a:t>
            </a:r>
            <a:r>
              <a:rPr lang="en-US" sz="2400" dirty="0" err="1" smtClean="0"/>
              <a:t>kya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?” or “</a:t>
            </a:r>
            <a:r>
              <a:rPr lang="en-US" sz="2400" dirty="0" err="1" smtClean="0"/>
              <a:t>Aaj</a:t>
            </a:r>
            <a:r>
              <a:rPr lang="en-US" sz="2400" dirty="0" smtClean="0"/>
              <a:t> </a:t>
            </a:r>
            <a:r>
              <a:rPr lang="en-US" sz="2400" dirty="0" err="1" smtClean="0"/>
              <a:t>ka</a:t>
            </a:r>
            <a:r>
              <a:rPr lang="en-US" sz="2400" dirty="0" smtClean="0"/>
              <a:t> </a:t>
            </a:r>
            <a:r>
              <a:rPr lang="en-US" sz="2400" dirty="0" err="1" smtClean="0"/>
              <a:t>mausam</a:t>
            </a:r>
            <a:r>
              <a:rPr lang="en-US" sz="2400" dirty="0" smtClean="0"/>
              <a:t> </a:t>
            </a:r>
            <a:r>
              <a:rPr lang="en-US" sz="2400" dirty="0" err="1" smtClean="0"/>
              <a:t>kaisa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?” which are some basic queries performed by assistants in English like </a:t>
            </a:r>
            <a:r>
              <a:rPr lang="en-US" sz="2400" dirty="0" err="1" smtClean="0"/>
              <a:t>Siri</a:t>
            </a:r>
            <a:r>
              <a:rPr lang="en-US" sz="2400" dirty="0" smtClean="0"/>
              <a:t> or </a:t>
            </a:r>
            <a:r>
              <a:rPr lang="en-US" sz="2400" dirty="0" err="1" smtClean="0"/>
              <a:t>Cortana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have to implement SMS based service of making the query to make most of the functionality of our app independent of internet connectivity.</a:t>
            </a:r>
          </a:p>
          <a:p>
            <a:r>
              <a:rPr lang="en-US" sz="2400" dirty="0" smtClean="0"/>
              <a:t>We will send the query either to a server run by us or this step can be made to do by the service provider. This idea is being worked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Implemented the basic part of the project which was speech based information retrieval in Hindi. </a:t>
            </a:r>
          </a:p>
          <a:p>
            <a:r>
              <a:rPr lang="en-US" sz="2400" dirty="0" smtClean="0"/>
              <a:t>We are running ahead of schedule in terms of implementing the basic functionality of the application. Now we look forward to building an end to end solution and build a sophisticated app.</a:t>
            </a:r>
          </a:p>
          <a:p>
            <a:r>
              <a:rPr lang="en-US" sz="2400" dirty="0" smtClean="0"/>
              <a:t>We have to add features like machine learning and offline SMS based information retrieval to make the app better and attractive.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20583" y="609480"/>
            <a:ext cx="3333617" cy="536652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20400" y="609480"/>
            <a:ext cx="3368692" cy="5366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69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999" y="750996"/>
            <a:ext cx="3174729" cy="535924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35125" y="750996"/>
            <a:ext cx="3201273" cy="5359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8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741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Our 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188"/>
            <a:ext cx="8596668" cy="45805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To provide an application in which the user provides input in voic</a:t>
            </a:r>
            <a:r>
              <a:rPr lang="en-US" sz="2400" dirty="0" smtClean="0"/>
              <a:t>e form in Hindi and retrieves the result in speech form in Hindi without any kind of internet connectivity.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2" descr="http://industryarmymarketing.com/wp-content/uploads/2016/03/offset_260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71" y="3331683"/>
            <a:ext cx="4442576" cy="29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5305330" y="4861711"/>
            <a:ext cx="123357" cy="235525"/>
          </a:xfrm>
          <a:custGeom>
            <a:avLst/>
            <a:gdLst>
              <a:gd name="connsiteX0" fmla="*/ 0 w 123357"/>
              <a:gd name="connsiteY0" fmla="*/ 0 h 235525"/>
              <a:gd name="connsiteX1" fmla="*/ 117695 w 123357"/>
              <a:gd name="connsiteY1" fmla="*/ 90534 h 235525"/>
              <a:gd name="connsiteX2" fmla="*/ 117695 w 123357"/>
              <a:gd name="connsiteY2" fmla="*/ 235390 h 23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57" h="235525">
                <a:moveTo>
                  <a:pt x="0" y="0"/>
                </a:moveTo>
                <a:cubicBezTo>
                  <a:pt x="49039" y="25651"/>
                  <a:pt x="98079" y="51302"/>
                  <a:pt x="117695" y="90534"/>
                </a:cubicBezTo>
                <a:cubicBezTo>
                  <a:pt x="137311" y="129766"/>
                  <a:pt x="98079" y="239917"/>
                  <a:pt x="117695" y="23539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459239" y="4653481"/>
            <a:ext cx="240876" cy="504164"/>
          </a:xfrm>
          <a:custGeom>
            <a:avLst/>
            <a:gdLst>
              <a:gd name="connsiteX0" fmla="*/ 0 w 240876"/>
              <a:gd name="connsiteY0" fmla="*/ 0 h 504164"/>
              <a:gd name="connsiteX1" fmla="*/ 235390 w 240876"/>
              <a:gd name="connsiteY1" fmla="*/ 217283 h 504164"/>
              <a:gd name="connsiteX2" fmla="*/ 190123 w 240876"/>
              <a:gd name="connsiteY2" fmla="*/ 497941 h 50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76" h="504164">
                <a:moveTo>
                  <a:pt x="0" y="0"/>
                </a:moveTo>
                <a:cubicBezTo>
                  <a:pt x="101851" y="67146"/>
                  <a:pt x="203703" y="134293"/>
                  <a:pt x="235390" y="217283"/>
                </a:cubicBezTo>
                <a:cubicBezTo>
                  <a:pt x="267077" y="300273"/>
                  <a:pt x="149382" y="546226"/>
                  <a:pt x="190123" y="49794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58003" y="4472412"/>
            <a:ext cx="246674" cy="796705"/>
          </a:xfrm>
          <a:custGeom>
            <a:avLst/>
            <a:gdLst>
              <a:gd name="connsiteX0" fmla="*/ 0 w 246674"/>
              <a:gd name="connsiteY0" fmla="*/ 0 h 796705"/>
              <a:gd name="connsiteX1" fmla="*/ 244444 w 246674"/>
              <a:gd name="connsiteY1" fmla="*/ 389299 h 796705"/>
              <a:gd name="connsiteX2" fmla="*/ 126749 w 246674"/>
              <a:gd name="connsiteY2" fmla="*/ 796705 h 7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674" h="796705">
                <a:moveTo>
                  <a:pt x="0" y="0"/>
                </a:moveTo>
                <a:cubicBezTo>
                  <a:pt x="111659" y="128257"/>
                  <a:pt x="223319" y="256515"/>
                  <a:pt x="244444" y="389299"/>
                </a:cubicBezTo>
                <a:cubicBezTo>
                  <a:pt x="265569" y="522083"/>
                  <a:pt x="129767" y="768036"/>
                  <a:pt x="126749" y="79670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002447" y="4318503"/>
            <a:ext cx="338910" cy="986828"/>
          </a:xfrm>
          <a:custGeom>
            <a:avLst/>
            <a:gdLst>
              <a:gd name="connsiteX0" fmla="*/ 0 w 338910"/>
              <a:gd name="connsiteY0" fmla="*/ 0 h 986828"/>
              <a:gd name="connsiteX1" fmla="*/ 334978 w 338910"/>
              <a:gd name="connsiteY1" fmla="*/ 506994 h 986828"/>
              <a:gd name="connsiteX2" fmla="*/ 181069 w 338910"/>
              <a:gd name="connsiteY2" fmla="*/ 986828 h 98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910" h="986828">
                <a:moveTo>
                  <a:pt x="0" y="0"/>
                </a:moveTo>
                <a:cubicBezTo>
                  <a:pt x="152400" y="171261"/>
                  <a:pt x="304800" y="342523"/>
                  <a:pt x="334978" y="506994"/>
                </a:cubicBezTo>
                <a:cubicBezTo>
                  <a:pt x="365156" y="671465"/>
                  <a:pt x="212756" y="890258"/>
                  <a:pt x="181069" y="98682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283105" y="4074059"/>
            <a:ext cx="503992" cy="1439501"/>
          </a:xfrm>
          <a:custGeom>
            <a:avLst/>
            <a:gdLst>
              <a:gd name="connsiteX0" fmla="*/ 0 w 503992"/>
              <a:gd name="connsiteY0" fmla="*/ 0 h 1439501"/>
              <a:gd name="connsiteX1" fmla="*/ 497941 w 503992"/>
              <a:gd name="connsiteY1" fmla="*/ 715224 h 1439501"/>
              <a:gd name="connsiteX2" fmla="*/ 289711 w 503992"/>
              <a:gd name="connsiteY2" fmla="*/ 1439501 h 143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992" h="1439501">
                <a:moveTo>
                  <a:pt x="0" y="0"/>
                </a:moveTo>
                <a:cubicBezTo>
                  <a:pt x="224828" y="237653"/>
                  <a:pt x="449656" y="475307"/>
                  <a:pt x="497941" y="715224"/>
                </a:cubicBezTo>
                <a:cubicBezTo>
                  <a:pt x="546226" y="955141"/>
                  <a:pt x="289711" y="1439501"/>
                  <a:pt x="289711" y="143950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799152" y="3766242"/>
            <a:ext cx="575904" cy="1973655"/>
          </a:xfrm>
          <a:custGeom>
            <a:avLst/>
            <a:gdLst>
              <a:gd name="connsiteX0" fmla="*/ 0 w 575904"/>
              <a:gd name="connsiteY0" fmla="*/ 0 h 1973655"/>
              <a:gd name="connsiteX1" fmla="*/ 570369 w 575904"/>
              <a:gd name="connsiteY1" fmla="*/ 1041148 h 1973655"/>
              <a:gd name="connsiteX2" fmla="*/ 289711 w 575904"/>
              <a:gd name="connsiteY2" fmla="*/ 1973655 h 197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904" h="1973655">
                <a:moveTo>
                  <a:pt x="0" y="0"/>
                </a:moveTo>
                <a:cubicBezTo>
                  <a:pt x="261042" y="356103"/>
                  <a:pt x="522084" y="712206"/>
                  <a:pt x="570369" y="1041148"/>
                </a:cubicBezTo>
                <a:cubicBezTo>
                  <a:pt x="618654" y="1370090"/>
                  <a:pt x="336487" y="1824273"/>
                  <a:pt x="289711" y="197365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hydrawise.com/wp-content/uploads/no-inter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54" y="841296"/>
            <a:ext cx="33147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09118" y="3160161"/>
            <a:ext cx="31640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Can’t type?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2" name="Picture 4" descr="https://capgenius.files.wordpress.com/2011/05/confu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2" y="3737970"/>
            <a:ext cx="2449306" cy="24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26329" y="4445232"/>
            <a:ext cx="20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know English???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307665" y="895841"/>
            <a:ext cx="3109318" cy="5316707"/>
          </a:xfrm>
          <a:prstGeom prst="rect">
            <a:avLst/>
          </a:prstGeom>
          <a:ln>
            <a:noFill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3851496" y="2353363"/>
            <a:ext cx="2244503" cy="93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02044" y="3512745"/>
            <a:ext cx="2193955" cy="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51496" y="3705477"/>
            <a:ext cx="2244503" cy="1200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Voice Recognition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CMU Sphinx | Google Speech Recognition:</a:t>
            </a:r>
          </a:p>
          <a:p>
            <a:pPr marL="971550" indent="0">
              <a:buNone/>
            </a:pPr>
            <a:r>
              <a:rPr lang="en-US" sz="2400" i="1" dirty="0" smtClean="0"/>
              <a:t>Components-</a:t>
            </a:r>
          </a:p>
          <a:p>
            <a:pPr marL="395288" indent="0" algn="ctr">
              <a:buNone/>
            </a:pPr>
            <a:endParaRPr lang="en-US" sz="2400" dirty="0" smtClean="0"/>
          </a:p>
          <a:p>
            <a:pPr marL="1771650" indent="-566738">
              <a:buFont typeface="+mj-lt"/>
              <a:buAutoNum type="arabicPeriod"/>
              <a:tabLst>
                <a:tab pos="801688" algn="l"/>
              </a:tabLst>
            </a:pPr>
            <a:r>
              <a:rPr lang="en-US" sz="2400" i="1" dirty="0" smtClean="0"/>
              <a:t>Acoustic Model</a:t>
            </a:r>
          </a:p>
          <a:p>
            <a:pPr marL="1771650" indent="-566738">
              <a:buFont typeface="+mj-lt"/>
              <a:buAutoNum type="arabicPeriod"/>
              <a:tabLst>
                <a:tab pos="801688" algn="l"/>
              </a:tabLst>
            </a:pPr>
            <a:r>
              <a:rPr lang="en-US" sz="2400" i="1" dirty="0" smtClean="0"/>
              <a:t>Phonetic Dictionary</a:t>
            </a:r>
          </a:p>
          <a:p>
            <a:pPr marL="1771650" indent="-566738">
              <a:buFont typeface="+mj-lt"/>
              <a:buAutoNum type="arabicPeriod"/>
              <a:tabLst>
                <a:tab pos="801688" algn="l"/>
              </a:tabLst>
            </a:pPr>
            <a:r>
              <a:rPr lang="en-US" sz="2400" i="1" dirty="0" smtClean="0"/>
              <a:t>Language Model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5873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3977481"/>
            <a:ext cx="2286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/>
              <a:t>Speech</a:t>
            </a:r>
          </a:p>
          <a:p>
            <a:pPr algn="ctr"/>
            <a:r>
              <a:rPr lang="en-US" sz="3200"/>
              <a:t>Recognizer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858000" y="4815681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19400" y="3825081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19400" y="3901281"/>
            <a:ext cx="16764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Acoustic Signal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       </a:t>
            </a:r>
            <a:endParaRPr lang="en-US" sz="44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86600" y="3901281"/>
            <a:ext cx="23622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Word Sequence</a:t>
            </a:r>
          </a:p>
          <a:p>
            <a:pPr>
              <a:spcBef>
                <a:spcPct val="50000"/>
              </a:spcBef>
            </a:pPr>
            <a:r>
              <a:rPr lang="en-US" sz="2800"/>
              <a:t>      </a:t>
            </a:r>
            <a:endParaRPr lang="en-US" sz="440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267200" y="2529681"/>
            <a:ext cx="1143000" cy="11430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Acoustic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5943600" y="2529681"/>
            <a:ext cx="1143000" cy="11430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Language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876800" y="3672681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5943600" y="3672681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1005681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/>
              <a:t>AM Trainer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19800" y="1005681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/>
              <a:t>LM Trainer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3810000" y="2301081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6858000" y="2301081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26763" y="556181"/>
            <a:ext cx="7491756" cy="5503528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7274" y="4809004"/>
            <a:ext cx="222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255336" y="1762813"/>
            <a:ext cx="8229600" cy="481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need to represent and estimate parameters of the </a:t>
            </a:r>
            <a:r>
              <a:rPr lang="en-US" sz="2800" b="1" i="1" dirty="0"/>
              <a:t>acoustic model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need to represent and estimate parameters of the </a:t>
            </a:r>
            <a:r>
              <a:rPr lang="en-US" sz="2800" b="1" i="1" dirty="0"/>
              <a:t>language model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Given the models, we need to search through all possible word sequences.  Or </a:t>
            </a:r>
            <a:r>
              <a:rPr lang="en-US" sz="2800" b="1" i="1" dirty="0"/>
              <a:t>decoding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716" y="565609"/>
            <a:ext cx="829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it means to software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89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Google Speech Recognition?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005" y="389512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Larger and better language and acoustic models</a:t>
            </a:r>
          </a:p>
          <a:p>
            <a:r>
              <a:rPr lang="en-US" sz="2400" dirty="0" smtClean="0"/>
              <a:t>Online support by Google</a:t>
            </a:r>
          </a:p>
          <a:p>
            <a:r>
              <a:rPr lang="en-US" sz="2400" dirty="0" smtClean="0"/>
              <a:t>Easily compatible with Android</a:t>
            </a:r>
            <a:endParaRPr lang="en-US" sz="2400" dirty="0"/>
          </a:p>
        </p:txBody>
      </p:sp>
      <p:pic>
        <p:nvPicPr>
          <p:cNvPr id="3074" name="Picture 2" descr="https://lh3.googleusercontent.com/tAPT1aiR-YWP80qFTYX-RUxxskd7JopYHuFtcf0kUmC7H3S2FzUvPTRLil5YKNUxlpQ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43" y="1483857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2339" y="3103108"/>
            <a:ext cx="109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Google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829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Hinsearch</a:t>
            </a:r>
            <a:r>
              <a:rPr lang="en-US" sz="2400" dirty="0" smtClean="0"/>
              <a:t> app uses Google services to take speech input from the user in Hindi.</a:t>
            </a:r>
          </a:p>
          <a:p>
            <a:r>
              <a:rPr lang="en-US" sz="2400" dirty="0" smtClean="0"/>
              <a:t> Then, it translates the Hindi text into English which is sent as a query to the server. </a:t>
            </a:r>
          </a:p>
          <a:p>
            <a:r>
              <a:rPr lang="en-US" sz="2400" dirty="0" smtClean="0"/>
              <a:t>The server receives the query and extracts out the main words of the query and returns a brief description of the requested query in English.</a:t>
            </a:r>
          </a:p>
          <a:p>
            <a:r>
              <a:rPr lang="en-US" sz="2400" dirty="0" smtClean="0"/>
              <a:t> This is again converted back to Hindi. Now when the user presses the “SPEAK” button, he is able to hear the description in Hindi.</a:t>
            </a: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3977481"/>
            <a:ext cx="2286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/>
              <a:t>Speech</a:t>
            </a:r>
          </a:p>
          <a:p>
            <a:pPr algn="ctr"/>
            <a:r>
              <a:rPr lang="en-US" sz="3200"/>
              <a:t>Recognizer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858000" y="4815681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19400" y="3825081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19400" y="3901281"/>
            <a:ext cx="16764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Acoustic Signal</a:t>
            </a:r>
          </a:p>
          <a:p>
            <a:pPr>
              <a:spcBef>
                <a:spcPct val="50000"/>
              </a:spcBef>
            </a:pPr>
            <a:r>
              <a:rPr lang="en-US" sz="2800"/>
              <a:t>       </a:t>
            </a:r>
            <a:endParaRPr lang="en-US" sz="4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10400" y="3901281"/>
            <a:ext cx="23622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Word Sequence</a:t>
            </a:r>
          </a:p>
          <a:p>
            <a:pPr>
              <a:spcBef>
                <a:spcPct val="50000"/>
              </a:spcBef>
            </a:pPr>
            <a:r>
              <a:rPr lang="en-US" sz="2800"/>
              <a:t>      </a:t>
            </a:r>
            <a:endParaRPr lang="en-US" sz="440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267200" y="2529681"/>
            <a:ext cx="1143000" cy="11430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Acoustic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5943600" y="2529681"/>
            <a:ext cx="1143000" cy="1143000"/>
          </a:xfrm>
          <a:prstGeom prst="flowChartMagneticDisk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Language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876800" y="3672681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5943600" y="3672681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1005681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/>
              <a:t>AM Trainer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19800" y="1005681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/>
              <a:t>LM Trainer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3810000" y="2301081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6858000" y="2301081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</TotalTime>
  <Words>446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Aparajita</vt:lpstr>
      <vt:lpstr>Arial</vt:lpstr>
      <vt:lpstr>Calibri</vt:lpstr>
      <vt:lpstr>Trebuchet MS</vt:lpstr>
      <vt:lpstr>Wingdings 3</vt:lpstr>
      <vt:lpstr>Facet</vt:lpstr>
      <vt:lpstr>Voice based Information Retrieval System in Hindi- HinSearch</vt:lpstr>
      <vt:lpstr>Our Objective</vt:lpstr>
      <vt:lpstr>PowerPoint Presentation</vt:lpstr>
      <vt:lpstr>Voice Recognition</vt:lpstr>
      <vt:lpstr>PowerPoint Presentation</vt:lpstr>
      <vt:lpstr>PowerPoint Presentation</vt:lpstr>
      <vt:lpstr>Why Google Speech Recognition? </vt:lpstr>
      <vt:lpstr>PowerPoint Presentation</vt:lpstr>
      <vt:lpstr>How does it work?</vt:lpstr>
      <vt:lpstr>Further improvement required</vt:lpstr>
      <vt:lpstr>Progress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Information Retrieval System in Hindi- HinSearch</dc:title>
  <dc:creator>Kshitij Jolly</dc:creator>
  <cp:lastModifiedBy>Kshitij Jolly</cp:lastModifiedBy>
  <cp:revision>33</cp:revision>
  <dcterms:created xsi:type="dcterms:W3CDTF">2016-06-21T10:03:56Z</dcterms:created>
  <dcterms:modified xsi:type="dcterms:W3CDTF">2016-07-09T09:52:58Z</dcterms:modified>
</cp:coreProperties>
</file>