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Walter Turncoat" charset="1" panose="02000000000000000000"/>
      <p:regular r:id="rId12"/>
    </p:embeddedFont>
    <p:embeddedFont>
      <p:font typeface="Canva Sans Bold" charset="1" panose="020B0803030501040103"/>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1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1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407200" y="4432068"/>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570227" y="-4790228"/>
            <a:ext cx="10812392" cy="10812392"/>
          </a:xfrm>
          <a:custGeom>
            <a:avLst/>
            <a:gdLst/>
            <a:ahLst/>
            <a:cxnLst/>
            <a:rect r="r" b="b" t="t" l="l"/>
            <a:pathLst>
              <a:path h="10812392" w="10812392">
                <a:moveTo>
                  <a:pt x="0" y="0"/>
                </a:moveTo>
                <a:lnTo>
                  <a:pt x="10812392" y="0"/>
                </a:lnTo>
                <a:lnTo>
                  <a:pt x="10812392" y="10812392"/>
                </a:lnTo>
                <a:lnTo>
                  <a:pt x="0" y="108123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30234">
            <a:off x="1873843" y="867837"/>
            <a:ext cx="14540313" cy="7878206"/>
          </a:xfrm>
          <a:custGeom>
            <a:avLst/>
            <a:gdLst/>
            <a:ahLst/>
            <a:cxnLst/>
            <a:rect r="r" b="b" t="t" l="l"/>
            <a:pathLst>
              <a:path h="7878206" w="14540313">
                <a:moveTo>
                  <a:pt x="0" y="0"/>
                </a:moveTo>
                <a:lnTo>
                  <a:pt x="14540314" y="0"/>
                </a:lnTo>
                <a:lnTo>
                  <a:pt x="14540314" y="7878207"/>
                </a:lnTo>
                <a:lnTo>
                  <a:pt x="0" y="78782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041169">
            <a:off x="1122798" y="8652563"/>
            <a:ext cx="2193444" cy="658033"/>
          </a:xfrm>
          <a:custGeom>
            <a:avLst/>
            <a:gdLst/>
            <a:ahLst/>
            <a:cxnLst/>
            <a:rect r="r" b="b" t="t" l="l"/>
            <a:pathLst>
              <a:path h="658033" w="2193444">
                <a:moveTo>
                  <a:pt x="0" y="0"/>
                </a:moveTo>
                <a:lnTo>
                  <a:pt x="2193444" y="0"/>
                </a:lnTo>
                <a:lnTo>
                  <a:pt x="2193444" y="658033"/>
                </a:lnTo>
                <a:lnTo>
                  <a:pt x="0" y="6580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413720">
            <a:off x="3370929" y="3381510"/>
            <a:ext cx="11559087" cy="3024892"/>
          </a:xfrm>
          <a:prstGeom prst="rect">
            <a:avLst/>
          </a:prstGeom>
        </p:spPr>
        <p:txBody>
          <a:bodyPr anchor="t" rtlCol="false" tIns="0" lIns="0" bIns="0" rIns="0">
            <a:spAutoFit/>
          </a:bodyPr>
          <a:lstStyle/>
          <a:p>
            <a:pPr algn="ctr" marL="0" indent="0" lvl="0">
              <a:lnSpc>
                <a:spcPts val="11683"/>
              </a:lnSpc>
            </a:pPr>
            <a:r>
              <a:rPr lang="en-US" sz="11021" spc="-540">
                <a:solidFill>
                  <a:srgbClr val="9B6223"/>
                </a:solidFill>
                <a:latin typeface="Walter Turncoat"/>
                <a:ea typeface="Walter Turncoat"/>
                <a:cs typeface="Walter Turncoat"/>
                <a:sym typeface="Walter Turncoat"/>
              </a:rPr>
              <a:t>PROJECT PRESENTATION</a:t>
            </a:r>
          </a:p>
        </p:txBody>
      </p:sp>
      <p:sp>
        <p:nvSpPr>
          <p:cNvPr name="Freeform 7" id="7"/>
          <p:cNvSpPr/>
          <p:nvPr/>
        </p:nvSpPr>
        <p:spPr>
          <a:xfrm flipH="false" flipV="false" rot="0">
            <a:off x="13531965" y="7925529"/>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3608707"/>
          </a:xfrm>
          <a:custGeom>
            <a:avLst/>
            <a:gdLst/>
            <a:ahLst/>
            <a:cxnLst/>
            <a:rect r="r" b="b" t="t" l="l"/>
            <a:pathLst>
              <a:path h="3608707" w="18288000">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l="0" t="-184715" r="0" b="0"/>
            </a:stretch>
          </a:blipFill>
        </p:spPr>
      </p:sp>
      <p:sp>
        <p:nvSpPr>
          <p:cNvPr name="Freeform 3" id="3"/>
          <p:cNvSpPr/>
          <p:nvPr/>
        </p:nvSpPr>
        <p:spPr>
          <a:xfrm flipH="false" flipV="false" rot="0">
            <a:off x="-789507" y="1490410"/>
            <a:ext cx="20242442" cy="10753797"/>
          </a:xfrm>
          <a:custGeom>
            <a:avLst/>
            <a:gdLst/>
            <a:ahLst/>
            <a:cxnLst/>
            <a:rect r="r" b="b" t="t" l="l"/>
            <a:pathLst>
              <a:path h="10753797" w="20242442">
                <a:moveTo>
                  <a:pt x="0" y="0"/>
                </a:moveTo>
                <a:lnTo>
                  <a:pt x="20242442" y="0"/>
                </a:lnTo>
                <a:lnTo>
                  <a:pt x="20242442" y="10753797"/>
                </a:lnTo>
                <a:lnTo>
                  <a:pt x="0" y="107537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623381" y="5460876"/>
            <a:ext cx="7041237" cy="1133605"/>
          </a:xfrm>
          <a:prstGeom prst="rect">
            <a:avLst/>
          </a:prstGeom>
        </p:spPr>
        <p:txBody>
          <a:bodyPr anchor="t" rtlCol="false" tIns="0" lIns="0" bIns="0" rIns="0">
            <a:spAutoFit/>
          </a:bodyPr>
          <a:lstStyle/>
          <a:p>
            <a:pPr algn="ctr">
              <a:lnSpc>
                <a:spcPts val="4469"/>
              </a:lnSpc>
            </a:pPr>
            <a:r>
              <a:rPr lang="en-US" sz="4100" spc="-127">
                <a:solidFill>
                  <a:srgbClr val="B28552"/>
                </a:solidFill>
                <a:latin typeface="Canva Sans Bold"/>
                <a:ea typeface="Canva Sans Bold"/>
                <a:cs typeface="Canva Sans Bold"/>
                <a:sym typeface="Canva Sans Bold"/>
              </a:rPr>
              <a:t>Kshitij Kardile (3rd Year AIDS)</a:t>
            </a:r>
          </a:p>
          <a:p>
            <a:pPr algn="l">
              <a:lnSpc>
                <a:spcPts val="4469"/>
              </a:lnSpc>
            </a:pPr>
            <a:r>
              <a:rPr lang="en-US" sz="4100" spc="-127">
                <a:solidFill>
                  <a:srgbClr val="B28552"/>
                </a:solidFill>
                <a:latin typeface="Canva Sans Bold"/>
                <a:ea typeface="Canva Sans Bold"/>
                <a:cs typeface="Canva Sans Bold"/>
                <a:sym typeface="Canva Sans Bold"/>
              </a:rPr>
              <a:t>Yasir Shaikh (3rd Year CSE)</a:t>
            </a:r>
          </a:p>
        </p:txBody>
      </p:sp>
      <p:sp>
        <p:nvSpPr>
          <p:cNvPr name="TextBox 5" id="5"/>
          <p:cNvSpPr txBox="true"/>
          <p:nvPr/>
        </p:nvSpPr>
        <p:spPr>
          <a:xfrm rot="0">
            <a:off x="5943169" y="1095375"/>
            <a:ext cx="5511879" cy="856745"/>
          </a:xfrm>
          <a:prstGeom prst="rect">
            <a:avLst/>
          </a:prstGeom>
        </p:spPr>
        <p:txBody>
          <a:bodyPr anchor="t" rtlCol="false" tIns="0" lIns="0" bIns="0" rIns="0">
            <a:spAutoFit/>
          </a:bodyPr>
          <a:lstStyle/>
          <a:p>
            <a:pPr algn="ctr">
              <a:lnSpc>
                <a:spcPts val="6649"/>
              </a:lnSpc>
              <a:spcBef>
                <a:spcPct val="0"/>
              </a:spcBef>
            </a:pPr>
            <a:r>
              <a:rPr lang="en-US" sz="6100" spc="-189">
                <a:solidFill>
                  <a:srgbClr val="FFFFFF"/>
                </a:solidFill>
                <a:latin typeface="Canva Sans Bold"/>
                <a:ea typeface="Canva Sans Bold"/>
                <a:cs typeface="Canva Sans Bold"/>
                <a:sym typeface="Canva Sans Bold"/>
              </a:rPr>
              <a:t>PRESENTED BY</a:t>
            </a:r>
          </a:p>
        </p:txBody>
      </p:sp>
      <p:sp>
        <p:nvSpPr>
          <p:cNvPr name="Freeform 6" id="6"/>
          <p:cNvSpPr/>
          <p:nvPr/>
        </p:nvSpPr>
        <p:spPr>
          <a:xfrm flipH="false" flipV="false" rot="0">
            <a:off x="-789507" y="8016122"/>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6">
              <a:alphaModFix amt="8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312578" y="-163286"/>
            <a:ext cx="6975422" cy="10287000"/>
            <a:chOff x="0" y="0"/>
            <a:chExt cx="1837148" cy="2709333"/>
          </a:xfrm>
        </p:grpSpPr>
        <p:sp>
          <p:nvSpPr>
            <p:cNvPr name="Freeform 3" id="3"/>
            <p:cNvSpPr/>
            <p:nvPr/>
          </p:nvSpPr>
          <p:spPr>
            <a:xfrm flipH="false" flipV="false" rot="0">
              <a:off x="0" y="0"/>
              <a:ext cx="1837148" cy="2709333"/>
            </a:xfrm>
            <a:custGeom>
              <a:avLst/>
              <a:gdLst/>
              <a:ahLst/>
              <a:cxnLst/>
              <a:rect r="r" b="b" t="t" l="l"/>
              <a:pathLst>
                <a:path h="2709333" w="1837148">
                  <a:moveTo>
                    <a:pt x="0" y="0"/>
                  </a:moveTo>
                  <a:lnTo>
                    <a:pt x="1837148" y="0"/>
                  </a:lnTo>
                  <a:lnTo>
                    <a:pt x="1837148" y="2709333"/>
                  </a:lnTo>
                  <a:lnTo>
                    <a:pt x="0" y="2709333"/>
                  </a:lnTo>
                  <a:close/>
                </a:path>
              </a:pathLst>
            </a:custGeom>
            <a:gradFill rotWithShape="true">
              <a:gsLst>
                <a:gs pos="0">
                  <a:srgbClr val="7FA4A4">
                    <a:alpha val="100000"/>
                  </a:srgbClr>
                </a:gs>
                <a:gs pos="50000">
                  <a:srgbClr val="305A72">
                    <a:alpha val="100000"/>
                  </a:srgbClr>
                </a:gs>
                <a:gs pos="100000">
                  <a:srgbClr val="1A3C5C">
                    <a:alpha val="100000"/>
                  </a:srgbClr>
                </a:gs>
              </a:gsLst>
              <a:lin ang="2700000"/>
            </a:gradFill>
          </p:spPr>
        </p:sp>
        <p:sp>
          <p:nvSpPr>
            <p:cNvPr name="TextBox 4" id="4"/>
            <p:cNvSpPr txBox="true"/>
            <p:nvPr/>
          </p:nvSpPr>
          <p:spPr>
            <a:xfrm>
              <a:off x="0" y="-47625"/>
              <a:ext cx="1837148" cy="2756958"/>
            </a:xfrm>
            <a:prstGeom prst="rect">
              <a:avLst/>
            </a:prstGeom>
          </p:spPr>
          <p:txBody>
            <a:bodyPr anchor="ctr" rtlCol="false" tIns="50800" lIns="50800" bIns="50800" rIns="50800"/>
            <a:lstStyle/>
            <a:p>
              <a:pPr algn="ctr">
                <a:lnSpc>
                  <a:spcPts val="2239"/>
                </a:lnSpc>
              </a:pPr>
            </a:p>
          </p:txBody>
        </p:sp>
      </p:grpSp>
      <p:grpSp>
        <p:nvGrpSpPr>
          <p:cNvPr name="Group 5" id="5"/>
          <p:cNvGrpSpPr>
            <a:grpSpLocks noChangeAspect="true"/>
          </p:cNvGrpSpPr>
          <p:nvPr/>
        </p:nvGrpSpPr>
        <p:grpSpPr>
          <a:xfrm rot="0">
            <a:off x="10673813" y="1321369"/>
            <a:ext cx="7317691" cy="7317691"/>
            <a:chOff x="0" y="0"/>
            <a:chExt cx="19050000" cy="19050000"/>
          </a:xfrm>
        </p:grpSpPr>
        <p:sp>
          <p:nvSpPr>
            <p:cNvPr name="Freeform 6" id="6"/>
            <p:cNvSpPr/>
            <p:nvPr/>
          </p:nvSpPr>
          <p:spPr>
            <a:xfrm flipH="false" flipV="false" rot="0">
              <a:off x="348882" y="766744"/>
              <a:ext cx="18352235" cy="17516512"/>
            </a:xfrm>
            <a:custGeom>
              <a:avLst/>
              <a:gdLst/>
              <a:ahLst/>
              <a:cxnLst/>
              <a:rect r="r" b="b" t="t" l="l"/>
              <a:pathLst>
                <a:path h="17516512" w="18352235">
                  <a:moveTo>
                    <a:pt x="9176118" y="14013"/>
                  </a:moveTo>
                  <a:cubicBezTo>
                    <a:pt x="6042785" y="0"/>
                    <a:pt x="3141451" y="1663572"/>
                    <a:pt x="1570726" y="4374807"/>
                  </a:cubicBezTo>
                  <a:cubicBezTo>
                    <a:pt x="0" y="7086041"/>
                    <a:pt x="0" y="10430470"/>
                    <a:pt x="1570726" y="13141705"/>
                  </a:cubicBezTo>
                  <a:cubicBezTo>
                    <a:pt x="3141451" y="15852939"/>
                    <a:pt x="6042785" y="17516512"/>
                    <a:pt x="9176118" y="17502499"/>
                  </a:cubicBezTo>
                  <a:cubicBezTo>
                    <a:pt x="12309451" y="17516512"/>
                    <a:pt x="15210784" y="15852939"/>
                    <a:pt x="16781510" y="13141705"/>
                  </a:cubicBezTo>
                  <a:cubicBezTo>
                    <a:pt x="18352235" y="10430470"/>
                    <a:pt x="18352235" y="7086041"/>
                    <a:pt x="16781510" y="4374807"/>
                  </a:cubicBezTo>
                  <a:cubicBezTo>
                    <a:pt x="15210784" y="1663572"/>
                    <a:pt x="12309451" y="0"/>
                    <a:pt x="9176118" y="14013"/>
                  </a:cubicBezTo>
                  <a:close/>
                </a:path>
              </a:pathLst>
            </a:custGeom>
            <a:blipFill>
              <a:blip r:embed="rId2"/>
              <a:stretch>
                <a:fillRect l="-24665" t="0" r="-24665" b="0"/>
              </a:stretch>
            </a:blipFill>
          </p:spPr>
        </p:sp>
        <p:sp>
          <p:nvSpPr>
            <p:cNvPr name="Freeform 7" id="7"/>
            <p:cNvSpPr/>
            <p:nvPr/>
          </p:nvSpPr>
          <p:spPr>
            <a:xfrm flipH="false" flipV="false" rot="0">
              <a:off x="0" y="0"/>
              <a:ext cx="19050000" cy="19050000"/>
            </a:xfrm>
            <a:custGeom>
              <a:avLst/>
              <a:gdLst/>
              <a:ahLst/>
              <a:cxnLst/>
              <a:rect r="r" b="b" t="t" l="l"/>
              <a:pathLst>
                <a:path h="19050000" w="19050000">
                  <a:moveTo>
                    <a:pt x="0" y="0"/>
                  </a:moveTo>
                  <a:lnTo>
                    <a:pt x="19050000" y="0"/>
                  </a:lnTo>
                  <a:lnTo>
                    <a:pt x="19050000" y="19050000"/>
                  </a:lnTo>
                  <a:lnTo>
                    <a:pt x="0" y="19050000"/>
                  </a:lnTo>
                  <a:close/>
                </a:path>
              </a:pathLst>
            </a:custGeom>
            <a:blipFill>
              <a:blip r:embed="rId3"/>
              <a:stretch>
                <a:fillRect l="0" t="0" r="0" b="0"/>
              </a:stretch>
            </a:blipFill>
          </p:spPr>
        </p:sp>
      </p:grpSp>
      <p:sp>
        <p:nvSpPr>
          <p:cNvPr name="TextBox 8" id="8"/>
          <p:cNvSpPr txBox="true"/>
          <p:nvPr/>
        </p:nvSpPr>
        <p:spPr>
          <a:xfrm rot="0">
            <a:off x="393767" y="682520"/>
            <a:ext cx="7734300" cy="802135"/>
          </a:xfrm>
          <a:prstGeom prst="rect">
            <a:avLst/>
          </a:prstGeom>
        </p:spPr>
        <p:txBody>
          <a:bodyPr anchor="t" rtlCol="false" tIns="0" lIns="0" bIns="0" rIns="0">
            <a:spAutoFit/>
          </a:bodyPr>
          <a:lstStyle/>
          <a:p>
            <a:pPr algn="l" marL="0" indent="0" lvl="0">
              <a:lnSpc>
                <a:spcPts val="6104"/>
              </a:lnSpc>
            </a:pPr>
            <a:r>
              <a:rPr lang="en-US" sz="5600" spc="-173">
                <a:solidFill>
                  <a:srgbClr val="9B6223"/>
                </a:solidFill>
                <a:latin typeface="Canva Sans Bold"/>
                <a:ea typeface="Canva Sans Bold"/>
                <a:cs typeface="Canva Sans Bold"/>
                <a:sym typeface="Canva Sans Bold"/>
              </a:rPr>
              <a:t>PROBLEM STATEMENT</a:t>
            </a:r>
          </a:p>
        </p:txBody>
      </p:sp>
      <p:sp>
        <p:nvSpPr>
          <p:cNvPr name="TextBox 9" id="9"/>
          <p:cNvSpPr txBox="true"/>
          <p:nvPr/>
        </p:nvSpPr>
        <p:spPr>
          <a:xfrm rot="0">
            <a:off x="393767" y="3767532"/>
            <a:ext cx="8750233" cy="2770985"/>
          </a:xfrm>
          <a:prstGeom prst="rect">
            <a:avLst/>
          </a:prstGeom>
        </p:spPr>
        <p:txBody>
          <a:bodyPr anchor="t" rtlCol="false" tIns="0" lIns="0" bIns="0" rIns="0">
            <a:spAutoFit/>
          </a:bodyPr>
          <a:lstStyle/>
          <a:p>
            <a:pPr algn="ctr">
              <a:lnSpc>
                <a:spcPts val="2183"/>
              </a:lnSpc>
            </a:pPr>
            <a:r>
              <a:rPr lang="en-US" sz="2002" spc="-62">
                <a:solidFill>
                  <a:srgbClr val="9B6223"/>
                </a:solidFill>
                <a:latin typeface="Canva Sans Bold"/>
                <a:ea typeface="Canva Sans Bold"/>
                <a:cs typeface="Canva Sans Bold"/>
                <a:sym typeface="Canva Sans Bold"/>
              </a:rPr>
              <a:t>THE RISE OF E-COMMERCE HAS DRAMATICALLY CHANGED THE WAY CONSUMERS BUY AND SELL PRODUCTS. ONE SEGMENT THAT HAS SEEN SUBSTANTIAL GROWTH IS THE MARKET FOR SECOND-HAND GOODS.</a:t>
            </a:r>
          </a:p>
          <a:p>
            <a:pPr algn="ctr">
              <a:lnSpc>
                <a:spcPts val="2183"/>
              </a:lnSpc>
              <a:spcBef>
                <a:spcPct val="0"/>
              </a:spcBef>
            </a:pPr>
            <a:r>
              <a:rPr lang="en-US" sz="2002" spc="-62">
                <a:solidFill>
                  <a:srgbClr val="9B6223"/>
                </a:solidFill>
                <a:latin typeface="Canva Sans Bold"/>
                <a:ea typeface="Canva Sans Bold"/>
                <a:cs typeface="Canva Sans Bold"/>
                <a:sym typeface="Canva Sans Bold"/>
              </a:rPr>
              <a:t>ONE OF THE BIGGEST CONCERNS IN THE SECOND-HAND PRODUCT MARKET IS THE PREVALENCE OF FAKE AND COUNTERFEIT ITEMS. THESE FRAUDULENT GOODS NOT ONLY DECEIVE CONSUMERS BUT ALSO UNDERMINE THE TRUST IN THE MARKETPLACE, POTENTIALLY CAUSING SUBSTANTIAL FINANCIAL LOSSES AND DAMAGING REPUTATIONS. TRADITIONAL METHODS OF VERIFYING PRODUCT AUTHENTICITY ARE OFTEN , INEFFICIENT, AND PRONE TO ERRORS.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7556491" cy="5143500"/>
            <a:chOff x="0" y="0"/>
            <a:chExt cx="1990187" cy="1354667"/>
          </a:xfrm>
        </p:grpSpPr>
        <p:sp>
          <p:nvSpPr>
            <p:cNvPr name="Freeform 3" id="3"/>
            <p:cNvSpPr/>
            <p:nvPr/>
          </p:nvSpPr>
          <p:spPr>
            <a:xfrm flipH="false" flipV="false" rot="0">
              <a:off x="0" y="0"/>
              <a:ext cx="1990187" cy="1354667"/>
            </a:xfrm>
            <a:custGeom>
              <a:avLst/>
              <a:gdLst/>
              <a:ahLst/>
              <a:cxnLst/>
              <a:rect r="r" b="b" t="t" l="l"/>
              <a:pathLst>
                <a:path h="1354667" w="1990187">
                  <a:moveTo>
                    <a:pt x="0" y="0"/>
                  </a:moveTo>
                  <a:lnTo>
                    <a:pt x="1990187" y="0"/>
                  </a:lnTo>
                  <a:lnTo>
                    <a:pt x="1990187" y="1354667"/>
                  </a:lnTo>
                  <a:lnTo>
                    <a:pt x="0" y="1354667"/>
                  </a:lnTo>
                  <a:close/>
                </a:path>
              </a:pathLst>
            </a:custGeom>
            <a:gradFill rotWithShape="true">
              <a:gsLst>
                <a:gs pos="0">
                  <a:srgbClr val="7FA4A4">
                    <a:alpha val="100000"/>
                  </a:srgbClr>
                </a:gs>
                <a:gs pos="50000">
                  <a:srgbClr val="305A72">
                    <a:alpha val="100000"/>
                  </a:srgbClr>
                </a:gs>
                <a:gs pos="100000">
                  <a:srgbClr val="1A3C5C">
                    <a:alpha val="100000"/>
                  </a:srgbClr>
                </a:gs>
              </a:gsLst>
              <a:lin ang="2700000"/>
            </a:gradFill>
          </p:spPr>
        </p:sp>
        <p:sp>
          <p:nvSpPr>
            <p:cNvPr name="TextBox 4" id="4"/>
            <p:cNvSpPr txBox="true"/>
            <p:nvPr/>
          </p:nvSpPr>
          <p:spPr>
            <a:xfrm>
              <a:off x="0" y="-47625"/>
              <a:ext cx="1990187" cy="1402292"/>
            </a:xfrm>
            <a:prstGeom prst="rect">
              <a:avLst/>
            </a:prstGeom>
          </p:spPr>
          <p:txBody>
            <a:bodyPr anchor="ctr" rtlCol="false" tIns="50800" lIns="50800" bIns="50800" rIns="50800"/>
            <a:lstStyle/>
            <a:p>
              <a:pPr algn="ctr">
                <a:lnSpc>
                  <a:spcPts val="2239"/>
                </a:lnSpc>
              </a:pPr>
            </a:p>
          </p:txBody>
        </p:sp>
      </p:grpSp>
      <p:grpSp>
        <p:nvGrpSpPr>
          <p:cNvPr name="Group 5" id="5"/>
          <p:cNvGrpSpPr>
            <a:grpSpLocks noChangeAspect="true"/>
          </p:cNvGrpSpPr>
          <p:nvPr/>
        </p:nvGrpSpPr>
        <p:grpSpPr>
          <a:xfrm rot="0">
            <a:off x="1246585" y="2299353"/>
            <a:ext cx="6737985" cy="6737985"/>
            <a:chOff x="0" y="0"/>
            <a:chExt cx="19050000" cy="19050000"/>
          </a:xfrm>
        </p:grpSpPr>
        <p:sp>
          <p:nvSpPr>
            <p:cNvPr name="Freeform 6" id="6"/>
            <p:cNvSpPr/>
            <p:nvPr/>
          </p:nvSpPr>
          <p:spPr>
            <a:xfrm flipH="false" flipV="false" rot="0">
              <a:off x="1106665" y="1106665"/>
              <a:ext cx="16836669" cy="16836669"/>
            </a:xfrm>
            <a:custGeom>
              <a:avLst/>
              <a:gdLst/>
              <a:ahLst/>
              <a:cxnLst/>
              <a:rect r="r" b="b" t="t" l="l"/>
              <a:pathLst>
                <a:path h="16836669" w="16836669">
                  <a:moveTo>
                    <a:pt x="0" y="0"/>
                  </a:moveTo>
                  <a:lnTo>
                    <a:pt x="16836669" y="0"/>
                  </a:lnTo>
                  <a:lnTo>
                    <a:pt x="16836669" y="16836669"/>
                  </a:lnTo>
                  <a:lnTo>
                    <a:pt x="0" y="16836669"/>
                  </a:lnTo>
                  <a:close/>
                </a:path>
              </a:pathLst>
            </a:custGeom>
            <a:blipFill>
              <a:blip r:embed="rId2"/>
              <a:stretch>
                <a:fillRect l="-25000" t="0" r="-25000" b="0"/>
              </a:stretch>
            </a:blipFill>
          </p:spPr>
        </p:sp>
        <p:sp>
          <p:nvSpPr>
            <p:cNvPr name="Freeform 7" id="7"/>
            <p:cNvSpPr/>
            <p:nvPr/>
          </p:nvSpPr>
          <p:spPr>
            <a:xfrm flipH="false" flipV="false" rot="0">
              <a:off x="0" y="0"/>
              <a:ext cx="19050000" cy="19050000"/>
            </a:xfrm>
            <a:custGeom>
              <a:avLst/>
              <a:gdLst/>
              <a:ahLst/>
              <a:cxnLst/>
              <a:rect r="r" b="b" t="t" l="l"/>
              <a:pathLst>
                <a:path h="19050000" w="19050000">
                  <a:moveTo>
                    <a:pt x="0" y="0"/>
                  </a:moveTo>
                  <a:lnTo>
                    <a:pt x="19050000" y="0"/>
                  </a:lnTo>
                  <a:lnTo>
                    <a:pt x="19050000" y="19050000"/>
                  </a:lnTo>
                  <a:lnTo>
                    <a:pt x="0" y="19050000"/>
                  </a:lnTo>
                  <a:close/>
                </a:path>
              </a:pathLst>
            </a:custGeom>
            <a:blipFill>
              <a:blip r:embed="rId3"/>
              <a:stretch>
                <a:fillRect l="0" t="0" r="0" b="0"/>
              </a:stretch>
            </a:blipFill>
          </p:spPr>
        </p:sp>
      </p:grpSp>
      <p:sp>
        <p:nvSpPr>
          <p:cNvPr name="TextBox 8" id="8"/>
          <p:cNvSpPr txBox="true"/>
          <p:nvPr/>
        </p:nvSpPr>
        <p:spPr>
          <a:xfrm rot="0">
            <a:off x="8438810" y="4750457"/>
            <a:ext cx="8953960" cy="3243954"/>
          </a:xfrm>
          <a:prstGeom prst="rect">
            <a:avLst/>
          </a:prstGeom>
        </p:spPr>
        <p:txBody>
          <a:bodyPr anchor="t" rtlCol="false" tIns="0" lIns="0" bIns="0" rIns="0">
            <a:spAutoFit/>
          </a:bodyPr>
          <a:lstStyle/>
          <a:p>
            <a:pPr algn="l" marL="0" indent="0" lvl="0">
              <a:lnSpc>
                <a:spcPts val="2884"/>
              </a:lnSpc>
              <a:spcBef>
                <a:spcPct val="0"/>
              </a:spcBef>
            </a:pPr>
            <a:r>
              <a:rPr lang="en-US" sz="2136" spc="128">
                <a:solidFill>
                  <a:srgbClr val="896A48"/>
                </a:solidFill>
                <a:latin typeface="Canva Sans Bold"/>
                <a:ea typeface="Canva Sans Bold"/>
                <a:cs typeface="Canva Sans Bold"/>
                <a:sym typeface="Canva Sans Bold"/>
              </a:rPr>
              <a:t>To address these challenges, this project proposes the implementation of a blockchain-based system for the sale and verification of second-hand products. Blockchain technology offers a decentralized, transparent, and immutable ledger, making it an ideal solution for tracking the provenance and authenticity of products. By leveraging blockchain, we can create a secure and trustworthy platform that ensures the integrity of the second-hand market.</a:t>
            </a:r>
          </a:p>
        </p:txBody>
      </p:sp>
      <p:sp>
        <p:nvSpPr>
          <p:cNvPr name="TextBox 9" id="9"/>
          <p:cNvSpPr txBox="true"/>
          <p:nvPr/>
        </p:nvSpPr>
        <p:spPr>
          <a:xfrm rot="0">
            <a:off x="8438810" y="2647950"/>
            <a:ext cx="9311988" cy="994915"/>
          </a:xfrm>
          <a:prstGeom prst="rect">
            <a:avLst/>
          </a:prstGeom>
        </p:spPr>
        <p:txBody>
          <a:bodyPr anchor="t" rtlCol="false" tIns="0" lIns="0" bIns="0" rIns="0">
            <a:spAutoFit/>
          </a:bodyPr>
          <a:lstStyle/>
          <a:p>
            <a:pPr algn="ctr">
              <a:lnSpc>
                <a:spcPts val="7661"/>
              </a:lnSpc>
              <a:spcBef>
                <a:spcPct val="0"/>
              </a:spcBef>
            </a:pPr>
            <a:r>
              <a:rPr lang="en-US" sz="7028" spc="-217">
                <a:solidFill>
                  <a:srgbClr val="9B6223"/>
                </a:solidFill>
                <a:latin typeface="Canva Sans Bold"/>
                <a:ea typeface="Canva Sans Bold"/>
                <a:cs typeface="Canva Sans Bold"/>
                <a:sym typeface="Canva Sans Bold"/>
              </a:rPr>
              <a:t>PROPOSED SOLUTION</a:t>
            </a:r>
          </a:p>
        </p:txBody>
      </p:sp>
      <p:grpSp>
        <p:nvGrpSpPr>
          <p:cNvPr name="Group 10" id="10"/>
          <p:cNvGrpSpPr/>
          <p:nvPr/>
        </p:nvGrpSpPr>
        <p:grpSpPr>
          <a:xfrm rot="0">
            <a:off x="17775566" y="8233433"/>
            <a:ext cx="1024867" cy="102486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7FA4A4">
                    <a:alpha val="100000"/>
                  </a:srgbClr>
                </a:gs>
                <a:gs pos="50000">
                  <a:srgbClr val="305A72">
                    <a:alpha val="100000"/>
                  </a:srgbClr>
                </a:gs>
                <a:gs pos="100000">
                  <a:srgbClr val="1A3C5C">
                    <a:alpha val="100000"/>
                  </a:srgbClr>
                </a:gs>
              </a:gsLst>
              <a:lin ang="2700000"/>
            </a:gra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1328271" y="-330522"/>
            <a:ext cx="3526551" cy="3526551"/>
          </a:xfrm>
          <a:custGeom>
            <a:avLst/>
            <a:gdLst/>
            <a:ahLst/>
            <a:cxnLst/>
            <a:rect r="r" b="b" t="t" l="l"/>
            <a:pathLst>
              <a:path h="3526551" w="3526551">
                <a:moveTo>
                  <a:pt x="0" y="0"/>
                </a:moveTo>
                <a:lnTo>
                  <a:pt x="3526551" y="0"/>
                </a:lnTo>
                <a:lnTo>
                  <a:pt x="3526551" y="3526551"/>
                </a:lnTo>
                <a:lnTo>
                  <a:pt x="0" y="35265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23829" y="-237543"/>
            <a:ext cx="3526551" cy="3526551"/>
          </a:xfrm>
          <a:custGeom>
            <a:avLst/>
            <a:gdLst/>
            <a:ahLst/>
            <a:cxnLst/>
            <a:rect r="r" b="b" t="t" l="l"/>
            <a:pathLst>
              <a:path h="3526551" w="3526551">
                <a:moveTo>
                  <a:pt x="0" y="0"/>
                </a:moveTo>
                <a:lnTo>
                  <a:pt x="3526551" y="0"/>
                </a:lnTo>
                <a:lnTo>
                  <a:pt x="3526551" y="3526550"/>
                </a:lnTo>
                <a:lnTo>
                  <a:pt x="0" y="35265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297278" y="3289007"/>
            <a:ext cx="3526551" cy="3526551"/>
          </a:xfrm>
          <a:custGeom>
            <a:avLst/>
            <a:gdLst/>
            <a:ahLst/>
            <a:cxnLst/>
            <a:rect r="r" b="b" t="t" l="l"/>
            <a:pathLst>
              <a:path h="3526551" w="3526551">
                <a:moveTo>
                  <a:pt x="0" y="0"/>
                </a:moveTo>
                <a:lnTo>
                  <a:pt x="3526551" y="0"/>
                </a:lnTo>
                <a:lnTo>
                  <a:pt x="3526551" y="3526551"/>
                </a:lnTo>
                <a:lnTo>
                  <a:pt x="0" y="35265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11297278" y="6760449"/>
            <a:ext cx="3526551" cy="3526551"/>
          </a:xfrm>
          <a:custGeom>
            <a:avLst/>
            <a:gdLst/>
            <a:ahLst/>
            <a:cxnLst/>
            <a:rect r="r" b="b" t="t" l="l"/>
            <a:pathLst>
              <a:path h="3526551" w="3526551">
                <a:moveTo>
                  <a:pt x="0" y="0"/>
                </a:moveTo>
                <a:lnTo>
                  <a:pt x="3526551" y="0"/>
                </a:lnTo>
                <a:lnTo>
                  <a:pt x="3526551" y="3526551"/>
                </a:lnTo>
                <a:lnTo>
                  <a:pt x="0" y="35265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4823829" y="3242518"/>
            <a:ext cx="3526551" cy="3526551"/>
          </a:xfrm>
          <a:custGeom>
            <a:avLst/>
            <a:gdLst/>
            <a:ahLst/>
            <a:cxnLst/>
            <a:rect r="r" b="b" t="t" l="l"/>
            <a:pathLst>
              <a:path h="3526551" w="3526551">
                <a:moveTo>
                  <a:pt x="0" y="0"/>
                </a:moveTo>
                <a:lnTo>
                  <a:pt x="3526551" y="0"/>
                </a:lnTo>
                <a:lnTo>
                  <a:pt x="3526551" y="3526551"/>
                </a:lnTo>
                <a:lnTo>
                  <a:pt x="0" y="35265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28700" y="641520"/>
            <a:ext cx="8115300" cy="2798701"/>
          </a:xfrm>
          <a:prstGeom prst="rect">
            <a:avLst/>
          </a:prstGeom>
        </p:spPr>
        <p:txBody>
          <a:bodyPr anchor="t" rtlCol="false" tIns="0" lIns="0" bIns="0" rIns="0">
            <a:spAutoFit/>
          </a:bodyPr>
          <a:lstStyle/>
          <a:p>
            <a:pPr algn="l" marL="0" indent="0" lvl="0">
              <a:lnSpc>
                <a:spcPts val="7303"/>
              </a:lnSpc>
            </a:pPr>
            <a:r>
              <a:rPr lang="en-US" sz="6700" spc="-207">
                <a:solidFill>
                  <a:srgbClr val="000000"/>
                </a:solidFill>
                <a:latin typeface="Canva Sans Bold"/>
                <a:ea typeface="Canva Sans Bold"/>
                <a:cs typeface="Canva Sans Bold"/>
                <a:sym typeface="Canva Sans Bold"/>
              </a:rPr>
              <a:t>DETAILED DESCRIPTION OF THE PROJECT</a:t>
            </a:r>
          </a:p>
        </p:txBody>
      </p:sp>
      <p:sp>
        <p:nvSpPr>
          <p:cNvPr name="TextBox 8" id="8"/>
          <p:cNvSpPr txBox="true"/>
          <p:nvPr/>
        </p:nvSpPr>
        <p:spPr>
          <a:xfrm rot="0">
            <a:off x="1028700" y="4641360"/>
            <a:ext cx="9037040" cy="4226842"/>
          </a:xfrm>
          <a:prstGeom prst="rect">
            <a:avLst/>
          </a:prstGeom>
        </p:spPr>
        <p:txBody>
          <a:bodyPr anchor="t" rtlCol="false" tIns="0" lIns="0" bIns="0" rIns="0">
            <a:spAutoFit/>
          </a:bodyPr>
          <a:lstStyle/>
          <a:p>
            <a:pPr algn="l">
              <a:lnSpc>
                <a:spcPts val="3054"/>
              </a:lnSpc>
            </a:pPr>
            <a:r>
              <a:rPr lang="en-US" sz="2262" spc="135">
                <a:solidFill>
                  <a:srgbClr val="896A48"/>
                </a:solidFill>
                <a:latin typeface="Canva Sans Bold"/>
                <a:ea typeface="Canva Sans Bold"/>
                <a:cs typeface="Canva Sans Bold"/>
                <a:sym typeface="Canva Sans Bold"/>
              </a:rPr>
              <a:t>The authenticity of the Second-Hand product will be verified through miners, where the seller will upload the images of the product which will then be verifed.</a:t>
            </a:r>
          </a:p>
          <a:p>
            <a:pPr algn="l">
              <a:lnSpc>
                <a:spcPts val="3054"/>
              </a:lnSpc>
            </a:pPr>
            <a:r>
              <a:rPr lang="en-US" sz="2262" spc="135">
                <a:solidFill>
                  <a:srgbClr val="896A48"/>
                </a:solidFill>
                <a:latin typeface="Canva Sans Bold"/>
                <a:ea typeface="Canva Sans Bold"/>
                <a:cs typeface="Canva Sans Bold"/>
                <a:sym typeface="Canva Sans Bold"/>
              </a:rPr>
              <a:t>Similarly, once the buyers receive the product, they can upload images of the product to recheck the authenticity of the product.</a:t>
            </a:r>
          </a:p>
          <a:p>
            <a:pPr algn="l">
              <a:lnSpc>
                <a:spcPts val="3054"/>
              </a:lnSpc>
            </a:pPr>
            <a:r>
              <a:rPr lang="en-US" sz="2262" spc="135">
                <a:solidFill>
                  <a:srgbClr val="896A48"/>
                </a:solidFill>
                <a:latin typeface="Canva Sans Bold"/>
                <a:ea typeface="Canva Sans Bold"/>
                <a:cs typeface="Canva Sans Bold"/>
                <a:sym typeface="Canva Sans Bold"/>
              </a:rPr>
              <a:t>If the product is counterfeit, then the payment will be returned to the buyer, and a penalty fee will also be deducted from the seller for returning the product.</a:t>
            </a:r>
          </a:p>
          <a:p>
            <a:pPr algn="l">
              <a:lnSpc>
                <a:spcPts val="3054"/>
              </a:lnSpc>
            </a:pPr>
            <a:r>
              <a:rPr lang="en-US" sz="2262" spc="135">
                <a:solidFill>
                  <a:srgbClr val="896A48"/>
                </a:solidFill>
                <a:latin typeface="Canva Sans Bold"/>
                <a:ea typeface="Canva Sans Bold"/>
                <a:cs typeface="Canva Sans Bold"/>
                <a:sym typeface="Canva Sans Bold"/>
              </a:rPr>
              <a:t>We will be using IPFS to store images in hash format.</a:t>
            </a:r>
          </a:p>
          <a:p>
            <a:pPr algn="l" marL="0" indent="0" lvl="0">
              <a:lnSpc>
                <a:spcPts val="3054"/>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470727" y="5893482"/>
            <a:ext cx="14099416" cy="140994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698444" y="-2043278"/>
            <a:ext cx="4693046" cy="469304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10800000">
            <a:off x="1131760" y="1452215"/>
            <a:ext cx="16770928" cy="7989060"/>
          </a:xfrm>
          <a:custGeom>
            <a:avLst/>
            <a:gdLst/>
            <a:ahLst/>
            <a:cxnLst/>
            <a:rect r="r" b="b" t="t" l="l"/>
            <a:pathLst>
              <a:path h="7989060" w="16770928">
                <a:moveTo>
                  <a:pt x="0" y="0"/>
                </a:moveTo>
                <a:lnTo>
                  <a:pt x="16770929" y="0"/>
                </a:lnTo>
                <a:lnTo>
                  <a:pt x="16770929" y="7989060"/>
                </a:lnTo>
                <a:lnTo>
                  <a:pt x="0" y="798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9" id="9"/>
          <p:cNvSpPr txBox="true"/>
          <p:nvPr/>
        </p:nvSpPr>
        <p:spPr>
          <a:xfrm rot="0">
            <a:off x="4417266" y="3816580"/>
            <a:ext cx="10199917" cy="1934720"/>
          </a:xfrm>
          <a:prstGeom prst="rect">
            <a:avLst/>
          </a:prstGeom>
        </p:spPr>
        <p:txBody>
          <a:bodyPr anchor="t" rtlCol="false" tIns="0" lIns="0" bIns="0" rIns="0">
            <a:spAutoFit/>
          </a:bodyPr>
          <a:lstStyle/>
          <a:p>
            <a:pPr algn="ctr" marL="0" indent="0" lvl="0">
              <a:lnSpc>
                <a:spcPts val="7521"/>
              </a:lnSpc>
            </a:pPr>
            <a:r>
              <a:rPr lang="en-US" sz="6900" spc="-213">
                <a:solidFill>
                  <a:srgbClr val="DD8728"/>
                </a:solidFill>
                <a:latin typeface="Canva Sans Bold"/>
                <a:ea typeface="Canva Sans Bold"/>
                <a:cs typeface="Canva Sans Bold"/>
                <a:sym typeface="Canva Sans Bold"/>
              </a:rPr>
              <a:t>CONCLUSIONS AND NEXT STEPS</a:t>
            </a:r>
          </a:p>
        </p:txBody>
      </p:sp>
      <p:sp>
        <p:nvSpPr>
          <p:cNvPr name="TextBox 10" id="10"/>
          <p:cNvSpPr txBox="true"/>
          <p:nvPr/>
        </p:nvSpPr>
        <p:spPr>
          <a:xfrm rot="0">
            <a:off x="4417266" y="6158063"/>
            <a:ext cx="10301689" cy="2103120"/>
          </a:xfrm>
          <a:prstGeom prst="rect">
            <a:avLst/>
          </a:prstGeom>
        </p:spPr>
        <p:txBody>
          <a:bodyPr anchor="t" rtlCol="false" tIns="0" lIns="0" bIns="0" rIns="0">
            <a:spAutoFit/>
          </a:bodyPr>
          <a:lstStyle/>
          <a:p>
            <a:pPr algn="ctr" marL="0" indent="0" lvl="0">
              <a:lnSpc>
                <a:spcPts val="2834"/>
              </a:lnSpc>
              <a:spcBef>
                <a:spcPct val="0"/>
              </a:spcBef>
            </a:pPr>
            <a:r>
              <a:rPr lang="en-US" sz="2099" spc="125">
                <a:solidFill>
                  <a:srgbClr val="9B6223"/>
                </a:solidFill>
                <a:latin typeface="Canva Sans Bold"/>
                <a:ea typeface="Canva Sans Bold"/>
                <a:cs typeface="Canva Sans Bold"/>
                <a:sym typeface="Canva Sans Bold"/>
              </a:rPr>
              <a:t>The integration of blockchain technology into the second-hand product market offers a promising solution to the pervasive problem of counterfeit goods. This project aims to establish a secure, transparent, and trustworthy marketplace where users can confidently buy and sell second-hand products, assured of their authenticity through blockchain verification.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DAGNMHIB8qI</dc:identifier>
  <dcterms:modified xsi:type="dcterms:W3CDTF">2011-08-01T06:04:30Z</dcterms:modified>
  <cp:revision>1</cp:revision>
  <dc:title>ihaidh</dc:title>
</cp:coreProperties>
</file>