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64" r:id="rId4"/>
    <p:sldId id="265" r:id="rId5"/>
    <p:sldId id="266"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019A-0268-7D55-2A20-EDE6F55131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7EB408-3CED-6937-D8B8-AC2E7A869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F81733-9741-3DFF-B099-16C360124472}"/>
              </a:ext>
            </a:extLst>
          </p:cNvPr>
          <p:cNvSpPr>
            <a:spLocks noGrp="1"/>
          </p:cNvSpPr>
          <p:nvPr>
            <p:ph type="dt" sz="half" idx="10"/>
          </p:nvPr>
        </p:nvSpPr>
        <p:spPr/>
        <p:txBody>
          <a:bodyPr/>
          <a:lstStyle/>
          <a:p>
            <a:fld id="{79C5A860-F335-4252-AA00-24FB67ED2982}" type="datetime1">
              <a:rPr lang="en-US" smtClean="0"/>
              <a:t>3/25/2025</a:t>
            </a:fld>
            <a:endParaRPr lang="en-US"/>
          </a:p>
        </p:txBody>
      </p:sp>
      <p:sp>
        <p:nvSpPr>
          <p:cNvPr id="5" name="Footer Placeholder 4">
            <a:extLst>
              <a:ext uri="{FF2B5EF4-FFF2-40B4-BE49-F238E27FC236}">
                <a16:creationId xmlns:a16="http://schemas.microsoft.com/office/drawing/2014/main" id="{F7188F30-3B37-887C-B76C-E35A64CF6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2C0DB-C161-E748-73A7-0417FB7F0585}"/>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5364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6CBF-4A9B-873D-8BDD-2EA99DAEEE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780840-C032-3B18-C13A-DA7EA79E2A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4315A9-2E38-ED7C-CF50-25BFADF22AE1}"/>
              </a:ext>
            </a:extLst>
          </p:cNvPr>
          <p:cNvSpPr>
            <a:spLocks noGrp="1"/>
          </p:cNvSpPr>
          <p:nvPr>
            <p:ph type="dt" sz="half" idx="10"/>
          </p:nvPr>
        </p:nvSpPr>
        <p:spPr/>
        <p:txBody>
          <a:bodyPr/>
          <a:lstStyle/>
          <a:p>
            <a:fld id="{46AB1048-0047-48CA-88BA-D69B470942CF}" type="datetime1">
              <a:rPr lang="en-US" smtClean="0"/>
              <a:t>3/25/2025</a:t>
            </a:fld>
            <a:endParaRPr lang="en-US"/>
          </a:p>
        </p:txBody>
      </p:sp>
      <p:sp>
        <p:nvSpPr>
          <p:cNvPr id="5" name="Footer Placeholder 4">
            <a:extLst>
              <a:ext uri="{FF2B5EF4-FFF2-40B4-BE49-F238E27FC236}">
                <a16:creationId xmlns:a16="http://schemas.microsoft.com/office/drawing/2014/main" id="{DBB87553-A268-055E-115F-58CC5693B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749C4-35B8-7BD2-8F33-15B6FE6CA7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7197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9AB59-5C51-D1C4-CD1C-DCE69BF00A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18C879-9F0D-6D98-A02F-C88B90E0E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36AA79-D53B-D21E-907C-25987D21D583}"/>
              </a:ext>
            </a:extLst>
          </p:cNvPr>
          <p:cNvSpPr>
            <a:spLocks noGrp="1"/>
          </p:cNvSpPr>
          <p:nvPr>
            <p:ph type="dt" sz="half" idx="10"/>
          </p:nvPr>
        </p:nvSpPr>
        <p:spPr/>
        <p:txBody>
          <a:bodyPr/>
          <a:lstStyle/>
          <a:p>
            <a:fld id="{5BD83879-648C-49A9-81A2-0EF5946532D0}" type="datetime1">
              <a:rPr lang="en-US" smtClean="0"/>
              <a:t>3/25/2025</a:t>
            </a:fld>
            <a:endParaRPr lang="en-US"/>
          </a:p>
        </p:txBody>
      </p:sp>
      <p:sp>
        <p:nvSpPr>
          <p:cNvPr id="5" name="Footer Placeholder 4">
            <a:extLst>
              <a:ext uri="{FF2B5EF4-FFF2-40B4-BE49-F238E27FC236}">
                <a16:creationId xmlns:a16="http://schemas.microsoft.com/office/drawing/2014/main" id="{99C05E38-C9A0-2F2A-604C-7B1B493F5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0BFAB-2115-CA35-6E74-E8DB7715756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4630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9198-CBEE-3B24-650F-A620CE535E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3993F3-408F-35F4-72ED-B91689AFA0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9FA5A-CEAD-5C1E-D30B-D91B6DDEFAA6}"/>
              </a:ext>
            </a:extLst>
          </p:cNvPr>
          <p:cNvSpPr>
            <a:spLocks noGrp="1"/>
          </p:cNvSpPr>
          <p:nvPr>
            <p:ph type="dt" sz="half" idx="10"/>
          </p:nvPr>
        </p:nvSpPr>
        <p:spPr/>
        <p:txBody>
          <a:bodyPr/>
          <a:lstStyle/>
          <a:p>
            <a:fld id="{D04BC802-30E3-4658-9CCA-F873646FEC67}" type="datetime1">
              <a:rPr lang="en-US" smtClean="0"/>
              <a:t>3/25/2025</a:t>
            </a:fld>
            <a:endParaRPr lang="en-US"/>
          </a:p>
        </p:txBody>
      </p:sp>
      <p:sp>
        <p:nvSpPr>
          <p:cNvPr id="5" name="Footer Placeholder 4">
            <a:extLst>
              <a:ext uri="{FF2B5EF4-FFF2-40B4-BE49-F238E27FC236}">
                <a16:creationId xmlns:a16="http://schemas.microsoft.com/office/drawing/2014/main" id="{0E4BCB05-9B18-5D8C-918E-942EC5C84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1714F-FC9E-23CD-737F-9C1E0538609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9291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09F8-881C-3FF9-ED49-F99D32250E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9EAFB3-0C50-2124-7C59-41AB576ACE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E3F337-FF2F-8CBE-4881-717073D279FE}"/>
              </a:ext>
            </a:extLst>
          </p:cNvPr>
          <p:cNvSpPr>
            <a:spLocks noGrp="1"/>
          </p:cNvSpPr>
          <p:nvPr>
            <p:ph type="dt" sz="half" idx="10"/>
          </p:nvPr>
        </p:nvSpPr>
        <p:spPr/>
        <p:txBody>
          <a:bodyPr/>
          <a:lstStyle/>
          <a:p>
            <a:fld id="{0AB227A3-19CE-4153-81CE-64EB7AB094B3}" type="datetime1">
              <a:rPr lang="en-US" smtClean="0"/>
              <a:t>3/25/2025</a:t>
            </a:fld>
            <a:endParaRPr lang="en-US"/>
          </a:p>
        </p:txBody>
      </p:sp>
      <p:sp>
        <p:nvSpPr>
          <p:cNvPr id="5" name="Footer Placeholder 4">
            <a:extLst>
              <a:ext uri="{FF2B5EF4-FFF2-40B4-BE49-F238E27FC236}">
                <a16:creationId xmlns:a16="http://schemas.microsoft.com/office/drawing/2014/main" id="{3FE2E3EB-FF7C-E944-11B6-C0BE8D940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C949A-A72A-93B9-D715-EA675F080147}"/>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7043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C8A2-7627-83B2-32DB-515CF77F66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E5296E-903F-E970-45CE-D7B9709133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CB4308-FA4A-4F08-4224-0E1C9DA89F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97464F-8C2F-E967-D49C-7FF020C28C0B}"/>
              </a:ext>
            </a:extLst>
          </p:cNvPr>
          <p:cNvSpPr>
            <a:spLocks noGrp="1"/>
          </p:cNvSpPr>
          <p:nvPr>
            <p:ph type="dt" sz="half" idx="10"/>
          </p:nvPr>
        </p:nvSpPr>
        <p:spPr/>
        <p:txBody>
          <a:bodyPr/>
          <a:lstStyle/>
          <a:p>
            <a:fld id="{B819A100-10F6-477E-8847-29D479EF1C92}" type="datetime1">
              <a:rPr lang="en-US" smtClean="0"/>
              <a:t>3/25/2025</a:t>
            </a:fld>
            <a:endParaRPr lang="en-US"/>
          </a:p>
        </p:txBody>
      </p:sp>
      <p:sp>
        <p:nvSpPr>
          <p:cNvPr id="6" name="Footer Placeholder 5">
            <a:extLst>
              <a:ext uri="{FF2B5EF4-FFF2-40B4-BE49-F238E27FC236}">
                <a16:creationId xmlns:a16="http://schemas.microsoft.com/office/drawing/2014/main" id="{A79E06B0-0B6C-BF9A-3E39-407EFCDF8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4C2C7-02A1-1611-796B-F797DA11282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5564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A12E-3CA4-EC57-2A23-6006A6B7A6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53481C-F293-9335-AAE7-B8E1A75E4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ABCB52-B4CF-E16B-7DD3-574B8FF4C1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7D0D87-FE71-DC7D-D7F2-07BDDFABA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91E61-7E3D-16DD-4AA1-5054613D48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ADA71E-31B5-2C42-A0EE-1F0C4F96DFB7}"/>
              </a:ext>
            </a:extLst>
          </p:cNvPr>
          <p:cNvSpPr>
            <a:spLocks noGrp="1"/>
          </p:cNvSpPr>
          <p:nvPr>
            <p:ph type="dt" sz="half" idx="10"/>
          </p:nvPr>
        </p:nvSpPr>
        <p:spPr/>
        <p:txBody>
          <a:bodyPr/>
          <a:lstStyle/>
          <a:p>
            <a:fld id="{5DF128AB-198A-495F-8475-FDB360C9873F}" type="datetime1">
              <a:rPr lang="en-US" smtClean="0"/>
              <a:t>3/25/2025</a:t>
            </a:fld>
            <a:endParaRPr lang="en-US"/>
          </a:p>
        </p:txBody>
      </p:sp>
      <p:sp>
        <p:nvSpPr>
          <p:cNvPr id="8" name="Footer Placeholder 7">
            <a:extLst>
              <a:ext uri="{FF2B5EF4-FFF2-40B4-BE49-F238E27FC236}">
                <a16:creationId xmlns:a16="http://schemas.microsoft.com/office/drawing/2014/main" id="{784505FE-C8EF-EC14-F718-E6226782A0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82C46E-B3AF-E9F8-BB5C-B590A40DB3A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115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29C6-D7E9-CEE0-4C86-8DF4E7F9A2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7AA031-BACC-1246-AEB7-C858B724D1F4}"/>
              </a:ext>
            </a:extLst>
          </p:cNvPr>
          <p:cNvSpPr>
            <a:spLocks noGrp="1"/>
          </p:cNvSpPr>
          <p:nvPr>
            <p:ph type="dt" sz="half" idx="10"/>
          </p:nvPr>
        </p:nvSpPr>
        <p:spPr/>
        <p:txBody>
          <a:bodyPr/>
          <a:lstStyle/>
          <a:p>
            <a:fld id="{021A235E-F8FD-479F-9FC7-18BE84110877}" type="datetime1">
              <a:rPr lang="en-US" smtClean="0"/>
              <a:t>3/25/2025</a:t>
            </a:fld>
            <a:endParaRPr lang="en-US"/>
          </a:p>
        </p:txBody>
      </p:sp>
      <p:sp>
        <p:nvSpPr>
          <p:cNvPr id="4" name="Footer Placeholder 3">
            <a:extLst>
              <a:ext uri="{FF2B5EF4-FFF2-40B4-BE49-F238E27FC236}">
                <a16:creationId xmlns:a16="http://schemas.microsoft.com/office/drawing/2014/main" id="{D2933278-E6EB-0232-DC07-BBC43AF9BF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8ACEDF-E91E-6F7F-DB87-84BA8CEAEA36}"/>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3611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3E410-32F1-2EA2-ECE5-72E63964F940}"/>
              </a:ext>
            </a:extLst>
          </p:cNvPr>
          <p:cNvSpPr>
            <a:spLocks noGrp="1"/>
          </p:cNvSpPr>
          <p:nvPr>
            <p:ph type="dt" sz="half" idx="10"/>
          </p:nvPr>
        </p:nvSpPr>
        <p:spPr/>
        <p:txBody>
          <a:bodyPr/>
          <a:lstStyle/>
          <a:p>
            <a:fld id="{E890F09B-68DA-462E-9DB4-4C9ADAB8CBCC}" type="datetime1">
              <a:rPr lang="en-US" smtClean="0"/>
              <a:t>3/25/2025</a:t>
            </a:fld>
            <a:endParaRPr lang="en-US"/>
          </a:p>
        </p:txBody>
      </p:sp>
      <p:sp>
        <p:nvSpPr>
          <p:cNvPr id="3" name="Footer Placeholder 2">
            <a:extLst>
              <a:ext uri="{FF2B5EF4-FFF2-40B4-BE49-F238E27FC236}">
                <a16:creationId xmlns:a16="http://schemas.microsoft.com/office/drawing/2014/main" id="{BBA2AE97-D9FF-2D17-3405-6933DA17F3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86F206-E71F-891B-63CB-643FCA2B64C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1662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AAE-47BA-C669-2189-100F06BB6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5CED33-E5F2-B717-8912-5333FCF561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93FF90-7278-797D-B13E-10B116A59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2C8EC-9D18-7E1E-9E54-B0AAF4209F0D}"/>
              </a:ext>
            </a:extLst>
          </p:cNvPr>
          <p:cNvSpPr>
            <a:spLocks noGrp="1"/>
          </p:cNvSpPr>
          <p:nvPr>
            <p:ph type="dt" sz="half" idx="10"/>
          </p:nvPr>
        </p:nvSpPr>
        <p:spPr/>
        <p:txBody>
          <a:bodyPr/>
          <a:lstStyle/>
          <a:p>
            <a:fld id="{17AC4E36-FABE-47EB-AA7F-C19A93824617}" type="datetime1">
              <a:rPr lang="en-US" smtClean="0"/>
              <a:t>3/25/2025</a:t>
            </a:fld>
            <a:endParaRPr lang="en-US"/>
          </a:p>
        </p:txBody>
      </p:sp>
      <p:sp>
        <p:nvSpPr>
          <p:cNvPr id="6" name="Footer Placeholder 5">
            <a:extLst>
              <a:ext uri="{FF2B5EF4-FFF2-40B4-BE49-F238E27FC236}">
                <a16:creationId xmlns:a16="http://schemas.microsoft.com/office/drawing/2014/main" id="{6849E26D-28FC-931F-44EF-2E917506E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796D0-5C57-40E8-5AAB-7172B6823C0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2426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7844-5D14-EF20-280F-90D873812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FA7E2F-2179-F159-2AFE-EF8389ED2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AE5FF6-DC0F-D9BA-8650-AA258EE12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4905E-1BC9-6785-D30A-D027AF3D3CC6}"/>
              </a:ext>
            </a:extLst>
          </p:cNvPr>
          <p:cNvSpPr>
            <a:spLocks noGrp="1"/>
          </p:cNvSpPr>
          <p:nvPr>
            <p:ph type="dt" sz="half" idx="10"/>
          </p:nvPr>
        </p:nvSpPr>
        <p:spPr/>
        <p:txBody>
          <a:bodyPr/>
          <a:lstStyle/>
          <a:p>
            <a:fld id="{F199CE6B-5DE6-4A2D-B72E-5E8969F9F56F}" type="datetime1">
              <a:rPr lang="en-US" smtClean="0"/>
              <a:t>3/25/2025</a:t>
            </a:fld>
            <a:endParaRPr lang="en-US"/>
          </a:p>
        </p:txBody>
      </p:sp>
      <p:sp>
        <p:nvSpPr>
          <p:cNvPr id="6" name="Footer Placeholder 5">
            <a:extLst>
              <a:ext uri="{FF2B5EF4-FFF2-40B4-BE49-F238E27FC236}">
                <a16:creationId xmlns:a16="http://schemas.microsoft.com/office/drawing/2014/main" id="{9E0946BE-731F-2BE2-E51C-306227B56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B42C7-FFBD-5B6D-AE8E-300C29F4AF3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208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33877-8B38-1DEA-5C5C-DC8036F97F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AF9A78-5F7B-514F-1DCA-5263EB2B1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5CDE74-A83E-CD11-6E6D-A841BB20D4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1A142-DA77-4A5F-AD1F-14E6C18F0F5F}" type="datetime1">
              <a:rPr lang="en-US" smtClean="0"/>
              <a:t>3/25/2025</a:t>
            </a:fld>
            <a:endParaRPr lang="en-US" dirty="0"/>
          </a:p>
        </p:txBody>
      </p:sp>
      <p:sp>
        <p:nvSpPr>
          <p:cNvPr id="5" name="Footer Placeholder 4">
            <a:extLst>
              <a:ext uri="{FF2B5EF4-FFF2-40B4-BE49-F238E27FC236}">
                <a16:creationId xmlns:a16="http://schemas.microsoft.com/office/drawing/2014/main" id="{CC239561-65B4-5539-A8D3-7468A22ED7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DED91C-5689-650A-654B-87C1AC9FF4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06861505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shield with a keyhole in the middle of it&#10;&#10;Description automatically generated">
            <a:extLst>
              <a:ext uri="{FF2B5EF4-FFF2-40B4-BE49-F238E27FC236}">
                <a16:creationId xmlns:a16="http://schemas.microsoft.com/office/drawing/2014/main" id="{BDDB738D-8829-AE34-8BE1-06FC5FCE73F6}"/>
              </a:ext>
            </a:extLst>
          </p:cNvPr>
          <p:cNvPicPr>
            <a:picLocks noChangeAspect="1"/>
          </p:cNvPicPr>
          <p:nvPr/>
        </p:nvPicPr>
        <p:blipFill rotWithShape="1">
          <a:blip r:embed="rId2">
            <a:extLst>
              <a:ext uri="{28A0092B-C50C-407E-A947-70E740481C1C}">
                <a14:useLocalDpi xmlns:a14="http://schemas.microsoft.com/office/drawing/2010/main" val="0"/>
              </a:ext>
            </a:extLst>
          </a:blip>
          <a:srcRect l="11063" t="5306" r="29090" b="-1"/>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B248C2-51DB-29FF-14D2-B2D8B73F17D5}"/>
              </a:ext>
            </a:extLst>
          </p:cNvPr>
          <p:cNvSpPr>
            <a:spLocks noGrp="1"/>
          </p:cNvSpPr>
          <p:nvPr>
            <p:ph type="ctrTitle"/>
          </p:nvPr>
        </p:nvSpPr>
        <p:spPr>
          <a:xfrm>
            <a:off x="477981" y="1122363"/>
            <a:ext cx="4023360" cy="3204134"/>
          </a:xfrm>
        </p:spPr>
        <p:txBody>
          <a:bodyPr anchor="b">
            <a:normAutofit/>
          </a:bodyPr>
          <a:lstStyle/>
          <a:p>
            <a:pPr algn="l"/>
            <a:r>
              <a:rPr lang="en-US" sz="4100" b="1" i="0">
                <a:solidFill>
                  <a:schemeClr val="bg1"/>
                </a:solidFill>
                <a:effectLst/>
                <a:latin typeface="Abadi Extra Light" panose="020B0204020104020204" pitchFamily="34" charset="0"/>
              </a:rPr>
              <a:t>KEY MANAGEMENT SCHEME FOR SECURE COMMUNICATION</a:t>
            </a:r>
            <a:endParaRPr lang="en-IN" sz="4100" b="1">
              <a:solidFill>
                <a:schemeClr val="bg1"/>
              </a:solidFill>
              <a:latin typeface="Abadi Extra Light" panose="020B0204020104020204" pitchFamily="34" charset="0"/>
            </a:endParaRPr>
          </a:p>
        </p:txBody>
      </p:sp>
      <p:sp>
        <p:nvSpPr>
          <p:cNvPr id="3" name="Subtitle 2">
            <a:extLst>
              <a:ext uri="{FF2B5EF4-FFF2-40B4-BE49-F238E27FC236}">
                <a16:creationId xmlns:a16="http://schemas.microsoft.com/office/drawing/2014/main" id="{B7E3F8C2-AD62-2397-D738-FC7DC31AC8EA}"/>
              </a:ext>
            </a:extLst>
          </p:cNvPr>
          <p:cNvSpPr>
            <a:spLocks noGrp="1"/>
          </p:cNvSpPr>
          <p:nvPr>
            <p:ph type="subTitle" idx="1"/>
          </p:nvPr>
        </p:nvSpPr>
        <p:spPr>
          <a:xfrm>
            <a:off x="477980" y="4872922"/>
            <a:ext cx="4023359" cy="1208141"/>
          </a:xfrm>
        </p:spPr>
        <p:txBody>
          <a:bodyPr>
            <a:normAutofit/>
          </a:bodyPr>
          <a:lstStyle/>
          <a:p>
            <a:pPr algn="l"/>
            <a:r>
              <a:rPr lang="en-US" sz="1300" b="1" dirty="0">
                <a:solidFill>
                  <a:schemeClr val="bg1"/>
                </a:solidFill>
                <a:latin typeface="Times New Roman" panose="02020603050405020304" pitchFamily="18" charset="0"/>
                <a:cs typeface="Times New Roman" panose="02020603050405020304" pitchFamily="18" charset="0"/>
              </a:rPr>
              <a:t>Name</a:t>
            </a:r>
            <a:r>
              <a:rPr lang="en-US" sz="1300" dirty="0">
                <a:solidFill>
                  <a:schemeClr val="bg1"/>
                </a:solidFill>
                <a:latin typeface="Times New Roman" panose="02020603050405020304" pitchFamily="18" charset="0"/>
                <a:cs typeface="Times New Roman" panose="02020603050405020304" pitchFamily="18" charset="0"/>
              </a:rPr>
              <a:t>:- Kshitij Koul</a:t>
            </a:r>
          </a:p>
          <a:p>
            <a:pPr algn="l"/>
            <a:r>
              <a:rPr lang="en-US" sz="1300" b="1" dirty="0">
                <a:solidFill>
                  <a:schemeClr val="bg1"/>
                </a:solidFill>
                <a:latin typeface="Times New Roman" panose="02020603050405020304" pitchFamily="18" charset="0"/>
                <a:cs typeface="Times New Roman" panose="02020603050405020304" pitchFamily="18" charset="0"/>
              </a:rPr>
              <a:t>University Roll No. </a:t>
            </a:r>
            <a:r>
              <a:rPr lang="en-US" sz="1300">
                <a:solidFill>
                  <a:schemeClr val="bg1"/>
                </a:solidFill>
                <a:latin typeface="Times New Roman" panose="02020603050405020304" pitchFamily="18" charset="0"/>
                <a:cs typeface="Times New Roman" panose="02020603050405020304" pitchFamily="18" charset="0"/>
              </a:rPr>
              <a:t>:- 2018895</a:t>
            </a:r>
            <a:endParaRPr lang="en-US" sz="1300" dirty="0">
              <a:solidFill>
                <a:schemeClr val="bg1"/>
              </a:solidFill>
              <a:latin typeface="Times New Roman" panose="02020603050405020304" pitchFamily="18" charset="0"/>
              <a:cs typeface="Times New Roman" panose="02020603050405020304" pitchFamily="18" charset="0"/>
            </a:endParaRPr>
          </a:p>
          <a:p>
            <a:pPr algn="l"/>
            <a:r>
              <a:rPr lang="en-US" sz="1300" b="1" dirty="0">
                <a:solidFill>
                  <a:schemeClr val="bg1"/>
                </a:solidFill>
                <a:latin typeface="Times New Roman" panose="02020603050405020304" pitchFamily="18" charset="0"/>
                <a:cs typeface="Times New Roman" panose="02020603050405020304" pitchFamily="18" charset="0"/>
              </a:rPr>
              <a:t>Mentor Name </a:t>
            </a:r>
            <a:r>
              <a:rPr lang="en-US" sz="1300" dirty="0">
                <a:solidFill>
                  <a:schemeClr val="bg1"/>
                </a:solidFill>
                <a:latin typeface="Times New Roman" panose="02020603050405020304" pitchFamily="18" charset="0"/>
                <a:cs typeface="Times New Roman" panose="02020603050405020304" pitchFamily="18" charset="0"/>
              </a:rPr>
              <a:t>:- </a:t>
            </a:r>
            <a:r>
              <a:rPr lang="en-IN" sz="1300" b="0" i="0" dirty="0">
                <a:solidFill>
                  <a:schemeClr val="bg1"/>
                </a:solidFill>
                <a:effectLst/>
                <a:latin typeface="Times New Roman" panose="02020603050405020304" pitchFamily="18" charset="0"/>
                <a:cs typeface="Times New Roman" panose="02020603050405020304" pitchFamily="18" charset="0"/>
              </a:rPr>
              <a:t>Prof. (Dr.) Mohammad </a:t>
            </a:r>
            <a:r>
              <a:rPr lang="en-IN" sz="1300" b="0" i="0" dirty="0" err="1">
                <a:solidFill>
                  <a:schemeClr val="bg1"/>
                </a:solidFill>
                <a:effectLst/>
                <a:latin typeface="Times New Roman" panose="02020603050405020304" pitchFamily="18" charset="0"/>
                <a:cs typeface="Times New Roman" panose="02020603050405020304" pitchFamily="18" charset="0"/>
              </a:rPr>
              <a:t>Wazid</a:t>
            </a:r>
            <a:endParaRPr lang="en-US" sz="1300" dirty="0">
              <a:solidFill>
                <a:schemeClr val="bg1"/>
              </a:solidFill>
              <a:latin typeface="Times New Roman" panose="02020603050405020304" pitchFamily="18" charset="0"/>
              <a:cs typeface="Times New Roman" panose="02020603050405020304" pitchFamily="18" charset="0"/>
            </a:endParaRPr>
          </a:p>
          <a:p>
            <a:pPr algn="l"/>
            <a:r>
              <a:rPr lang="en-IN" sz="1300" b="1" dirty="0">
                <a:solidFill>
                  <a:schemeClr val="bg1"/>
                </a:solidFill>
                <a:latin typeface="Times New Roman" panose="02020603050405020304" pitchFamily="18" charset="0"/>
                <a:cs typeface="Times New Roman" panose="02020603050405020304" pitchFamily="18" charset="0"/>
              </a:rPr>
              <a:t>Designation </a:t>
            </a:r>
            <a:r>
              <a:rPr lang="en-IN" sz="1300" dirty="0">
                <a:solidFill>
                  <a:schemeClr val="bg1"/>
                </a:solidFill>
                <a:latin typeface="Times New Roman" panose="02020603050405020304" pitchFamily="18" charset="0"/>
                <a:cs typeface="Times New Roman" panose="02020603050405020304" pitchFamily="18" charset="0"/>
              </a:rPr>
              <a:t>:- Associate Professor</a:t>
            </a:r>
          </a:p>
          <a:p>
            <a:pPr algn="l"/>
            <a:endParaRPr lang="en-IN" sz="1300"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57537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2D337A89-2262-E6FC-43E8-5D060C4F2DAA}"/>
              </a:ext>
            </a:extLst>
          </p:cNvPr>
          <p:cNvSpPr>
            <a:spLocks noGrp="1"/>
          </p:cNvSpPr>
          <p:nvPr>
            <p:ph type="title"/>
          </p:nvPr>
        </p:nvSpPr>
        <p:spPr>
          <a:xfrm>
            <a:off x="6513788" y="365125"/>
            <a:ext cx="4840010" cy="1807305"/>
          </a:xfrm>
        </p:spPr>
        <p:txBody>
          <a:bodyPr>
            <a:normAutofit/>
          </a:bodyPr>
          <a:lstStyle/>
          <a:p>
            <a:r>
              <a:rPr lang="en-US" b="1">
                <a:latin typeface="Times New Roman" panose="02020603050405020304" pitchFamily="18" charset="0"/>
                <a:cs typeface="Times New Roman" panose="02020603050405020304" pitchFamily="18" charset="0"/>
              </a:rPr>
              <a:t>INTRODUCTION</a:t>
            </a:r>
            <a:endParaRPr lang="en-IN" b="1"/>
          </a:p>
        </p:txBody>
      </p:sp>
      <p:pic>
        <p:nvPicPr>
          <p:cNvPr id="6" name="Picture 5" descr="A blue shield with a keyhole in the middle of it&#10;&#10;Description automatically generated">
            <a:extLst>
              <a:ext uri="{FF2B5EF4-FFF2-40B4-BE49-F238E27FC236}">
                <a16:creationId xmlns:a16="http://schemas.microsoft.com/office/drawing/2014/main" id="{CA34FB3A-80DB-9729-511D-58B971367CB4}"/>
              </a:ext>
            </a:extLst>
          </p:cNvPr>
          <p:cNvPicPr>
            <a:picLocks noChangeAspect="1"/>
          </p:cNvPicPr>
          <p:nvPr/>
        </p:nvPicPr>
        <p:blipFill rotWithShape="1">
          <a:blip r:embed="rId2">
            <a:extLst>
              <a:ext uri="{28A0092B-C50C-407E-A947-70E740481C1C}">
                <a14:useLocalDpi xmlns:a14="http://schemas.microsoft.com/office/drawing/2010/main" val="0"/>
              </a:ext>
            </a:extLst>
          </a:blip>
          <a:srcRect l="27632" r="277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06" name="Content Placeholder 19">
            <a:extLst>
              <a:ext uri="{FF2B5EF4-FFF2-40B4-BE49-F238E27FC236}">
                <a16:creationId xmlns:a16="http://schemas.microsoft.com/office/drawing/2014/main" id="{60555858-1168-9844-B99B-C282F7D291BF}"/>
              </a:ext>
            </a:extLst>
          </p:cNvPr>
          <p:cNvSpPr>
            <a:spLocks noGrp="1"/>
          </p:cNvSpPr>
          <p:nvPr>
            <p:ph idx="1"/>
          </p:nvPr>
        </p:nvSpPr>
        <p:spPr>
          <a:xfrm>
            <a:off x="6513788" y="2333297"/>
            <a:ext cx="4840010" cy="3843666"/>
          </a:xfrm>
        </p:spPr>
        <p:txBody>
          <a:bodyPr>
            <a:normAutofit/>
          </a:bodyPr>
          <a:lstStyle/>
          <a:p>
            <a:r>
              <a:rPr lang="en-US" sz="1400">
                <a:effectLst/>
                <a:latin typeface="Times New Roman" panose="02020603050405020304" pitchFamily="18" charset="0"/>
                <a:ea typeface="Calibri" panose="020F0502020204030204" pitchFamily="34" charset="0"/>
              </a:rPr>
              <a:t>In today's digital era, secure communication is of utmost importance due to the exponential growth of data transmission and the increasing number of malicious actors seeking unauthorized access to sensitive information. To ensure the confidentiality, integrity, and authenticity of data exchanged between communicating entities, a robust key management scheme is essential. Key management plays a pivotal role in facilitating secure communication by securely generating, distributing, and maintaining cryptographic keys used for encryption and decryption processes.</a:t>
            </a:r>
          </a:p>
          <a:p>
            <a:r>
              <a:rPr lang="en-US" sz="1400">
                <a:effectLst/>
                <a:latin typeface="Times New Roman" panose="02020603050405020304" pitchFamily="18" charset="0"/>
                <a:ea typeface="Calibri" panose="020F0502020204030204" pitchFamily="34" charset="0"/>
              </a:rPr>
              <a:t>The primary objective of a key management scheme is to establish a secure and efficient method for generating, distributing, revoking, and updating cryptographic keys. A well-designed key management scheme ensures that only authorized parties can access and utilize these keys, minimizing the risk of unauthorized interception or tampering of sensitive information.</a:t>
            </a:r>
            <a:br>
              <a:rPr lang="en-US" sz="1400">
                <a:effectLst/>
                <a:latin typeface="Times New Roman" panose="02020603050405020304" pitchFamily="18" charset="0"/>
                <a:ea typeface="Calibri" panose="020F0502020204030204" pitchFamily="34" charset="0"/>
              </a:rPr>
            </a:br>
            <a:endParaRPr lang="en-IN" sz="14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6057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Content Placeholder 19">
            <a:extLst>
              <a:ext uri="{FF2B5EF4-FFF2-40B4-BE49-F238E27FC236}">
                <a16:creationId xmlns:a16="http://schemas.microsoft.com/office/drawing/2014/main" id="{60555858-1168-9844-B99B-C282F7D291BF}"/>
              </a:ext>
            </a:extLst>
          </p:cNvPr>
          <p:cNvSpPr>
            <a:spLocks noGrp="1"/>
          </p:cNvSpPr>
          <p:nvPr>
            <p:ph idx="1"/>
          </p:nvPr>
        </p:nvSpPr>
        <p:spPr>
          <a:xfrm>
            <a:off x="6417734" y="1669774"/>
            <a:ext cx="5291663" cy="4697688"/>
          </a:xfrm>
        </p:spPr>
        <p:txBody>
          <a:bodyPr>
            <a:normAutofit/>
          </a:bodyPr>
          <a:lstStyle/>
          <a:p>
            <a:r>
              <a:rPr lang="en-US" sz="1600" dirty="0">
                <a:solidFill>
                  <a:srgbClr val="202020"/>
                </a:solidFill>
                <a:effectLst/>
                <a:latin typeface="Times New Roman" panose="02020603050405020304" pitchFamily="18" charset="0"/>
                <a:ea typeface="Calibri" panose="020F0502020204030204" pitchFamily="34" charset="0"/>
              </a:rPr>
              <a:t>Key management schemes are widely employed in various communication systems, including virtual private networks (VPNs), secure messaging applications, secure email systems, and internet banking. These schemes rely on sophisticated cryptographic algorithms and protocols to protect the confidentiality and integrity of data while maintaining the availability of communication channels.</a:t>
            </a:r>
          </a:p>
          <a:p>
            <a:r>
              <a:rPr lang="en-US" sz="1600" dirty="0">
                <a:solidFill>
                  <a:srgbClr val="202020"/>
                </a:solidFill>
                <a:effectLst/>
                <a:latin typeface="Times New Roman" panose="02020603050405020304" pitchFamily="18" charset="0"/>
                <a:ea typeface="Calibri" panose="020F0502020204030204" pitchFamily="34" charset="0"/>
              </a:rPr>
              <a:t>The key management scheme involves several crucial components, including key generation, key distribution, key storage, and key revocation. Key generation entails the creation of strong and random cryptographic keys that are computationally infeasible to guess or derive. Key distribution mechanisms establish secure channels for transmitting the keys to authorized entities, ensuring that they reach the intended recipients without interception or tampering.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descr="A blue shield with a keyhole in the middle of it&#10;&#10;Description automatically generated">
            <a:extLst>
              <a:ext uri="{FF2B5EF4-FFF2-40B4-BE49-F238E27FC236}">
                <a16:creationId xmlns:a16="http://schemas.microsoft.com/office/drawing/2014/main" id="{3FABB31B-403C-A0BF-14BD-C019EABFF481}"/>
              </a:ext>
            </a:extLst>
          </p:cNvPr>
          <p:cNvPicPr>
            <a:picLocks noChangeAspect="1"/>
          </p:cNvPicPr>
          <p:nvPr/>
        </p:nvPicPr>
        <p:blipFill rotWithShape="1">
          <a:blip r:embed="rId2">
            <a:extLst>
              <a:ext uri="{28A0092B-C50C-407E-A947-70E740481C1C}">
                <a14:useLocalDpi xmlns:a14="http://schemas.microsoft.com/office/drawing/2010/main" val="0"/>
              </a:ext>
            </a:extLst>
          </a:blip>
          <a:srcRect l="27632" r="277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18561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2D337A89-2262-E6FC-43E8-5D060C4F2DAA}"/>
              </a:ext>
            </a:extLst>
          </p:cNvPr>
          <p:cNvSpPr>
            <a:spLocks noGrp="1"/>
          </p:cNvSpPr>
          <p:nvPr>
            <p:ph type="title"/>
          </p:nvPr>
        </p:nvSpPr>
        <p:spPr>
          <a:xfrm>
            <a:off x="6417733" y="490537"/>
            <a:ext cx="5291663" cy="911543"/>
          </a:xfrm>
        </p:spPr>
        <p:txBody>
          <a:bodyPr anchor="b">
            <a:normAutofit/>
          </a:bodyPr>
          <a:lstStyle/>
          <a:p>
            <a:r>
              <a:rPr lang="en-US" sz="4000" b="1" dirty="0">
                <a:latin typeface="Times New Roman" panose="02020603050405020304" pitchFamily="18" charset="0"/>
                <a:cs typeface="Times New Roman" panose="02020603050405020304" pitchFamily="18" charset="0"/>
              </a:rPr>
              <a:t>METHODOLOGY</a:t>
            </a:r>
            <a:endParaRPr lang="en-IN" sz="4000" b="1" dirty="0"/>
          </a:p>
        </p:txBody>
      </p:sp>
      <p:sp>
        <p:nvSpPr>
          <p:cNvPr id="106" name="Content Placeholder 19">
            <a:extLst>
              <a:ext uri="{FF2B5EF4-FFF2-40B4-BE49-F238E27FC236}">
                <a16:creationId xmlns:a16="http://schemas.microsoft.com/office/drawing/2014/main" id="{60555858-1168-9844-B99B-C282F7D291BF}"/>
              </a:ext>
            </a:extLst>
          </p:cNvPr>
          <p:cNvSpPr>
            <a:spLocks noGrp="1"/>
          </p:cNvSpPr>
          <p:nvPr>
            <p:ph idx="1"/>
          </p:nvPr>
        </p:nvSpPr>
        <p:spPr>
          <a:xfrm>
            <a:off x="6417734" y="1402080"/>
            <a:ext cx="5291663" cy="5362614"/>
          </a:xfrm>
        </p:spPr>
        <p:txBody>
          <a:bodyPr>
            <a:noAutofit/>
          </a:bodyPr>
          <a:lstStyle/>
          <a:p>
            <a:r>
              <a:rPr lang="en-US" sz="1600" dirty="0">
                <a:solidFill>
                  <a:srgbClr val="000000"/>
                </a:solidFill>
                <a:effectLst/>
                <a:latin typeface="Times New Roman" panose="02020603050405020304" pitchFamily="18" charset="0"/>
                <a:ea typeface="Times New Roman" panose="02020603050405020304" pitchFamily="18" charset="0"/>
              </a:rPr>
              <a:t>In this project we’ve developed a protocol in SPDL for management of keys using secure communication between sender and receiver </a:t>
            </a:r>
            <a:r>
              <a:rPr lang="en-US" sz="1600" dirty="0" err="1">
                <a:solidFill>
                  <a:srgbClr val="000000"/>
                </a:solidFill>
                <a:effectLst/>
                <a:latin typeface="Times New Roman" panose="02020603050405020304" pitchFamily="18" charset="0"/>
                <a:ea typeface="Times New Roman" panose="02020603050405020304" pitchFamily="18" charset="0"/>
              </a:rPr>
              <a:t>entity.After</a:t>
            </a:r>
            <a:r>
              <a:rPr lang="en-US" sz="1600" dirty="0">
                <a:solidFill>
                  <a:srgbClr val="000000"/>
                </a:solidFill>
                <a:effectLst/>
                <a:latin typeface="Times New Roman" panose="02020603050405020304" pitchFamily="18" charset="0"/>
                <a:ea typeface="Times New Roman" panose="02020603050405020304" pitchFamily="18" charset="0"/>
              </a:rPr>
              <a:t> designing the protocol we’ve verified it using </a:t>
            </a:r>
            <a:r>
              <a:rPr lang="en-US" sz="1600" dirty="0" err="1">
                <a:solidFill>
                  <a:srgbClr val="000000"/>
                </a:solidFill>
                <a:effectLst/>
                <a:latin typeface="Times New Roman" panose="02020603050405020304" pitchFamily="18" charset="0"/>
                <a:ea typeface="Times New Roman" panose="02020603050405020304" pitchFamily="18" charset="0"/>
              </a:rPr>
              <a:t>Scyther</a:t>
            </a:r>
            <a:r>
              <a:rPr lang="en-US" sz="1600" dirty="0">
                <a:solidFill>
                  <a:srgbClr val="000000"/>
                </a:solidFill>
                <a:effectLst/>
                <a:latin typeface="Times New Roman" panose="02020603050405020304" pitchFamily="18" charset="0"/>
                <a:ea typeface="Times New Roman" panose="02020603050405020304" pitchFamily="18" charset="0"/>
              </a:rPr>
              <a:t> tool.</a:t>
            </a:r>
            <a:endParaRPr lang="en-IN" sz="1600" dirty="0">
              <a:effectLst/>
              <a:latin typeface="Calibri" panose="020F0502020204030204" pitchFamily="34" charset="0"/>
              <a:ea typeface="Calibri" panose="020F0502020204030204" pitchFamily="34" charset="0"/>
            </a:endParaRPr>
          </a:p>
          <a:p>
            <a:r>
              <a:rPr lang="en-US" sz="1600" dirty="0" err="1">
                <a:solidFill>
                  <a:srgbClr val="000000"/>
                </a:solidFill>
                <a:effectLst/>
                <a:latin typeface="Times New Roman" panose="02020603050405020304" pitchFamily="18" charset="0"/>
                <a:ea typeface="Times New Roman" panose="02020603050405020304" pitchFamily="18" charset="0"/>
              </a:rPr>
              <a:t>Scyther</a:t>
            </a:r>
            <a:r>
              <a:rPr lang="en-US" sz="1600" dirty="0">
                <a:solidFill>
                  <a:srgbClr val="000000"/>
                </a:solidFill>
                <a:effectLst/>
                <a:latin typeface="Times New Roman" panose="02020603050405020304" pitchFamily="18" charset="0"/>
                <a:ea typeface="Times New Roman" panose="02020603050405020304" pitchFamily="18" charset="0"/>
              </a:rPr>
              <a:t> is an automated security tool that is used for analyzing the security of cryptographic protocols. It can be used to detect vulnerabilities and weaknesses in protocols and verify their security </a:t>
            </a:r>
            <a:r>
              <a:rPr lang="en-US" sz="1600" dirty="0" err="1">
                <a:solidFill>
                  <a:srgbClr val="000000"/>
                </a:solidFill>
                <a:effectLst/>
                <a:latin typeface="Times New Roman" panose="02020603050405020304" pitchFamily="18" charset="0"/>
                <a:ea typeface="Times New Roman" panose="02020603050405020304" pitchFamily="18" charset="0"/>
              </a:rPr>
              <a:t>properties.It</a:t>
            </a:r>
            <a:r>
              <a:rPr lang="en-US" sz="1600" dirty="0">
                <a:solidFill>
                  <a:srgbClr val="000000"/>
                </a:solidFill>
                <a:effectLst/>
                <a:latin typeface="Times New Roman" panose="02020603050405020304" pitchFamily="18" charset="0"/>
                <a:ea typeface="Times New Roman" panose="02020603050405020304" pitchFamily="18" charset="0"/>
              </a:rPr>
              <a:t> was developed by Cas </a:t>
            </a:r>
            <a:r>
              <a:rPr lang="en-US" sz="1600" dirty="0" err="1">
                <a:solidFill>
                  <a:srgbClr val="000000"/>
                </a:solidFill>
                <a:effectLst/>
                <a:latin typeface="Times New Roman" panose="02020603050405020304" pitchFamily="18" charset="0"/>
                <a:ea typeface="Times New Roman" panose="02020603050405020304" pitchFamily="18" charset="0"/>
              </a:rPr>
              <a:t>Cremers</a:t>
            </a:r>
            <a:r>
              <a:rPr lang="en-US" sz="1600" dirty="0">
                <a:solidFill>
                  <a:srgbClr val="000000"/>
                </a:solidFill>
                <a:effectLst/>
                <a:latin typeface="Times New Roman" panose="02020603050405020304" pitchFamily="18" charset="0"/>
                <a:ea typeface="Times New Roman" panose="02020603050405020304" pitchFamily="18" charset="0"/>
              </a:rPr>
              <a:t> and his colleagues as a tool for formal analysis of cryptographic protocols. It is an open-source tool that is available for free and can be downloaded from the official </a:t>
            </a:r>
            <a:r>
              <a:rPr lang="en-US" sz="1600" dirty="0" err="1">
                <a:solidFill>
                  <a:srgbClr val="000000"/>
                </a:solidFill>
                <a:effectLst/>
                <a:latin typeface="Times New Roman" panose="02020603050405020304" pitchFamily="18" charset="0"/>
                <a:ea typeface="Times New Roman" panose="02020603050405020304" pitchFamily="18" charset="0"/>
              </a:rPr>
              <a:t>Scyther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website.The</a:t>
            </a:r>
            <a:r>
              <a:rPr lang="en-US" sz="1600" dirty="0">
                <a:solidFill>
                  <a:srgbClr val="000000"/>
                </a:solidFill>
                <a:effectLst/>
                <a:latin typeface="Times New Roman" panose="02020603050405020304" pitchFamily="18" charset="0"/>
                <a:ea typeface="Times New Roman" panose="02020603050405020304" pitchFamily="18" charset="0"/>
              </a:rPr>
              <a:t> main purpose of </a:t>
            </a:r>
            <a:r>
              <a:rPr lang="en-US" sz="1600" dirty="0" err="1">
                <a:solidFill>
                  <a:srgbClr val="000000"/>
                </a:solidFill>
                <a:effectLst/>
                <a:latin typeface="Times New Roman" panose="02020603050405020304" pitchFamily="18" charset="0"/>
                <a:ea typeface="Times New Roman" panose="02020603050405020304" pitchFamily="18" charset="0"/>
              </a:rPr>
              <a:t>Scyther</a:t>
            </a:r>
            <a:r>
              <a:rPr lang="en-US" sz="1600" dirty="0">
                <a:solidFill>
                  <a:srgbClr val="000000"/>
                </a:solidFill>
                <a:effectLst/>
                <a:latin typeface="Times New Roman" panose="02020603050405020304" pitchFamily="18" charset="0"/>
                <a:ea typeface="Times New Roman" panose="02020603050405020304" pitchFamily="18" charset="0"/>
              </a:rPr>
              <a:t> is to analyze the security of cryptographic protocols by modeling them and then automatically searching for attacks or vulnerabilities. It uses formal verification techniques and symbolic analysis to explore the possible execution paths of a protocol and check for security properties such as confidentiality , integrity and authentication</a:t>
            </a:r>
            <a:endParaRPr lang="en-IN" sz="1600" dirty="0">
              <a:effectLst/>
              <a:latin typeface="Calibri" panose="020F0502020204030204" pitchFamily="34" charset="0"/>
              <a:ea typeface="Calibri" panose="020F0502020204030204" pitchFamily="34" charset="0"/>
            </a:endParaRPr>
          </a:p>
        </p:txBody>
      </p:sp>
      <p:pic>
        <p:nvPicPr>
          <p:cNvPr id="2" name="Picture 1" descr="A blue shield with a keyhole in the middle of it&#10;&#10;Description automatically generated">
            <a:extLst>
              <a:ext uri="{FF2B5EF4-FFF2-40B4-BE49-F238E27FC236}">
                <a16:creationId xmlns:a16="http://schemas.microsoft.com/office/drawing/2014/main" id="{21421106-149A-1697-BA6B-AA49EB2E2604}"/>
              </a:ext>
            </a:extLst>
          </p:cNvPr>
          <p:cNvPicPr>
            <a:picLocks noChangeAspect="1"/>
          </p:cNvPicPr>
          <p:nvPr/>
        </p:nvPicPr>
        <p:blipFill rotWithShape="1">
          <a:blip r:embed="rId2">
            <a:extLst>
              <a:ext uri="{28A0092B-C50C-407E-A947-70E740481C1C}">
                <a14:useLocalDpi xmlns:a14="http://schemas.microsoft.com/office/drawing/2010/main" val="0"/>
              </a:ext>
            </a:extLst>
          </a:blip>
          <a:srcRect l="27632" r="277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53981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Content Placeholder 19">
            <a:extLst>
              <a:ext uri="{FF2B5EF4-FFF2-40B4-BE49-F238E27FC236}">
                <a16:creationId xmlns:a16="http://schemas.microsoft.com/office/drawing/2014/main" id="{60555858-1168-9844-B99B-C282F7D291BF}"/>
              </a:ext>
            </a:extLst>
          </p:cNvPr>
          <p:cNvSpPr>
            <a:spLocks noGrp="1"/>
          </p:cNvSpPr>
          <p:nvPr>
            <p:ph idx="1"/>
          </p:nvPr>
        </p:nvSpPr>
        <p:spPr>
          <a:xfrm>
            <a:off x="6417734" y="152401"/>
            <a:ext cx="5291663" cy="6600824"/>
          </a:xfrm>
        </p:spPr>
        <p:txBody>
          <a:bodyPr>
            <a:noAutofit/>
          </a:bodyPr>
          <a:lstStyle/>
          <a:p>
            <a:r>
              <a:rPr lang="en-US" sz="1600" dirty="0" err="1">
                <a:solidFill>
                  <a:srgbClr val="000000"/>
                </a:solidFill>
                <a:effectLst/>
                <a:latin typeface="Times New Roman" panose="02020603050405020304" pitchFamily="18" charset="0"/>
                <a:ea typeface="Times New Roman" panose="02020603050405020304" pitchFamily="18" charset="0"/>
              </a:rPr>
              <a:t>Scyther</a:t>
            </a:r>
            <a:r>
              <a:rPr lang="en-US" sz="1600" dirty="0">
                <a:solidFill>
                  <a:srgbClr val="000000"/>
                </a:solidFill>
                <a:effectLst/>
                <a:latin typeface="Times New Roman" panose="02020603050405020304" pitchFamily="18" charset="0"/>
                <a:ea typeface="Times New Roman" panose="02020603050405020304" pitchFamily="18" charset="0"/>
              </a:rPr>
              <a:t> supports various security models and cryptographic primitives, including symmetric and asymmetric encryption, digital signatures, key exchange protocols, and more. It provides a high-level language called the </a:t>
            </a:r>
            <a:r>
              <a:rPr lang="en-US" sz="1600" dirty="0" err="1">
                <a:solidFill>
                  <a:srgbClr val="000000"/>
                </a:solidFill>
                <a:effectLst/>
                <a:latin typeface="Times New Roman" panose="02020603050405020304" pitchFamily="18" charset="0"/>
                <a:ea typeface="Times New Roman" panose="02020603050405020304" pitchFamily="18" charset="0"/>
              </a:rPr>
              <a:t>Scyther</a:t>
            </a:r>
            <a:r>
              <a:rPr lang="en-US" sz="1600" dirty="0">
                <a:solidFill>
                  <a:srgbClr val="000000"/>
                </a:solidFill>
                <a:effectLst/>
                <a:latin typeface="Times New Roman" panose="02020603050405020304" pitchFamily="18" charset="0"/>
                <a:ea typeface="Times New Roman" panose="02020603050405020304" pitchFamily="18" charset="0"/>
              </a:rPr>
              <a:t> Security Protocol Description Language (SPDL), which allows users to describe their protocols in a concise and readable manner. One of the key features of </a:t>
            </a:r>
            <a:r>
              <a:rPr lang="en-US" sz="1600" dirty="0" err="1">
                <a:solidFill>
                  <a:srgbClr val="000000"/>
                </a:solidFill>
                <a:effectLst/>
                <a:latin typeface="Times New Roman" panose="02020603050405020304" pitchFamily="18" charset="0"/>
                <a:ea typeface="Times New Roman" panose="02020603050405020304" pitchFamily="18" charset="0"/>
              </a:rPr>
              <a:t>Scyther</a:t>
            </a:r>
            <a:r>
              <a:rPr lang="en-US" sz="1600" dirty="0">
                <a:solidFill>
                  <a:srgbClr val="000000"/>
                </a:solidFill>
                <a:effectLst/>
                <a:latin typeface="Times New Roman" panose="02020603050405020304" pitchFamily="18" charset="0"/>
                <a:ea typeface="Times New Roman" panose="02020603050405020304" pitchFamily="18" charset="0"/>
              </a:rPr>
              <a:t> is its ability to automatically generate attack scenarios and identify potential vulnerabilities in protocols. It can generate an attack tree that shows the different attack paths and the conditions required for each attack to succeed. This helps protocol designers and security analysts to understand the weaknesses in their protocols and take appropriate measures to address them.</a:t>
            </a:r>
            <a:endParaRPr lang="en-IN" sz="1600" dirty="0">
              <a:effectLst/>
              <a:latin typeface="Calibri" panose="020F0502020204030204" pitchFamily="34" charset="0"/>
              <a:ea typeface="Calibri" panose="020F0502020204030204" pitchFamily="34" charset="0"/>
            </a:endParaRPr>
          </a:p>
          <a:p>
            <a:r>
              <a:rPr lang="en-US" sz="1600" dirty="0" err="1">
                <a:solidFill>
                  <a:srgbClr val="000000"/>
                </a:solidFill>
                <a:effectLst/>
                <a:latin typeface="Times New Roman" panose="02020603050405020304" pitchFamily="18" charset="0"/>
                <a:ea typeface="Times New Roman" panose="02020603050405020304" pitchFamily="18" charset="0"/>
              </a:rPr>
              <a:t>Scyther</a:t>
            </a:r>
            <a:r>
              <a:rPr lang="en-US" sz="1600" dirty="0">
                <a:solidFill>
                  <a:srgbClr val="000000"/>
                </a:solidFill>
                <a:effectLst/>
                <a:latin typeface="Times New Roman" panose="02020603050405020304" pitchFamily="18" charset="0"/>
                <a:ea typeface="Times New Roman" panose="02020603050405020304" pitchFamily="18" charset="0"/>
              </a:rPr>
              <a:t> is a powerful tool, but it is not a substitute for careful protocol design and analysis. It is always recommended to use </a:t>
            </a:r>
            <a:r>
              <a:rPr lang="en-US" sz="1600" dirty="0" err="1">
                <a:solidFill>
                  <a:srgbClr val="000000"/>
                </a:solidFill>
                <a:effectLst/>
                <a:latin typeface="Times New Roman" panose="02020603050405020304" pitchFamily="18" charset="0"/>
                <a:ea typeface="Times New Roman" panose="02020603050405020304" pitchFamily="18" charset="0"/>
              </a:rPr>
              <a:t>Scyther</a:t>
            </a:r>
            <a:r>
              <a:rPr lang="en-US" sz="1600" dirty="0">
                <a:solidFill>
                  <a:srgbClr val="000000"/>
                </a:solidFill>
                <a:effectLst/>
                <a:latin typeface="Times New Roman" panose="02020603050405020304" pitchFamily="18" charset="0"/>
                <a:ea typeface="Times New Roman" panose="02020603050405020304" pitchFamily="18" charset="0"/>
              </a:rPr>
              <a:t> as part of a comprehensive security evaluation process that includes other techniques such as formal verification, manual code review, and penetration </a:t>
            </a:r>
            <a:r>
              <a:rPr lang="en-US" sz="1600" dirty="0" err="1">
                <a:solidFill>
                  <a:srgbClr val="000000"/>
                </a:solidFill>
                <a:effectLst/>
                <a:latin typeface="Times New Roman" panose="02020603050405020304" pitchFamily="18" charset="0"/>
                <a:ea typeface="Times New Roman" panose="02020603050405020304" pitchFamily="18" charset="0"/>
              </a:rPr>
              <a:t>testing.Tools</a:t>
            </a:r>
            <a:r>
              <a:rPr lang="en-US" sz="1600" dirty="0">
                <a:solidFill>
                  <a:srgbClr val="000000"/>
                </a:solidFill>
                <a:effectLst/>
                <a:latin typeface="Times New Roman" panose="02020603050405020304" pitchFamily="18" charset="0"/>
                <a:ea typeface="Times New Roman" panose="02020603050405020304" pitchFamily="18" charset="0"/>
              </a:rPr>
              <a:t> below are the </a:t>
            </a:r>
            <a:r>
              <a:rPr lang="en-US" sz="1600" dirty="0" err="1">
                <a:solidFill>
                  <a:srgbClr val="000000"/>
                </a:solidFill>
                <a:effectLst/>
                <a:latin typeface="Times New Roman" panose="02020603050405020304" pitchFamily="18" charset="0"/>
                <a:ea typeface="Times New Roman" panose="02020603050405020304" pitchFamily="18" charset="0"/>
              </a:rPr>
              <a:t>reqirements</a:t>
            </a:r>
            <a:r>
              <a:rPr lang="en-US" sz="1600" dirty="0">
                <a:solidFill>
                  <a:srgbClr val="000000"/>
                </a:solidFill>
                <a:effectLst/>
                <a:latin typeface="Times New Roman" panose="02020603050405020304" pitchFamily="18" charset="0"/>
                <a:ea typeface="Times New Roman" panose="02020603050405020304" pitchFamily="18" charset="0"/>
              </a:rPr>
              <a:t> to run/verify protocol in </a:t>
            </a:r>
            <a:r>
              <a:rPr lang="en-US" sz="1600" dirty="0" err="1">
                <a:solidFill>
                  <a:srgbClr val="000000"/>
                </a:solidFill>
                <a:effectLst/>
                <a:latin typeface="Times New Roman" panose="02020603050405020304" pitchFamily="18" charset="0"/>
                <a:ea typeface="Times New Roman" panose="02020603050405020304" pitchFamily="18" charset="0"/>
              </a:rPr>
              <a:t>Scyther</a:t>
            </a:r>
            <a:r>
              <a:rPr lang="en-US" sz="1600" dirty="0">
                <a:solidFill>
                  <a:srgbClr val="000000"/>
                </a:solidFill>
                <a:effectLst/>
                <a:latin typeface="Times New Roman" panose="02020603050405020304" pitchFamily="18" charset="0"/>
                <a:ea typeface="Times New Roman" panose="02020603050405020304" pitchFamily="18" charset="0"/>
              </a:rPr>
              <a:t>.</a:t>
            </a:r>
            <a:endParaRPr lang="en-IN" sz="1600" dirty="0">
              <a:effectLst/>
              <a:latin typeface="Calibri" panose="020F0502020204030204" pitchFamily="34" charset="0"/>
              <a:ea typeface="Calibri" panose="020F0502020204030204" pitchFamily="34" charset="0"/>
            </a:endParaRPr>
          </a:p>
          <a:p>
            <a:pPr marL="342900" lvl="0" indent="-342900" algn="l">
              <a:lnSpc>
                <a:spcPct val="95000"/>
              </a:lnSpc>
              <a:buFont typeface="Wingdings" panose="05000000000000000000" pitchFamily="2" charset="2"/>
              <a:buChar char=""/>
            </a:pPr>
            <a:r>
              <a:rPr lang="en-US" sz="1600" dirty="0" err="1">
                <a:solidFill>
                  <a:srgbClr val="000000"/>
                </a:solidFill>
                <a:effectLst/>
                <a:latin typeface="Times New Roman" panose="02020603050405020304" pitchFamily="18" charset="0"/>
                <a:ea typeface="Times New Roman" panose="02020603050405020304" pitchFamily="18" charset="0"/>
              </a:rPr>
              <a:t>GraphViz</a:t>
            </a:r>
            <a:r>
              <a:rPr lang="en-US" sz="1600" dirty="0">
                <a:solidFill>
                  <a:srgbClr val="000000"/>
                </a:solidFill>
                <a:effectLst/>
                <a:latin typeface="Times New Roman" panose="02020603050405020304" pitchFamily="18" charset="0"/>
                <a:ea typeface="Times New Roman" panose="02020603050405020304" pitchFamily="18" charset="0"/>
              </a:rPr>
              <a:t> library</a:t>
            </a:r>
            <a:endParaRPr lang="en-IN" sz="1600" dirty="0">
              <a:effectLst/>
              <a:latin typeface="Times New Roman" panose="02020603050405020304" pitchFamily="18" charset="0"/>
              <a:ea typeface="Calibri" panose="020F0502020204030204" pitchFamily="34" charset="0"/>
            </a:endParaRPr>
          </a:p>
          <a:p>
            <a:pPr marL="342900" lvl="0" indent="-342900" algn="l">
              <a:lnSpc>
                <a:spcPct val="95000"/>
              </a:lnSpc>
              <a:buFont typeface="Wingdings" panose="05000000000000000000" pitchFamily="2" charset="2"/>
              <a:buChar char=""/>
            </a:pPr>
            <a:r>
              <a:rPr lang="en-US" sz="1600" dirty="0">
                <a:solidFill>
                  <a:srgbClr val="000000"/>
                </a:solidFill>
                <a:effectLst/>
                <a:latin typeface="Times New Roman" panose="02020603050405020304" pitchFamily="18" charset="0"/>
                <a:ea typeface="Times New Roman" panose="02020603050405020304" pitchFamily="18" charset="0"/>
              </a:rPr>
              <a:t>Python</a:t>
            </a:r>
            <a:endParaRPr lang="en-IN" sz="1600" dirty="0">
              <a:effectLst/>
              <a:latin typeface="Times New Roman" panose="02020603050405020304" pitchFamily="18" charset="0"/>
              <a:ea typeface="Calibri" panose="020F0502020204030204" pitchFamily="34" charset="0"/>
            </a:endParaRPr>
          </a:p>
          <a:p>
            <a:pPr marL="342900" lvl="0" indent="-342900" algn="l">
              <a:lnSpc>
                <a:spcPct val="95000"/>
              </a:lnSpc>
              <a:spcAft>
                <a:spcPts val="600"/>
              </a:spcAft>
              <a:buFont typeface="Wingdings" panose="05000000000000000000" pitchFamily="2" charset="2"/>
              <a:buChar char=""/>
            </a:pPr>
            <a:r>
              <a:rPr lang="en-US" sz="1600" dirty="0" err="1">
                <a:solidFill>
                  <a:srgbClr val="000000"/>
                </a:solidFill>
                <a:effectLst/>
                <a:latin typeface="Times New Roman" panose="02020603050405020304" pitchFamily="18" charset="0"/>
                <a:ea typeface="Times New Roman" panose="02020603050405020304" pitchFamily="18" charset="0"/>
              </a:rPr>
              <a:t>wxPython</a:t>
            </a:r>
            <a:r>
              <a:rPr lang="en-US" sz="1600" dirty="0">
                <a:solidFill>
                  <a:srgbClr val="000000"/>
                </a:solidFill>
                <a:effectLst/>
                <a:latin typeface="Times New Roman" panose="02020603050405020304" pitchFamily="18" charset="0"/>
                <a:ea typeface="Times New Roman" panose="02020603050405020304" pitchFamily="18" charset="0"/>
              </a:rPr>
              <a:t> libraries</a:t>
            </a:r>
            <a:endParaRPr lang="en-IN" sz="1600" dirty="0">
              <a:effectLst/>
              <a:latin typeface="Times New Roman" panose="02020603050405020304" pitchFamily="18" charset="0"/>
              <a:ea typeface="Calibri" panose="020F0502020204030204" pitchFamily="34" charset="0"/>
            </a:endParaRPr>
          </a:p>
          <a:p>
            <a:pPr marL="0" indent="0">
              <a:buNone/>
            </a:pPr>
            <a:endParaRPr lang="en-IN" sz="1600" dirty="0">
              <a:effectLst/>
              <a:latin typeface="Calibri" panose="020F0502020204030204" pitchFamily="34" charset="0"/>
              <a:ea typeface="Calibri" panose="020F0502020204030204" pitchFamily="34" charset="0"/>
            </a:endParaRPr>
          </a:p>
        </p:txBody>
      </p:sp>
      <p:pic>
        <p:nvPicPr>
          <p:cNvPr id="2" name="Picture 1" descr="A blue shield with a keyhole in the middle of it&#10;&#10;Description automatically generated">
            <a:extLst>
              <a:ext uri="{FF2B5EF4-FFF2-40B4-BE49-F238E27FC236}">
                <a16:creationId xmlns:a16="http://schemas.microsoft.com/office/drawing/2014/main" id="{7813E470-C71B-3739-F9A0-F0F6F915F25D}"/>
              </a:ext>
            </a:extLst>
          </p:cNvPr>
          <p:cNvPicPr>
            <a:picLocks noChangeAspect="1"/>
          </p:cNvPicPr>
          <p:nvPr/>
        </p:nvPicPr>
        <p:blipFill rotWithShape="1">
          <a:blip r:embed="rId2">
            <a:extLst>
              <a:ext uri="{28A0092B-C50C-407E-A947-70E740481C1C}">
                <a14:useLocalDpi xmlns:a14="http://schemas.microsoft.com/office/drawing/2010/main" val="0"/>
              </a:ext>
            </a:extLst>
          </a:blip>
          <a:srcRect l="27632" r="277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2986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2D337A89-2262-E6FC-43E8-5D060C4F2DAA}"/>
              </a:ext>
            </a:extLst>
          </p:cNvPr>
          <p:cNvSpPr>
            <a:spLocks noGrp="1"/>
          </p:cNvSpPr>
          <p:nvPr>
            <p:ph type="title"/>
          </p:nvPr>
        </p:nvSpPr>
        <p:spPr>
          <a:xfrm>
            <a:off x="6324599" y="0"/>
            <a:ext cx="6095999" cy="1303020"/>
          </a:xfrm>
        </p:spPr>
        <p:txBody>
          <a:bodyPr anchor="b">
            <a:noAutofit/>
          </a:bodyPr>
          <a:lstStyle/>
          <a:p>
            <a:r>
              <a:rPr lang="en-US" sz="3500" b="1">
                <a:latin typeface="Times New Roman" panose="02020603050405020304" pitchFamily="18" charset="0"/>
                <a:cs typeface="Times New Roman" panose="02020603050405020304" pitchFamily="18" charset="0"/>
              </a:rPr>
              <a:t>RESULT AND DISCUSSION</a:t>
            </a:r>
            <a:endParaRPr lang="en-IN" sz="3500" b="1" dirty="0"/>
          </a:p>
        </p:txBody>
      </p:sp>
      <p:sp>
        <p:nvSpPr>
          <p:cNvPr id="106" name="Content Placeholder 19">
            <a:extLst>
              <a:ext uri="{FF2B5EF4-FFF2-40B4-BE49-F238E27FC236}">
                <a16:creationId xmlns:a16="http://schemas.microsoft.com/office/drawing/2014/main" id="{60555858-1168-9844-B99B-C282F7D291BF}"/>
              </a:ext>
            </a:extLst>
          </p:cNvPr>
          <p:cNvSpPr>
            <a:spLocks noGrp="1"/>
          </p:cNvSpPr>
          <p:nvPr>
            <p:ph idx="1"/>
          </p:nvPr>
        </p:nvSpPr>
        <p:spPr>
          <a:xfrm>
            <a:off x="6417734" y="1885950"/>
            <a:ext cx="5291663" cy="4636770"/>
          </a:xfrm>
        </p:spPr>
        <p:txBody>
          <a:bodyPr>
            <a:noAutofit/>
          </a:bodyPr>
          <a:lstStyle/>
          <a:p>
            <a:pPr>
              <a:spcAft>
                <a:spcPts val="1200"/>
              </a:spcAft>
            </a:pPr>
            <a:r>
              <a:rPr lang="en-US" sz="1600" dirty="0">
                <a:effectLst/>
                <a:latin typeface="Times New Roman" panose="02020603050405020304" pitchFamily="18" charset="0"/>
                <a:ea typeface="Times New Roman" panose="02020603050405020304" pitchFamily="18" charset="0"/>
              </a:rPr>
              <a:t>After this demo protocol verification , this is how it gives output. In the below results we can observe that the protocol is secured &amp; completely verified.</a:t>
            </a:r>
            <a:endParaRPr lang="en-IN" sz="1600" dirty="0">
              <a:effectLst/>
              <a:latin typeface="Calibri" panose="020F0502020204030204" pitchFamily="34" charset="0"/>
              <a:ea typeface="Calibri" panose="020F0502020204030204" pitchFamily="34" charset="0"/>
            </a:endParaRPr>
          </a:p>
          <a:p>
            <a:pPr marL="0" indent="0">
              <a:buNone/>
            </a:pPr>
            <a:endParaRPr lang="en-IN" sz="1600" dirty="0">
              <a:effectLst/>
              <a:latin typeface="Calibri" panose="020F0502020204030204" pitchFamily="34" charset="0"/>
              <a:ea typeface="Calibri" panose="020F0502020204030204" pitchFamily="34" charset="0"/>
            </a:endParaRPr>
          </a:p>
        </p:txBody>
      </p:sp>
      <p:pic>
        <p:nvPicPr>
          <p:cNvPr id="4" name="Picture 3" descr="A blue shield with a keyhole in the middle of it&#10;&#10;Description automatically generated">
            <a:extLst>
              <a:ext uri="{FF2B5EF4-FFF2-40B4-BE49-F238E27FC236}">
                <a16:creationId xmlns:a16="http://schemas.microsoft.com/office/drawing/2014/main" id="{83E89F67-744C-BF1C-DD9A-D1383080FF43}"/>
              </a:ext>
            </a:extLst>
          </p:cNvPr>
          <p:cNvPicPr>
            <a:picLocks noChangeAspect="1"/>
          </p:cNvPicPr>
          <p:nvPr/>
        </p:nvPicPr>
        <p:blipFill rotWithShape="1">
          <a:blip r:embed="rId2">
            <a:extLst>
              <a:ext uri="{28A0092B-C50C-407E-A947-70E740481C1C}">
                <a14:useLocalDpi xmlns:a14="http://schemas.microsoft.com/office/drawing/2010/main" val="0"/>
              </a:ext>
            </a:extLst>
          </a:blip>
          <a:srcRect l="27632" r="277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pic>
        <p:nvPicPr>
          <p:cNvPr id="8" name="Picture 7" descr="A screenshot of a computer program&#10;&#10;Description automatically generated">
            <a:extLst>
              <a:ext uri="{FF2B5EF4-FFF2-40B4-BE49-F238E27FC236}">
                <a16:creationId xmlns:a16="http://schemas.microsoft.com/office/drawing/2014/main" id="{A08F6E19-F961-99F0-2910-37BBD5958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169" y="2655570"/>
            <a:ext cx="3678555" cy="4011930"/>
          </a:xfrm>
          <a:prstGeom prst="rect">
            <a:avLst/>
          </a:prstGeom>
        </p:spPr>
      </p:pic>
    </p:spTree>
    <p:extLst>
      <p:ext uri="{BB962C8B-B14F-4D97-AF65-F5344CB8AC3E}">
        <p14:creationId xmlns:p14="http://schemas.microsoft.com/office/powerpoint/2010/main" val="270885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ue shield with a keyhole in the middle of it&#10;&#10;Description automatically generated">
            <a:extLst>
              <a:ext uri="{FF2B5EF4-FFF2-40B4-BE49-F238E27FC236}">
                <a16:creationId xmlns:a16="http://schemas.microsoft.com/office/drawing/2014/main" id="{08F56F0D-65C3-0369-A9E6-9372FD7900B6}"/>
              </a:ext>
            </a:extLst>
          </p:cNvPr>
          <p:cNvPicPr>
            <a:picLocks noChangeAspect="1"/>
          </p:cNvPicPr>
          <p:nvPr/>
        </p:nvPicPr>
        <p:blipFill rotWithShape="1">
          <a:blip r:embed="rId2">
            <a:extLst>
              <a:ext uri="{28A0092B-C50C-407E-A947-70E740481C1C}">
                <a14:useLocalDpi xmlns:a14="http://schemas.microsoft.com/office/drawing/2010/main" val="0"/>
              </a:ext>
            </a:extLst>
          </a:blip>
          <a:srcRect l="27632" r="277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pic>
        <p:nvPicPr>
          <p:cNvPr id="6" name="Picture 5">
            <a:extLst>
              <a:ext uri="{FF2B5EF4-FFF2-40B4-BE49-F238E27FC236}">
                <a16:creationId xmlns:a16="http://schemas.microsoft.com/office/drawing/2014/main" id="{D4FE202C-9B39-0784-1A45-69CE084B8EBB}"/>
              </a:ext>
            </a:extLst>
          </p:cNvPr>
          <p:cNvPicPr>
            <a:picLocks noChangeAspect="1"/>
          </p:cNvPicPr>
          <p:nvPr/>
        </p:nvPicPr>
        <p:blipFill>
          <a:blip r:embed="rId3" cstate="print"/>
          <a:srcRect/>
          <a:stretch>
            <a:fillRect/>
          </a:stretch>
        </p:blipFill>
        <p:spPr bwMode="auto">
          <a:xfrm>
            <a:off x="6628022" y="247650"/>
            <a:ext cx="5278228" cy="6371812"/>
          </a:xfrm>
          <a:prstGeom prst="rect">
            <a:avLst/>
          </a:prstGeom>
          <a:noFill/>
          <a:ln w="9525">
            <a:noFill/>
            <a:miter lim="800000"/>
            <a:headEnd/>
            <a:tailEnd/>
          </a:ln>
        </p:spPr>
      </p:pic>
    </p:spTree>
    <p:extLst>
      <p:ext uri="{BB962C8B-B14F-4D97-AF65-F5344CB8AC3E}">
        <p14:creationId xmlns:p14="http://schemas.microsoft.com/office/powerpoint/2010/main" val="209325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2D337A89-2262-E6FC-43E8-5D060C4F2DAA}"/>
              </a:ext>
            </a:extLst>
          </p:cNvPr>
          <p:cNvSpPr>
            <a:spLocks noGrp="1"/>
          </p:cNvSpPr>
          <p:nvPr>
            <p:ph type="title"/>
          </p:nvPr>
        </p:nvSpPr>
        <p:spPr>
          <a:xfrm>
            <a:off x="6315074" y="-7620"/>
            <a:ext cx="6095999" cy="1303020"/>
          </a:xfrm>
        </p:spPr>
        <p:txBody>
          <a:bodyPr anchor="b">
            <a:noAutofit/>
          </a:bodyPr>
          <a:lstStyle/>
          <a:p>
            <a:pPr algn="ctr">
              <a:lnSpc>
                <a:spcPct val="200000"/>
              </a:lnSpc>
            </a:pPr>
            <a:r>
              <a:rPr lang="en-US" sz="3400" b="1" dirty="0">
                <a:effectLst/>
                <a:latin typeface="Times New Roman" panose="02020603050405020304" pitchFamily="18" charset="0"/>
                <a:ea typeface="Times New Roman" panose="02020603050405020304" pitchFamily="18" charset="0"/>
              </a:rPr>
              <a:t>Conclusion and Future Work </a:t>
            </a:r>
            <a:endParaRPr lang="en-IN" sz="3400" dirty="0">
              <a:effectLst/>
              <a:latin typeface="Calibri" panose="020F0502020204030204" pitchFamily="34" charset="0"/>
              <a:ea typeface="Calibri" panose="020F0502020204030204" pitchFamily="34" charset="0"/>
            </a:endParaRPr>
          </a:p>
        </p:txBody>
      </p:sp>
      <p:sp>
        <p:nvSpPr>
          <p:cNvPr id="106" name="Content Placeholder 19">
            <a:extLst>
              <a:ext uri="{FF2B5EF4-FFF2-40B4-BE49-F238E27FC236}">
                <a16:creationId xmlns:a16="http://schemas.microsoft.com/office/drawing/2014/main" id="{60555858-1168-9844-B99B-C282F7D291BF}"/>
              </a:ext>
            </a:extLst>
          </p:cNvPr>
          <p:cNvSpPr>
            <a:spLocks noGrp="1"/>
          </p:cNvSpPr>
          <p:nvPr>
            <p:ph idx="1"/>
          </p:nvPr>
        </p:nvSpPr>
        <p:spPr>
          <a:xfrm>
            <a:off x="6492379" y="2212521"/>
            <a:ext cx="5291663" cy="3619111"/>
          </a:xfrm>
        </p:spPr>
        <p:txBody>
          <a:bodyPr>
            <a:noAutofit/>
          </a:bodyPr>
          <a:lstStyle/>
          <a:p>
            <a:r>
              <a:rPr lang="en-US" sz="1600" dirty="0">
                <a:solidFill>
                  <a:srgbClr val="000000"/>
                </a:solidFill>
                <a:effectLst/>
                <a:latin typeface="Times New Roman" panose="02020603050405020304" pitchFamily="18" charset="0"/>
                <a:ea typeface="Times New Roman" panose="02020603050405020304" pitchFamily="18" charset="0"/>
              </a:rPr>
              <a:t>A robust key management scheme utilizing secure communication techniques is crucial for ensuring the security of cryptographic systems. By employing secure communication protocols, such as symmetric and asymmetric encryption, key exchange protocols, and digital signatures, organizations can establish and maintain secure communication channels. Proper key generation, distribution, storage, and revocation mechanisms further enhance the security of cryptographic systems, protecting sensitive information from unauthorized access and ensuring the confidentiality, integrity, and authenticity of communication.</a:t>
            </a:r>
            <a:endParaRPr lang="en-IN" sz="1600" dirty="0">
              <a:effectLst/>
              <a:latin typeface="Calibri" panose="020F0502020204030204" pitchFamily="34" charset="0"/>
              <a:ea typeface="Calibri" panose="020F0502020204030204" pitchFamily="34" charset="0"/>
            </a:endParaRPr>
          </a:p>
          <a:p>
            <a:pPr marL="0" indent="0">
              <a:buNone/>
            </a:pPr>
            <a:endParaRPr lang="en-IN" sz="1600" dirty="0">
              <a:effectLst/>
              <a:latin typeface="Calibri" panose="020F0502020204030204" pitchFamily="34" charset="0"/>
              <a:ea typeface="Calibri" panose="020F0502020204030204" pitchFamily="34" charset="0"/>
            </a:endParaRPr>
          </a:p>
        </p:txBody>
      </p:sp>
      <p:pic>
        <p:nvPicPr>
          <p:cNvPr id="3" name="Picture 2" descr="A blue shield with a keyhole in the middle of it&#10;&#10;Description automatically generated">
            <a:extLst>
              <a:ext uri="{FF2B5EF4-FFF2-40B4-BE49-F238E27FC236}">
                <a16:creationId xmlns:a16="http://schemas.microsoft.com/office/drawing/2014/main" id="{569CB2ED-380A-1C18-79F1-3AF82A18818E}"/>
              </a:ext>
            </a:extLst>
          </p:cNvPr>
          <p:cNvPicPr>
            <a:picLocks noChangeAspect="1"/>
          </p:cNvPicPr>
          <p:nvPr/>
        </p:nvPicPr>
        <p:blipFill rotWithShape="1">
          <a:blip r:embed="rId2">
            <a:extLst>
              <a:ext uri="{28A0092B-C50C-407E-A947-70E740481C1C}">
                <a14:useLocalDpi xmlns:a14="http://schemas.microsoft.com/office/drawing/2010/main" val="0"/>
              </a:ext>
            </a:extLst>
          </a:blip>
          <a:srcRect l="27632" r="277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13609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Content Placeholder 19">
            <a:extLst>
              <a:ext uri="{FF2B5EF4-FFF2-40B4-BE49-F238E27FC236}">
                <a16:creationId xmlns:a16="http://schemas.microsoft.com/office/drawing/2014/main" id="{60555858-1168-9844-B99B-C282F7D291BF}"/>
              </a:ext>
            </a:extLst>
          </p:cNvPr>
          <p:cNvSpPr>
            <a:spLocks noGrp="1"/>
          </p:cNvSpPr>
          <p:nvPr>
            <p:ph idx="1"/>
          </p:nvPr>
        </p:nvSpPr>
        <p:spPr>
          <a:xfrm>
            <a:off x="6445726" y="924896"/>
            <a:ext cx="5291663" cy="5429251"/>
          </a:xfrm>
        </p:spPr>
        <p:txBody>
          <a:bodyPr>
            <a:noAutofit/>
          </a:bodyPr>
          <a:lstStyle/>
          <a:p>
            <a:r>
              <a:rPr lang="en-US" sz="1600" dirty="0">
                <a:solidFill>
                  <a:srgbClr val="000000"/>
                </a:solidFill>
                <a:effectLst/>
                <a:latin typeface="Times New Roman" panose="02020603050405020304" pitchFamily="18" charset="0"/>
                <a:ea typeface="Times New Roman" panose="02020603050405020304" pitchFamily="18" charset="0"/>
              </a:rPr>
              <a:t>In future ,we can implement a key management scheme using secure communication having consideration of more secure aspects, such as:</a:t>
            </a:r>
            <a:endParaRPr lang="en-IN" sz="1600" dirty="0">
              <a:latin typeface="Calibri" panose="020F0502020204030204" pitchFamily="34" charset="0"/>
              <a:ea typeface="Calibri" panose="020F0502020204030204" pitchFamily="34" charset="0"/>
            </a:endParaRPr>
          </a:p>
          <a:p>
            <a:pPr marL="0" indent="0">
              <a:buNone/>
            </a:pPr>
            <a:r>
              <a:rPr lang="en-US" sz="1600" b="1" dirty="0">
                <a:solidFill>
                  <a:srgbClr val="000000"/>
                </a:solidFill>
                <a:effectLst/>
                <a:latin typeface="Times New Roman" panose="02020603050405020304" pitchFamily="18" charset="0"/>
                <a:ea typeface="Times New Roman" panose="02020603050405020304" pitchFamily="18" charset="0"/>
              </a:rPr>
              <a:t>a. Authentication:</a:t>
            </a:r>
            <a:r>
              <a:rPr lang="en-US" sz="1600" dirty="0">
                <a:solidFill>
                  <a:srgbClr val="000000"/>
                </a:solidFill>
                <a:effectLst/>
                <a:latin typeface="Times New Roman" panose="02020603050405020304" pitchFamily="18" charset="0"/>
                <a:ea typeface="Times New Roman" panose="02020603050405020304" pitchFamily="18" charset="0"/>
              </a:rPr>
              <a:t> Ensuring the authenticity of communicating entities and preventing impersonation or man-in-the-middle attacks.</a:t>
            </a:r>
            <a:endParaRPr lang="en-IN" sz="1600" dirty="0">
              <a:effectLst/>
              <a:latin typeface="Calibri" panose="020F0502020204030204" pitchFamily="34" charset="0"/>
              <a:ea typeface="Calibri" panose="020F0502020204030204" pitchFamily="34" charset="0"/>
            </a:endParaRPr>
          </a:p>
          <a:p>
            <a:pPr marL="0" indent="0">
              <a:buNone/>
            </a:pPr>
            <a:r>
              <a:rPr lang="en-US" sz="1600" b="1" dirty="0">
                <a:solidFill>
                  <a:srgbClr val="000000"/>
                </a:solidFill>
                <a:effectLst/>
                <a:latin typeface="Times New Roman" panose="02020603050405020304" pitchFamily="18" charset="0"/>
                <a:ea typeface="Times New Roman" panose="02020603050405020304" pitchFamily="18" charset="0"/>
              </a:rPr>
              <a:t>b. Secure Channels:</a:t>
            </a:r>
            <a:r>
              <a:rPr lang="en-US" sz="1600" dirty="0">
                <a:solidFill>
                  <a:srgbClr val="000000"/>
                </a:solidFill>
                <a:effectLst/>
                <a:latin typeface="Times New Roman" panose="02020603050405020304" pitchFamily="18" charset="0"/>
                <a:ea typeface="Times New Roman" panose="02020603050405020304" pitchFamily="18" charset="0"/>
              </a:rPr>
              <a:t> Utilizing secure communication channels (e.g., encrypted connections, VPNs) to protect key exchange and transmission.</a:t>
            </a:r>
            <a:endParaRPr lang="en-IN" sz="1600" dirty="0">
              <a:effectLst/>
              <a:latin typeface="Calibri" panose="020F0502020204030204" pitchFamily="34" charset="0"/>
              <a:ea typeface="Calibri" panose="020F0502020204030204" pitchFamily="34" charset="0"/>
            </a:endParaRPr>
          </a:p>
          <a:p>
            <a:pPr marL="0" indent="0">
              <a:buNone/>
            </a:pPr>
            <a:r>
              <a:rPr lang="en-US" sz="1600" b="1" dirty="0">
                <a:solidFill>
                  <a:srgbClr val="000000"/>
                </a:solidFill>
                <a:effectLst/>
                <a:latin typeface="Times New Roman" panose="02020603050405020304" pitchFamily="18" charset="0"/>
                <a:ea typeface="Times New Roman" panose="02020603050405020304" pitchFamily="18" charset="0"/>
              </a:rPr>
              <a:t>c. Access Controls:</a:t>
            </a:r>
            <a:r>
              <a:rPr lang="en-US" sz="1600" dirty="0">
                <a:solidFill>
                  <a:srgbClr val="000000"/>
                </a:solidFill>
                <a:effectLst/>
                <a:latin typeface="Times New Roman" panose="02020603050405020304" pitchFamily="18" charset="0"/>
                <a:ea typeface="Times New Roman" panose="02020603050405020304" pitchFamily="18" charset="0"/>
              </a:rPr>
              <a:t> Applying appropriate access controls to restrict key access to authorized entities only.</a:t>
            </a:r>
            <a:endParaRPr lang="en-IN" sz="1600" dirty="0">
              <a:effectLst/>
              <a:latin typeface="Calibri" panose="020F0502020204030204" pitchFamily="34" charset="0"/>
              <a:ea typeface="Calibri" panose="020F0502020204030204" pitchFamily="34" charset="0"/>
            </a:endParaRPr>
          </a:p>
          <a:p>
            <a:pPr marL="0" indent="0">
              <a:buNone/>
            </a:pPr>
            <a:r>
              <a:rPr lang="en-US" sz="1600" b="1" dirty="0">
                <a:solidFill>
                  <a:srgbClr val="000000"/>
                </a:solidFill>
                <a:effectLst/>
                <a:latin typeface="Times New Roman" panose="02020603050405020304" pitchFamily="18" charset="0"/>
                <a:ea typeface="Times New Roman" panose="02020603050405020304" pitchFamily="18" charset="0"/>
              </a:rPr>
              <a:t>d. Key Lifetime Management:</a:t>
            </a:r>
            <a:r>
              <a:rPr lang="en-US" sz="1600" dirty="0">
                <a:solidFill>
                  <a:srgbClr val="000000"/>
                </a:solidFill>
                <a:effectLst/>
                <a:latin typeface="Times New Roman" panose="02020603050405020304" pitchFamily="18" charset="0"/>
                <a:ea typeface="Times New Roman" panose="02020603050405020304" pitchFamily="18" charset="0"/>
              </a:rPr>
              <a:t> Regularly reviewing and refreshing keys to minimize the risk of compromise due to prolonged exposure or weakened cryptographic algorithms.</a:t>
            </a:r>
            <a:endParaRPr lang="en-IN" sz="1600" dirty="0">
              <a:effectLst/>
              <a:latin typeface="Calibri" panose="020F0502020204030204" pitchFamily="34" charset="0"/>
              <a:ea typeface="Calibri" panose="020F0502020204030204" pitchFamily="34" charset="0"/>
            </a:endParaRPr>
          </a:p>
          <a:p>
            <a:pPr marL="0" indent="0">
              <a:buNone/>
            </a:pPr>
            <a:r>
              <a:rPr lang="en-US" sz="1600" b="1" dirty="0">
                <a:solidFill>
                  <a:srgbClr val="000000"/>
                </a:solidFill>
                <a:effectLst/>
                <a:latin typeface="Times New Roman" panose="02020603050405020304" pitchFamily="18" charset="0"/>
                <a:ea typeface="Times New Roman" panose="02020603050405020304" pitchFamily="18" charset="0"/>
              </a:rPr>
              <a:t>e. Key Backup and Recovery</a:t>
            </a:r>
            <a:r>
              <a:rPr lang="en-US" sz="1600" dirty="0">
                <a:solidFill>
                  <a:srgbClr val="000000"/>
                </a:solidFill>
                <a:effectLst/>
                <a:latin typeface="Times New Roman" panose="02020603050405020304" pitchFamily="18" charset="0"/>
                <a:ea typeface="Times New Roman" panose="02020603050405020304" pitchFamily="18" charset="0"/>
              </a:rPr>
              <a:t>: Implementing secure backup and recovery mechanisms to prevent data loss and facilitate key restoration.</a:t>
            </a:r>
            <a:endParaRPr lang="en-IN" sz="1600" dirty="0">
              <a:effectLst/>
              <a:latin typeface="Calibri" panose="020F0502020204030204" pitchFamily="34" charset="0"/>
              <a:ea typeface="Calibri" panose="020F0502020204030204" pitchFamily="34" charset="0"/>
            </a:endParaRPr>
          </a:p>
          <a:p>
            <a:pPr marL="0" indent="0">
              <a:buNone/>
            </a:pPr>
            <a:endParaRPr lang="en-IN" sz="1600" dirty="0">
              <a:effectLst/>
              <a:latin typeface="Calibri" panose="020F0502020204030204" pitchFamily="34" charset="0"/>
              <a:ea typeface="Calibri" panose="020F0502020204030204" pitchFamily="34" charset="0"/>
            </a:endParaRPr>
          </a:p>
        </p:txBody>
      </p:sp>
      <p:pic>
        <p:nvPicPr>
          <p:cNvPr id="2" name="Picture 1" descr="A blue shield with a keyhole in the middle of it&#10;&#10;Description automatically generated">
            <a:extLst>
              <a:ext uri="{FF2B5EF4-FFF2-40B4-BE49-F238E27FC236}">
                <a16:creationId xmlns:a16="http://schemas.microsoft.com/office/drawing/2014/main" id="{3AA80619-C18C-79DE-EC30-E5AC69579A1B}"/>
              </a:ext>
            </a:extLst>
          </p:cNvPr>
          <p:cNvPicPr>
            <a:picLocks noChangeAspect="1"/>
          </p:cNvPicPr>
          <p:nvPr/>
        </p:nvPicPr>
        <p:blipFill rotWithShape="1">
          <a:blip r:embed="rId2">
            <a:extLst>
              <a:ext uri="{28A0092B-C50C-407E-A947-70E740481C1C}">
                <a14:useLocalDpi xmlns:a14="http://schemas.microsoft.com/office/drawing/2010/main" val="0"/>
              </a:ext>
            </a:extLst>
          </a:blip>
          <a:srcRect l="27632" r="277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81311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901</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Abadi Extra Light</vt:lpstr>
      <vt:lpstr>Arial</vt:lpstr>
      <vt:lpstr>Calibri</vt:lpstr>
      <vt:lpstr>Calibri Light</vt:lpstr>
      <vt:lpstr>Times New Roman</vt:lpstr>
      <vt:lpstr>Wingdings</vt:lpstr>
      <vt:lpstr>Office Theme</vt:lpstr>
      <vt:lpstr>KEY MANAGEMENT SCHEME FOR SECURE COMMUNICATION</vt:lpstr>
      <vt:lpstr>INTRODUCTION</vt:lpstr>
      <vt:lpstr>PowerPoint Presentation</vt:lpstr>
      <vt:lpstr>METHODOLOGY</vt:lpstr>
      <vt:lpstr>PowerPoint Presentation</vt:lpstr>
      <vt:lpstr>RESULT AND DISCUSSION</vt:lpstr>
      <vt:lpstr>PowerPoint Presentation</vt:lpstr>
      <vt:lpstr>Conclusion and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WASTE CLASSIFICATION USING AI</dc:title>
  <dc:creator>kumud</dc:creator>
  <cp:lastModifiedBy>Kshitij Koul</cp:lastModifiedBy>
  <cp:revision>4</cp:revision>
  <dcterms:created xsi:type="dcterms:W3CDTF">2023-01-27T16:07:46Z</dcterms:created>
  <dcterms:modified xsi:type="dcterms:W3CDTF">2025-03-25T15:36:17Z</dcterms:modified>
</cp:coreProperties>
</file>