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99" r:id="rId1"/>
    <p:sldMasterId id="2147483687" r:id="rId2"/>
    <p:sldMasterId id="2147483674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7" r:id="rId5"/>
    <p:sldId id="258" r:id="rId6"/>
    <p:sldId id="259" r:id="rId7"/>
    <p:sldId id="277" r:id="rId8"/>
    <p:sldId id="260" r:id="rId9"/>
    <p:sldId id="273" r:id="rId10"/>
    <p:sldId id="275" r:id="rId11"/>
    <p:sldId id="279" r:id="rId12"/>
    <p:sldId id="272" r:id="rId13"/>
  </p:sldIdLst>
  <p:sldSz cx="118872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58" d="100"/>
          <a:sy n="58" d="100"/>
        </p:scale>
        <p:origin x="1170" y="66"/>
      </p:cViewPr>
      <p:guideLst>
        <p:guide orient="horz" pos="2160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59E4B-1AE3-43D6-AAE0-3787CD02D864}" type="datetimeFigureOut">
              <a:rPr lang="en-US" smtClean="0"/>
              <a:pPr/>
              <a:t>03-Sep-24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501C3-FBB9-4FD0-BFD1-FF7E8E166A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34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A7FC-94E6-4674-BE22-42D72C948EAA}" type="datetimeFigureOut">
              <a:rPr lang="en-US" smtClean="0"/>
              <a:pPr/>
              <a:t>03-Sep-24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801688"/>
            <a:ext cx="69500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9C7EE-179B-4607-9CEC-4641460DAC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374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9C7EE-179B-4607-9CEC-4641460DAC5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9C7EE-179B-4607-9CEC-4641460DAC5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175" y="2130425"/>
            <a:ext cx="1010285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763" y="3886200"/>
            <a:ext cx="83216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538" y="274638"/>
            <a:ext cx="267493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274638"/>
            <a:ext cx="787241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175" y="2130425"/>
            <a:ext cx="1010285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763" y="3886200"/>
            <a:ext cx="83216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406900"/>
            <a:ext cx="101028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0" y="2906713"/>
            <a:ext cx="101028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600200"/>
            <a:ext cx="5273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600200"/>
            <a:ext cx="5273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535113"/>
            <a:ext cx="52530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25" y="2174875"/>
            <a:ext cx="52530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850" y="1535113"/>
            <a:ext cx="52546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850" y="2174875"/>
            <a:ext cx="52546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73050"/>
            <a:ext cx="39116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725" y="1435100"/>
            <a:ext cx="3911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450" y="4800600"/>
            <a:ext cx="7132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0450" y="612775"/>
            <a:ext cx="71326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0450" y="5367338"/>
            <a:ext cx="7132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538" y="274638"/>
            <a:ext cx="267493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274638"/>
            <a:ext cx="787241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298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62169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406900"/>
            <a:ext cx="101028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0" y="2906713"/>
            <a:ext cx="101028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94360" y="273600"/>
            <a:ext cx="1069812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34509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34509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600200"/>
            <a:ext cx="5273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600200"/>
            <a:ext cx="5273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535113"/>
            <a:ext cx="52530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25" y="2174875"/>
            <a:ext cx="52530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850" y="1535113"/>
            <a:ext cx="52546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850" y="2174875"/>
            <a:ext cx="52546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73050"/>
            <a:ext cx="39116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725" y="1435100"/>
            <a:ext cx="3911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450" y="4800600"/>
            <a:ext cx="7132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0450" y="612775"/>
            <a:ext cx="71326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0450" y="5367338"/>
            <a:ext cx="7132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5" y="274638"/>
            <a:ext cx="10699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600200"/>
            <a:ext cx="106997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56350"/>
            <a:ext cx="729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8525" y="6356350"/>
            <a:ext cx="277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5" y="274638"/>
            <a:ext cx="10699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600200"/>
            <a:ext cx="106997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7216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8525" y="6356350"/>
            <a:ext cx="277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11" r:id="rId12"/>
    <p:sldLayoutId id="2147483712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1"/>
          <p:cNvSpPr/>
          <p:nvPr/>
        </p:nvSpPr>
        <p:spPr>
          <a:xfrm>
            <a:off x="1676160" y="1523880"/>
            <a:ext cx="8382240" cy="0"/>
          </a:xfrm>
          <a:prstGeom prst="line">
            <a:avLst/>
          </a:prstGeom>
          <a:ln w="41400">
            <a:solidFill>
              <a:srgbClr val="00B050"/>
            </a:solidFill>
            <a:round/>
          </a:ln>
        </p:spPr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1000" y="304800"/>
            <a:ext cx="11277600" cy="312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Pimpri Chinchwad Education Trust (PCET)</a:t>
            </a:r>
            <a:b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Pimpri Chinchwad College of Engineering</a:t>
            </a:r>
            <a:b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NBA Accredited | NAAC Accredited with 'A' Grade | An Autonomous Institute | AICTE Approved | ISO 21001:2018An</a:t>
            </a:r>
          </a:p>
          <a:p>
            <a:endParaRPr lang="en-IN" sz="2000" b="1" dirty="0">
              <a:solidFill>
                <a:srgbClr val="000000"/>
              </a:solidFill>
              <a:latin typeface="Cambria"/>
            </a:endParaRPr>
          </a:p>
          <a:p>
            <a:pPr algn="ctr"/>
            <a:r>
              <a:rPr lang="en-I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Department of Computer Engineering</a:t>
            </a:r>
          </a:p>
          <a:p>
            <a:pPr algn="ctr"/>
            <a:endParaRPr lang="en-I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Review Of 5G Wireless Technology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7270" y="4891571"/>
            <a:ext cx="4038600" cy="122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Presented By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Kshitij R. Magare </a:t>
            </a:r>
          </a:p>
          <a:p>
            <a:pPr algn="ctr">
              <a:lnSpc>
                <a:spcPct val="10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(123M1B007)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563884" y="4888800"/>
            <a:ext cx="2895600" cy="1220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1" dirty="0">
                <a:solidFill>
                  <a:srgbClr val="0000FF"/>
                </a:solidFill>
                <a:latin typeface="Arial"/>
              </a:rPr>
              <a:t>        </a:t>
            </a:r>
            <a:r>
              <a:rPr lang="en-IN" sz="2000" b="1" dirty="0">
                <a:solidFill>
                  <a:srgbClr val="000000"/>
                </a:solidFill>
                <a:latin typeface="Arial"/>
              </a:rPr>
              <a:t>Guided By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Dr. G. B. </a:t>
            </a:r>
            <a:r>
              <a:rPr lang="en-US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Sambare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4" name="CustomShape 4"/>
          <p:cNvSpPr/>
          <p:nvPr/>
        </p:nvSpPr>
        <p:spPr>
          <a:xfrm>
            <a:off x="838200" y="5715000"/>
            <a:ext cx="9594960" cy="78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IN" sz="2200" b="1" dirty="0">
                <a:solidFill>
                  <a:srgbClr val="000000"/>
                </a:solidFill>
                <a:latin typeface="Perpetua"/>
                <a:ea typeface="DejaVu Sans"/>
              </a:rPr>
              <a:t>      </a:t>
            </a:r>
            <a:endParaRPr/>
          </a:p>
        </p:txBody>
      </p:sp>
      <p:sp>
        <p:nvSpPr>
          <p:cNvPr id="7" name="object 6"/>
          <p:cNvSpPr/>
          <p:nvPr/>
        </p:nvSpPr>
        <p:spPr>
          <a:xfrm>
            <a:off x="1066800" y="457200"/>
            <a:ext cx="10668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14400" y="2895480"/>
            <a:ext cx="9912600" cy="1314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FF"/>
                </a:solidFill>
                <a:latin typeface="Arial"/>
              </a:rPr>
              <a:t>                               </a:t>
            </a:r>
            <a:r>
              <a:rPr lang="en-IN" sz="4800" b="1">
                <a:solidFill>
                  <a:srgbClr val="0000FF"/>
                </a:solidFill>
                <a:latin typeface="Arial"/>
              </a:rPr>
              <a:t>Thank You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FF"/>
                </a:solidFill>
                <a:latin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4360" y="274680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Contents </a:t>
            </a:r>
            <a:endParaRPr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48000" y="1595520"/>
            <a:ext cx="1069632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Statement  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Objectives and Scope of the Project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9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DC8D2AE-77C3-47C4-A359-7FEFBB235FF0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3400" y="228600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Calibri"/>
              </a:rPr>
              <a:t>Problem Statement</a:t>
            </a:r>
            <a:endParaRPr dirty="0"/>
          </a:p>
        </p:txBody>
      </p:sp>
      <p:sp>
        <p:nvSpPr>
          <p:cNvPr id="121" name="CustomShape 2"/>
          <p:cNvSpPr/>
          <p:nvPr/>
        </p:nvSpPr>
        <p:spPr>
          <a:xfrm>
            <a:off x="594360" y="1600200"/>
            <a:ext cx="1069632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123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8089739-81B0-46DF-8484-C75E6F46EF8D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619298" y="1600200"/>
            <a:ext cx="10314093" cy="3472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provide an in-depth analysis of fifth-generation (5G) wireless technology, which is transforming the communication landscape.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Also provide a comprehensive picture of 5G's current condition, its potential to change communication, and the crucial areas requiring more research efforts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4360" y="-80722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IN" sz="4400" b="1" dirty="0">
                <a:solidFill>
                  <a:srgbClr val="000000"/>
                </a:solidFill>
                <a:latin typeface="Calibri"/>
              </a:rPr>
              <a:t>Motivation</a:t>
            </a:r>
            <a:endParaRPr dirty="0"/>
          </a:p>
        </p:txBody>
      </p:sp>
      <p:sp>
        <p:nvSpPr>
          <p:cNvPr id="125" name="CustomShape 2"/>
          <p:cNvSpPr/>
          <p:nvPr/>
        </p:nvSpPr>
        <p:spPr>
          <a:xfrm>
            <a:off x="594360" y="1600200"/>
            <a:ext cx="10696320" cy="452376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25D6DA38-7E5E-4990-B119-3C385C247A39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27860" y="1102816"/>
            <a:ext cx="106963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the transformative potential of 5G technology across various industries, including telecommunications, healthcare, automotive, and smart cities.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knowledge gap regarding the benefits and challenges associated with 5G, enabling more informed decision-making for researchers, engineers, and policymakers.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is to provide a comprehensive review of the current state of 5G wireless technology, including its development, applications, challenges, and future prospects.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create a valuable resource that summarizes existing research on 5G, explores its technical aspects, discusses its applications, identifies key challenges, and offers insights into future directions for further study and development.</a:t>
            </a:r>
          </a:p>
          <a:p>
            <a:pPr marL="12700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endParaRPr lang="en-US" sz="1400" spc="-5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endParaRPr lang="en-US" sz="14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"/>
          <p:cNvSpPr/>
          <p:nvPr/>
        </p:nvSpPr>
        <p:spPr>
          <a:xfrm>
            <a:off x="594360" y="1600200"/>
            <a:ext cx="1069632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3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8089739-81B0-46DF-8484-C75E6F46EF8D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99FC62-430E-A957-4A3F-8F058B3F3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80186"/>
              </p:ext>
            </p:extLst>
          </p:nvPr>
        </p:nvGraphicFramePr>
        <p:xfrm>
          <a:off x="594360" y="381000"/>
          <a:ext cx="10696319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81">
                  <a:extLst>
                    <a:ext uri="{9D8B030D-6E8A-4147-A177-3AD203B41FA5}">
                      <a16:colId xmlns:a16="http://schemas.microsoft.com/office/drawing/2014/main" val="2510474718"/>
                    </a:ext>
                  </a:extLst>
                </a:gridCol>
                <a:gridCol w="2004705">
                  <a:extLst>
                    <a:ext uri="{9D8B030D-6E8A-4147-A177-3AD203B41FA5}">
                      <a16:colId xmlns:a16="http://schemas.microsoft.com/office/drawing/2014/main" val="2042138288"/>
                    </a:ext>
                  </a:extLst>
                </a:gridCol>
                <a:gridCol w="3135128">
                  <a:extLst>
                    <a:ext uri="{9D8B030D-6E8A-4147-A177-3AD203B41FA5}">
                      <a16:colId xmlns:a16="http://schemas.microsoft.com/office/drawing/2014/main" val="3417754755"/>
                    </a:ext>
                  </a:extLst>
                </a:gridCol>
                <a:gridCol w="3872805">
                  <a:extLst>
                    <a:ext uri="{9D8B030D-6E8A-4147-A177-3AD203B41FA5}">
                      <a16:colId xmlns:a16="http://schemas.microsoft.com/office/drawing/2014/main" val="2097376440"/>
                    </a:ext>
                  </a:extLst>
                </a:gridCol>
              </a:tblGrid>
              <a:tr h="63022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Generation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Introduction Era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Key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Capabilities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22948"/>
                  </a:ext>
                </a:extLst>
              </a:tr>
              <a:tr h="951191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1G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Early 1980s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Analog signals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Enabled voice calls</a:t>
                      </a:r>
                      <a:br>
                        <a:rPr lang="en-US" sz="1600" b="1" u="none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 Limited capacity and coverage</a:t>
                      </a:r>
                      <a:br>
                        <a:rPr lang="en-US" sz="1600" b="1" u="none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 Poor call quality</a:t>
                      </a:r>
                      <a:endParaRPr lang="en-IN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6102"/>
                  </a:ext>
                </a:extLst>
              </a:tr>
              <a:tr h="1003943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2G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1990s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Digital communication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Improved call quality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Enhanced security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Introduction of SMS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578800"/>
                  </a:ext>
                </a:extLst>
              </a:tr>
              <a:tr h="1240971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3G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Early 2000s</a:t>
                      </a:r>
                      <a:endParaRPr lang="en-IN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Faster data speeds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Enabled multimedia services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Video calling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Mobile internet access</a:t>
                      </a:r>
                      <a:endParaRPr lang="en-IN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48518"/>
                  </a:ext>
                </a:extLst>
              </a:tr>
              <a:tr h="1258361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4G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Late 2000s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Broadband connectivity</a:t>
                      </a:r>
                      <a:br>
                        <a:rPr lang="en-IN" sz="1600" b="1" dirty="0"/>
                      </a:br>
                      <a:r>
                        <a:rPr lang="en-IN" sz="1600" b="1" dirty="0"/>
                        <a:t>LTE technology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High-speed data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Low latency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HD video streaming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Online gaming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88233"/>
                  </a:ext>
                </a:extLst>
              </a:tr>
              <a:tr h="706512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5G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Ultra-high speed</a:t>
                      </a:r>
                      <a:br>
                        <a:rPr lang="en-IN" sz="1600" b="1" dirty="0"/>
                      </a:br>
                      <a:r>
                        <a:rPr lang="en-IN" sz="1600" b="1" dirty="0"/>
                        <a:t>Ultra-low latency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Massive connectivity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New use cases and applications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66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6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4360" y="274680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Calibri"/>
              </a:rPr>
              <a:t>Literature Survey</a:t>
            </a:r>
            <a:endParaRPr dirty="0"/>
          </a:p>
        </p:txBody>
      </p:sp>
      <p:sp>
        <p:nvSpPr>
          <p:cNvPr id="131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B7E136A-0213-4CCC-AD1F-0B15DD3F407D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990600" y="1515656"/>
            <a:ext cx="10134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  <a:tab pos="1239520" algn="l"/>
                <a:tab pos="2873375" algn="l"/>
                <a:tab pos="3277235" algn="l"/>
                <a:tab pos="3821429" algn="l"/>
                <a:tab pos="4961890" algn="l"/>
                <a:tab pos="5930900" algn="l"/>
                <a:tab pos="6548120" algn="l"/>
              </a:tabLst>
            </a:pPr>
            <a:r>
              <a:rPr lang="en-US" dirty="0">
                <a:cs typeface="Arial"/>
              </a:rPr>
              <a:t>In recent years, researchers and industry stakeholders have been actively exploring the potential of 5g technology to drive innovation across various sectors, including healthcare, transportation, manufacturing, and entertainment [1]. </a:t>
            </a: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  <a:tab pos="1239520" algn="l"/>
                <a:tab pos="2873375" algn="l"/>
                <a:tab pos="3277235" algn="l"/>
                <a:tab pos="3821429" algn="l"/>
                <a:tab pos="4961890" algn="l"/>
                <a:tab pos="5930900" algn="l"/>
                <a:tab pos="6548120" algn="l"/>
              </a:tabLst>
            </a:pPr>
            <a:endParaRPr lang="en-US" dirty="0"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  <a:tab pos="1239520" algn="l"/>
                <a:tab pos="2873375" algn="l"/>
                <a:tab pos="3277235" algn="l"/>
                <a:tab pos="3821429" algn="l"/>
                <a:tab pos="4961890" algn="l"/>
                <a:tab pos="5930900" algn="l"/>
                <a:tab pos="6548120" algn="l"/>
              </a:tabLst>
            </a:pPr>
            <a:r>
              <a:rPr lang="en-US" dirty="0">
                <a:cs typeface="Arial"/>
              </a:rPr>
              <a:t>The deployment of 5g networks enables a wide range of applications, from enabling remote surgery and autonomous vehicles to facilitating immersive augmented reality experiences [2]. </a:t>
            </a: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  <a:tab pos="1239520" algn="l"/>
                <a:tab pos="2873375" algn="l"/>
                <a:tab pos="3277235" algn="l"/>
                <a:tab pos="3821429" algn="l"/>
                <a:tab pos="4961890" algn="l"/>
                <a:tab pos="5930900" algn="l"/>
                <a:tab pos="6548120" algn="l"/>
              </a:tabLst>
            </a:pPr>
            <a:endParaRPr lang="en-US" dirty="0"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  <a:tab pos="1239520" algn="l"/>
                <a:tab pos="2873375" algn="l"/>
                <a:tab pos="3277235" algn="l"/>
                <a:tab pos="3821429" algn="l"/>
                <a:tab pos="4961890" algn="l"/>
                <a:tab pos="5930900" algn="l"/>
                <a:tab pos="6548120" algn="l"/>
              </a:tabLst>
            </a:pPr>
            <a:r>
              <a:rPr lang="en-US" dirty="0">
                <a:cs typeface="Arial"/>
              </a:rPr>
              <a:t>However, alongside its promise, 5g technology also presents several challenges, including security vulnerabilities, interoperability issues, and regulatory concerns [3].</a:t>
            </a: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  <a:tab pos="1239520" algn="l"/>
                <a:tab pos="2873375" algn="l"/>
                <a:tab pos="3277235" algn="l"/>
                <a:tab pos="3821429" algn="l"/>
                <a:tab pos="4961890" algn="l"/>
                <a:tab pos="5930900" algn="l"/>
                <a:tab pos="6548120" algn="l"/>
              </a:tabLst>
            </a:pPr>
            <a:r>
              <a:rPr lang="en-US" dirty="0">
                <a:cs typeface="Arial"/>
              </a:rPr>
              <a:t> </a:t>
            </a: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  <a:tab pos="1239520" algn="l"/>
                <a:tab pos="2873375" algn="l"/>
                <a:tab pos="3277235" algn="l"/>
                <a:tab pos="3821429" algn="l"/>
                <a:tab pos="4961890" algn="l"/>
                <a:tab pos="5930900" algn="l"/>
                <a:tab pos="6548120" algn="l"/>
              </a:tabLst>
            </a:pPr>
            <a:r>
              <a:rPr lang="en-US" dirty="0">
                <a:cs typeface="Arial"/>
              </a:rPr>
              <a:t>To provide a comprehensive understanding of 5g technology, this review paper synthesizes insights from recent research papers that delve into various aspects of its architecture, applications, and challenges [4].</a:t>
            </a: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  <a:tab pos="1239520" algn="l"/>
                <a:tab pos="2873375" algn="l"/>
                <a:tab pos="3277235" algn="l"/>
                <a:tab pos="3821429" algn="l"/>
                <a:tab pos="4961890" algn="l"/>
                <a:tab pos="5930900" algn="l"/>
                <a:tab pos="6548120" algn="l"/>
              </a:tabLst>
            </a:pPr>
            <a:r>
              <a:rPr lang="en-US" dirty="0">
                <a:cs typeface="Arial"/>
              </a:rPr>
              <a:t> </a:t>
            </a: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  <a:tab pos="1239520" algn="l"/>
                <a:tab pos="2873375" algn="l"/>
                <a:tab pos="3277235" algn="l"/>
                <a:tab pos="3821429" algn="l"/>
                <a:tab pos="4961890" algn="l"/>
                <a:tab pos="5930900" algn="l"/>
                <a:tab pos="6548120" algn="l"/>
              </a:tabLst>
            </a:pPr>
            <a:r>
              <a:rPr lang="en-US" dirty="0">
                <a:cs typeface="Arial"/>
              </a:rPr>
              <a:t>by examining the latest advancements and emerging trends in 5g, we aim to shed light on its transformative potential and its implications for the future of wireless communication.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  <a:tab pos="1239520" algn="l"/>
                <a:tab pos="2873375" algn="l"/>
                <a:tab pos="3277235" algn="l"/>
                <a:tab pos="3821429" algn="l"/>
                <a:tab pos="4961890" algn="l"/>
                <a:tab pos="5930900" algn="l"/>
                <a:tab pos="6548120" algn="l"/>
              </a:tabLst>
            </a:pPr>
            <a:endParaRPr lang="en-US" dirty="0">
              <a:cs typeface="Arial"/>
            </a:endParaRPr>
          </a:p>
          <a:p>
            <a:pPr marL="292735" indent="-28067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endParaRPr lang="en-US" dirty="0">
              <a:cs typeface="Arial"/>
            </a:endParaRPr>
          </a:p>
          <a:p>
            <a:pPr marL="381635" marR="850900" indent="-381635">
              <a:lnSpc>
                <a:spcPct val="100000"/>
              </a:lnSpc>
              <a:buAutoNum type="arabicPeriod" startAt="3"/>
              <a:tabLst>
                <a:tab pos="381635" algn="l"/>
              </a:tabLst>
            </a:pPr>
            <a:endParaRPr lang="en-US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Objectives and Scope</a:t>
            </a:r>
            <a:r>
              <a:rPr lang="en-US" b="1" dirty="0">
                <a:solidFill>
                  <a:srgbClr val="000000"/>
                </a:solidFill>
                <a:latin typeface="Cambria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94360" y="457200"/>
            <a:ext cx="10911840" cy="5181600"/>
          </a:xfrm>
        </p:spPr>
        <p:txBody>
          <a:bodyPr>
            <a:normAutofit fontScale="47500" lnSpcReduction="20000"/>
          </a:bodyPr>
          <a:lstStyle/>
          <a:p>
            <a:pPr marL="571500" indent="-5715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n-US" dirty="0"/>
              <a:t>Summarize Key Developments.</a:t>
            </a:r>
          </a:p>
          <a:p>
            <a:pPr marL="571500" indent="-5715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Technical Aspects.</a:t>
            </a:r>
          </a:p>
          <a:p>
            <a:pPr marL="571500" indent="-5715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Highlight potential uses of 5G in different industries.</a:t>
            </a:r>
          </a:p>
          <a:p>
            <a:pPr marL="571500" indent="-5715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n-US" dirty="0"/>
              <a:t>Outline the technical, economic, and regulatory Challenges in deploying 5G networks.</a:t>
            </a:r>
          </a:p>
          <a:p>
            <a:pPr marL="571500" indent="-5715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Future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4360" y="274680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Calibri"/>
              </a:rPr>
              <a:t>Reference</a:t>
            </a:r>
            <a:endParaRPr dirty="0"/>
          </a:p>
        </p:txBody>
      </p:sp>
      <p:sp>
        <p:nvSpPr>
          <p:cNvPr id="131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B7E136A-0213-4CCC-AD1F-0B15DD3F407D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8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02D06-23A9-6AF5-476C-5D18165CA75F}"/>
              </a:ext>
            </a:extLst>
          </p:cNvPr>
          <p:cNvSpPr txBox="1"/>
          <p:nvPr/>
        </p:nvSpPr>
        <p:spPr>
          <a:xfrm>
            <a:off x="383040" y="1524000"/>
            <a:ext cx="11121120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[1]	Shi, H., et al. (2020). 5G and Beyond: Recent Advances and Future Perspectives.</a:t>
            </a:r>
          </a:p>
          <a:p>
            <a:pPr>
              <a:lnSpc>
                <a:spcPct val="150000"/>
              </a:lnSpc>
            </a:pPr>
            <a:r>
              <a:rPr lang="en-IN" dirty="0"/>
              <a:t>[2]	Khan, S., et al. (2021). 5G-Enabled Healthcare: Opportunities, Challenges, and 	Applications. Sensors.</a:t>
            </a:r>
          </a:p>
          <a:p>
            <a:pPr>
              <a:lnSpc>
                <a:spcPct val="150000"/>
              </a:lnSpc>
            </a:pPr>
            <a:r>
              <a:rPr lang="en-IN" dirty="0"/>
              <a:t>[3]	Zhang, Y., et al. (2019). Challenges and Opportunities of 5G Heterogeneous Networks</a:t>
            </a:r>
          </a:p>
          <a:p>
            <a:pPr>
              <a:lnSpc>
                <a:spcPct val="150000"/>
              </a:lnSpc>
            </a:pPr>
            <a:r>
              <a:rPr lang="en-IN" dirty="0"/>
              <a:t>[4]	Li, C., et al. (2020). 5G Empowered Vehicular Networks: Recent Advances and Future 	Trends.</a:t>
            </a:r>
          </a:p>
          <a:p>
            <a:pPr>
              <a:lnSpc>
                <a:spcPct val="150000"/>
              </a:lnSpc>
            </a:pPr>
            <a:r>
              <a:rPr lang="en-IN" dirty="0"/>
              <a:t>[5]	IMT-Advanced, "Requirements related to technical performance for IMT-Advanced radio 	interface(s)," International Telecommunication Union, Geneva, Switzerland, 2008.</a:t>
            </a:r>
          </a:p>
          <a:p>
            <a:pPr>
              <a:lnSpc>
                <a:spcPct val="150000"/>
              </a:lnSpc>
            </a:pPr>
            <a:r>
              <a:rPr lang="en-IN" dirty="0"/>
              <a:t>[6]	Andrews, J. G., et al. (2014). What Will 5G Be? IEEE Journal on Selected Areas in Communications.</a:t>
            </a:r>
          </a:p>
          <a:p>
            <a:pPr>
              <a:lnSpc>
                <a:spcPct val="150000"/>
              </a:lnSpc>
            </a:pPr>
            <a:r>
              <a:rPr lang="en-IN" dirty="0"/>
              <a:t>[7]	Smith, A., Johnson, B., &amp; Wang, C. (2020). Security challenges in 5G networks: A review. IEEE Access, 8, 	104089-104096.</a:t>
            </a:r>
          </a:p>
          <a:p>
            <a:pPr>
              <a:lnSpc>
                <a:spcPct val="150000"/>
              </a:lnSpc>
            </a:pPr>
            <a:r>
              <a:rPr lang="en-IN" dirty="0"/>
              <a:t>[8]	Duan, X., Zheng, Y., &amp; Zhao, L. (2019). 5G network infrastructure planning and deployment: A review. IEEE 	Access, 7, 69587-69598.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5440" y="22167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Calibri"/>
              </a:rPr>
              <a:t>Reference</a:t>
            </a:r>
            <a:endParaRPr dirty="0"/>
          </a:p>
        </p:txBody>
      </p:sp>
      <p:sp>
        <p:nvSpPr>
          <p:cNvPr id="131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B7E136A-0213-4CCC-AD1F-0B15DD3F407D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02D06-23A9-6AF5-476C-5D18165CA75F}"/>
              </a:ext>
            </a:extLst>
          </p:cNvPr>
          <p:cNvSpPr txBox="1"/>
          <p:nvPr/>
        </p:nvSpPr>
        <p:spPr>
          <a:xfrm>
            <a:off x="398280" y="914400"/>
            <a:ext cx="11121120" cy="628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[9]	Zhang, H., Jiang, C., &amp; Ren, P. (2021). Spectrum management challenges and solutions in 5G networks: A 	review. IEEE Transactions on Vehicular Technology, 70(2), 1525-1537.</a:t>
            </a:r>
          </a:p>
          <a:p>
            <a:pPr>
              <a:lnSpc>
                <a:spcPct val="150000"/>
              </a:lnSpc>
            </a:pPr>
            <a:r>
              <a:rPr lang="en-IN" dirty="0"/>
              <a:t>[10]	Miao, G., Liu, H., &amp; Wu, J. (2020). Energy-efficient design for 5G networks: A review and future perspectives. 	IEEE Access, 8, 149862-149875.</a:t>
            </a:r>
          </a:p>
          <a:p>
            <a:pPr>
              <a:lnSpc>
                <a:spcPct val="150000"/>
              </a:lnSpc>
            </a:pPr>
            <a:r>
              <a:rPr lang="en-IN" dirty="0"/>
              <a:t>[11]	Alam, M. M., </a:t>
            </a:r>
            <a:r>
              <a:rPr lang="en-IN" dirty="0" err="1"/>
              <a:t>Bencherif</a:t>
            </a:r>
            <a:r>
              <a:rPr lang="en-IN" dirty="0"/>
              <a:t>, M. A., &amp; </a:t>
            </a:r>
            <a:r>
              <a:rPr lang="en-IN" dirty="0" err="1"/>
              <a:t>Alzahrani</a:t>
            </a:r>
            <a:r>
              <a:rPr lang="en-IN" dirty="0"/>
              <a:t>, M. (2020). Regulatory challenges in 5G networks: A global 	perspective. IEEE Communications Magazine, 58(11), 34-39.</a:t>
            </a:r>
          </a:p>
          <a:p>
            <a:pPr>
              <a:lnSpc>
                <a:spcPct val="150000"/>
              </a:lnSpc>
            </a:pPr>
            <a:r>
              <a:rPr lang="en-IN" dirty="0"/>
              <a:t>[12]	Li, W., Wei, Y., &amp; Ma, M. (2021). 5G-Enabled Augmented Reality Applications: Potential, Challenges, and 	Opportunities. IEEE Network.</a:t>
            </a:r>
          </a:p>
          <a:p>
            <a:pPr>
              <a:lnSpc>
                <a:spcPct val="150000"/>
              </a:lnSpc>
            </a:pPr>
            <a:r>
              <a:rPr lang="en-IN" dirty="0"/>
              <a:t>[13]	Kim, Y., &amp; Shim, W. (2023). 5G-Enabled Remote Patient Monitoring System: Design, Implementation, and 	Performance Evaluation. IEEE Access.</a:t>
            </a:r>
          </a:p>
          <a:p>
            <a:pPr>
              <a:lnSpc>
                <a:spcPct val="150000"/>
              </a:lnSpc>
            </a:pPr>
            <a:r>
              <a:rPr lang="en-IN" dirty="0"/>
              <a:t>[14]	Wang, Y., &amp; Cao, R. (2022). Edge Computing-Based Smart Healthcare Systems: Opportunities, Challenges, 	and Solutions. IEEE Internet of Things Journal.</a:t>
            </a:r>
          </a:p>
          <a:p>
            <a:pPr>
              <a:lnSpc>
                <a:spcPct val="150000"/>
              </a:lnSpc>
            </a:pPr>
            <a:r>
              <a:rPr lang="en-IN" dirty="0"/>
              <a:t>[15]	</a:t>
            </a:r>
            <a:r>
              <a:rPr lang="en-IN" dirty="0" err="1"/>
              <a:t>Bhutkar</a:t>
            </a:r>
            <a:r>
              <a:rPr lang="en-IN" dirty="0"/>
              <a:t> G, Konkani A, Katre D, Ray GG. A review: healthcare usability evaluation methods. Biomed </a:t>
            </a:r>
            <a:r>
              <a:rPr lang="en-IN" dirty="0" err="1"/>
              <a:t>Instrum</a:t>
            </a:r>
            <a:r>
              <a:rPr lang="en-IN" dirty="0"/>
              <a:t> 	</a:t>
            </a:r>
            <a:r>
              <a:rPr lang="en-IN" dirty="0" err="1"/>
              <a:t>Technol</a:t>
            </a:r>
            <a:r>
              <a:rPr lang="en-IN" dirty="0"/>
              <a:t> 2013;Suppl:45-53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0632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1036</Words>
  <Application>Microsoft Office PowerPoint</Application>
  <PresentationFormat>Custom</PresentationFormat>
  <Paragraphs>106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Perpetua</vt:lpstr>
      <vt:lpstr>StarSymbol</vt:lpstr>
      <vt:lpstr>Times New Roman</vt:lpstr>
      <vt:lpstr>1_Custom Design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Objectives and Scope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VIBE21</dc:creator>
  <cp:lastModifiedBy>Kshitij Magare</cp:lastModifiedBy>
  <cp:revision>25</cp:revision>
  <dcterms:modified xsi:type="dcterms:W3CDTF">2024-09-02T20:43:11Z</dcterms:modified>
</cp:coreProperties>
</file>