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8" r:id="rId15"/>
    <p:sldId id="279" r:id="rId16"/>
    <p:sldId id="280" r:id="rId17"/>
    <p:sldId id="281" r:id="rId18"/>
    <p:sldId id="277" r:id="rId19"/>
    <p:sldId id="275" r:id="rId20"/>
    <p:sldId id="276" r:id="rId21"/>
    <p:sldId id="282" r:id="rId22"/>
    <p:sldId id="270"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41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98871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87216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5449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2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06404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94401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43448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25711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0BC1078-46ED-40F9-8930-935BAD7C2B02}" type="datetimeFigureOut">
              <a:rPr lang="zh-CN" altLang="en-US" smtClean="0"/>
              <a:t>2020/6/8</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6110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2020/6/8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78757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0BC1078-46ED-40F9-8930-935BAD7C2B02}" type="datetimeFigureOut">
              <a:rPr lang="zh-CN" altLang="en-US" smtClean="0"/>
              <a:t>2020/6/8</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B52ADC-5BFA-4FBD-BEE2-16096B7F4166}"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30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lstStyle/>
          <a:p>
            <a:r>
              <a:rPr lang="en-US" altLang="zh-CN"/>
              <a:t>Implementation and optimization of machine learning algorithm </a:t>
            </a:r>
          </a:p>
        </p:txBody>
      </p:sp>
      <p:sp>
        <p:nvSpPr>
          <p:cNvPr id="1048587" name="Subtitle 2"/>
          <p:cNvSpPr>
            <a:spLocks noGrp="1"/>
          </p:cNvSpPr>
          <p:nvPr>
            <p:ph type="subTitle" idx="1"/>
          </p:nvPr>
        </p:nvSpPr>
        <p:spPr/>
        <p:txBody>
          <a:bodyPr>
            <a:normAutofit fontScale="47500" lnSpcReduction="20000"/>
          </a:bodyPr>
          <a:lstStyle/>
          <a:p>
            <a:r>
              <a:rPr lang="en-US" altLang="zh-CN" dirty="0"/>
              <a:t>By</a:t>
            </a:r>
          </a:p>
          <a:p>
            <a:pPr algn="r"/>
            <a:r>
              <a:rPr lang="en-US" altLang="zh-CN" dirty="0"/>
              <a:t>Yash </a:t>
            </a:r>
            <a:r>
              <a:rPr lang="en-US" altLang="zh-CN" dirty="0" err="1"/>
              <a:t>Govilkar</a:t>
            </a:r>
            <a:r>
              <a:rPr lang="en-US" altLang="zh-CN" dirty="0"/>
              <a:t> (4722)</a:t>
            </a:r>
          </a:p>
          <a:p>
            <a:pPr algn="r"/>
            <a:r>
              <a:rPr lang="en-US" altLang="zh-CN" dirty="0" err="1"/>
              <a:t>Kshitij</a:t>
            </a:r>
            <a:r>
              <a:rPr lang="en-US" altLang="zh-CN" dirty="0"/>
              <a:t> Mahajan(4739)</a:t>
            </a:r>
          </a:p>
          <a:p>
            <a:pPr algn="r"/>
            <a:r>
              <a:rPr lang="en-US" altLang="zh-CN" dirty="0"/>
              <a:t>Shubham Kale(4730)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048662"/>
          <p:cNvSpPr>
            <a:spLocks noGrp="1"/>
          </p:cNvSpPr>
          <p:nvPr>
            <p:ph type="title"/>
          </p:nvPr>
        </p:nvSpPr>
        <p:spPr/>
        <p:txBody>
          <a:bodyPr>
            <a:normAutofit/>
          </a:bodyPr>
          <a:lstStyle/>
          <a:p>
            <a:r>
              <a:rPr lang="en-US"/>
              <a:t>Pooling Layer:
</a:t>
            </a:r>
          </a:p>
        </p:txBody>
      </p:sp>
      <p:sp>
        <p:nvSpPr>
          <p:cNvPr id="1048664" name="Content Placeholder 1048663"/>
          <p:cNvSpPr>
            <a:spLocks noGrp="1"/>
          </p:cNvSpPr>
          <p:nvPr>
            <p:ph idx="1"/>
          </p:nvPr>
        </p:nvSpPr>
        <p:spPr/>
        <p:txBody>
          <a:bodyPr>
            <a:normAutofit fontScale="92857"/>
          </a:bodyPr>
          <a:lstStyle/>
          <a:p>
            <a:r>
              <a:rPr lang="en-US"/>
              <a:t>	 Convolutional networks may include local or global pooling layers to streamline the underlying computation. Pooling layers reduce the size of the information by combining the outputs of neuron clusters at one layer into one neuron within the subsequent layer. Local pooling clusters tiny clusters, typically 2 x 2. Global pooling layer works on all the neurons of the convolutional layer. additionally, pooling may compute a max or a median. Max pooling uses the utmost value from each of a cluster of neurons at the prior layer.Average pooling uses the everyday value from each of a cluster of neurons at the prior layer.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normAutofit/>
          </a:bodyPr>
          <a:lstStyle/>
          <a:p>
            <a:r>
              <a:rPr lang="en-US"/>
              <a:t>Fully Connected Layer:
</a:t>
            </a:r>
          </a:p>
        </p:txBody>
      </p:sp>
      <p:sp>
        <p:nvSpPr>
          <p:cNvPr id="1048666" name="Content Placeholder 1048665"/>
          <p:cNvSpPr>
            <a:spLocks noGrp="1"/>
          </p:cNvSpPr>
          <p:nvPr>
            <p:ph idx="1"/>
          </p:nvPr>
        </p:nvSpPr>
        <p:spPr/>
        <p:txBody>
          <a:bodyPr/>
          <a:lstStyle/>
          <a:p>
            <a:r>
              <a:rPr lang="en-US"/>
              <a:t>	Fully connected layers connect every neuron in one layer to each neuron in another layer. it's in theory the identical because the quality multi-layer perceptron neural network (MLP)[21]. The flattened matrix goes through a extremely connected layer to classify the images.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normAutofit/>
          </a:bodyPr>
          <a:lstStyle/>
          <a:p>
            <a:r>
              <a:rPr lang="en-US"/>
              <a:t>Dense  Layer:
</a:t>
            </a:r>
          </a:p>
        </p:txBody>
      </p:sp>
      <p:sp>
        <p:nvSpPr>
          <p:cNvPr id="1048668" name="Content Placeholder 1048667"/>
          <p:cNvSpPr>
            <a:spLocks noGrp="1"/>
          </p:cNvSpPr>
          <p:nvPr>
            <p:ph idx="1"/>
          </p:nvPr>
        </p:nvSpPr>
        <p:spPr/>
        <p:txBody>
          <a:bodyPr/>
          <a:lstStyle/>
          <a:p>
            <a:r>
              <a:rPr lang="en-US"/>
              <a:t>	Every neuron during a layer accepts  an input from all the neurons present within the previous layer—thus, they're densely connected. In other words, the dense layer is additionally a extremely connected layer, meaning all the neurons during a layer are connected to those within the subsequent layer.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normAutofit/>
          </a:bodyPr>
          <a:lstStyle/>
          <a:p>
            <a:r>
              <a:rPr lang="en-US"/>
              <a:t>ReLU Layer:
</a:t>
            </a:r>
          </a:p>
        </p:txBody>
      </p:sp>
      <p:sp>
        <p:nvSpPr>
          <p:cNvPr id="1048670" name="Content Placeholder 1048669"/>
          <p:cNvSpPr>
            <a:spLocks noGrp="1"/>
          </p:cNvSpPr>
          <p:nvPr>
            <p:ph idx="1"/>
          </p:nvPr>
        </p:nvSpPr>
        <p:spPr/>
        <p:txBody>
          <a:bodyPr>
            <a:normAutofit fontScale="96429"/>
          </a:bodyPr>
          <a:lstStyle/>
          <a:p>
            <a:r>
              <a:rPr lang="en-US"/>
              <a:t>	In a neural network, numeric data points, called inputs, are fed into the neurons within the input layer. Each neuron features a weight, and multiplying the input number with the burden gives the output of the neuron, which is transferred to the subsequent layer.The activation function is additionally a mathematical gate in between the input feeding this neuron and its output visiting the subsequent layer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743BE9F-BA13-424B-92B3-EE5428565574}"/>
              </a:ext>
            </a:extLst>
          </p:cNvPr>
          <p:cNvSpPr>
            <a:spLocks noGrp="1"/>
          </p:cNvSpPr>
          <p:nvPr>
            <p:ph type="title"/>
          </p:nvPr>
        </p:nvSpPr>
        <p:spPr>
          <a:xfrm>
            <a:off x="106767" y="249715"/>
            <a:ext cx="10515600" cy="1325563"/>
          </a:xfrm>
        </p:spPr>
        <p:txBody>
          <a:bodyPr/>
          <a:lstStyle/>
          <a:p>
            <a:r>
              <a:rPr lang="en-US" dirty="0"/>
              <a:t>	MNIST Dataset</a:t>
            </a:r>
            <a:endParaRPr lang="en-IN" dirty="0"/>
          </a:p>
        </p:txBody>
      </p:sp>
      <p:pic>
        <p:nvPicPr>
          <p:cNvPr id="10" name="Content Placeholder 6">
            <a:extLst>
              <a:ext uri="{FF2B5EF4-FFF2-40B4-BE49-F238E27FC236}">
                <a16:creationId xmlns:a16="http://schemas.microsoft.com/office/drawing/2014/main" id="{8A06D7CD-F224-46DE-BDFC-F4872302BA40}"/>
              </a:ext>
            </a:extLst>
          </p:cNvPr>
          <p:cNvPicPr>
            <a:picLocks noGrp="1" noChangeAspect="1"/>
          </p:cNvPicPr>
          <p:nvPr>
            <p:ph idx="1"/>
          </p:nvPr>
        </p:nvPicPr>
        <p:blipFill>
          <a:blip r:embed="rId2"/>
          <a:stretch>
            <a:fillRect/>
          </a:stretch>
        </p:blipFill>
        <p:spPr>
          <a:xfrm>
            <a:off x="340816" y="1541540"/>
            <a:ext cx="8462367" cy="4351338"/>
          </a:xfrm>
          <a:prstGeom prst="rect">
            <a:avLst/>
          </a:prstGeom>
        </p:spPr>
      </p:pic>
    </p:spTree>
    <p:extLst>
      <p:ext uri="{BB962C8B-B14F-4D97-AF65-F5344CB8AC3E}">
        <p14:creationId xmlns:p14="http://schemas.microsoft.com/office/powerpoint/2010/main" val="261636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309A-8847-40B3-A75D-CC7EBCC3C758}"/>
              </a:ext>
            </a:extLst>
          </p:cNvPr>
          <p:cNvSpPr>
            <a:spLocks noGrp="1"/>
          </p:cNvSpPr>
          <p:nvPr>
            <p:ph type="title"/>
          </p:nvPr>
        </p:nvSpPr>
        <p:spPr/>
        <p:txBody>
          <a:bodyPr/>
          <a:lstStyle/>
          <a:p>
            <a:r>
              <a:rPr lang="en-US" dirty="0"/>
              <a:t>Optimizers</a:t>
            </a:r>
            <a:endParaRPr lang="en-IN" dirty="0"/>
          </a:p>
        </p:txBody>
      </p:sp>
      <p:sp>
        <p:nvSpPr>
          <p:cNvPr id="3" name="Content Placeholder 2">
            <a:extLst>
              <a:ext uri="{FF2B5EF4-FFF2-40B4-BE49-F238E27FC236}">
                <a16:creationId xmlns:a16="http://schemas.microsoft.com/office/drawing/2014/main" id="{4D6554C7-6835-487B-99A8-2F50391A5893}"/>
              </a:ext>
            </a:extLst>
          </p:cNvPr>
          <p:cNvSpPr>
            <a:spLocks noGrp="1"/>
          </p:cNvSpPr>
          <p:nvPr>
            <p:ph idx="1"/>
          </p:nvPr>
        </p:nvSpPr>
        <p:spPr/>
        <p:txBody>
          <a:bodyPr>
            <a:normAutofit/>
          </a:bodyPr>
          <a:lstStyle/>
          <a:p>
            <a:r>
              <a:rPr lang="en-US" dirty="0"/>
              <a:t>Every time a neural network finishes passing a batch through the network and generating prediction results, it must decide how to use the difference between the results it got and the values it knows to be true to adjust the weights on the nodes so that the network steps towards a solution. The algorithm that determines that step is known as the </a:t>
            </a:r>
            <a:r>
              <a:rPr lang="en-US" b="1" dirty="0"/>
              <a:t>optimization algorithm</a:t>
            </a:r>
            <a:r>
              <a:rPr lang="en-US" dirty="0"/>
              <a:t>.</a:t>
            </a:r>
          </a:p>
          <a:p>
            <a:r>
              <a:rPr lang="en-US" dirty="0"/>
              <a:t>Some of the available optimizers</a:t>
            </a:r>
          </a:p>
          <a:p>
            <a:pPr marL="514350" indent="-514350">
              <a:buFont typeface="+mj-lt"/>
              <a:buAutoNum type="arabicPeriod"/>
            </a:pPr>
            <a:r>
              <a:rPr lang="en-US" dirty="0"/>
              <a:t>SGD</a:t>
            </a:r>
          </a:p>
          <a:p>
            <a:pPr marL="514350" indent="-514350">
              <a:buFont typeface="+mj-lt"/>
              <a:buAutoNum type="arabicPeriod"/>
            </a:pPr>
            <a:r>
              <a:rPr lang="en-US" dirty="0" err="1"/>
              <a:t>AdaGrad</a:t>
            </a:r>
            <a:endParaRPr lang="en-US" dirty="0"/>
          </a:p>
          <a:p>
            <a:pPr marL="514350" indent="-514350">
              <a:buFont typeface="+mj-lt"/>
              <a:buAutoNum type="arabicPeriod"/>
            </a:pPr>
            <a:r>
              <a:rPr lang="en-US" dirty="0" err="1"/>
              <a:t>AdaDelta</a:t>
            </a:r>
            <a:endParaRPr lang="en-US" dirty="0"/>
          </a:p>
          <a:p>
            <a:pPr marL="514350" indent="-514350">
              <a:buFont typeface="+mj-lt"/>
              <a:buAutoNum type="arabicPeriod"/>
            </a:pPr>
            <a:r>
              <a:rPr lang="en-US" dirty="0"/>
              <a:t>Adam</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89773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E11-6019-4E91-99AF-D0ED40502E43}"/>
              </a:ext>
            </a:extLst>
          </p:cNvPr>
          <p:cNvSpPr>
            <a:spLocks noGrp="1"/>
          </p:cNvSpPr>
          <p:nvPr>
            <p:ph type="title"/>
          </p:nvPr>
        </p:nvSpPr>
        <p:spPr/>
        <p:txBody>
          <a:bodyPr/>
          <a:lstStyle/>
          <a:p>
            <a:r>
              <a:rPr lang="en-US" dirty="0"/>
              <a:t>SGD</a:t>
            </a:r>
            <a:endParaRPr lang="en-IN" dirty="0"/>
          </a:p>
        </p:txBody>
      </p:sp>
      <p:sp>
        <p:nvSpPr>
          <p:cNvPr id="3" name="Content Placeholder 2">
            <a:extLst>
              <a:ext uri="{FF2B5EF4-FFF2-40B4-BE49-F238E27FC236}">
                <a16:creationId xmlns:a16="http://schemas.microsoft.com/office/drawing/2014/main" id="{70256470-DDDB-4E7D-A469-D78F36222365}"/>
              </a:ext>
            </a:extLst>
          </p:cNvPr>
          <p:cNvSpPr>
            <a:spLocks noGrp="1"/>
          </p:cNvSpPr>
          <p:nvPr>
            <p:ph idx="1"/>
          </p:nvPr>
        </p:nvSpPr>
        <p:spPr>
          <a:xfrm>
            <a:off x="628650" y="1825625"/>
            <a:ext cx="5745517" cy="4351338"/>
          </a:xfrm>
        </p:spPr>
        <p:txBody>
          <a:bodyPr>
            <a:normAutofit/>
          </a:bodyPr>
          <a:lstStyle/>
          <a:p>
            <a:r>
              <a:rPr lang="en-US" dirty="0"/>
              <a:t>SGD, or stochastic gradient descent, is the "classical" optimization algorithm. In SGD we compute the gradient of the network loss function with respect to each individual weight in the network. Each forward pass through the network results in a certain parameterized loss function, and we use each of the gradients we've created for each of the weights, multiplied by a certain learning rate, to move our weights in whatever direction its gradient is pointing.</a:t>
            </a:r>
          </a:p>
          <a:p>
            <a:r>
              <a:rPr lang="en-US" dirty="0"/>
              <a:t>SGD is the simplest algorithm, recommended for shallow networks but not deep networks</a:t>
            </a:r>
          </a:p>
          <a:p>
            <a:endParaRPr lang="en-IN" dirty="0"/>
          </a:p>
        </p:txBody>
      </p:sp>
      <p:pic>
        <p:nvPicPr>
          <p:cNvPr id="7" name="Picture 6">
            <a:extLst>
              <a:ext uri="{FF2B5EF4-FFF2-40B4-BE49-F238E27FC236}">
                <a16:creationId xmlns:a16="http://schemas.microsoft.com/office/drawing/2014/main" id="{93167105-3D26-4B00-896A-A951CBFE4B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5490" y="2876364"/>
            <a:ext cx="2769833" cy="2689935"/>
          </a:xfrm>
          <a:prstGeom prst="rect">
            <a:avLst/>
          </a:prstGeom>
        </p:spPr>
      </p:pic>
    </p:spTree>
    <p:extLst>
      <p:ext uri="{BB962C8B-B14F-4D97-AF65-F5344CB8AC3E}">
        <p14:creationId xmlns:p14="http://schemas.microsoft.com/office/powerpoint/2010/main" val="113067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FBC1-BA53-4834-96D1-2AF53DF312F0}"/>
              </a:ext>
            </a:extLst>
          </p:cNvPr>
          <p:cNvSpPr>
            <a:spLocks noGrp="1"/>
          </p:cNvSpPr>
          <p:nvPr>
            <p:ph type="title"/>
          </p:nvPr>
        </p:nvSpPr>
        <p:spPr/>
        <p:txBody>
          <a:bodyPr/>
          <a:lstStyle/>
          <a:p>
            <a:r>
              <a:rPr lang="en-US" dirty="0"/>
              <a:t>Adam</a:t>
            </a:r>
            <a:endParaRPr lang="en-IN" dirty="0"/>
          </a:p>
        </p:txBody>
      </p:sp>
      <p:sp>
        <p:nvSpPr>
          <p:cNvPr id="3" name="Content Placeholder 2">
            <a:extLst>
              <a:ext uri="{FF2B5EF4-FFF2-40B4-BE49-F238E27FC236}">
                <a16:creationId xmlns:a16="http://schemas.microsoft.com/office/drawing/2014/main" id="{B9E1EBEC-D005-4402-B2B1-B75B0B44A94A}"/>
              </a:ext>
            </a:extLst>
          </p:cNvPr>
          <p:cNvSpPr>
            <a:spLocks noGrp="1"/>
          </p:cNvSpPr>
          <p:nvPr>
            <p:ph idx="1"/>
          </p:nvPr>
        </p:nvSpPr>
        <p:spPr/>
        <p:txBody>
          <a:bodyPr/>
          <a:lstStyle/>
          <a:p>
            <a:r>
              <a:rPr lang="en-US" dirty="0"/>
              <a:t>Adam stands for Adaptive Moment Estimation. </a:t>
            </a:r>
          </a:p>
          <a:p>
            <a:r>
              <a:rPr lang="en-US" dirty="0"/>
              <a:t>In addition to storing an exponentially decaying average of past squared gradients like </a:t>
            </a:r>
            <a:r>
              <a:rPr lang="en-US" dirty="0" err="1"/>
              <a:t>Adadelta</a:t>
            </a:r>
            <a:r>
              <a:rPr lang="en-US" dirty="0"/>
              <a:t> and </a:t>
            </a:r>
            <a:r>
              <a:rPr lang="en-US" dirty="0" err="1"/>
              <a:t>RMSprop</a:t>
            </a:r>
            <a:r>
              <a:rPr lang="en-US" dirty="0"/>
              <a:t>, Adam also keeps an exponentially decaying average of past gradients, similar to momentum.</a:t>
            </a:r>
          </a:p>
          <a:p>
            <a:r>
              <a:rPr lang="en-US" dirty="0"/>
              <a:t>Whereas momentum can be seen as a ball running down a slope, Adam behaves like a heavy ball with friction, which thus prefers flat minima in the error surface </a:t>
            </a:r>
            <a:endParaRPr lang="en-IN" dirty="0"/>
          </a:p>
        </p:txBody>
      </p:sp>
    </p:spTree>
    <p:extLst>
      <p:ext uri="{BB962C8B-B14F-4D97-AF65-F5344CB8AC3E}">
        <p14:creationId xmlns:p14="http://schemas.microsoft.com/office/powerpoint/2010/main" val="205098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p:txBody>
          <a:bodyPr/>
          <a:lstStyle/>
          <a:p>
            <a:r>
              <a:rPr lang="en-US" dirty="0" err="1"/>
              <a:t>Diffgrad</a:t>
            </a:r>
            <a:endParaRPr lang="en-US" dirty="0"/>
          </a:p>
        </p:txBody>
      </p:sp>
      <p:sp>
        <p:nvSpPr>
          <p:cNvPr id="1048686" name="Content Placeholder 1048685"/>
          <p:cNvSpPr>
            <a:spLocks noGrp="1"/>
          </p:cNvSpPr>
          <p:nvPr>
            <p:ph idx="1"/>
          </p:nvPr>
        </p:nvSpPr>
        <p:spPr/>
        <p:txBody>
          <a:bodyPr>
            <a:normAutofit/>
          </a:bodyPr>
          <a:lstStyle/>
          <a:p>
            <a:r>
              <a:rPr lang="en-US" dirty="0"/>
              <a:t> Optimization techniques such as Adam and </a:t>
            </a:r>
            <a:r>
              <a:rPr lang="en-US" dirty="0" err="1"/>
              <a:t>AMSGrad</a:t>
            </a:r>
            <a:r>
              <a:rPr lang="en-US" dirty="0"/>
              <a:t> suffer from the problem of automatic adjustment of the learning rate. </a:t>
            </a:r>
          </a:p>
          <a:p>
            <a:r>
              <a:rPr lang="en-US" dirty="0"/>
              <a:t>The main problem is with controlling friction for the first moment in order to avoid over shooting near to an optimum solution.</a:t>
            </a:r>
          </a:p>
          <a:p>
            <a:r>
              <a:rPr lang="en-IN" dirty="0"/>
              <a:t>The </a:t>
            </a:r>
            <a:r>
              <a:rPr lang="en-IN" dirty="0" err="1"/>
              <a:t>diffGrad</a:t>
            </a:r>
            <a:r>
              <a:rPr lang="en-IN" dirty="0"/>
              <a:t> optimization </a:t>
            </a:r>
            <a:r>
              <a:rPr lang="en-US" dirty="0"/>
              <a:t>technique is based on the change in short-term gradients and controls the learning rate based on the need of dynamic adjustment of learning rate.</a:t>
            </a:r>
          </a:p>
          <a:p>
            <a:r>
              <a:rPr lang="en-US" dirty="0"/>
              <a:t> This means that </a:t>
            </a:r>
            <a:r>
              <a:rPr lang="en-US" dirty="0" err="1"/>
              <a:t>diffGrad</a:t>
            </a:r>
            <a:r>
              <a:rPr lang="en-US" dirty="0"/>
              <a:t> follows the norm that the parameter update should be smaller in low gradient changing regions and vice-versa.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048680"/>
          <p:cNvSpPr>
            <a:spLocks noGrp="1"/>
          </p:cNvSpPr>
          <p:nvPr>
            <p:ph type="title"/>
          </p:nvPr>
        </p:nvSpPr>
        <p:spPr/>
        <p:txBody>
          <a:bodyPr/>
          <a:lstStyle/>
          <a:p>
            <a:r>
              <a:rPr lang="en-US"/>
              <a:t>Results </a:t>
            </a:r>
          </a:p>
        </p:txBody>
      </p:sp>
      <p:sp>
        <p:nvSpPr>
          <p:cNvPr id="1048682" name="Content Placeholder 1048681"/>
          <p:cNvSpPr>
            <a:spLocks noGrp="1"/>
          </p:cNvSpPr>
          <p:nvPr>
            <p:ph idx="1"/>
          </p:nvPr>
        </p:nvSpPr>
        <p:spPr/>
        <p:txBody>
          <a:bodyPr>
            <a:normAutofit fontScale="70000" lnSpcReduction="20000"/>
          </a:bodyPr>
          <a:lstStyle/>
          <a:p>
            <a:r>
              <a:rPr lang="en-US" sz="2900" dirty="0"/>
              <a:t>SGD Optimizer</a:t>
            </a:r>
          </a:p>
          <a:p>
            <a:r>
              <a:rPr lang="en-IN" dirty="0"/>
              <a:t>937/937 [==============================] - 315s 336ms/step - loss: 0.3083 - accuracy: 0.9112 - </a:t>
            </a:r>
            <a:r>
              <a:rPr lang="en-IN" dirty="0" err="1"/>
              <a:t>val_loss</a:t>
            </a:r>
            <a:r>
              <a:rPr lang="en-IN" dirty="0"/>
              <a:t>: 0.0509 - </a:t>
            </a:r>
            <a:r>
              <a:rPr lang="en-IN" dirty="0" err="1"/>
              <a:t>val_accuracy</a:t>
            </a:r>
            <a:r>
              <a:rPr lang="en-IN" dirty="0"/>
              <a:t>: 0.9810</a:t>
            </a:r>
          </a:p>
          <a:p>
            <a:r>
              <a:rPr lang="en-IN" dirty="0"/>
              <a:t>Epoch 2/5</a:t>
            </a:r>
          </a:p>
          <a:p>
            <a:r>
              <a:rPr lang="en-IN" dirty="0"/>
              <a:t>937/937 [==============================] - 314s 335ms/step - loss: 0.1137 - accuracy: 0.9674 - </a:t>
            </a:r>
            <a:r>
              <a:rPr lang="en-IN" dirty="0" err="1"/>
              <a:t>val_loss</a:t>
            </a:r>
            <a:r>
              <a:rPr lang="en-IN" dirty="0"/>
              <a:t>: 0.0421 - </a:t>
            </a:r>
            <a:r>
              <a:rPr lang="en-IN" dirty="0" err="1"/>
              <a:t>val_accuracy</a:t>
            </a:r>
            <a:r>
              <a:rPr lang="en-IN" dirty="0"/>
              <a:t>: 0.9898</a:t>
            </a:r>
          </a:p>
          <a:p>
            <a:r>
              <a:rPr lang="en-IN" dirty="0"/>
              <a:t>Epoch 3/5</a:t>
            </a:r>
          </a:p>
          <a:p>
            <a:r>
              <a:rPr lang="en-IN" dirty="0"/>
              <a:t>937/937 [==============================] - 315s 336ms/step - loss: 0.0859 - accuracy: 0.9747 - </a:t>
            </a:r>
            <a:r>
              <a:rPr lang="en-IN" dirty="0" err="1"/>
              <a:t>val_loss</a:t>
            </a:r>
            <a:r>
              <a:rPr lang="en-IN" dirty="0"/>
              <a:t>: 0.0438 - </a:t>
            </a:r>
            <a:r>
              <a:rPr lang="en-IN" dirty="0" err="1"/>
              <a:t>val_accuracy</a:t>
            </a:r>
            <a:r>
              <a:rPr lang="en-IN" dirty="0"/>
              <a:t>: 0.9913</a:t>
            </a:r>
          </a:p>
          <a:p>
            <a:r>
              <a:rPr lang="en-IN" dirty="0"/>
              <a:t>Epoch 4/5</a:t>
            </a:r>
          </a:p>
          <a:p>
            <a:r>
              <a:rPr lang="en-IN" dirty="0"/>
              <a:t>937/937 [==============================] - 315s 336ms/step - loss: 0.0692 - accuracy: 0.9803 - </a:t>
            </a:r>
            <a:r>
              <a:rPr lang="en-IN" dirty="0" err="1"/>
              <a:t>val_loss</a:t>
            </a:r>
            <a:r>
              <a:rPr lang="en-IN" dirty="0"/>
              <a:t>: 0.0080 - </a:t>
            </a:r>
            <a:r>
              <a:rPr lang="en-IN" dirty="0" err="1"/>
              <a:t>val_accuracy</a:t>
            </a:r>
            <a:r>
              <a:rPr lang="en-IN" dirty="0"/>
              <a:t>: 0.9921</a:t>
            </a:r>
          </a:p>
          <a:p>
            <a:r>
              <a:rPr lang="en-IN" dirty="0"/>
              <a:t>Epoch 5/5</a:t>
            </a:r>
          </a:p>
          <a:p>
            <a:r>
              <a:rPr lang="en-IN" dirty="0"/>
              <a:t>937/937 [==============================] - 316s 337ms/step - loss: 0.0615 - accuracy: 0.9818 - </a:t>
            </a:r>
            <a:r>
              <a:rPr lang="en-IN" dirty="0" err="1"/>
              <a:t>val_loss</a:t>
            </a:r>
            <a:r>
              <a:rPr lang="en-IN" dirty="0"/>
              <a:t>: 0.1052 - </a:t>
            </a:r>
            <a:r>
              <a:rPr lang="en-IN" dirty="0" err="1"/>
              <a:t>val_accuracy</a:t>
            </a:r>
            <a:r>
              <a:rPr lang="en-IN" dirty="0"/>
              <a:t>: 0.9930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048592"/>
          <p:cNvSpPr>
            <a:spLocks noGrp="1"/>
          </p:cNvSpPr>
          <p:nvPr>
            <p:ph type="title"/>
          </p:nvPr>
        </p:nvSpPr>
        <p:spPr/>
        <p:txBody>
          <a:bodyPr>
            <a:normAutofit/>
          </a:bodyPr>
          <a:lstStyle/>
          <a:p>
            <a:r>
              <a:rPr lang="en-US"/>
              <a:t>Aim of the Project
</a:t>
            </a:r>
          </a:p>
        </p:txBody>
      </p:sp>
      <p:sp>
        <p:nvSpPr>
          <p:cNvPr id="1048594" name="Content Placeholder 1048593"/>
          <p:cNvSpPr>
            <a:spLocks noGrp="1"/>
          </p:cNvSpPr>
          <p:nvPr>
            <p:ph idx="1"/>
          </p:nvPr>
        </p:nvSpPr>
        <p:spPr/>
        <p:txBody>
          <a:bodyPr/>
          <a:lstStyle/>
          <a:p>
            <a:r>
              <a:rPr lang="en-US"/>
              <a:t>Implement a widely used machine learning algorithm using commonly available python libraries and optimize that ML algorithm to reinforce the performance of machine learning algorithm.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p:txBody>
          <a:bodyPr/>
          <a:lstStyle/>
          <a:p>
            <a:endParaRPr lang="en-US" dirty="0"/>
          </a:p>
        </p:txBody>
      </p:sp>
      <p:sp>
        <p:nvSpPr>
          <p:cNvPr id="1048684" name="Content Placeholder 1048683"/>
          <p:cNvSpPr>
            <a:spLocks noGrp="1"/>
          </p:cNvSpPr>
          <p:nvPr>
            <p:ph idx="1"/>
          </p:nvPr>
        </p:nvSpPr>
        <p:spPr/>
        <p:txBody>
          <a:bodyPr>
            <a:normAutofit fontScale="47500" lnSpcReduction="20000"/>
          </a:bodyPr>
          <a:lstStyle/>
          <a:p>
            <a:r>
              <a:rPr lang="en-US" sz="4200" dirty="0"/>
              <a:t>ADM Optimizer</a:t>
            </a:r>
          </a:p>
          <a:p>
            <a:r>
              <a:rPr lang="en-IN" u="sng" dirty="0"/>
              <a:t>Epoch 1/5</a:t>
            </a:r>
            <a:endParaRPr lang="en-IN" dirty="0"/>
          </a:p>
          <a:p>
            <a:r>
              <a:rPr lang="en-IN" u="sng" dirty="0"/>
              <a:t>937/937 [==============================] - 423s 452ms/step - loss: 0.1237 - accuracy: 0.9618 - </a:t>
            </a:r>
            <a:r>
              <a:rPr lang="en-IN" u="sng" dirty="0" err="1"/>
              <a:t>val_loss</a:t>
            </a:r>
            <a:r>
              <a:rPr lang="en-IN" u="sng" dirty="0"/>
              <a:t>: 0.1119 - </a:t>
            </a:r>
            <a:r>
              <a:rPr lang="en-IN" u="sng" dirty="0" err="1"/>
              <a:t>val_accuracy</a:t>
            </a:r>
            <a:r>
              <a:rPr lang="en-IN" u="sng" dirty="0"/>
              <a:t>: 0.9717</a:t>
            </a:r>
            <a:endParaRPr lang="en-IN" dirty="0"/>
          </a:p>
          <a:p>
            <a:r>
              <a:rPr lang="en-IN" u="sng" dirty="0"/>
              <a:t>Epoch 2/5</a:t>
            </a:r>
            <a:endParaRPr lang="en-IN" dirty="0"/>
          </a:p>
          <a:p>
            <a:r>
              <a:rPr lang="en-IN" u="sng" dirty="0"/>
              <a:t>937/937 [==============================] - 417s 445ms/step - loss: 0.0515 - accuracy: 0.9840 - </a:t>
            </a:r>
            <a:r>
              <a:rPr lang="en-IN" u="sng" dirty="0" err="1"/>
              <a:t>val_loss</a:t>
            </a:r>
            <a:r>
              <a:rPr lang="en-IN" u="sng" dirty="0"/>
              <a:t>: 6.5839e-04 - </a:t>
            </a:r>
            <a:r>
              <a:rPr lang="en-IN" u="sng" dirty="0" err="1"/>
              <a:t>val_accuracy</a:t>
            </a:r>
            <a:r>
              <a:rPr lang="en-IN" u="sng" dirty="0"/>
              <a:t>: 0.9899</a:t>
            </a:r>
            <a:endParaRPr lang="en-IN" dirty="0"/>
          </a:p>
          <a:p>
            <a:r>
              <a:rPr lang="en-IN" u="sng" dirty="0"/>
              <a:t>Epoch 3/5</a:t>
            </a:r>
            <a:endParaRPr lang="en-IN" dirty="0"/>
          </a:p>
          <a:p>
            <a:r>
              <a:rPr lang="en-IN" u="sng" dirty="0"/>
              <a:t>937/937 [==============================] - 456s 486ms/step - loss: 0.0418 - accuracy: 0.9865 - </a:t>
            </a:r>
            <a:r>
              <a:rPr lang="en-IN" u="sng" dirty="0" err="1"/>
              <a:t>val_loss</a:t>
            </a:r>
            <a:r>
              <a:rPr lang="en-IN" u="sng" dirty="0"/>
              <a:t>: 0.0202 - </a:t>
            </a:r>
            <a:r>
              <a:rPr lang="en-IN" u="sng" dirty="0" err="1"/>
              <a:t>val_accuracy</a:t>
            </a:r>
            <a:r>
              <a:rPr lang="en-IN" u="sng" dirty="0"/>
              <a:t>: 0.9933</a:t>
            </a:r>
            <a:endParaRPr lang="en-IN" dirty="0"/>
          </a:p>
          <a:p>
            <a:r>
              <a:rPr lang="en-IN" u="sng" dirty="0"/>
              <a:t>Epoch 4/5</a:t>
            </a:r>
            <a:endParaRPr lang="en-IN" dirty="0"/>
          </a:p>
          <a:p>
            <a:r>
              <a:rPr lang="en-IN" u="sng" dirty="0"/>
              <a:t>937/937 [==============================] - 449s 479ms/step - loss: 0.0380 - accuracy: 0.9884 - </a:t>
            </a:r>
            <a:r>
              <a:rPr lang="en-IN" u="sng" dirty="0" err="1"/>
              <a:t>val_loss</a:t>
            </a:r>
            <a:r>
              <a:rPr lang="en-IN" u="sng" dirty="0"/>
              <a:t>: 0.0147 - </a:t>
            </a:r>
            <a:r>
              <a:rPr lang="en-IN" u="sng" dirty="0" err="1"/>
              <a:t>val_accuracy</a:t>
            </a:r>
            <a:r>
              <a:rPr lang="en-IN" u="sng" dirty="0"/>
              <a:t>: 0.9920</a:t>
            </a:r>
            <a:endParaRPr lang="en-IN" dirty="0"/>
          </a:p>
          <a:p>
            <a:r>
              <a:rPr lang="en-IN" u="sng" dirty="0"/>
              <a:t>Epoch 5/5</a:t>
            </a:r>
            <a:endParaRPr lang="en-IN" dirty="0"/>
          </a:p>
          <a:p>
            <a:r>
              <a:rPr lang="en-IN" u="sng" dirty="0"/>
              <a:t>937/937 [==============================] - 414s 442ms/step - loss: 0.0331 - accuracy: 0.9897 - </a:t>
            </a:r>
            <a:r>
              <a:rPr lang="en-IN" u="sng" dirty="0" err="1"/>
              <a:t>val_loss</a:t>
            </a:r>
            <a:r>
              <a:rPr lang="en-IN" u="sng" dirty="0"/>
              <a:t>: 0.0018 - </a:t>
            </a:r>
            <a:r>
              <a:rPr lang="en-IN" u="sng" dirty="0" err="1"/>
              <a:t>val_accuracy</a:t>
            </a:r>
            <a:r>
              <a:rPr lang="en-IN" u="sng" dirty="0"/>
              <a:t>: 0.9935</a:t>
            </a:r>
            <a:endParaRPr lang="en-IN" dirty="0"/>
          </a:p>
          <a:p>
            <a:r>
              <a:rPr lang="en-IN" dirty="0"/>
              <a:t> </a:t>
            </a:r>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E35B-2CE8-426F-8388-69AC80F27B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B88629-E7AD-4413-900B-F8D194C8E725}"/>
              </a:ext>
            </a:extLst>
          </p:cNvPr>
          <p:cNvSpPr>
            <a:spLocks noGrp="1"/>
          </p:cNvSpPr>
          <p:nvPr>
            <p:ph idx="1"/>
          </p:nvPr>
        </p:nvSpPr>
        <p:spPr/>
        <p:txBody>
          <a:bodyPr>
            <a:normAutofit fontScale="55000" lnSpcReduction="20000"/>
          </a:bodyPr>
          <a:lstStyle/>
          <a:p>
            <a:r>
              <a:rPr lang="en-IN" sz="3600" dirty="0" err="1"/>
              <a:t>Diffgrad</a:t>
            </a:r>
            <a:r>
              <a:rPr lang="en-IN" sz="3600" dirty="0"/>
              <a:t> optimizer</a:t>
            </a:r>
          </a:p>
          <a:p>
            <a:r>
              <a:rPr lang="en-IN" dirty="0"/>
              <a:t>Epoch 1/5</a:t>
            </a:r>
          </a:p>
          <a:p>
            <a:r>
              <a:rPr lang="en-IN" dirty="0"/>
              <a:t>937/937 [==============================] - 321s 343ms/step - loss: 0.1424 - accuracy: 0.9569 - </a:t>
            </a:r>
            <a:r>
              <a:rPr lang="en-IN" dirty="0" err="1"/>
              <a:t>val_loss</a:t>
            </a:r>
            <a:r>
              <a:rPr lang="en-IN" dirty="0"/>
              <a:t>: 0.1124 - </a:t>
            </a:r>
            <a:r>
              <a:rPr lang="en-IN" dirty="0" err="1"/>
              <a:t>val_accuracy</a:t>
            </a:r>
            <a:r>
              <a:rPr lang="en-IN" dirty="0"/>
              <a:t>: 0.9894</a:t>
            </a:r>
          </a:p>
          <a:p>
            <a:r>
              <a:rPr lang="en-IN" dirty="0"/>
              <a:t>Epoch 2/5</a:t>
            </a:r>
          </a:p>
          <a:p>
            <a:r>
              <a:rPr lang="en-IN" dirty="0"/>
              <a:t>937/937 [==============================] - 317s 339ms/step - loss: 0.0533 - accuracy: 0.9835 - </a:t>
            </a:r>
            <a:r>
              <a:rPr lang="en-IN" dirty="0" err="1"/>
              <a:t>val_loss</a:t>
            </a:r>
            <a:r>
              <a:rPr lang="en-IN" dirty="0"/>
              <a:t>: 0.0040 - </a:t>
            </a:r>
            <a:r>
              <a:rPr lang="en-IN" dirty="0" err="1"/>
              <a:t>val_accuracy</a:t>
            </a:r>
            <a:r>
              <a:rPr lang="en-IN" dirty="0"/>
              <a:t>: 0.9907</a:t>
            </a:r>
          </a:p>
          <a:p>
            <a:r>
              <a:rPr lang="en-IN" dirty="0"/>
              <a:t>Epoch 3/5</a:t>
            </a:r>
          </a:p>
          <a:p>
            <a:r>
              <a:rPr lang="en-IN" dirty="0"/>
              <a:t>937/937 [==============================] - 317s 339ms/step - loss: 0.0431 - accuracy: 0.9866 - </a:t>
            </a:r>
            <a:r>
              <a:rPr lang="en-IN" dirty="0" err="1"/>
              <a:t>val_loss</a:t>
            </a:r>
            <a:r>
              <a:rPr lang="en-IN" dirty="0"/>
              <a:t>: 0.0994 - </a:t>
            </a:r>
            <a:r>
              <a:rPr lang="en-IN" dirty="0" err="1"/>
              <a:t>val_accuracy</a:t>
            </a:r>
            <a:r>
              <a:rPr lang="en-IN" dirty="0"/>
              <a:t>: 0.9864</a:t>
            </a:r>
          </a:p>
          <a:p>
            <a:r>
              <a:rPr lang="en-IN" dirty="0"/>
              <a:t>Epoch 4/5</a:t>
            </a:r>
          </a:p>
          <a:p>
            <a:r>
              <a:rPr lang="en-IN" dirty="0"/>
              <a:t>937/937 [==============================] - 331s 354ms/step - loss: 0.0367 - accuracy: 0.9884 - </a:t>
            </a:r>
            <a:r>
              <a:rPr lang="en-IN" dirty="0" err="1"/>
              <a:t>val_loss</a:t>
            </a:r>
            <a:r>
              <a:rPr lang="en-IN" dirty="0"/>
              <a:t>: 0.0314 - </a:t>
            </a:r>
            <a:r>
              <a:rPr lang="en-IN" dirty="0" err="1"/>
              <a:t>val_accuracy</a:t>
            </a:r>
            <a:r>
              <a:rPr lang="en-IN" dirty="0"/>
              <a:t>: 0.9892</a:t>
            </a:r>
          </a:p>
          <a:p>
            <a:r>
              <a:rPr lang="en-IN" dirty="0"/>
              <a:t>Epoch 5/5</a:t>
            </a:r>
          </a:p>
          <a:p>
            <a:r>
              <a:rPr lang="en-IN" dirty="0"/>
              <a:t>937/937 [==============================] - 338s 361ms/step - loss: 0.0338 - accuracy: 0.9895 - </a:t>
            </a:r>
            <a:r>
              <a:rPr lang="en-IN" dirty="0" err="1"/>
              <a:t>val_loss</a:t>
            </a:r>
            <a:r>
              <a:rPr lang="en-IN" dirty="0"/>
              <a:t>: 0.0315 - </a:t>
            </a:r>
            <a:r>
              <a:rPr lang="en-IN" dirty="0" err="1"/>
              <a:t>val_accuracy</a:t>
            </a:r>
            <a:r>
              <a:rPr lang="en-IN" dirty="0"/>
              <a:t>: 0.9940</a:t>
            </a:r>
          </a:p>
          <a:p>
            <a:endParaRPr lang="en-IN" dirty="0"/>
          </a:p>
        </p:txBody>
      </p:sp>
    </p:spTree>
    <p:extLst>
      <p:ext uri="{BB962C8B-B14F-4D97-AF65-F5344CB8AC3E}">
        <p14:creationId xmlns:p14="http://schemas.microsoft.com/office/powerpoint/2010/main" val="136714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a:xfrm>
            <a:off x="557629" y="302982"/>
            <a:ext cx="7886700" cy="1325563"/>
          </a:xfrm>
        </p:spPr>
        <p:txBody>
          <a:bodyPr/>
          <a:lstStyle/>
          <a:p>
            <a:r>
              <a:rPr lang="en-US" dirty="0"/>
              <a:t>Comparison of optimizers </a:t>
            </a:r>
          </a:p>
        </p:txBody>
      </p:sp>
      <p:sp>
        <p:nvSpPr>
          <p:cNvPr id="7" name="Content Placeholder 6">
            <a:extLst>
              <a:ext uri="{FF2B5EF4-FFF2-40B4-BE49-F238E27FC236}">
                <a16:creationId xmlns:a16="http://schemas.microsoft.com/office/drawing/2014/main" id="{4A119FE2-00C5-4136-8585-82958B954FD8}"/>
              </a:ext>
            </a:extLst>
          </p:cNvPr>
          <p:cNvSpPr>
            <a:spLocks noGrp="1"/>
          </p:cNvSpPr>
          <p:nvPr>
            <p:ph idx="1"/>
          </p:nvPr>
        </p:nvSpPr>
        <p:spPr>
          <a:xfrm>
            <a:off x="628650" y="4536489"/>
            <a:ext cx="7886700" cy="1944211"/>
          </a:xfrm>
        </p:spPr>
        <p:txBody>
          <a:bodyPr>
            <a:normAutofit/>
          </a:bodyPr>
          <a:lstStyle/>
          <a:p>
            <a:pPr marL="0" indent="0">
              <a:buNone/>
            </a:pPr>
            <a:r>
              <a:rPr lang="en-US" sz="1400" dirty="0"/>
              <a:t> The comparison results in terms of the ‘Validation Classification Accuracy’</a:t>
            </a:r>
            <a:r>
              <a:rPr lang="en-IN" sz="1400" dirty="0"/>
              <a:t>over the CIFAR10 and CIFAR100 databases among SGDM, </a:t>
            </a:r>
            <a:r>
              <a:rPr lang="en-IN" sz="1400" dirty="0" err="1"/>
              <a:t>AdaGrad</a:t>
            </a:r>
            <a:r>
              <a:rPr lang="en-IN" sz="1400" dirty="0"/>
              <a:t>, </a:t>
            </a:r>
            <a:r>
              <a:rPr lang="en-IN" sz="1400" dirty="0" err="1"/>
              <a:t>AdaDelta</a:t>
            </a:r>
            <a:r>
              <a:rPr lang="en-IN" sz="1400" dirty="0"/>
              <a:t>, </a:t>
            </a:r>
            <a:r>
              <a:rPr lang="en-IN" sz="1400" dirty="0" err="1"/>
              <a:t>RMSProp</a:t>
            </a:r>
            <a:r>
              <a:rPr lang="en-IN" sz="1400" dirty="0"/>
              <a:t>, </a:t>
            </a:r>
            <a:r>
              <a:rPr lang="en-US" sz="1400" dirty="0" err="1"/>
              <a:t>AMSGrad</a:t>
            </a:r>
            <a:r>
              <a:rPr lang="en-US" sz="1400" dirty="0"/>
              <a:t>, Adam and proposed </a:t>
            </a:r>
            <a:r>
              <a:rPr lang="en-US" sz="1400" dirty="0" err="1"/>
              <a:t>diffGrad</a:t>
            </a:r>
            <a:r>
              <a:rPr lang="en-US" sz="1400" dirty="0"/>
              <a:t> optimization methods. The comparison is made for the batch sizes (</a:t>
            </a:r>
            <a:r>
              <a:rPr lang="en-US" sz="1400" dirty="0" err="1"/>
              <a:t>Nb</a:t>
            </a:r>
            <a:r>
              <a:rPr lang="en-US" sz="1400" dirty="0"/>
              <a:t>) of 32, 64 and 128. The best results among different optimization techniques are highlighted in bold.</a:t>
            </a:r>
          </a:p>
          <a:p>
            <a:pPr marL="0" indent="0">
              <a:buNone/>
            </a:pPr>
            <a:r>
              <a:rPr lang="en-US" sz="1400" dirty="0"/>
              <a:t>The  above table is taken from “</a:t>
            </a:r>
            <a:r>
              <a:rPr lang="en-US" sz="1400" i="1" dirty="0" err="1"/>
              <a:t>diffGrad</a:t>
            </a:r>
            <a:r>
              <a:rPr lang="en-US" sz="1400" i="1" dirty="0"/>
              <a:t>: An Optimization Method for </a:t>
            </a:r>
            <a:r>
              <a:rPr lang="en-IN" sz="1400" i="1" dirty="0"/>
              <a:t>Convolutional Neural Networks” </a:t>
            </a:r>
            <a:r>
              <a:rPr lang="en-IN" sz="1400" dirty="0"/>
              <a:t>by Shiv Ram Dubey et al.</a:t>
            </a:r>
            <a:endParaRPr lang="en-IN" sz="1400" i="1" dirty="0"/>
          </a:p>
        </p:txBody>
      </p:sp>
      <p:pic>
        <p:nvPicPr>
          <p:cNvPr id="9" name="Picture 8">
            <a:extLst>
              <a:ext uri="{FF2B5EF4-FFF2-40B4-BE49-F238E27FC236}">
                <a16:creationId xmlns:a16="http://schemas.microsoft.com/office/drawing/2014/main" id="{FC9D210D-B21E-475F-A3FC-95DB88C4B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65" y="1701369"/>
            <a:ext cx="6515100" cy="2247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18E5-814D-4D31-BDDB-FC17CEFCE97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4BC2BE-6CBD-41A2-8BE1-CB1801EF196F}"/>
              </a:ext>
            </a:extLst>
          </p:cNvPr>
          <p:cNvSpPr>
            <a:spLocks noGrp="1"/>
          </p:cNvSpPr>
          <p:nvPr>
            <p:ph idx="1"/>
          </p:nvPr>
        </p:nvSpPr>
        <p:spPr/>
        <p:txBody>
          <a:bodyPr>
            <a:normAutofit/>
          </a:bodyPr>
          <a:lstStyle/>
          <a:p>
            <a:pPr marL="0" indent="0">
              <a:buNone/>
            </a:pPr>
            <a:endParaRPr lang="en-IN" sz="3000" dirty="0"/>
          </a:p>
        </p:txBody>
      </p:sp>
      <p:pic>
        <p:nvPicPr>
          <p:cNvPr id="4" name="Picture 3">
            <a:extLst>
              <a:ext uri="{FF2B5EF4-FFF2-40B4-BE49-F238E27FC236}">
                <a16:creationId xmlns:a16="http://schemas.microsoft.com/office/drawing/2014/main" id="{4A0DCAE3-7386-4009-92D9-4E8DE8DC5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186955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p:txBody>
          <a:bodyPr>
            <a:normAutofit/>
          </a:bodyPr>
          <a:lstStyle/>
          <a:p>
            <a:r>
              <a:rPr lang="en-US"/>
              <a:t>Scope and Objectives
</a:t>
            </a:r>
          </a:p>
        </p:txBody>
      </p:sp>
      <p:sp>
        <p:nvSpPr>
          <p:cNvPr id="1048596" name="Content Placeholder 1048595"/>
          <p:cNvSpPr>
            <a:spLocks noGrp="1"/>
          </p:cNvSpPr>
          <p:nvPr>
            <p:ph idx="1"/>
          </p:nvPr>
        </p:nvSpPr>
        <p:spPr/>
        <p:txBody>
          <a:bodyPr>
            <a:normAutofit fontScale="96429"/>
          </a:bodyPr>
          <a:lstStyle/>
          <a:p>
            <a:r>
              <a:rPr lang="en-US"/>
              <a:t>               The praposed optimization method should enhance the performance of algorithm and will outperform other methods.
To choose a widely used machine learning algorithm. 
To implement ML algorithm for popular application. 
To optimize the given algorithm to reinforce the performance.
To compare the results of praposed optimization method with methods that are   
             being currently used.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p:txBody>
          <a:bodyPr/>
          <a:lstStyle/>
          <a:p>
            <a:r>
              <a:rPr lang="en-US"/>
              <a:t>Alexnet Architecture </a:t>
            </a:r>
          </a:p>
        </p:txBody>
      </p:sp>
      <p:sp>
        <p:nvSpPr>
          <p:cNvPr id="1048598" name="Content Placeholder 1048597"/>
          <p:cNvSpPr>
            <a:spLocks noGrp="1"/>
          </p:cNvSpPr>
          <p:nvPr>
            <p:ph idx="1"/>
          </p:nvPr>
        </p:nvSpPr>
        <p:spPr/>
        <p:txBody>
          <a:bodyPr/>
          <a:lstStyle/>
          <a:p>
            <a:r>
              <a:rPr lang="en-US"/>
              <a:t> </a:t>
            </a:r>
          </a:p>
        </p:txBody>
      </p:sp>
      <p:pic>
        <p:nvPicPr>
          <p:cNvPr id="3" name="Picture 2">
            <a:extLst>
              <a:ext uri="{FF2B5EF4-FFF2-40B4-BE49-F238E27FC236}">
                <a16:creationId xmlns:a16="http://schemas.microsoft.com/office/drawing/2014/main" id="{CBC70A57-896F-4877-A699-239E57EAF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1422"/>
            <a:ext cx="9144000" cy="31551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p:txBody>
          <a:bodyPr>
            <a:normAutofit/>
          </a:bodyPr>
          <a:lstStyle/>
          <a:p>
            <a:r>
              <a:rPr lang="en-US"/>
              <a:t>VGG Architecture </a:t>
            </a:r>
          </a:p>
        </p:txBody>
      </p:sp>
      <p:pic>
        <p:nvPicPr>
          <p:cNvPr id="3" name="Content Placeholder 2">
            <a:extLst>
              <a:ext uri="{FF2B5EF4-FFF2-40B4-BE49-F238E27FC236}">
                <a16:creationId xmlns:a16="http://schemas.microsoft.com/office/drawing/2014/main" id="{859CD3A7-E735-4742-B73D-3AF31F1E3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759" y="1846263"/>
            <a:ext cx="7140931" cy="40227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p:txBody>
          <a:bodyPr/>
          <a:lstStyle/>
          <a:p>
            <a:r>
              <a:rPr lang="en-US"/>
              <a:t>GoogleNet Architecture </a:t>
            </a:r>
          </a:p>
        </p:txBody>
      </p:sp>
      <p:pic>
        <p:nvPicPr>
          <p:cNvPr id="3" name="Content Placeholder 2">
            <a:extLst>
              <a:ext uri="{FF2B5EF4-FFF2-40B4-BE49-F238E27FC236}">
                <a16:creationId xmlns:a16="http://schemas.microsoft.com/office/drawing/2014/main" id="{8B3FD36C-1748-4B52-80C2-E3D4B9754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100364"/>
            <a:ext cx="7543800" cy="351452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048656"/>
          <p:cNvSpPr>
            <a:spLocks noGrp="1"/>
          </p:cNvSpPr>
          <p:nvPr>
            <p:ph type="title"/>
          </p:nvPr>
        </p:nvSpPr>
        <p:spPr/>
        <p:txBody>
          <a:bodyPr/>
          <a:lstStyle/>
          <a:p>
            <a:r>
              <a:rPr lang="en-US"/>
              <a:t>Flow Chart</a:t>
            </a:r>
          </a:p>
        </p:txBody>
      </p:sp>
      <p:sp>
        <p:nvSpPr>
          <p:cNvPr id="1048658" name="Content Placeholder 1048657"/>
          <p:cNvSpPr>
            <a:spLocks noGrp="1"/>
          </p:cNvSpPr>
          <p:nvPr>
            <p:ph idx="1"/>
          </p:nvPr>
        </p:nvSpPr>
        <p:spPr/>
        <p:txBody>
          <a:bodyPr/>
          <a:lstStyle/>
          <a:p>
            <a:r>
              <a:rPr lang="en-US"/>
              <a:t> </a:t>
            </a:r>
          </a:p>
        </p:txBody>
      </p:sp>
      <p:pic>
        <p:nvPicPr>
          <p:cNvPr id="2" name="Picture 1">
            <a:extLst>
              <a:ext uri="{FF2B5EF4-FFF2-40B4-BE49-F238E27FC236}">
                <a16:creationId xmlns:a16="http://schemas.microsoft.com/office/drawing/2014/main" id="{A36BF62D-0CE8-4D79-8E01-2183CCA9853B}"/>
              </a:ext>
            </a:extLst>
          </p:cNvPr>
          <p:cNvPicPr>
            <a:picLocks noChangeAspect="1"/>
          </p:cNvPicPr>
          <p:nvPr/>
        </p:nvPicPr>
        <p:blipFill>
          <a:blip r:embed="rId2"/>
          <a:stretch>
            <a:fillRect/>
          </a:stretch>
        </p:blipFill>
        <p:spPr>
          <a:xfrm>
            <a:off x="2957714" y="1657571"/>
            <a:ext cx="3228571" cy="3542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048658"/>
          <p:cNvSpPr>
            <a:spLocks noGrp="1"/>
          </p:cNvSpPr>
          <p:nvPr>
            <p:ph type="title"/>
          </p:nvPr>
        </p:nvSpPr>
        <p:spPr/>
        <p:txBody>
          <a:bodyPr/>
          <a:lstStyle/>
          <a:p>
            <a:r>
              <a:rPr lang="en-US"/>
              <a:t>Design of CNN</a:t>
            </a:r>
          </a:p>
        </p:txBody>
      </p:sp>
      <p:sp>
        <p:nvSpPr>
          <p:cNvPr id="1048660" name="Content Placeholder 1048659"/>
          <p:cNvSpPr>
            <a:spLocks noGrp="1"/>
          </p:cNvSpPr>
          <p:nvPr>
            <p:ph idx="1"/>
          </p:nvPr>
        </p:nvSpPr>
        <p:spPr>
          <a:xfrm>
            <a:off x="628649" y="1690688"/>
            <a:ext cx="7886700" cy="4351338"/>
          </a:xfrm>
        </p:spPr>
        <p:txBody>
          <a:bodyPr>
            <a:normAutofit fontScale="93571"/>
          </a:bodyPr>
          <a:lstStyle/>
          <a:p>
            <a:r>
              <a:rPr lang="en-US"/>
              <a:t>   A Convolutional Neural Network (ConvNet/CNN)[20] is additionally a Deep Learning algorithm which could absorb an input image, assign importance (learnable weights and biases) to numerous aspects/objects within the image and be able to differentiate one from the choice. The pre-processing required during a ConvNet is way lower as compared to other classification algorithms. While in primitive methods filters are hand-engineered, with enough training, ConvNets have the power to be told these filters/characteristics. 
        The architecture of a ConvNet is analogous thereto of the connectivity pattern of Neurons within the Human Brain and was inspired by the organization of the world. Individual neurons answer stimuli only during a restricted region of the sphere of regard called the Receptive Field. a bunch of such fields overlap to hide the full area.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p:txBody>
          <a:bodyPr>
            <a:normAutofit/>
          </a:bodyPr>
          <a:lstStyle/>
          <a:p>
            <a:r>
              <a:rPr lang="en-US"/>
              <a:t>Convolutional Layer: 
</a:t>
            </a:r>
          </a:p>
        </p:txBody>
      </p:sp>
      <p:sp>
        <p:nvSpPr>
          <p:cNvPr id="1048662" name="Content Placeholder 1048661"/>
          <p:cNvSpPr>
            <a:spLocks noGrp="1"/>
          </p:cNvSpPr>
          <p:nvPr>
            <p:ph idx="1"/>
          </p:nvPr>
        </p:nvSpPr>
        <p:spPr/>
        <p:txBody>
          <a:bodyPr>
            <a:normAutofit fontScale="97143"/>
          </a:bodyPr>
          <a:lstStyle/>
          <a:p>
            <a:r>
              <a:rPr lang="en-US"/>
              <a:t>          When programming a CNN, the input is additionally a tensor with shape (number of images) x (image width) x (image height) x (image depth). Then after passing through a convolutional layer, the image becomes abstracted to a feature map, with shape (number of images) x (feature map width) x (feature map height) x (feature map channels). A convolutional layer within a neural network should have the subsequent attributes: 1.Convolutional kernels defined by a width and height (hyper-parameters). 
2The number of input channels and output channels (hyper-parameter). 
3.The depth of the Convolution filter (the input channels) must be adequate the amount channels (depth) of the input feature map. </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TotalTime>
  <Words>1158</Words>
  <Application>Microsoft Office PowerPoint</Application>
  <PresentationFormat>On-screen Show (4:3)</PresentationFormat>
  <Paragraphs>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Implementation and optimization of machine learning algorithm </vt:lpstr>
      <vt:lpstr>Aim of the Project
</vt:lpstr>
      <vt:lpstr>Scope and Objectives
</vt:lpstr>
      <vt:lpstr>Alexnet Architecture </vt:lpstr>
      <vt:lpstr>VGG Architecture </vt:lpstr>
      <vt:lpstr>GoogleNet Architecture </vt:lpstr>
      <vt:lpstr>Flow Chart</vt:lpstr>
      <vt:lpstr>Design of CNN</vt:lpstr>
      <vt:lpstr>Convolutional Layer: 
</vt:lpstr>
      <vt:lpstr>Pooling Layer:
</vt:lpstr>
      <vt:lpstr>Fully Connected Layer:
</vt:lpstr>
      <vt:lpstr>Dense  Layer:
</vt:lpstr>
      <vt:lpstr>ReLU Layer:
</vt:lpstr>
      <vt:lpstr> MNIST Dataset</vt:lpstr>
      <vt:lpstr>Optimizers</vt:lpstr>
      <vt:lpstr>SGD</vt:lpstr>
      <vt:lpstr>Adam</vt:lpstr>
      <vt:lpstr>Diffgrad</vt:lpstr>
      <vt:lpstr>Results </vt:lpstr>
      <vt:lpstr>PowerPoint Presentation</vt:lpstr>
      <vt:lpstr>PowerPoint Presentation</vt:lpstr>
      <vt:lpstr>Comparison of optimizers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and optimization of machine learning algorithm </dc:title>
  <cp:lastModifiedBy>yash govillkar</cp:lastModifiedBy>
  <cp:revision>8</cp:revision>
  <dcterms:created xsi:type="dcterms:W3CDTF">2015-05-11T11:30:45Z</dcterms:created>
  <dcterms:modified xsi:type="dcterms:W3CDTF">2020-06-08T07:00:29Z</dcterms:modified>
</cp:coreProperties>
</file>