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Slab"/>
      <p:regular r:id="rId28"/>
      <p:bold r:id="rId29"/>
    </p:embeddedFont>
    <p:embeddedFont>
      <p:font typeface="Source Sans Pr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C9A479D-761B-4539-B52E-872DC661358E}">
  <a:tblStyle styleId="{2C9A479D-761B-4539-B52E-872DC661358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Slab-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SansPro-bold.fntdata"/><Relationship Id="rId30" Type="http://schemas.openxmlformats.org/officeDocument/2006/relationships/font" Target="fonts/SourceSansPro-regular.fntdata"/><Relationship Id="rId11" Type="http://schemas.openxmlformats.org/officeDocument/2006/relationships/slide" Target="slides/slide6.xml"/><Relationship Id="rId33" Type="http://schemas.openxmlformats.org/officeDocument/2006/relationships/font" Target="fonts/SourceSansPro-boldItalic.fntdata"/><Relationship Id="rId10" Type="http://schemas.openxmlformats.org/officeDocument/2006/relationships/slide" Target="slides/slide5.xml"/><Relationship Id="rId32" Type="http://schemas.openxmlformats.org/officeDocument/2006/relationships/font" Target="fonts/SourceSansPr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bm.com/cloud/learn/bagging#:~:text=Bagging%2C%20also%20known%20as%20bootstrap,be%20chosen%20more%20than%20once"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3e0de84878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3e0de8487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e0de84878_3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e0de84878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Bagging, also known as bootstrap aggregation, is the ensemble learning method that is commonly used to reduce variance within a dataset. In bagging, a random sample of data in a training set is selected with replacement—meaning that the individual data points can be chosen more than once.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first applied bagging on the </a:t>
            </a:r>
            <a:r>
              <a:rPr lang="en"/>
              <a:t>training</a:t>
            </a:r>
            <a:r>
              <a:rPr lang="en"/>
              <a:t> data, where we saw that the RMSE was considerably reduced compared to the regression tree that we tried earlier. We had a similar finding for the test data as well.</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Bagging gave us the same 3 most important variables:</a:t>
            </a:r>
            <a:endParaRPr/>
          </a:p>
          <a:p>
            <a:pPr indent="0" lvl="0" marL="0" rtl="0" algn="l">
              <a:spcBef>
                <a:spcPts val="0"/>
              </a:spcBef>
              <a:spcAft>
                <a:spcPts val="0"/>
              </a:spcAft>
              <a:buClr>
                <a:schemeClr val="dk1"/>
              </a:buClr>
              <a:buSzPts val="1100"/>
              <a:buFont typeface="Arial"/>
              <a:buNone/>
            </a:pPr>
            <a:r>
              <a:rPr lang="en"/>
              <a:t>1) alcohol </a:t>
            </a:r>
            <a:endParaRPr/>
          </a:p>
          <a:p>
            <a:pPr indent="0" lvl="0" marL="0" rtl="0" algn="l">
              <a:spcBef>
                <a:spcPts val="0"/>
              </a:spcBef>
              <a:spcAft>
                <a:spcPts val="0"/>
              </a:spcAft>
              <a:buClr>
                <a:schemeClr val="dk1"/>
              </a:buClr>
              <a:buSzPts val="1100"/>
              <a:buFont typeface="Arial"/>
              <a:buNone/>
            </a:pPr>
            <a:r>
              <a:rPr lang="en"/>
              <a:t>2) volatile.acidity </a:t>
            </a:r>
            <a:endParaRPr/>
          </a:p>
          <a:p>
            <a:pPr indent="0" lvl="0" marL="0" rtl="0" algn="l">
              <a:spcBef>
                <a:spcPts val="0"/>
              </a:spcBef>
              <a:spcAft>
                <a:spcPts val="0"/>
              </a:spcAft>
              <a:buNone/>
            </a:pPr>
            <a:r>
              <a:rPr lang="en"/>
              <a:t>3) free.sulfur.dioxide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Bagging: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Split observations up at random and then testing them. Builds out as many trees as columns.</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u="sng">
                <a:solidFill>
                  <a:schemeClr val="hlink"/>
                </a:solidFill>
                <a:hlinkClick r:id="rId2"/>
              </a:rPr>
              <a:t>https://www.ibm.com/cloud/learn/bagging#:~:text=Bagging%2C%20also%20known%20as%20bootstrap,be%20chosen%20more%20than%20once</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3e0de84878_3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3e0de84878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tried the</a:t>
            </a:r>
            <a:r>
              <a:rPr lang="en"/>
              <a:t> random forest algorithm, which is considered an extension of the bagging method, using both bagging and feature randomness to create an uncorrelated forest of decision trees.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Random forests or random decision forests is an ensemble learning method for classification, regression and other tasks that operates by constructing a multitude of decision trees on the training set. The outcome is based on the predictions of the decision trees by taking the mean of the output from various trees. </a:t>
            </a:r>
            <a:endParaRPr/>
          </a:p>
          <a:p>
            <a:pPr indent="-317500" lvl="0" marL="457200" rtl="0" algn="l">
              <a:spcBef>
                <a:spcPts val="0"/>
              </a:spcBef>
              <a:spcAft>
                <a:spcPts val="0"/>
              </a:spcAft>
              <a:buSzPts val="1400"/>
              <a:buChar char="-"/>
            </a:pPr>
            <a:r>
              <a:rPr lang="en"/>
              <a:t>Increasing the number of trees increases the precision of the outcome</a:t>
            </a:r>
            <a:endParaRPr/>
          </a:p>
          <a:p>
            <a:pPr indent="-317500" lvl="0" marL="457200" rtl="0" algn="l">
              <a:spcBef>
                <a:spcPts val="0"/>
              </a:spcBef>
              <a:spcAft>
                <a:spcPts val="0"/>
              </a:spcAft>
              <a:buSzPts val="1400"/>
              <a:buChar char="-"/>
            </a:pPr>
            <a:r>
              <a:rPr lang="en"/>
              <a:t>And using random forests can reduce the risk of overfitting.</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So when we tried random forest on t</a:t>
            </a:r>
            <a:r>
              <a:rPr lang="en">
                <a:solidFill>
                  <a:schemeClr val="dk1"/>
                </a:solidFill>
              </a:rPr>
              <a:t>he training and test data, we saw a fantastic improvement as the Mean Square Error (MSE) reduced significantly after implementing random forest, especially on the test data.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After applying boosting data and boosting parameters, Test MSE is still the best for random forest algorithm.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 Similar to knn, you can see in the top right graph that the error levels out at around 150 trees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Everytime you build out the tree, only consider 4 columns.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dad420970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dad42097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dad420970_2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fdad420970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dad420970_2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fdad420970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3e0de84878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3e0de8487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can see from the highlighted section that the R squared value is low (closer to zero rather than 1), meaning the regression is a poor fit of the data. We can see that the Root Mean Squared Error is also high, meaning that the model performs poorly when predicting out of sample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3e0de84878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3e0de8487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see from the highlighted section that the R squared value is low as well, meaning this regression is also a poor fit of the data. </a:t>
            </a:r>
            <a:endParaRPr/>
          </a:p>
          <a:p>
            <a:pPr indent="0" lvl="0" marL="0" rtl="0" algn="l">
              <a:spcBef>
                <a:spcPts val="0"/>
              </a:spcBef>
              <a:spcAft>
                <a:spcPts val="0"/>
              </a:spcAft>
              <a:buNone/>
            </a:pPr>
            <a:r>
              <a:rPr lang="en" sz="1150">
                <a:solidFill>
                  <a:srgbClr val="3B3B3B"/>
                </a:solidFill>
                <a:highlight>
                  <a:srgbClr val="F7F7F7"/>
                </a:highlight>
              </a:rPr>
              <a:t>Here we are looking at the adjusted R squared values because The R square values always increase when you take more variables in linear regression so we check adjusted r square for multiple regression which gives us a more accurate picture of the error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we can see that the Root mean squared error is also high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the two linear regression models, its clear to see that the relationship between the output variable and predictors isn’t linear, which we </a:t>
            </a:r>
            <a:r>
              <a:rPr lang="en"/>
              <a:t>expected from looking at the scatter plots of each of the variables used with the output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dad420970_1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fdad42097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From the two linear regression models, its clear to see that the relationship between the output variable and predictors isn’t linear, which we expected from looking at the scatter plots of each of the variables used with the output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Seen here, but we can see a </a:t>
            </a:r>
            <a:r>
              <a:rPr lang="en"/>
              <a:t>slight</a:t>
            </a:r>
            <a:r>
              <a:rPr lang="en"/>
              <a:t> upward trend in that </a:t>
            </a:r>
            <a:r>
              <a:rPr lang="en" sz="1150">
                <a:solidFill>
                  <a:srgbClr val="3B3B3B"/>
                </a:solidFill>
                <a:highlight>
                  <a:srgbClr val="F7F7F7"/>
                </a:highlight>
              </a:rPr>
              <a:t>the white wines with slightly higher quality tend to have alcohol content greater than around 11</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3e0de84878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3e0de8487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solidFill>
                  <a:srgbClr val="607D8B"/>
                </a:solidFill>
                <a:latin typeface="Source Sans Pro"/>
                <a:ea typeface="Source Sans Pro"/>
                <a:cs typeface="Source Sans Pro"/>
                <a:sym typeface="Source Sans Pro"/>
              </a:rPr>
              <a:t>“What makes white wine 'good'?”</a:t>
            </a:r>
            <a:endParaRPr sz="3000">
              <a:solidFill>
                <a:srgbClr val="607D8B"/>
              </a:solidFill>
              <a:latin typeface="Source Sans Pro"/>
              <a:ea typeface="Source Sans Pro"/>
              <a:cs typeface="Source Sans Pro"/>
              <a:sym typeface="Source Sans Pro"/>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fdad420970_5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fdad420970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3e0de84878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3e0de8487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Audrey</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3ec559f1c5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3ec559f1c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https://archive.ics.uci.edu/ml/datasets/wine+quality</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P. Cortez, A. Cerdeira, F. Almeida, T. Matos and J. Reis.</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Modeling wine preferences by data mining from physicochemical properties. In Decision Support Systems, Elsevier, 47(4):547-553, 2009.</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e0de84878_2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e0de84878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https://archive.ics.uci.edu/ml/datasets/wine+quality</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P. Cortez, A. Cerdeira, F. Almeida, T. Matos and J. Reis.</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Modeling wine preferences by data mining from physicochemical properties. In Decision Support Systems, Elsevier, 47(4):547-553, 2009.</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e0de84878_2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3e0de84878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The idea of Boruta is that the features are competing </a:t>
            </a:r>
            <a:r>
              <a:rPr lang="en" sz="1050">
                <a:solidFill>
                  <a:schemeClr val="dk1"/>
                </a:solidFill>
                <a:highlight>
                  <a:srgbClr val="FFFFFF"/>
                </a:highlight>
              </a:rPr>
              <a:t>amongst shadow variables - which are shuffled replicas of themselves.</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When the Z-score associated with the model and the actual feature is much greater than that of the model and the shadow variable, we assign that feature a high importance.</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(Z-score = average loss/ stdev)</a:t>
            </a:r>
            <a:endParaRPr sz="1050">
              <a:solidFill>
                <a:schemeClr val="dk1"/>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b="1" sz="5800"/>
            </a:lvl1pPr>
            <a:lvl2pPr lvl="1">
              <a:spcBef>
                <a:spcPts val="0"/>
              </a:spcBef>
              <a:spcAft>
                <a:spcPts val="0"/>
              </a:spcAft>
              <a:buSzPts val="5800"/>
              <a:buNone/>
              <a:defRPr b="1" sz="5800"/>
            </a:lvl2pPr>
            <a:lvl3pPr lvl="2">
              <a:spcBef>
                <a:spcPts val="0"/>
              </a:spcBef>
              <a:spcAft>
                <a:spcPts val="0"/>
              </a:spcAft>
              <a:buSzPts val="5800"/>
              <a:buNone/>
              <a:defRPr b="1" sz="5800"/>
            </a:lvl3pPr>
            <a:lvl4pPr lvl="3">
              <a:spcBef>
                <a:spcPts val="0"/>
              </a:spcBef>
              <a:spcAft>
                <a:spcPts val="0"/>
              </a:spcAft>
              <a:buSzPts val="5800"/>
              <a:buNone/>
              <a:defRPr b="1" sz="5800"/>
            </a:lvl4pPr>
            <a:lvl5pPr lvl="4">
              <a:spcBef>
                <a:spcPts val="0"/>
              </a:spcBef>
              <a:spcAft>
                <a:spcPts val="0"/>
              </a:spcAft>
              <a:buSzPts val="5800"/>
              <a:buNone/>
              <a:defRPr b="1" sz="5800"/>
            </a:lvl5pPr>
            <a:lvl6pPr lvl="5">
              <a:spcBef>
                <a:spcPts val="0"/>
              </a:spcBef>
              <a:spcAft>
                <a:spcPts val="0"/>
              </a:spcAft>
              <a:buSzPts val="5800"/>
              <a:buNone/>
              <a:defRPr b="1" sz="5800"/>
            </a:lvl6pPr>
            <a:lvl7pPr lvl="6">
              <a:spcBef>
                <a:spcPts val="0"/>
              </a:spcBef>
              <a:spcAft>
                <a:spcPts val="0"/>
              </a:spcAft>
              <a:buSzPts val="5800"/>
              <a:buNone/>
              <a:defRPr b="1" sz="5800"/>
            </a:lvl7pPr>
            <a:lvl8pPr lvl="7">
              <a:spcBef>
                <a:spcPts val="0"/>
              </a:spcBef>
              <a:spcAft>
                <a:spcPts val="0"/>
              </a:spcAft>
              <a:buSzPts val="5800"/>
              <a:buNone/>
              <a:defRPr b="1" sz="5800"/>
            </a:lvl8pPr>
            <a:lvl9pPr lvl="8">
              <a:spcBef>
                <a:spcPts val="0"/>
              </a:spcBef>
              <a:spcAft>
                <a:spcPts val="0"/>
              </a:spcAft>
              <a:buSzPts val="5800"/>
              <a:buNone/>
              <a:defRPr b="1" sz="5800"/>
            </a:lvl9pPr>
          </a:lstStyle>
          <a:p/>
        </p:txBody>
      </p:sp>
      <p:sp>
        <p:nvSpPr>
          <p:cNvPr id="11" name="Google Shape;11;p2"/>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3"/>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b="1" sz="4400"/>
            </a:lvl1pPr>
            <a:lvl2pPr lvl="1" rtl="0">
              <a:spcBef>
                <a:spcPts val="0"/>
              </a:spcBef>
              <a:spcAft>
                <a:spcPts val="0"/>
              </a:spcAft>
              <a:buSzPts val="4400"/>
              <a:buNone/>
              <a:defRPr b="1" sz="4400"/>
            </a:lvl2pPr>
            <a:lvl3pPr lvl="2" rtl="0">
              <a:spcBef>
                <a:spcPts val="0"/>
              </a:spcBef>
              <a:spcAft>
                <a:spcPts val="0"/>
              </a:spcAft>
              <a:buSzPts val="4400"/>
              <a:buNone/>
              <a:defRPr b="1" sz="4400"/>
            </a:lvl3pPr>
            <a:lvl4pPr lvl="3" rtl="0">
              <a:spcBef>
                <a:spcPts val="0"/>
              </a:spcBef>
              <a:spcAft>
                <a:spcPts val="0"/>
              </a:spcAft>
              <a:buSzPts val="4400"/>
              <a:buNone/>
              <a:defRPr b="1" sz="4400"/>
            </a:lvl4pPr>
            <a:lvl5pPr lvl="4" rtl="0">
              <a:spcBef>
                <a:spcPts val="0"/>
              </a:spcBef>
              <a:spcAft>
                <a:spcPts val="0"/>
              </a:spcAft>
              <a:buSzPts val="4400"/>
              <a:buNone/>
              <a:defRPr b="1" sz="4400"/>
            </a:lvl5pPr>
            <a:lvl6pPr lvl="5" rtl="0">
              <a:spcBef>
                <a:spcPts val="0"/>
              </a:spcBef>
              <a:spcAft>
                <a:spcPts val="0"/>
              </a:spcAft>
              <a:buSzPts val="4400"/>
              <a:buNone/>
              <a:defRPr b="1" sz="4400"/>
            </a:lvl6pPr>
            <a:lvl7pPr lvl="6" rtl="0">
              <a:spcBef>
                <a:spcPts val="0"/>
              </a:spcBef>
              <a:spcAft>
                <a:spcPts val="0"/>
              </a:spcAft>
              <a:buSzPts val="4400"/>
              <a:buNone/>
              <a:defRPr b="1" sz="4400"/>
            </a:lvl7pPr>
            <a:lvl8pPr lvl="7" rtl="0">
              <a:spcBef>
                <a:spcPts val="0"/>
              </a:spcBef>
              <a:spcAft>
                <a:spcPts val="0"/>
              </a:spcAft>
              <a:buSzPts val="4400"/>
              <a:buNone/>
              <a:defRPr b="1" sz="4400"/>
            </a:lvl8pPr>
            <a:lvl9pPr lvl="8" rtl="0">
              <a:spcBef>
                <a:spcPts val="0"/>
              </a:spcBef>
              <a:spcAft>
                <a:spcPts val="0"/>
              </a:spcAft>
              <a:buSzPts val="4400"/>
              <a:buNone/>
              <a:defRPr b="1" sz="4400"/>
            </a:lvl9pPr>
          </a:lstStyle>
          <a:p/>
        </p:txBody>
      </p:sp>
      <p:sp>
        <p:nvSpPr>
          <p:cNvPr id="28" name="Google Shape;28;p3"/>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1" name="Google Shape;31;p4"/>
          <p:cNvSpPr txBox="1"/>
          <p:nvPr>
            <p:ph idx="1" type="body"/>
          </p:nvPr>
        </p:nvSpPr>
        <p:spPr>
          <a:xfrm>
            <a:off x="1215300" y="1723650"/>
            <a:ext cx="6713400" cy="8199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chemeClr val="dk1"/>
              </a:buClr>
              <a:buSzPts val="3600"/>
              <a:buChar char="◎"/>
              <a:defRPr i="1" sz="3600"/>
            </a:lvl1pPr>
            <a:lvl2pPr indent="-457200" lvl="1" marL="914400" rtl="0" algn="ctr">
              <a:spcBef>
                <a:spcPts val="0"/>
              </a:spcBef>
              <a:spcAft>
                <a:spcPts val="0"/>
              </a:spcAft>
              <a:buClr>
                <a:schemeClr val="dk1"/>
              </a:buClr>
              <a:buSzPts val="3600"/>
              <a:buChar char="○"/>
              <a:defRPr i="1" sz="3600"/>
            </a:lvl2pPr>
            <a:lvl3pPr indent="-457200" lvl="2" marL="1371600" rtl="0" algn="ctr">
              <a:spcBef>
                <a:spcPts val="0"/>
              </a:spcBef>
              <a:spcAft>
                <a:spcPts val="0"/>
              </a:spcAft>
              <a:buClr>
                <a:schemeClr val="dk1"/>
              </a:buClr>
              <a:buSzPts val="3600"/>
              <a:buChar char="◉"/>
              <a:defRPr i="1" sz="3600"/>
            </a:lvl3pPr>
            <a:lvl4pPr indent="-457200" lvl="3" marL="1828800" rtl="0" algn="ctr">
              <a:spcBef>
                <a:spcPts val="0"/>
              </a:spcBef>
              <a:spcAft>
                <a:spcPts val="0"/>
              </a:spcAft>
              <a:buSzPts val="3600"/>
              <a:buChar char="●"/>
              <a:defRPr i="1" sz="3600"/>
            </a:lvl4pPr>
            <a:lvl5pPr indent="-457200" lvl="4" marL="2286000" rtl="0" algn="ctr">
              <a:spcBef>
                <a:spcPts val="0"/>
              </a:spcBef>
              <a:spcAft>
                <a:spcPts val="0"/>
              </a:spcAft>
              <a:buSzPts val="3600"/>
              <a:buChar char="○"/>
              <a:defRPr i="1" sz="3600"/>
            </a:lvl5pPr>
            <a:lvl6pPr indent="-457200" lvl="5" marL="2743200" rtl="0" algn="ctr">
              <a:spcBef>
                <a:spcPts val="0"/>
              </a:spcBef>
              <a:spcAft>
                <a:spcPts val="0"/>
              </a:spcAft>
              <a:buSzPts val="3600"/>
              <a:buChar char="■"/>
              <a:defRPr i="1" sz="3600"/>
            </a:lvl6pPr>
            <a:lvl7pPr indent="-457200" lvl="6" marL="3200400" rtl="0" algn="ctr">
              <a:spcBef>
                <a:spcPts val="0"/>
              </a:spcBef>
              <a:spcAft>
                <a:spcPts val="0"/>
              </a:spcAft>
              <a:buSzPts val="3600"/>
              <a:buChar char="●"/>
              <a:defRPr i="1" sz="3600"/>
            </a:lvl7pPr>
            <a:lvl8pPr indent="-457200" lvl="7" marL="3657600" rtl="0" algn="ctr">
              <a:spcBef>
                <a:spcPts val="0"/>
              </a:spcBef>
              <a:spcAft>
                <a:spcPts val="0"/>
              </a:spcAft>
              <a:buSzPts val="3600"/>
              <a:buChar char="○"/>
              <a:defRPr i="1" sz="3600"/>
            </a:lvl8pPr>
            <a:lvl9pPr indent="-457200" lvl="8" marL="4114800" algn="ctr">
              <a:spcBef>
                <a:spcPts val="0"/>
              </a:spcBef>
              <a:spcAft>
                <a:spcPts val="0"/>
              </a:spcAft>
              <a:buSzPts val="3600"/>
              <a:buChar char="■"/>
              <a:defRPr i="1" sz="3600"/>
            </a:lvl9pPr>
          </a:lstStyle>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chemeClr val="accent1"/>
                  </a:solidFill>
                  <a:latin typeface="Source Sans Pro"/>
                  <a:ea typeface="Source Sans Pro"/>
                  <a:cs typeface="Source Sans Pro"/>
                  <a:sym typeface="Source Sans Pro"/>
                </a:rPr>
                <a:t>“</a:t>
              </a:r>
              <a:endParaRPr b="1" sz="6000">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 name="Google Shape;36;p4"/>
          <p:cNvCxnSpPr>
            <a:endCxn id="34" idx="1"/>
          </p:cNvCxnSpPr>
          <p:nvPr/>
        </p:nvCxnSpPr>
        <p:spPr>
          <a:xfrm>
            <a:off x="3750511" y="390297"/>
            <a:ext cx="532200" cy="535500"/>
          </a:xfrm>
          <a:prstGeom prst="straightConnector1">
            <a:avLst/>
          </a:prstGeom>
          <a:noFill/>
          <a:ln cap="flat" cmpd="sng" w="9525">
            <a:solidFill>
              <a:srgbClr val="CFD8DC"/>
            </a:solidFill>
            <a:prstDash val="solid"/>
            <a:round/>
            <a:headEnd len="med" w="med" type="none"/>
            <a:tailEnd len="med" w="med" type="none"/>
          </a:ln>
        </p:spPr>
      </p:cxnSp>
      <p:cxnSp>
        <p:nvCxnSpPr>
          <p:cNvPr id="37" name="Google Shape;37;p4"/>
          <p:cNvCxnSpPr/>
          <p:nvPr/>
        </p:nvCxnSpPr>
        <p:spPr>
          <a:xfrm rot="10800000">
            <a:off x="4362902" y="436125"/>
            <a:ext cx="209100" cy="369600"/>
          </a:xfrm>
          <a:prstGeom prst="straightConnector1">
            <a:avLst/>
          </a:prstGeom>
          <a:noFill/>
          <a:ln cap="flat" cmpd="sng" w="9525">
            <a:solidFill>
              <a:srgbClr val="CFD8DC"/>
            </a:solidFill>
            <a:prstDash val="solid"/>
            <a:round/>
            <a:headEnd len="med" w="med" type="none"/>
            <a:tailEnd len="med" w="med" type="none"/>
          </a:ln>
        </p:spPr>
      </p:cxnSp>
      <p:cxnSp>
        <p:nvCxnSpPr>
          <p:cNvPr id="38" name="Google Shape;38;p4"/>
          <p:cNvCxnSpPr/>
          <p:nvPr/>
        </p:nvCxnSpPr>
        <p:spPr>
          <a:xfrm flipH="1" rot="10800000">
            <a:off x="4704510" y="351930"/>
            <a:ext cx="347100" cy="474600"/>
          </a:xfrm>
          <a:prstGeom prst="straightConnector1">
            <a:avLst/>
          </a:prstGeom>
          <a:noFill/>
          <a:ln cap="flat" cmpd="sng" w="9525">
            <a:solidFill>
              <a:srgbClr val="CFD8DC"/>
            </a:solidFill>
            <a:prstDash val="solid"/>
            <a:round/>
            <a:headEnd len="med" w="med" type="none"/>
            <a:tailEnd len="med" w="med" type="none"/>
          </a:ln>
        </p:spPr>
      </p:cxnSp>
      <p:sp>
        <p:nvSpPr>
          <p:cNvPr id="39" name="Google Shape;39;p4"/>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0" name="Shape 40"/>
        <p:cNvGrpSpPr/>
        <p:nvPr/>
      </p:nvGrpSpPr>
      <p:grpSpPr>
        <a:xfrm>
          <a:off x="0" y="0"/>
          <a:ext cx="0" cy="0"/>
          <a:chOff x="0" y="0"/>
          <a:chExt cx="0" cy="0"/>
        </a:xfrm>
      </p:grpSpPr>
      <p:sp>
        <p:nvSpPr>
          <p:cNvPr id="41" name="Google Shape;41;p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Google Shape;42;p5"/>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43" name="Google Shape;43;p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4" name="Shape 44"/>
        <p:cNvGrpSpPr/>
        <p:nvPr/>
      </p:nvGrpSpPr>
      <p:grpSpPr>
        <a:xfrm>
          <a:off x="0" y="0"/>
          <a:ext cx="0" cy="0"/>
          <a:chOff x="0" y="0"/>
          <a:chExt cx="0" cy="0"/>
        </a:xfrm>
      </p:grpSpPr>
      <p:sp>
        <p:nvSpPr>
          <p:cNvPr id="45" name="Google Shape;45;p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Google Shape;46;p6"/>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7" name="Google Shape;47;p6"/>
          <p:cNvSpPr txBox="1"/>
          <p:nvPr>
            <p:ph idx="2" type="body"/>
          </p:nvPr>
        </p:nvSpPr>
        <p:spPr>
          <a:xfrm>
            <a:off x="4682659"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8" name="Google Shape;48;p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9" name="Shape 49"/>
        <p:cNvGrpSpPr/>
        <p:nvPr/>
      </p:nvGrpSpPr>
      <p:grpSpPr>
        <a:xfrm>
          <a:off x="0" y="0"/>
          <a:ext cx="0" cy="0"/>
          <a:chOff x="0" y="0"/>
          <a:chExt cx="0" cy="0"/>
        </a:xfrm>
      </p:grpSpPr>
      <p:sp>
        <p:nvSpPr>
          <p:cNvPr id="50" name="Google Shape;50;p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Google Shape;51;p7"/>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2" name="Google Shape;52;p7"/>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3" name="Google Shape;53;p7"/>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4" name="Google Shape;54;p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Google Shape;57;p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9"/>
          <p:cNvSpPr txBox="1"/>
          <p:nvPr>
            <p:ph idx="1" type="body"/>
          </p:nvPr>
        </p:nvSpPr>
        <p:spPr>
          <a:xfrm>
            <a:off x="457200" y="4055343"/>
            <a:ext cx="8229600" cy="368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60" name="Google Shape;60;p9"/>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p:txBody>
      </p:sp>
      <p:sp>
        <p:nvSpPr>
          <p:cNvPr id="7" name="Google Shape;7;p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indent="-381000" lvl="1" marL="9144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indent="-381000" lvl="2" marL="13716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300">
                <a:solidFill>
                  <a:schemeClr val="accent1"/>
                </a:solidFill>
                <a:latin typeface="Source Sans Pro"/>
                <a:ea typeface="Source Sans Pro"/>
                <a:cs typeface="Source Sans Pro"/>
                <a:sym typeface="Source Sans Pro"/>
              </a:defRPr>
            </a:lvl1pPr>
            <a:lvl2pPr lvl="1" algn="r">
              <a:buNone/>
              <a:defRPr b="1" sz="1300">
                <a:solidFill>
                  <a:schemeClr val="accent1"/>
                </a:solidFill>
                <a:latin typeface="Source Sans Pro"/>
                <a:ea typeface="Source Sans Pro"/>
                <a:cs typeface="Source Sans Pro"/>
                <a:sym typeface="Source Sans Pro"/>
              </a:defRPr>
            </a:lvl2pPr>
            <a:lvl3pPr lvl="2" algn="r">
              <a:buNone/>
              <a:defRPr b="1" sz="1300">
                <a:solidFill>
                  <a:schemeClr val="accent1"/>
                </a:solidFill>
                <a:latin typeface="Source Sans Pro"/>
                <a:ea typeface="Source Sans Pro"/>
                <a:cs typeface="Source Sans Pro"/>
                <a:sym typeface="Source Sans Pro"/>
              </a:defRPr>
            </a:lvl3pPr>
            <a:lvl4pPr lvl="3" algn="r">
              <a:buNone/>
              <a:defRPr b="1" sz="1300">
                <a:solidFill>
                  <a:schemeClr val="accent1"/>
                </a:solidFill>
                <a:latin typeface="Source Sans Pro"/>
                <a:ea typeface="Source Sans Pro"/>
                <a:cs typeface="Source Sans Pro"/>
                <a:sym typeface="Source Sans Pro"/>
              </a:defRPr>
            </a:lvl4pPr>
            <a:lvl5pPr lvl="4" algn="r">
              <a:buNone/>
              <a:defRPr b="1" sz="1300">
                <a:solidFill>
                  <a:schemeClr val="accent1"/>
                </a:solidFill>
                <a:latin typeface="Source Sans Pro"/>
                <a:ea typeface="Source Sans Pro"/>
                <a:cs typeface="Source Sans Pro"/>
                <a:sym typeface="Source Sans Pro"/>
              </a:defRPr>
            </a:lvl5pPr>
            <a:lvl6pPr lvl="5" algn="r">
              <a:buNone/>
              <a:defRPr b="1" sz="1300">
                <a:solidFill>
                  <a:schemeClr val="accent1"/>
                </a:solidFill>
                <a:latin typeface="Source Sans Pro"/>
                <a:ea typeface="Source Sans Pro"/>
                <a:cs typeface="Source Sans Pro"/>
                <a:sym typeface="Source Sans Pro"/>
              </a:defRPr>
            </a:lvl6pPr>
            <a:lvl7pPr lvl="6" algn="r">
              <a:buNone/>
              <a:defRPr b="1" sz="1300">
                <a:solidFill>
                  <a:schemeClr val="accent1"/>
                </a:solidFill>
                <a:latin typeface="Source Sans Pro"/>
                <a:ea typeface="Source Sans Pro"/>
                <a:cs typeface="Source Sans Pro"/>
                <a:sym typeface="Source Sans Pro"/>
              </a:defRPr>
            </a:lvl7pPr>
            <a:lvl8pPr lvl="7" algn="r">
              <a:buNone/>
              <a:defRPr b="1" sz="1300">
                <a:solidFill>
                  <a:schemeClr val="accent1"/>
                </a:solidFill>
                <a:latin typeface="Source Sans Pro"/>
                <a:ea typeface="Source Sans Pro"/>
                <a:cs typeface="Source Sans Pro"/>
                <a:sym typeface="Source Sans Pro"/>
              </a:defRPr>
            </a:lvl8pPr>
            <a:lvl9pPr lvl="8" algn="r">
              <a:buNone/>
              <a:defRPr b="1" sz="1300">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9.jp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type="ctrTitle"/>
          </p:nvPr>
        </p:nvSpPr>
        <p:spPr>
          <a:xfrm>
            <a:off x="1581150" y="904475"/>
            <a:ext cx="5807400" cy="202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MACHINE LEARNING PROJECT</a:t>
            </a:r>
            <a:endParaRPr sz="4200"/>
          </a:p>
        </p:txBody>
      </p:sp>
      <p:sp>
        <p:nvSpPr>
          <p:cNvPr id="71" name="Google Shape;71;p12"/>
          <p:cNvSpPr txBox="1"/>
          <p:nvPr/>
        </p:nvSpPr>
        <p:spPr>
          <a:xfrm>
            <a:off x="773700" y="3596100"/>
            <a:ext cx="507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72" name="Google Shape;72;p12"/>
          <p:cNvSpPr txBox="1"/>
          <p:nvPr/>
        </p:nvSpPr>
        <p:spPr>
          <a:xfrm>
            <a:off x="523050" y="3051225"/>
            <a:ext cx="5579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Source Sans Pro"/>
                <a:ea typeface="Source Sans Pro"/>
                <a:cs typeface="Source Sans Pro"/>
                <a:sym typeface="Source Sans Pro"/>
              </a:rPr>
              <a:t>Group Members:</a:t>
            </a:r>
            <a:endParaRPr>
              <a:solidFill>
                <a:schemeClr val="accent2"/>
              </a:solidFill>
              <a:latin typeface="Source Sans Pro"/>
              <a:ea typeface="Source Sans Pro"/>
              <a:cs typeface="Source Sans Pro"/>
              <a:sym typeface="Source Sans Pro"/>
            </a:endParaRPr>
          </a:p>
          <a:p>
            <a:pPr indent="-317500" lvl="0" marL="457200" rtl="0" algn="l">
              <a:spcBef>
                <a:spcPts val="0"/>
              </a:spcBef>
              <a:spcAft>
                <a:spcPts val="0"/>
              </a:spcAft>
              <a:buClr>
                <a:schemeClr val="accent2"/>
              </a:buClr>
              <a:buSzPts val="1400"/>
              <a:buFont typeface="Source Sans Pro"/>
              <a:buAutoNum type="arabicPeriod"/>
            </a:pPr>
            <a:r>
              <a:rPr lang="en">
                <a:solidFill>
                  <a:schemeClr val="accent2"/>
                </a:solidFill>
                <a:latin typeface="Source Sans Pro"/>
                <a:ea typeface="Source Sans Pro"/>
                <a:cs typeface="Source Sans Pro"/>
                <a:sym typeface="Source Sans Pro"/>
              </a:rPr>
              <a:t>Meeth Yogesh Handa </a:t>
            </a:r>
            <a:endParaRPr>
              <a:solidFill>
                <a:schemeClr val="accent2"/>
              </a:solidFill>
              <a:latin typeface="Source Sans Pro"/>
              <a:ea typeface="Source Sans Pro"/>
              <a:cs typeface="Source Sans Pro"/>
              <a:sym typeface="Source Sans Pro"/>
            </a:endParaRPr>
          </a:p>
          <a:p>
            <a:pPr indent="-317500" lvl="0" marL="457200" rtl="0" algn="l">
              <a:spcBef>
                <a:spcPts val="0"/>
              </a:spcBef>
              <a:spcAft>
                <a:spcPts val="0"/>
              </a:spcAft>
              <a:buClr>
                <a:schemeClr val="accent2"/>
              </a:buClr>
              <a:buSzPts val="1400"/>
              <a:buFont typeface="Source Sans Pro"/>
              <a:buAutoNum type="arabicPeriod"/>
            </a:pPr>
            <a:r>
              <a:rPr lang="en">
                <a:solidFill>
                  <a:schemeClr val="accent2"/>
                </a:solidFill>
                <a:latin typeface="Source Sans Pro"/>
                <a:ea typeface="Source Sans Pro"/>
                <a:cs typeface="Source Sans Pro"/>
                <a:sym typeface="Source Sans Pro"/>
              </a:rPr>
              <a:t>Kshitij Mahajan</a:t>
            </a:r>
            <a:endParaRPr>
              <a:solidFill>
                <a:schemeClr val="accent2"/>
              </a:solidFill>
              <a:latin typeface="Source Sans Pro"/>
              <a:ea typeface="Source Sans Pro"/>
              <a:cs typeface="Source Sans Pro"/>
              <a:sym typeface="Source Sans Pro"/>
            </a:endParaRPr>
          </a:p>
          <a:p>
            <a:pPr indent="-317500" lvl="0" marL="457200" rtl="0" algn="l">
              <a:spcBef>
                <a:spcPts val="0"/>
              </a:spcBef>
              <a:spcAft>
                <a:spcPts val="0"/>
              </a:spcAft>
              <a:buClr>
                <a:schemeClr val="accent2"/>
              </a:buClr>
              <a:buSzPts val="1400"/>
              <a:buFont typeface="Source Sans Pro"/>
              <a:buAutoNum type="arabicPeriod"/>
            </a:pPr>
            <a:r>
              <a:rPr lang="en">
                <a:solidFill>
                  <a:schemeClr val="accent2"/>
                </a:solidFill>
                <a:latin typeface="Source Sans Pro"/>
                <a:ea typeface="Source Sans Pro"/>
                <a:cs typeface="Source Sans Pro"/>
                <a:sym typeface="Source Sans Pro"/>
              </a:rPr>
              <a:t>Milan Patel </a:t>
            </a:r>
            <a:endParaRPr>
              <a:solidFill>
                <a:schemeClr val="accent2"/>
              </a:solidFill>
              <a:latin typeface="Source Sans Pro"/>
              <a:ea typeface="Source Sans Pro"/>
              <a:cs typeface="Source Sans Pro"/>
              <a:sym typeface="Source Sans Pro"/>
            </a:endParaRPr>
          </a:p>
          <a:p>
            <a:pPr indent="-317500" lvl="0" marL="457200" rtl="0" algn="l">
              <a:spcBef>
                <a:spcPts val="0"/>
              </a:spcBef>
              <a:spcAft>
                <a:spcPts val="0"/>
              </a:spcAft>
              <a:buClr>
                <a:schemeClr val="accent2"/>
              </a:buClr>
              <a:buSzPts val="1400"/>
              <a:buFont typeface="Source Sans Pro"/>
              <a:buAutoNum type="arabicPeriod"/>
            </a:pPr>
            <a:r>
              <a:rPr lang="en">
                <a:solidFill>
                  <a:schemeClr val="accent2"/>
                </a:solidFill>
                <a:latin typeface="Source Sans Pro"/>
                <a:ea typeface="Source Sans Pro"/>
                <a:cs typeface="Source Sans Pro"/>
                <a:sym typeface="Source Sans Pro"/>
              </a:rPr>
              <a:t>Anthony Moreno</a:t>
            </a:r>
            <a:endParaRPr>
              <a:solidFill>
                <a:schemeClr val="accent2"/>
              </a:solidFill>
              <a:latin typeface="Source Sans Pro"/>
              <a:ea typeface="Source Sans Pro"/>
              <a:cs typeface="Source Sans Pro"/>
              <a:sym typeface="Source Sans Pro"/>
            </a:endParaRPr>
          </a:p>
          <a:p>
            <a:pPr indent="-317500" lvl="0" marL="457200" rtl="0" algn="l">
              <a:spcBef>
                <a:spcPts val="0"/>
              </a:spcBef>
              <a:spcAft>
                <a:spcPts val="0"/>
              </a:spcAft>
              <a:buClr>
                <a:schemeClr val="accent2"/>
              </a:buClr>
              <a:buSzPts val="1400"/>
              <a:buFont typeface="Source Sans Pro"/>
              <a:buAutoNum type="arabicPeriod"/>
            </a:pPr>
            <a:r>
              <a:rPr lang="en">
                <a:solidFill>
                  <a:schemeClr val="accent2"/>
                </a:solidFill>
                <a:latin typeface="Source Sans Pro"/>
                <a:ea typeface="Source Sans Pro"/>
                <a:cs typeface="Source Sans Pro"/>
                <a:sym typeface="Source Sans Pro"/>
              </a:rPr>
              <a:t>Audrey Hsien</a:t>
            </a:r>
            <a:endParaRPr>
              <a:solidFill>
                <a:schemeClr val="accent2"/>
              </a:solidFill>
              <a:latin typeface="Source Sans Pro"/>
              <a:ea typeface="Source Sans Pro"/>
              <a:cs typeface="Source Sans Pro"/>
              <a:sym typeface="Source Sans Pro"/>
            </a:endParaRPr>
          </a:p>
          <a:p>
            <a:pPr indent="-317500" lvl="0" marL="457200" rtl="0" algn="l">
              <a:spcBef>
                <a:spcPts val="0"/>
              </a:spcBef>
              <a:spcAft>
                <a:spcPts val="0"/>
              </a:spcAft>
              <a:buClr>
                <a:schemeClr val="accent2"/>
              </a:buClr>
              <a:buSzPts val="1400"/>
              <a:buFont typeface="Source Sans Pro"/>
              <a:buAutoNum type="arabicPeriod"/>
            </a:pPr>
            <a:r>
              <a:rPr lang="en">
                <a:solidFill>
                  <a:schemeClr val="accent2"/>
                </a:solidFill>
                <a:latin typeface="Source Sans Pro"/>
                <a:ea typeface="Source Sans Pro"/>
                <a:cs typeface="Source Sans Pro"/>
                <a:sym typeface="Source Sans Pro"/>
              </a:rPr>
              <a:t>Varun Kausika </a:t>
            </a:r>
            <a:endParaRPr>
              <a:solidFill>
                <a:schemeClr val="accent2"/>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Regression Tree</a:t>
            </a:r>
            <a:endParaRPr/>
          </a:p>
        </p:txBody>
      </p:sp>
      <p:sp>
        <p:nvSpPr>
          <p:cNvPr id="146" name="Google Shape;146;p21"/>
          <p:cNvSpPr txBox="1"/>
          <p:nvPr/>
        </p:nvSpPr>
        <p:spPr>
          <a:xfrm>
            <a:off x="786150" y="1164824"/>
            <a:ext cx="3179400" cy="2671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0091EA"/>
                </a:solidFill>
                <a:latin typeface="Source Sans Pro"/>
                <a:ea typeface="Source Sans Pro"/>
                <a:cs typeface="Source Sans Pro"/>
                <a:sym typeface="Source Sans Pro"/>
              </a:rPr>
              <a:t>Normal Regression Tree</a:t>
            </a:r>
            <a:endParaRPr>
              <a:solidFill>
                <a:srgbClr val="0091EA"/>
              </a:solidFill>
              <a:latin typeface="Source Sans Pro"/>
              <a:ea typeface="Source Sans Pro"/>
              <a:cs typeface="Source Sans Pro"/>
              <a:sym typeface="Source Sans Pro"/>
            </a:endParaRPr>
          </a:p>
          <a:p>
            <a:pPr indent="-317500" lvl="0" marL="457200" rtl="0" algn="l">
              <a:spcBef>
                <a:spcPts val="600"/>
              </a:spcBef>
              <a:spcAft>
                <a:spcPts val="0"/>
              </a:spcAft>
              <a:buClr>
                <a:srgbClr val="263238"/>
              </a:buClr>
              <a:buSzPts val="1400"/>
              <a:buFont typeface="Source Sans Pro"/>
              <a:buChar char="●"/>
            </a:pPr>
            <a:r>
              <a:rPr lang="en">
                <a:solidFill>
                  <a:srgbClr val="263238"/>
                </a:solidFill>
                <a:latin typeface="Source Sans Pro"/>
                <a:ea typeface="Source Sans Pro"/>
                <a:cs typeface="Source Sans Pro"/>
                <a:sym typeface="Source Sans Pro"/>
              </a:rPr>
              <a:t>Train: Test :: 1:1</a:t>
            </a:r>
            <a:endParaRPr>
              <a:solidFill>
                <a:srgbClr val="263238"/>
              </a:solidFill>
              <a:latin typeface="Source Sans Pro"/>
              <a:ea typeface="Source Sans Pro"/>
              <a:cs typeface="Source Sans Pro"/>
              <a:sym typeface="Source Sans Pro"/>
            </a:endParaRPr>
          </a:p>
          <a:p>
            <a:pPr indent="-317500" lvl="0" marL="457200" rtl="0" algn="l">
              <a:spcBef>
                <a:spcPts val="0"/>
              </a:spcBef>
              <a:spcAft>
                <a:spcPts val="0"/>
              </a:spcAft>
              <a:buClr>
                <a:srgbClr val="263238"/>
              </a:buClr>
              <a:buSzPts val="1400"/>
              <a:buFont typeface="Source Sans Pro"/>
              <a:buChar char="●"/>
            </a:pPr>
            <a:r>
              <a:rPr lang="en">
                <a:solidFill>
                  <a:srgbClr val="263238"/>
                </a:solidFill>
                <a:latin typeface="Source Sans Pro"/>
                <a:ea typeface="Source Sans Pro"/>
                <a:cs typeface="Source Sans Pro"/>
                <a:sym typeface="Source Sans Pro"/>
              </a:rPr>
              <a:t>Optimum tree size = 6 (selected by cross validation)</a:t>
            </a:r>
            <a:endParaRPr>
              <a:solidFill>
                <a:srgbClr val="263238"/>
              </a:solidFill>
              <a:latin typeface="Source Sans Pro"/>
              <a:ea typeface="Source Sans Pro"/>
              <a:cs typeface="Source Sans Pro"/>
              <a:sym typeface="Source Sans Pro"/>
            </a:endParaRPr>
          </a:p>
          <a:p>
            <a:pPr indent="-317500" lvl="0" marL="457200" rtl="0" algn="l">
              <a:spcBef>
                <a:spcPts val="0"/>
              </a:spcBef>
              <a:spcAft>
                <a:spcPts val="0"/>
              </a:spcAft>
              <a:buClr>
                <a:srgbClr val="263238"/>
              </a:buClr>
              <a:buSzPts val="1400"/>
              <a:buFont typeface="Source Sans Pro"/>
              <a:buChar char="●"/>
            </a:pPr>
            <a:r>
              <a:rPr lang="en">
                <a:solidFill>
                  <a:srgbClr val="263238"/>
                </a:solidFill>
                <a:latin typeface="Source Sans Pro"/>
                <a:ea typeface="Source Sans Pro"/>
                <a:cs typeface="Source Sans Pro"/>
                <a:sym typeface="Source Sans Pro"/>
              </a:rPr>
              <a:t>Pruning does not help in model</a:t>
            </a:r>
            <a:endParaRPr b="1">
              <a:solidFill>
                <a:schemeClr val="dk1"/>
              </a:solidFill>
              <a:latin typeface="Source Sans Pro"/>
              <a:ea typeface="Source Sans Pro"/>
              <a:cs typeface="Source Sans Pro"/>
              <a:sym typeface="Source Sans Pro"/>
            </a:endParaRPr>
          </a:p>
          <a:p>
            <a:pPr indent="0" lvl="0" marL="0" rtl="0" algn="l">
              <a:spcBef>
                <a:spcPts val="600"/>
              </a:spcBef>
              <a:spcAft>
                <a:spcPts val="0"/>
              </a:spcAft>
              <a:buClr>
                <a:schemeClr val="dk1"/>
              </a:buClr>
              <a:buSzPts val="1100"/>
              <a:buFont typeface="Arial"/>
              <a:buNone/>
            </a:pPr>
            <a:r>
              <a:t/>
            </a:r>
            <a:endParaRPr>
              <a:solidFill>
                <a:srgbClr val="263238"/>
              </a:solidFill>
              <a:latin typeface="Source Sans Pro"/>
              <a:ea typeface="Source Sans Pro"/>
              <a:cs typeface="Source Sans Pro"/>
              <a:sym typeface="Source Sans Pro"/>
            </a:endParaRPr>
          </a:p>
          <a:p>
            <a:pPr indent="0" lvl="0" marL="0" rtl="0" algn="l">
              <a:spcBef>
                <a:spcPts val="600"/>
              </a:spcBef>
              <a:spcAft>
                <a:spcPts val="0"/>
              </a:spcAft>
              <a:buClr>
                <a:schemeClr val="dk1"/>
              </a:buClr>
              <a:buSzPts val="1100"/>
              <a:buFont typeface="Arial"/>
              <a:buNone/>
            </a:pPr>
            <a:r>
              <a:t/>
            </a:r>
            <a:endParaRPr>
              <a:solidFill>
                <a:srgbClr val="263238"/>
              </a:solidFill>
              <a:latin typeface="Source Sans Pro"/>
              <a:ea typeface="Source Sans Pro"/>
              <a:cs typeface="Source Sans Pro"/>
              <a:sym typeface="Source Sans Pro"/>
            </a:endParaRPr>
          </a:p>
          <a:p>
            <a:pPr indent="0" lvl="0" marL="0" rtl="0" algn="l">
              <a:spcBef>
                <a:spcPts val="600"/>
              </a:spcBef>
              <a:spcAft>
                <a:spcPts val="0"/>
              </a:spcAft>
              <a:buNone/>
            </a:pPr>
            <a:r>
              <a:t/>
            </a:r>
            <a:endParaRPr>
              <a:solidFill>
                <a:srgbClr val="263238"/>
              </a:solidFill>
              <a:latin typeface="Source Sans Pro"/>
              <a:ea typeface="Source Sans Pro"/>
              <a:cs typeface="Source Sans Pro"/>
              <a:sym typeface="Source Sans Pro"/>
            </a:endParaRPr>
          </a:p>
        </p:txBody>
      </p:sp>
      <p:sp>
        <p:nvSpPr>
          <p:cNvPr id="147" name="Google Shape;147;p2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8" name="Google Shape;148;p21"/>
          <p:cNvPicPr preferRelativeResize="0"/>
          <p:nvPr/>
        </p:nvPicPr>
        <p:blipFill>
          <a:blip r:embed="rId3">
            <a:alphaModFix/>
          </a:blip>
          <a:stretch>
            <a:fillRect/>
          </a:stretch>
        </p:blipFill>
        <p:spPr>
          <a:xfrm>
            <a:off x="4117950" y="1163120"/>
            <a:ext cx="4134034" cy="3572310"/>
          </a:xfrm>
          <a:prstGeom prst="rect">
            <a:avLst/>
          </a:prstGeom>
          <a:noFill/>
          <a:ln>
            <a:noFill/>
          </a:ln>
        </p:spPr>
      </p:pic>
      <p:pic>
        <p:nvPicPr>
          <p:cNvPr id="149" name="Google Shape;149;p21"/>
          <p:cNvPicPr preferRelativeResize="0"/>
          <p:nvPr/>
        </p:nvPicPr>
        <p:blipFill>
          <a:blip r:embed="rId4">
            <a:alphaModFix/>
          </a:blip>
          <a:stretch>
            <a:fillRect/>
          </a:stretch>
        </p:blipFill>
        <p:spPr>
          <a:xfrm>
            <a:off x="1088175" y="2546873"/>
            <a:ext cx="2365700" cy="2034200"/>
          </a:xfrm>
          <a:prstGeom prst="rect">
            <a:avLst/>
          </a:prstGeom>
          <a:noFill/>
          <a:ln>
            <a:noFill/>
          </a:ln>
        </p:spPr>
      </p:pic>
      <p:sp>
        <p:nvSpPr>
          <p:cNvPr id="150" name="Google Shape;150;p21"/>
          <p:cNvSpPr txBox="1"/>
          <p:nvPr/>
        </p:nvSpPr>
        <p:spPr>
          <a:xfrm>
            <a:off x="4951025" y="1010725"/>
            <a:ext cx="198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Sans Pro"/>
                <a:ea typeface="Source Sans Pro"/>
                <a:cs typeface="Source Sans Pro"/>
                <a:sym typeface="Source Sans Pro"/>
              </a:rPr>
              <a:t>Test RMSE = 0.75</a:t>
            </a:r>
            <a:endParaRPr b="1">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Bagging</a:t>
            </a:r>
            <a:endParaRPr/>
          </a:p>
        </p:txBody>
      </p:sp>
      <p:sp>
        <p:nvSpPr>
          <p:cNvPr id="156" name="Google Shape;156;p2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7" name="Google Shape;157;p22"/>
          <p:cNvSpPr txBox="1"/>
          <p:nvPr/>
        </p:nvSpPr>
        <p:spPr>
          <a:xfrm>
            <a:off x="786150" y="1217250"/>
            <a:ext cx="3699900" cy="2508900"/>
          </a:xfrm>
          <a:prstGeom prst="rect">
            <a:avLst/>
          </a:prstGeom>
          <a:noFill/>
          <a:ln>
            <a:noFill/>
          </a:ln>
        </p:spPr>
        <p:txBody>
          <a:bodyPr anchorCtr="0" anchor="t" bIns="91425" lIns="91425" spcFirstLastPara="1" rIns="91425" wrap="square" tIns="91425">
            <a:spAutoFit/>
          </a:bodyPr>
          <a:lstStyle/>
          <a:p>
            <a:pPr indent="-317500" lvl="0" marL="457200" rtl="0" algn="l">
              <a:spcBef>
                <a:spcPts val="60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For both testing and training data, RMSE reduced considerably after applying bagging compared to regression tree </a:t>
            </a:r>
            <a:endParaRPr>
              <a:solidFill>
                <a:schemeClr val="dk1"/>
              </a:solidFill>
              <a:latin typeface="Source Sans Pro"/>
              <a:ea typeface="Source Sans Pro"/>
              <a:cs typeface="Source Sans Pro"/>
              <a:sym typeface="Source Sans Pro"/>
            </a:endParaRPr>
          </a:p>
          <a:p>
            <a:pPr indent="0" lvl="0" marL="0" rtl="0" algn="l">
              <a:spcBef>
                <a:spcPts val="600"/>
              </a:spcBef>
              <a:spcAft>
                <a:spcPts val="0"/>
              </a:spcAft>
              <a:buNone/>
            </a:pPr>
            <a:r>
              <a:t/>
            </a:r>
            <a:endParaRPr>
              <a:solidFill>
                <a:schemeClr val="dk1"/>
              </a:solidFill>
              <a:latin typeface="Source Sans Pro"/>
              <a:ea typeface="Source Sans Pro"/>
              <a:cs typeface="Source Sans Pro"/>
              <a:sym typeface="Source Sans Pro"/>
            </a:endParaRPr>
          </a:p>
          <a:p>
            <a:pPr indent="-317500" lvl="0" marL="457200" rtl="0" algn="l">
              <a:spcBef>
                <a:spcPts val="60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The 3 most important variables are the same as before:</a:t>
            </a:r>
            <a:endParaRPr>
              <a:solidFill>
                <a:schemeClr val="dk1"/>
              </a:solidFill>
              <a:latin typeface="Source Sans Pro"/>
              <a:ea typeface="Source Sans Pro"/>
              <a:cs typeface="Source Sans Pro"/>
              <a:sym typeface="Source Sans Pro"/>
            </a:endParaRPr>
          </a:p>
          <a:p>
            <a:pPr indent="0" lvl="0" marL="914400" rtl="0" algn="l">
              <a:spcBef>
                <a:spcPts val="600"/>
              </a:spcBef>
              <a:spcAft>
                <a:spcPts val="0"/>
              </a:spcAft>
              <a:buNone/>
            </a:pPr>
            <a:r>
              <a:rPr lang="en">
                <a:solidFill>
                  <a:schemeClr val="dk1"/>
                </a:solidFill>
                <a:latin typeface="Source Sans Pro"/>
                <a:ea typeface="Source Sans Pro"/>
                <a:cs typeface="Source Sans Pro"/>
                <a:sym typeface="Source Sans Pro"/>
              </a:rPr>
              <a:t>1) alcohol </a:t>
            </a:r>
            <a:endParaRPr>
              <a:solidFill>
                <a:schemeClr val="dk1"/>
              </a:solidFill>
              <a:latin typeface="Source Sans Pro"/>
              <a:ea typeface="Source Sans Pro"/>
              <a:cs typeface="Source Sans Pro"/>
              <a:sym typeface="Source Sans Pro"/>
            </a:endParaRPr>
          </a:p>
          <a:p>
            <a:pPr indent="0" lvl="0" marL="914400" rtl="0" algn="l">
              <a:spcBef>
                <a:spcPts val="600"/>
              </a:spcBef>
              <a:spcAft>
                <a:spcPts val="0"/>
              </a:spcAft>
              <a:buNone/>
            </a:pPr>
            <a:r>
              <a:rPr lang="en">
                <a:solidFill>
                  <a:schemeClr val="dk1"/>
                </a:solidFill>
                <a:latin typeface="Source Sans Pro"/>
                <a:ea typeface="Source Sans Pro"/>
                <a:cs typeface="Source Sans Pro"/>
                <a:sym typeface="Source Sans Pro"/>
              </a:rPr>
              <a:t>2) volatile.acidity </a:t>
            </a:r>
            <a:endParaRPr>
              <a:solidFill>
                <a:schemeClr val="dk1"/>
              </a:solidFill>
              <a:latin typeface="Source Sans Pro"/>
              <a:ea typeface="Source Sans Pro"/>
              <a:cs typeface="Source Sans Pro"/>
              <a:sym typeface="Source Sans Pro"/>
            </a:endParaRPr>
          </a:p>
          <a:p>
            <a:pPr indent="0" lvl="0" marL="914400" rtl="0" algn="l">
              <a:spcBef>
                <a:spcPts val="600"/>
              </a:spcBef>
              <a:spcAft>
                <a:spcPts val="0"/>
              </a:spcAft>
              <a:buNone/>
            </a:pPr>
            <a:r>
              <a:rPr lang="en">
                <a:solidFill>
                  <a:schemeClr val="dk1"/>
                </a:solidFill>
                <a:latin typeface="Source Sans Pro"/>
                <a:ea typeface="Source Sans Pro"/>
                <a:cs typeface="Source Sans Pro"/>
                <a:sym typeface="Source Sans Pro"/>
              </a:rPr>
              <a:t>3) free.sulfur.dioxide</a:t>
            </a:r>
            <a:endParaRPr>
              <a:solidFill>
                <a:schemeClr val="dk1"/>
              </a:solidFill>
              <a:latin typeface="Source Sans Pro"/>
              <a:ea typeface="Source Sans Pro"/>
              <a:cs typeface="Source Sans Pro"/>
              <a:sym typeface="Source Sans Pro"/>
            </a:endParaRPr>
          </a:p>
        </p:txBody>
      </p:sp>
      <p:pic>
        <p:nvPicPr>
          <p:cNvPr id="158" name="Google Shape;158;p22"/>
          <p:cNvPicPr preferRelativeResize="0"/>
          <p:nvPr/>
        </p:nvPicPr>
        <p:blipFill>
          <a:blip r:embed="rId3">
            <a:alphaModFix/>
          </a:blip>
          <a:stretch>
            <a:fillRect/>
          </a:stretch>
        </p:blipFill>
        <p:spPr>
          <a:xfrm>
            <a:off x="4638450" y="1163120"/>
            <a:ext cx="4353150" cy="27518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Random Forest</a:t>
            </a:r>
            <a:endParaRPr/>
          </a:p>
        </p:txBody>
      </p:sp>
      <p:sp>
        <p:nvSpPr>
          <p:cNvPr id="164" name="Google Shape;164;p2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5" name="Google Shape;165;p23"/>
          <p:cNvSpPr txBox="1"/>
          <p:nvPr/>
        </p:nvSpPr>
        <p:spPr>
          <a:xfrm>
            <a:off x="786150" y="1217250"/>
            <a:ext cx="3243000" cy="2432100"/>
          </a:xfrm>
          <a:prstGeom prst="rect">
            <a:avLst/>
          </a:prstGeom>
          <a:noFill/>
          <a:ln>
            <a:noFill/>
          </a:ln>
        </p:spPr>
        <p:txBody>
          <a:bodyPr anchorCtr="0" anchor="t" bIns="91425" lIns="91425" spcFirstLastPara="1" rIns="91425" wrap="square" tIns="91425">
            <a:spAutoFit/>
          </a:bodyPr>
          <a:lstStyle/>
          <a:p>
            <a:pPr indent="-317500" lvl="0" marL="457200" rtl="0" algn="l">
              <a:spcBef>
                <a:spcPts val="60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The MSE reduces massively on test data after random forest</a:t>
            </a:r>
            <a:endParaRPr>
              <a:solidFill>
                <a:schemeClr val="dk1"/>
              </a:solidFill>
              <a:latin typeface="Source Sans Pro"/>
              <a:ea typeface="Source Sans Pro"/>
              <a:cs typeface="Source Sans Pro"/>
              <a:sym typeface="Source Sans Pro"/>
            </a:endParaRPr>
          </a:p>
          <a:p>
            <a:pPr indent="0" lvl="0" marL="0" rtl="0" algn="l">
              <a:spcBef>
                <a:spcPts val="600"/>
              </a:spcBef>
              <a:spcAft>
                <a:spcPts val="0"/>
              </a:spcAft>
              <a:buNone/>
            </a:pPr>
            <a:r>
              <a:t/>
            </a:r>
            <a:endParaRPr>
              <a:solidFill>
                <a:schemeClr val="dk1"/>
              </a:solidFill>
              <a:latin typeface="Source Sans Pro"/>
              <a:ea typeface="Source Sans Pro"/>
              <a:cs typeface="Source Sans Pro"/>
              <a:sym typeface="Source Sans Pro"/>
            </a:endParaRPr>
          </a:p>
          <a:p>
            <a:pPr indent="-317500" lvl="0" marL="457200" rtl="0" algn="l">
              <a:spcBef>
                <a:spcPts val="60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After applying boosting data and parameters, Test MSE is still the best for random forest algorithm. </a:t>
            </a:r>
            <a:endParaRPr>
              <a:solidFill>
                <a:schemeClr val="dk1"/>
              </a:solidFill>
              <a:latin typeface="Source Sans Pro"/>
              <a:ea typeface="Source Sans Pro"/>
              <a:cs typeface="Source Sans Pro"/>
              <a:sym typeface="Source Sans Pro"/>
            </a:endParaRPr>
          </a:p>
          <a:p>
            <a:pPr indent="0" lvl="0" marL="0" rtl="0" algn="l">
              <a:spcBef>
                <a:spcPts val="600"/>
              </a:spcBef>
              <a:spcAft>
                <a:spcPts val="0"/>
              </a:spcAft>
              <a:buNone/>
            </a:pPr>
            <a:r>
              <a:t/>
            </a:r>
            <a:endParaRPr>
              <a:solidFill>
                <a:schemeClr val="dk1"/>
              </a:solidFill>
              <a:latin typeface="Source Sans Pro"/>
              <a:ea typeface="Source Sans Pro"/>
              <a:cs typeface="Source Sans Pro"/>
              <a:sym typeface="Source Sans Pro"/>
            </a:endParaRPr>
          </a:p>
          <a:p>
            <a:pPr indent="-317500" lvl="0" marL="457200" rtl="0" algn="l">
              <a:spcBef>
                <a:spcPts val="60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Similar to knn, 150 trees gives the lowest error</a:t>
            </a:r>
            <a:endParaRPr>
              <a:solidFill>
                <a:schemeClr val="dk1"/>
              </a:solidFill>
              <a:latin typeface="Source Sans Pro"/>
              <a:ea typeface="Source Sans Pro"/>
              <a:cs typeface="Source Sans Pro"/>
              <a:sym typeface="Source Sans Pro"/>
            </a:endParaRPr>
          </a:p>
        </p:txBody>
      </p:sp>
      <p:pic>
        <p:nvPicPr>
          <p:cNvPr id="166" name="Google Shape;166;p23"/>
          <p:cNvPicPr preferRelativeResize="0"/>
          <p:nvPr/>
        </p:nvPicPr>
        <p:blipFill>
          <a:blip r:embed="rId3">
            <a:alphaModFix/>
          </a:blip>
          <a:stretch>
            <a:fillRect/>
          </a:stretch>
        </p:blipFill>
        <p:spPr>
          <a:xfrm>
            <a:off x="4993475" y="2415150"/>
            <a:ext cx="3243000" cy="2050059"/>
          </a:xfrm>
          <a:prstGeom prst="rect">
            <a:avLst/>
          </a:prstGeom>
          <a:noFill/>
          <a:ln>
            <a:noFill/>
          </a:ln>
        </p:spPr>
      </p:pic>
      <p:pic>
        <p:nvPicPr>
          <p:cNvPr id="167" name="Google Shape;167;p23"/>
          <p:cNvPicPr preferRelativeResize="0"/>
          <p:nvPr/>
        </p:nvPicPr>
        <p:blipFill>
          <a:blip r:embed="rId4">
            <a:alphaModFix/>
          </a:blip>
          <a:stretch>
            <a:fillRect/>
          </a:stretch>
        </p:blipFill>
        <p:spPr>
          <a:xfrm>
            <a:off x="4993475" y="365075"/>
            <a:ext cx="3243000" cy="2050065"/>
          </a:xfrm>
          <a:prstGeom prst="rect">
            <a:avLst/>
          </a:prstGeom>
          <a:noFill/>
          <a:ln>
            <a:noFill/>
          </a:ln>
        </p:spPr>
      </p:pic>
      <p:sp>
        <p:nvSpPr>
          <p:cNvPr id="168" name="Google Shape;168;p23"/>
          <p:cNvSpPr txBox="1"/>
          <p:nvPr/>
        </p:nvSpPr>
        <p:spPr>
          <a:xfrm>
            <a:off x="7479500" y="4114800"/>
            <a:ext cx="152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Output</a:t>
            </a:r>
            <a:endParaRPr>
              <a:latin typeface="Source Sans Pro"/>
              <a:ea typeface="Source Sans Pro"/>
              <a:cs typeface="Source Sans Pro"/>
              <a:sym typeface="Source Sans Pro"/>
            </a:endParaRPr>
          </a:p>
        </p:txBody>
      </p:sp>
      <p:sp>
        <p:nvSpPr>
          <p:cNvPr id="169" name="Google Shape;169;p23"/>
          <p:cNvSpPr txBox="1"/>
          <p:nvPr/>
        </p:nvSpPr>
        <p:spPr>
          <a:xfrm>
            <a:off x="7479500" y="2177650"/>
            <a:ext cx="1521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Random Forest</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Boosting</a:t>
            </a:r>
            <a:endParaRPr/>
          </a:p>
        </p:txBody>
      </p:sp>
      <p:sp>
        <p:nvSpPr>
          <p:cNvPr id="175" name="Google Shape;175;p2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6" name="Google Shape;176;p24"/>
          <p:cNvSpPr txBox="1"/>
          <p:nvPr/>
        </p:nvSpPr>
        <p:spPr>
          <a:xfrm>
            <a:off x="720775" y="1231400"/>
            <a:ext cx="74781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525252"/>
              </a:buClr>
              <a:buSzPts val="1400"/>
              <a:buFont typeface="Source Sans Pro"/>
              <a:buChar char="●"/>
            </a:pPr>
            <a:r>
              <a:rPr lang="en">
                <a:solidFill>
                  <a:srgbClr val="525252"/>
                </a:solidFill>
                <a:highlight>
                  <a:srgbClr val="FFFFFF"/>
                </a:highlight>
                <a:latin typeface="Source Sans Pro"/>
                <a:ea typeface="Source Sans Pro"/>
                <a:cs typeface="Source Sans Pro"/>
                <a:sym typeface="Source Sans Pro"/>
              </a:rPr>
              <a:t>Boosting is an ensemble learning method that combines a set of weak learners into a strong learner to minimize training errors</a:t>
            </a:r>
            <a:endParaRPr>
              <a:solidFill>
                <a:srgbClr val="525252"/>
              </a:solidFill>
              <a:highlight>
                <a:srgbClr val="FFFFFF"/>
              </a:highlight>
              <a:latin typeface="Source Sans Pro"/>
              <a:ea typeface="Source Sans Pro"/>
              <a:cs typeface="Source Sans Pro"/>
              <a:sym typeface="Source Sans Pro"/>
            </a:endParaRPr>
          </a:p>
          <a:p>
            <a:pPr indent="0" lvl="0" marL="0" rtl="0" algn="l">
              <a:spcBef>
                <a:spcPts val="0"/>
              </a:spcBef>
              <a:spcAft>
                <a:spcPts val="0"/>
              </a:spcAft>
              <a:buNone/>
            </a:pPr>
            <a:r>
              <a:t/>
            </a:r>
            <a:endParaRPr>
              <a:solidFill>
                <a:srgbClr val="525252"/>
              </a:solidFill>
              <a:highlight>
                <a:srgbClr val="FFFFFF"/>
              </a:highlight>
              <a:latin typeface="Source Sans Pro"/>
              <a:ea typeface="Source Sans Pro"/>
              <a:cs typeface="Source Sans Pro"/>
              <a:sym typeface="Source Sans Pro"/>
            </a:endParaRPr>
          </a:p>
          <a:p>
            <a:pPr indent="-317500" lvl="0" marL="457200" rtl="0" algn="l">
              <a:spcBef>
                <a:spcPts val="0"/>
              </a:spcBef>
              <a:spcAft>
                <a:spcPts val="0"/>
              </a:spcAft>
              <a:buClr>
                <a:srgbClr val="525252"/>
              </a:buClr>
              <a:buSzPts val="1400"/>
              <a:buFont typeface="Source Sans Pro"/>
              <a:buChar char="●"/>
            </a:pPr>
            <a:r>
              <a:rPr lang="en">
                <a:solidFill>
                  <a:srgbClr val="525252"/>
                </a:solidFill>
                <a:highlight>
                  <a:srgbClr val="FFFFFF"/>
                </a:highlight>
                <a:latin typeface="Source Sans Pro"/>
                <a:ea typeface="Source Sans Pro"/>
                <a:cs typeface="Source Sans Pro"/>
                <a:sym typeface="Source Sans Pro"/>
              </a:rPr>
              <a:t>In boosting, a random sample of data is selected, fitted with a model and then trained sequentially—that is, each model tries to compensate for the weaknesses of its predecessor.</a:t>
            </a:r>
            <a:endParaRPr>
              <a:solidFill>
                <a:srgbClr val="525252"/>
              </a:solidFill>
              <a:highlight>
                <a:srgbClr val="FFFFFF"/>
              </a:highlight>
              <a:latin typeface="Source Sans Pro"/>
              <a:ea typeface="Source Sans Pro"/>
              <a:cs typeface="Source Sans Pro"/>
              <a:sym typeface="Source Sans Pro"/>
            </a:endParaRPr>
          </a:p>
          <a:p>
            <a:pPr indent="0" lvl="0" marL="0" rtl="0" algn="l">
              <a:spcBef>
                <a:spcPts val="0"/>
              </a:spcBef>
              <a:spcAft>
                <a:spcPts val="0"/>
              </a:spcAft>
              <a:buNone/>
            </a:pPr>
            <a:r>
              <a:t/>
            </a:r>
            <a:endParaRPr>
              <a:solidFill>
                <a:srgbClr val="525252"/>
              </a:solidFill>
              <a:highlight>
                <a:srgbClr val="FFFFFF"/>
              </a:highlight>
              <a:latin typeface="Source Sans Pro"/>
              <a:ea typeface="Source Sans Pro"/>
              <a:cs typeface="Source Sans Pro"/>
              <a:sym typeface="Source Sans Pro"/>
            </a:endParaRPr>
          </a:p>
          <a:p>
            <a:pPr indent="-317500" lvl="0" marL="457200" rtl="0" algn="l">
              <a:spcBef>
                <a:spcPts val="0"/>
              </a:spcBef>
              <a:spcAft>
                <a:spcPts val="0"/>
              </a:spcAft>
              <a:buClr>
                <a:srgbClr val="525252"/>
              </a:buClr>
              <a:buSzPts val="1400"/>
              <a:buFont typeface="Source Sans Pro"/>
              <a:buChar char="●"/>
            </a:pPr>
            <a:r>
              <a:rPr lang="en">
                <a:solidFill>
                  <a:srgbClr val="525252"/>
                </a:solidFill>
                <a:highlight>
                  <a:srgbClr val="FFFFFF"/>
                </a:highlight>
                <a:latin typeface="Source Sans Pro"/>
                <a:ea typeface="Source Sans Pro"/>
                <a:cs typeface="Source Sans Pro"/>
                <a:sym typeface="Source Sans Pro"/>
              </a:rPr>
              <a:t>With each iteration, the weak rules from each individual classifier are combined to form one, strong prediction rule. </a:t>
            </a:r>
            <a:endParaRPr>
              <a:solidFill>
                <a:srgbClr val="525252"/>
              </a:solidFill>
              <a:highlight>
                <a:srgbClr val="FFFFFF"/>
              </a:highlight>
              <a:latin typeface="Source Sans Pro"/>
              <a:ea typeface="Source Sans Pro"/>
              <a:cs typeface="Source Sans Pro"/>
              <a:sym typeface="Source Sans Pro"/>
            </a:endParaRPr>
          </a:p>
          <a:p>
            <a:pPr indent="0" lvl="0" marL="0" rtl="0" algn="l">
              <a:spcBef>
                <a:spcPts val="0"/>
              </a:spcBef>
              <a:spcAft>
                <a:spcPts val="0"/>
              </a:spcAft>
              <a:buNone/>
            </a:pPr>
            <a:r>
              <a:t/>
            </a:r>
            <a:endParaRPr>
              <a:solidFill>
                <a:srgbClr val="525252"/>
              </a:solidFill>
              <a:highlight>
                <a:srgbClr val="FFFFFF"/>
              </a:highlight>
              <a:latin typeface="Source Sans Pro"/>
              <a:ea typeface="Source Sans Pro"/>
              <a:cs typeface="Source Sans Pro"/>
              <a:sym typeface="Source Sans Pro"/>
            </a:endParaRPr>
          </a:p>
          <a:p>
            <a:pPr indent="-317500" lvl="0" marL="457200" rtl="0" algn="l">
              <a:spcBef>
                <a:spcPts val="0"/>
              </a:spcBef>
              <a:spcAft>
                <a:spcPts val="0"/>
              </a:spcAft>
              <a:buClr>
                <a:srgbClr val="525252"/>
              </a:buClr>
              <a:buSzPts val="1400"/>
              <a:buFont typeface="Source Sans Pro"/>
              <a:buChar char="●"/>
            </a:pPr>
            <a:r>
              <a:rPr lang="en">
                <a:solidFill>
                  <a:srgbClr val="525252"/>
                </a:solidFill>
                <a:highlight>
                  <a:srgbClr val="FFFFFF"/>
                </a:highlight>
                <a:latin typeface="Source Sans Pro"/>
                <a:ea typeface="Source Sans Pro"/>
                <a:cs typeface="Source Sans Pro"/>
                <a:sym typeface="Source Sans Pro"/>
              </a:rPr>
              <a:t>In our project, we have implemented boosting in 2 ways: normal boosting and XGBoost.</a:t>
            </a:r>
            <a:endParaRPr>
              <a:solidFill>
                <a:srgbClr val="525252"/>
              </a:solidFill>
              <a:highlight>
                <a:srgbClr val="FFFFFF"/>
              </a:highlight>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Variable influence in boosting:</a:t>
            </a:r>
            <a:endParaRPr/>
          </a:p>
        </p:txBody>
      </p:sp>
      <p:sp>
        <p:nvSpPr>
          <p:cNvPr id="182" name="Google Shape;182;p2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3" name="Google Shape;183;p25"/>
          <p:cNvPicPr preferRelativeResize="0"/>
          <p:nvPr/>
        </p:nvPicPr>
        <p:blipFill>
          <a:blip r:embed="rId3">
            <a:alphaModFix/>
          </a:blip>
          <a:stretch>
            <a:fillRect/>
          </a:stretch>
        </p:blipFill>
        <p:spPr>
          <a:xfrm>
            <a:off x="4469553" y="1517975"/>
            <a:ext cx="4310100" cy="2724625"/>
          </a:xfrm>
          <a:prstGeom prst="rect">
            <a:avLst/>
          </a:prstGeom>
          <a:noFill/>
          <a:ln>
            <a:noFill/>
          </a:ln>
        </p:spPr>
      </p:pic>
      <p:pic>
        <p:nvPicPr>
          <p:cNvPr id="184" name="Google Shape;184;p25"/>
          <p:cNvPicPr preferRelativeResize="0"/>
          <p:nvPr/>
        </p:nvPicPr>
        <p:blipFill>
          <a:blip r:embed="rId4">
            <a:alphaModFix/>
          </a:blip>
          <a:stretch>
            <a:fillRect/>
          </a:stretch>
        </p:blipFill>
        <p:spPr>
          <a:xfrm>
            <a:off x="218325" y="2114075"/>
            <a:ext cx="4118775" cy="1828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XGBoost</a:t>
            </a:r>
            <a:endParaRPr/>
          </a:p>
        </p:txBody>
      </p:sp>
      <p:sp>
        <p:nvSpPr>
          <p:cNvPr id="190" name="Google Shape;190;p2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1" name="Google Shape;191;p26"/>
          <p:cNvSpPr txBox="1"/>
          <p:nvPr/>
        </p:nvSpPr>
        <p:spPr>
          <a:xfrm>
            <a:off x="741600" y="1187800"/>
            <a:ext cx="76608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Stands for eXtreme Gradient Boosting</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It is a machine learning library which can be used to implement boosting parallelly.</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Using XGBoost leads to faster execution speeds as well as increased model performance in structured data sets.</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In Boosting one has to take care of 3 parameters: the number of trees, the size of each tree and the crushing factor.</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457200" rtl="0" algn="l">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Simple Linear Regression</a:t>
            </a:r>
            <a:endParaRPr/>
          </a:p>
        </p:txBody>
      </p:sp>
      <p:sp>
        <p:nvSpPr>
          <p:cNvPr id="197" name="Google Shape;197;p27"/>
          <p:cNvSpPr txBox="1"/>
          <p:nvPr/>
        </p:nvSpPr>
        <p:spPr>
          <a:xfrm>
            <a:off x="786150" y="1119624"/>
            <a:ext cx="3179400" cy="2671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a:solidFill>
                <a:srgbClr val="0091EA"/>
              </a:solidFill>
              <a:latin typeface="Source Sans Pro"/>
              <a:ea typeface="Source Sans Pro"/>
              <a:cs typeface="Source Sans Pro"/>
              <a:sym typeface="Source Sans Pro"/>
            </a:endParaRPr>
          </a:p>
          <a:p>
            <a:pPr indent="-317500" lvl="0" marL="457200" rtl="0" algn="l">
              <a:spcBef>
                <a:spcPts val="600"/>
              </a:spcBef>
              <a:spcAft>
                <a:spcPts val="0"/>
              </a:spcAft>
              <a:buClr>
                <a:srgbClr val="263238"/>
              </a:buClr>
              <a:buSzPts val="1400"/>
              <a:buFont typeface="Source Sans Pro"/>
              <a:buChar char="●"/>
            </a:pPr>
            <a:r>
              <a:rPr lang="en">
                <a:solidFill>
                  <a:schemeClr val="dk1"/>
                </a:solidFill>
                <a:latin typeface="Source Sans Pro"/>
                <a:ea typeface="Source Sans Pro"/>
                <a:cs typeface="Source Sans Pro"/>
                <a:sym typeface="Source Sans Pro"/>
              </a:rPr>
              <a:t>Using a forward stepwise selection method, the 3 best variables for a multiple linear regression were found to be alcohol content, volatile acidity, and residual sugar</a:t>
            </a:r>
            <a:endParaRPr>
              <a:solidFill>
                <a:srgbClr val="263238"/>
              </a:solidFill>
              <a:latin typeface="Source Sans Pro"/>
              <a:ea typeface="Source Sans Pro"/>
              <a:cs typeface="Source Sans Pro"/>
              <a:sym typeface="Source Sans Pro"/>
            </a:endParaRPr>
          </a:p>
          <a:p>
            <a:pPr indent="-317500" lvl="0" marL="457200" rtl="0" algn="l">
              <a:spcBef>
                <a:spcPts val="0"/>
              </a:spcBef>
              <a:spcAft>
                <a:spcPts val="0"/>
              </a:spcAft>
              <a:buClr>
                <a:srgbClr val="263238"/>
              </a:buClr>
              <a:buSzPts val="1400"/>
              <a:buFont typeface="Source Sans Pro"/>
              <a:buChar char="●"/>
            </a:pPr>
            <a:r>
              <a:rPr lang="en">
                <a:solidFill>
                  <a:srgbClr val="263238"/>
                </a:solidFill>
                <a:latin typeface="Source Sans Pro"/>
                <a:ea typeface="Source Sans Pro"/>
                <a:cs typeface="Source Sans Pro"/>
                <a:sym typeface="Source Sans Pro"/>
              </a:rPr>
              <a:t>For simple linear </a:t>
            </a:r>
            <a:r>
              <a:rPr lang="en">
                <a:solidFill>
                  <a:srgbClr val="263238"/>
                </a:solidFill>
                <a:latin typeface="Source Sans Pro"/>
                <a:ea typeface="Source Sans Pro"/>
                <a:cs typeface="Source Sans Pro"/>
                <a:sym typeface="Source Sans Pro"/>
              </a:rPr>
              <a:t>regression</a:t>
            </a:r>
            <a:r>
              <a:rPr lang="en">
                <a:solidFill>
                  <a:srgbClr val="263238"/>
                </a:solidFill>
                <a:latin typeface="Source Sans Pro"/>
                <a:ea typeface="Source Sans Pro"/>
                <a:cs typeface="Source Sans Pro"/>
                <a:sym typeface="Source Sans Pro"/>
              </a:rPr>
              <a:t>, only Alcohol was used for the predictor</a:t>
            </a:r>
            <a:endParaRPr>
              <a:solidFill>
                <a:srgbClr val="263238"/>
              </a:solidFill>
              <a:latin typeface="Source Sans Pro"/>
              <a:ea typeface="Source Sans Pro"/>
              <a:cs typeface="Source Sans Pro"/>
              <a:sym typeface="Source Sans Pro"/>
            </a:endParaRPr>
          </a:p>
          <a:p>
            <a:pPr indent="0" lvl="0" marL="0" rtl="0" algn="l">
              <a:spcBef>
                <a:spcPts val="600"/>
              </a:spcBef>
              <a:spcAft>
                <a:spcPts val="0"/>
              </a:spcAft>
              <a:buClr>
                <a:schemeClr val="dk1"/>
              </a:buClr>
              <a:buSzPts val="1100"/>
              <a:buFont typeface="Arial"/>
              <a:buNone/>
            </a:pPr>
            <a:r>
              <a:t/>
            </a:r>
            <a:endParaRPr>
              <a:solidFill>
                <a:schemeClr val="dk1"/>
              </a:solidFill>
              <a:latin typeface="Source Sans Pro"/>
              <a:ea typeface="Source Sans Pro"/>
              <a:cs typeface="Source Sans Pro"/>
              <a:sym typeface="Source Sans Pro"/>
            </a:endParaRPr>
          </a:p>
          <a:p>
            <a:pPr indent="0" lvl="0" marL="0" rtl="0" algn="l">
              <a:spcBef>
                <a:spcPts val="600"/>
              </a:spcBef>
              <a:spcAft>
                <a:spcPts val="0"/>
              </a:spcAft>
              <a:buClr>
                <a:schemeClr val="dk1"/>
              </a:buClr>
              <a:buSzPts val="1100"/>
              <a:buFont typeface="Arial"/>
              <a:buNone/>
            </a:pPr>
            <a:r>
              <a:rPr lang="en">
                <a:solidFill>
                  <a:schemeClr val="dk1"/>
                </a:solidFill>
                <a:latin typeface="Source Sans Pro"/>
                <a:ea typeface="Source Sans Pro"/>
                <a:cs typeface="Source Sans Pro"/>
                <a:sym typeface="Source Sans Pro"/>
              </a:rPr>
              <a:t>RMSE: </a:t>
            </a:r>
            <a:r>
              <a:rPr b="1" lang="en">
                <a:solidFill>
                  <a:schemeClr val="dk1"/>
                </a:solidFill>
                <a:latin typeface="Source Sans Pro"/>
                <a:ea typeface="Source Sans Pro"/>
                <a:cs typeface="Source Sans Pro"/>
                <a:sym typeface="Source Sans Pro"/>
              </a:rPr>
              <a:t>0.79</a:t>
            </a:r>
            <a:endParaRPr>
              <a:solidFill>
                <a:srgbClr val="263238"/>
              </a:solidFill>
              <a:latin typeface="Source Sans Pro"/>
              <a:ea typeface="Source Sans Pro"/>
              <a:cs typeface="Source Sans Pro"/>
              <a:sym typeface="Source Sans Pro"/>
            </a:endParaRPr>
          </a:p>
          <a:p>
            <a:pPr indent="0" lvl="0" marL="0" rtl="0" algn="l">
              <a:spcBef>
                <a:spcPts val="600"/>
              </a:spcBef>
              <a:spcAft>
                <a:spcPts val="0"/>
              </a:spcAft>
              <a:buClr>
                <a:schemeClr val="dk1"/>
              </a:buClr>
              <a:buSzPts val="1100"/>
              <a:buFont typeface="Arial"/>
              <a:buNone/>
            </a:pPr>
            <a:r>
              <a:t/>
            </a:r>
            <a:endParaRPr>
              <a:solidFill>
                <a:srgbClr val="263238"/>
              </a:solidFill>
              <a:latin typeface="Source Sans Pro"/>
              <a:ea typeface="Source Sans Pro"/>
              <a:cs typeface="Source Sans Pro"/>
              <a:sym typeface="Source Sans Pro"/>
            </a:endParaRPr>
          </a:p>
          <a:p>
            <a:pPr indent="0" lvl="0" marL="0" rtl="0" algn="l">
              <a:spcBef>
                <a:spcPts val="600"/>
              </a:spcBef>
              <a:spcAft>
                <a:spcPts val="0"/>
              </a:spcAft>
              <a:buNone/>
            </a:pPr>
            <a:r>
              <a:t/>
            </a:r>
            <a:endParaRPr>
              <a:solidFill>
                <a:srgbClr val="263238"/>
              </a:solidFill>
              <a:latin typeface="Source Sans Pro"/>
              <a:ea typeface="Source Sans Pro"/>
              <a:cs typeface="Source Sans Pro"/>
              <a:sym typeface="Source Sans Pro"/>
            </a:endParaRPr>
          </a:p>
        </p:txBody>
      </p:sp>
      <p:sp>
        <p:nvSpPr>
          <p:cNvPr id="198" name="Google Shape;198;p2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9" name="Google Shape;199;p27"/>
          <p:cNvPicPr preferRelativeResize="0"/>
          <p:nvPr/>
        </p:nvPicPr>
        <p:blipFill>
          <a:blip r:embed="rId3">
            <a:alphaModFix/>
          </a:blip>
          <a:stretch>
            <a:fillRect/>
          </a:stretch>
        </p:blipFill>
        <p:spPr>
          <a:xfrm>
            <a:off x="4137175" y="1026620"/>
            <a:ext cx="4267200" cy="2857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txBox="1"/>
          <p:nvPr>
            <p:ph type="title"/>
          </p:nvPr>
        </p:nvSpPr>
        <p:spPr>
          <a:xfrm>
            <a:off x="786150" y="379145"/>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Multiple Linear Regression</a:t>
            </a:r>
            <a:endParaRPr/>
          </a:p>
        </p:txBody>
      </p:sp>
      <p:sp>
        <p:nvSpPr>
          <p:cNvPr id="205" name="Google Shape;205;p28"/>
          <p:cNvSpPr txBox="1"/>
          <p:nvPr/>
        </p:nvSpPr>
        <p:spPr>
          <a:xfrm>
            <a:off x="786150" y="1164824"/>
            <a:ext cx="3179400" cy="2671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a:solidFill>
                <a:srgbClr val="0091EA"/>
              </a:solidFill>
              <a:latin typeface="Source Sans Pro"/>
              <a:ea typeface="Source Sans Pro"/>
              <a:cs typeface="Source Sans Pro"/>
              <a:sym typeface="Source Sans Pro"/>
            </a:endParaRPr>
          </a:p>
          <a:p>
            <a:pPr indent="-317500" lvl="0" marL="457200" rtl="0" algn="l">
              <a:spcBef>
                <a:spcPts val="600"/>
              </a:spcBef>
              <a:spcAft>
                <a:spcPts val="0"/>
              </a:spcAft>
              <a:buClr>
                <a:srgbClr val="263238"/>
              </a:buClr>
              <a:buSzPts val="1400"/>
              <a:buFont typeface="Source Sans Pro"/>
              <a:buChar char="●"/>
            </a:pPr>
            <a:r>
              <a:rPr lang="en">
                <a:solidFill>
                  <a:srgbClr val="263238"/>
                </a:solidFill>
                <a:latin typeface="Source Sans Pro"/>
                <a:ea typeface="Source Sans Pro"/>
                <a:cs typeface="Source Sans Pro"/>
                <a:sym typeface="Source Sans Pro"/>
              </a:rPr>
              <a:t>Using forward stepwise selection, the 3 best variables for a multiple linear regression were found to be alcohol content, volatile acidity, and residual sugar</a:t>
            </a:r>
            <a:endParaRPr>
              <a:solidFill>
                <a:srgbClr val="263238"/>
              </a:solidFill>
              <a:latin typeface="Source Sans Pro"/>
              <a:ea typeface="Source Sans Pro"/>
              <a:cs typeface="Source Sans Pro"/>
              <a:sym typeface="Source Sans Pro"/>
            </a:endParaRPr>
          </a:p>
          <a:p>
            <a:pPr indent="-317500" lvl="0" marL="457200" rtl="0" algn="l">
              <a:spcBef>
                <a:spcPts val="0"/>
              </a:spcBef>
              <a:spcAft>
                <a:spcPts val="0"/>
              </a:spcAft>
              <a:buClr>
                <a:srgbClr val="263238"/>
              </a:buClr>
              <a:buSzPts val="1400"/>
              <a:buFont typeface="Source Sans Pro"/>
              <a:buChar char="●"/>
            </a:pPr>
            <a:r>
              <a:rPr lang="en">
                <a:solidFill>
                  <a:srgbClr val="263238"/>
                </a:solidFill>
                <a:latin typeface="Source Sans Pro"/>
                <a:ea typeface="Source Sans Pro"/>
                <a:cs typeface="Source Sans Pro"/>
                <a:sym typeface="Source Sans Pro"/>
              </a:rPr>
              <a:t>In this model all of the top three predictors were used to fit the data</a:t>
            </a:r>
            <a:endParaRPr>
              <a:solidFill>
                <a:srgbClr val="263238"/>
              </a:solidFill>
              <a:latin typeface="Source Sans Pro"/>
              <a:ea typeface="Source Sans Pro"/>
              <a:cs typeface="Source Sans Pro"/>
              <a:sym typeface="Source Sans Pro"/>
            </a:endParaRPr>
          </a:p>
          <a:p>
            <a:pPr indent="0" lvl="0" marL="0" rtl="0" algn="l">
              <a:spcBef>
                <a:spcPts val="600"/>
              </a:spcBef>
              <a:spcAft>
                <a:spcPts val="0"/>
              </a:spcAft>
              <a:buClr>
                <a:schemeClr val="dk1"/>
              </a:buClr>
              <a:buSzPts val="1100"/>
              <a:buFont typeface="Arial"/>
              <a:buNone/>
            </a:pPr>
            <a:r>
              <a:t/>
            </a:r>
            <a:endParaRPr>
              <a:solidFill>
                <a:schemeClr val="dk1"/>
              </a:solidFill>
              <a:latin typeface="Source Sans Pro"/>
              <a:ea typeface="Source Sans Pro"/>
              <a:cs typeface="Source Sans Pro"/>
              <a:sym typeface="Source Sans Pro"/>
            </a:endParaRPr>
          </a:p>
          <a:p>
            <a:pPr indent="0" lvl="0" marL="0" rtl="0" algn="l">
              <a:spcBef>
                <a:spcPts val="600"/>
              </a:spcBef>
              <a:spcAft>
                <a:spcPts val="0"/>
              </a:spcAft>
              <a:buClr>
                <a:schemeClr val="dk1"/>
              </a:buClr>
              <a:buSzPts val="1100"/>
              <a:buFont typeface="Arial"/>
              <a:buNone/>
            </a:pPr>
            <a:r>
              <a:rPr lang="en">
                <a:solidFill>
                  <a:schemeClr val="dk1"/>
                </a:solidFill>
                <a:latin typeface="Source Sans Pro"/>
                <a:ea typeface="Source Sans Pro"/>
                <a:cs typeface="Source Sans Pro"/>
                <a:sym typeface="Source Sans Pro"/>
              </a:rPr>
              <a:t>RMSE: </a:t>
            </a:r>
            <a:r>
              <a:rPr b="1" lang="en">
                <a:solidFill>
                  <a:schemeClr val="dk1"/>
                </a:solidFill>
                <a:latin typeface="Source Sans Pro"/>
                <a:ea typeface="Source Sans Pro"/>
                <a:cs typeface="Source Sans Pro"/>
                <a:sym typeface="Source Sans Pro"/>
              </a:rPr>
              <a:t>0.76</a:t>
            </a:r>
            <a:endParaRPr>
              <a:solidFill>
                <a:srgbClr val="263238"/>
              </a:solidFill>
              <a:latin typeface="Source Sans Pro"/>
              <a:ea typeface="Source Sans Pro"/>
              <a:cs typeface="Source Sans Pro"/>
              <a:sym typeface="Source Sans Pro"/>
            </a:endParaRPr>
          </a:p>
          <a:p>
            <a:pPr indent="0" lvl="0" marL="0" rtl="0" algn="l">
              <a:spcBef>
                <a:spcPts val="600"/>
              </a:spcBef>
              <a:spcAft>
                <a:spcPts val="0"/>
              </a:spcAft>
              <a:buClr>
                <a:schemeClr val="dk1"/>
              </a:buClr>
              <a:buSzPts val="1100"/>
              <a:buFont typeface="Arial"/>
              <a:buNone/>
            </a:pPr>
            <a:r>
              <a:t/>
            </a:r>
            <a:endParaRPr>
              <a:solidFill>
                <a:srgbClr val="263238"/>
              </a:solidFill>
              <a:latin typeface="Source Sans Pro"/>
              <a:ea typeface="Source Sans Pro"/>
              <a:cs typeface="Source Sans Pro"/>
              <a:sym typeface="Source Sans Pro"/>
            </a:endParaRPr>
          </a:p>
          <a:p>
            <a:pPr indent="0" lvl="0" marL="0" rtl="0" algn="l">
              <a:spcBef>
                <a:spcPts val="600"/>
              </a:spcBef>
              <a:spcAft>
                <a:spcPts val="0"/>
              </a:spcAft>
              <a:buNone/>
            </a:pPr>
            <a:r>
              <a:t/>
            </a:r>
            <a:endParaRPr>
              <a:solidFill>
                <a:srgbClr val="263238"/>
              </a:solidFill>
              <a:latin typeface="Source Sans Pro"/>
              <a:ea typeface="Source Sans Pro"/>
              <a:cs typeface="Source Sans Pro"/>
              <a:sym typeface="Source Sans Pro"/>
            </a:endParaRPr>
          </a:p>
        </p:txBody>
      </p:sp>
      <p:sp>
        <p:nvSpPr>
          <p:cNvPr id="206" name="Google Shape;206;p2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7" name="Google Shape;207;p28"/>
          <p:cNvPicPr preferRelativeResize="0"/>
          <p:nvPr/>
        </p:nvPicPr>
        <p:blipFill>
          <a:blip r:embed="rId3">
            <a:alphaModFix/>
          </a:blip>
          <a:stretch>
            <a:fillRect/>
          </a:stretch>
        </p:blipFill>
        <p:spPr>
          <a:xfrm>
            <a:off x="4107975" y="949895"/>
            <a:ext cx="4711878" cy="336330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9"/>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Linear Regression Scatter Plots</a:t>
            </a:r>
            <a:endParaRPr/>
          </a:p>
        </p:txBody>
      </p:sp>
      <p:sp>
        <p:nvSpPr>
          <p:cNvPr id="213" name="Google Shape;213;p2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4" name="Google Shape;214;p29"/>
          <p:cNvPicPr preferRelativeResize="0"/>
          <p:nvPr/>
        </p:nvPicPr>
        <p:blipFill>
          <a:blip r:embed="rId3">
            <a:alphaModFix/>
          </a:blip>
          <a:stretch>
            <a:fillRect/>
          </a:stretch>
        </p:blipFill>
        <p:spPr>
          <a:xfrm>
            <a:off x="133350" y="1406062"/>
            <a:ext cx="2808824" cy="2331375"/>
          </a:xfrm>
          <a:prstGeom prst="rect">
            <a:avLst/>
          </a:prstGeom>
          <a:noFill/>
          <a:ln>
            <a:noFill/>
          </a:ln>
        </p:spPr>
      </p:pic>
      <p:pic>
        <p:nvPicPr>
          <p:cNvPr id="215" name="Google Shape;215;p29"/>
          <p:cNvPicPr preferRelativeResize="0"/>
          <p:nvPr/>
        </p:nvPicPr>
        <p:blipFill>
          <a:blip r:embed="rId4">
            <a:alphaModFix/>
          </a:blip>
          <a:stretch>
            <a:fillRect/>
          </a:stretch>
        </p:blipFill>
        <p:spPr>
          <a:xfrm>
            <a:off x="3118387" y="1411769"/>
            <a:ext cx="2808823" cy="2319957"/>
          </a:xfrm>
          <a:prstGeom prst="rect">
            <a:avLst/>
          </a:prstGeom>
          <a:noFill/>
          <a:ln>
            <a:noFill/>
          </a:ln>
        </p:spPr>
      </p:pic>
      <p:pic>
        <p:nvPicPr>
          <p:cNvPr id="216" name="Google Shape;216;p29"/>
          <p:cNvPicPr preferRelativeResize="0"/>
          <p:nvPr/>
        </p:nvPicPr>
        <p:blipFill>
          <a:blip r:embed="rId5">
            <a:alphaModFix/>
          </a:blip>
          <a:stretch>
            <a:fillRect/>
          </a:stretch>
        </p:blipFill>
        <p:spPr>
          <a:xfrm>
            <a:off x="6103425" y="1417587"/>
            <a:ext cx="2808824" cy="230833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0"/>
          <p:cNvSpPr txBox="1"/>
          <p:nvPr>
            <p:ph type="title"/>
          </p:nvPr>
        </p:nvSpPr>
        <p:spPr>
          <a:xfrm>
            <a:off x="786150" y="308124"/>
            <a:ext cx="7571700" cy="45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Neural Net</a:t>
            </a:r>
            <a:endParaRPr/>
          </a:p>
        </p:txBody>
      </p:sp>
      <p:sp>
        <p:nvSpPr>
          <p:cNvPr id="222" name="Google Shape;222;p30"/>
          <p:cNvSpPr txBox="1"/>
          <p:nvPr/>
        </p:nvSpPr>
        <p:spPr>
          <a:xfrm>
            <a:off x="786150" y="601351"/>
            <a:ext cx="3266400" cy="4278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a:solidFill>
                <a:srgbClr val="0091EA"/>
              </a:solidFill>
              <a:latin typeface="Source Sans Pro"/>
              <a:ea typeface="Source Sans Pro"/>
              <a:cs typeface="Source Sans Pro"/>
              <a:sym typeface="Source Sans Pro"/>
            </a:endParaRPr>
          </a:p>
          <a:p>
            <a:pPr indent="-317500" lvl="0" marL="457200" rtl="0" algn="l">
              <a:lnSpc>
                <a:spcPct val="115000"/>
              </a:lnSpc>
              <a:spcBef>
                <a:spcPts val="0"/>
              </a:spcBef>
              <a:spcAft>
                <a:spcPts val="0"/>
              </a:spcAft>
              <a:buSzPts val="1400"/>
              <a:buFont typeface="Source Sans Pro"/>
              <a:buChar char="●"/>
            </a:pPr>
            <a:r>
              <a:rPr lang="en">
                <a:latin typeface="Source Sans Pro"/>
                <a:ea typeface="Source Sans Pro"/>
                <a:cs typeface="Source Sans Pro"/>
                <a:sym typeface="Source Sans Pro"/>
              </a:rPr>
              <a:t>To fit a neural network on our data, The first step is to scale the wine quality dataset using min-max normalization. </a:t>
            </a:r>
            <a:endParaRPr>
              <a:latin typeface="Source Sans Pro"/>
              <a:ea typeface="Source Sans Pro"/>
              <a:cs typeface="Source Sans Pro"/>
              <a:sym typeface="Source Sans Pro"/>
            </a:endParaRPr>
          </a:p>
          <a:p>
            <a:pPr indent="-342900" lvl="0" marL="457200" rtl="0" algn="l">
              <a:lnSpc>
                <a:spcPct val="115000"/>
              </a:lnSpc>
              <a:spcBef>
                <a:spcPts val="0"/>
              </a:spcBef>
              <a:spcAft>
                <a:spcPts val="0"/>
              </a:spcAft>
              <a:buSzPts val="1800"/>
              <a:buFont typeface="Source Sans Pro"/>
              <a:buChar char="●"/>
            </a:pPr>
            <a:r>
              <a:rPr lang="en">
                <a:latin typeface="Source Sans Pro"/>
                <a:ea typeface="Source Sans Pro"/>
                <a:cs typeface="Source Sans Pro"/>
                <a:sym typeface="Source Sans Pro"/>
              </a:rPr>
              <a:t>The scaled data is used to fit the neural network. We visualize the neural network with weights for each of variable.</a:t>
            </a:r>
            <a:endParaRPr>
              <a:latin typeface="Source Sans Pro"/>
              <a:ea typeface="Source Sans Pro"/>
              <a:cs typeface="Source Sans Pro"/>
              <a:sym typeface="Source Sans Pro"/>
            </a:endParaRPr>
          </a:p>
          <a:p>
            <a:pPr indent="-342900" lvl="0" marL="457200" rtl="0" algn="l">
              <a:lnSpc>
                <a:spcPct val="115000"/>
              </a:lnSpc>
              <a:spcBef>
                <a:spcPts val="0"/>
              </a:spcBef>
              <a:spcAft>
                <a:spcPts val="0"/>
              </a:spcAft>
              <a:buSzPts val="1800"/>
              <a:buFont typeface="Source Sans Pro"/>
              <a:buChar char="●"/>
            </a:pPr>
            <a:r>
              <a:rPr lang="en">
                <a:latin typeface="Source Sans Pro"/>
                <a:ea typeface="Source Sans Pro"/>
                <a:cs typeface="Source Sans Pro"/>
                <a:sym typeface="Source Sans Pro"/>
              </a:rPr>
              <a:t>Our model has 7 neurons in its hidden layer. The black lines show the connections with weights. The weights are calculated using the backpropagation algorithm. The blue line displays the bias term.</a:t>
            </a:r>
            <a:endParaRPr>
              <a:latin typeface="Source Sans Pro"/>
              <a:ea typeface="Source Sans Pro"/>
              <a:cs typeface="Source Sans Pro"/>
              <a:sym typeface="Source Sans Pro"/>
            </a:endParaRPr>
          </a:p>
          <a:p>
            <a:pPr indent="-317500" lvl="0" marL="457200" rtl="0" algn="l">
              <a:lnSpc>
                <a:spcPct val="115000"/>
              </a:lnSpc>
              <a:spcBef>
                <a:spcPts val="0"/>
              </a:spcBef>
              <a:spcAft>
                <a:spcPts val="0"/>
              </a:spcAft>
              <a:buSzPts val="1400"/>
              <a:buFont typeface="Source Sans Pro"/>
              <a:buChar char="●"/>
            </a:pPr>
            <a:r>
              <a:rPr lang="en">
                <a:latin typeface="Source Sans Pro"/>
                <a:ea typeface="Source Sans Pro"/>
                <a:cs typeface="Source Sans Pro"/>
                <a:sym typeface="Source Sans Pro"/>
              </a:rPr>
              <a:t>RMSE:</a:t>
            </a:r>
            <a:r>
              <a:rPr b="1" lang="en">
                <a:latin typeface="Source Sans Pro"/>
                <a:ea typeface="Source Sans Pro"/>
                <a:cs typeface="Source Sans Pro"/>
                <a:sym typeface="Source Sans Pro"/>
              </a:rPr>
              <a:t> 0.67</a:t>
            </a:r>
            <a:endParaRPr b="1">
              <a:latin typeface="Source Sans Pro"/>
              <a:ea typeface="Source Sans Pro"/>
              <a:cs typeface="Source Sans Pro"/>
              <a:sym typeface="Source Sans Pro"/>
            </a:endParaRPr>
          </a:p>
          <a:p>
            <a:pPr indent="0" lvl="0" marL="457200" rtl="0" algn="l">
              <a:lnSpc>
                <a:spcPct val="115000"/>
              </a:lnSpc>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600"/>
              </a:spcBef>
              <a:spcAft>
                <a:spcPts val="0"/>
              </a:spcAft>
              <a:buClr>
                <a:schemeClr val="dk1"/>
              </a:buClr>
              <a:buSzPts val="1100"/>
              <a:buFont typeface="Arial"/>
              <a:buNone/>
            </a:pPr>
            <a:r>
              <a:t/>
            </a:r>
            <a:endParaRPr>
              <a:solidFill>
                <a:srgbClr val="263238"/>
              </a:solidFill>
              <a:latin typeface="Source Sans Pro"/>
              <a:ea typeface="Source Sans Pro"/>
              <a:cs typeface="Source Sans Pro"/>
              <a:sym typeface="Source Sans Pro"/>
            </a:endParaRPr>
          </a:p>
          <a:p>
            <a:pPr indent="0" lvl="0" marL="0" rtl="0" algn="l">
              <a:spcBef>
                <a:spcPts val="600"/>
              </a:spcBef>
              <a:spcAft>
                <a:spcPts val="0"/>
              </a:spcAft>
              <a:buClr>
                <a:schemeClr val="dk1"/>
              </a:buClr>
              <a:buSzPts val="1100"/>
              <a:buFont typeface="Arial"/>
              <a:buNone/>
            </a:pPr>
            <a:r>
              <a:t/>
            </a:r>
            <a:endParaRPr>
              <a:solidFill>
                <a:schemeClr val="dk1"/>
              </a:solidFill>
              <a:latin typeface="Source Sans Pro"/>
              <a:ea typeface="Source Sans Pro"/>
              <a:cs typeface="Source Sans Pro"/>
              <a:sym typeface="Source Sans Pro"/>
            </a:endParaRPr>
          </a:p>
          <a:p>
            <a:pPr indent="0" lvl="0" marL="0" rtl="0" algn="l">
              <a:spcBef>
                <a:spcPts val="600"/>
              </a:spcBef>
              <a:spcAft>
                <a:spcPts val="0"/>
              </a:spcAft>
              <a:buClr>
                <a:schemeClr val="dk1"/>
              </a:buClr>
              <a:buSzPts val="1100"/>
              <a:buFont typeface="Arial"/>
              <a:buNone/>
            </a:pPr>
            <a:r>
              <a:rPr lang="en">
                <a:solidFill>
                  <a:schemeClr val="dk1"/>
                </a:solidFill>
                <a:latin typeface="Source Sans Pro"/>
                <a:ea typeface="Source Sans Pro"/>
                <a:cs typeface="Source Sans Pro"/>
                <a:sym typeface="Source Sans Pro"/>
              </a:rPr>
              <a:t>RMSE: </a:t>
            </a:r>
            <a:r>
              <a:rPr b="1" lang="en">
                <a:solidFill>
                  <a:schemeClr val="dk1"/>
                </a:solidFill>
                <a:latin typeface="Source Sans Pro"/>
                <a:ea typeface="Source Sans Pro"/>
                <a:cs typeface="Source Sans Pro"/>
                <a:sym typeface="Source Sans Pro"/>
              </a:rPr>
              <a:t>0.66</a:t>
            </a:r>
            <a:endParaRPr>
              <a:solidFill>
                <a:srgbClr val="263238"/>
              </a:solidFill>
              <a:latin typeface="Source Sans Pro"/>
              <a:ea typeface="Source Sans Pro"/>
              <a:cs typeface="Source Sans Pro"/>
              <a:sym typeface="Source Sans Pro"/>
            </a:endParaRPr>
          </a:p>
          <a:p>
            <a:pPr indent="0" lvl="0" marL="0" rtl="0" algn="l">
              <a:spcBef>
                <a:spcPts val="600"/>
              </a:spcBef>
              <a:spcAft>
                <a:spcPts val="0"/>
              </a:spcAft>
              <a:buClr>
                <a:schemeClr val="dk1"/>
              </a:buClr>
              <a:buSzPts val="1100"/>
              <a:buFont typeface="Arial"/>
              <a:buNone/>
            </a:pPr>
            <a:r>
              <a:t/>
            </a:r>
            <a:endParaRPr>
              <a:solidFill>
                <a:srgbClr val="263238"/>
              </a:solidFill>
              <a:latin typeface="Source Sans Pro"/>
              <a:ea typeface="Source Sans Pro"/>
              <a:cs typeface="Source Sans Pro"/>
              <a:sym typeface="Source Sans Pro"/>
            </a:endParaRPr>
          </a:p>
          <a:p>
            <a:pPr indent="0" lvl="0" marL="0" rtl="0" algn="l">
              <a:spcBef>
                <a:spcPts val="600"/>
              </a:spcBef>
              <a:spcAft>
                <a:spcPts val="0"/>
              </a:spcAft>
              <a:buNone/>
            </a:pPr>
            <a:r>
              <a:t/>
            </a:r>
            <a:endParaRPr>
              <a:solidFill>
                <a:srgbClr val="263238"/>
              </a:solidFill>
              <a:latin typeface="Source Sans Pro"/>
              <a:ea typeface="Source Sans Pro"/>
              <a:cs typeface="Source Sans Pro"/>
              <a:sym typeface="Source Sans Pro"/>
            </a:endParaRPr>
          </a:p>
        </p:txBody>
      </p:sp>
      <p:sp>
        <p:nvSpPr>
          <p:cNvPr id="223" name="Google Shape;223;p3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4" name="Google Shape;224;p30"/>
          <p:cNvPicPr preferRelativeResize="0"/>
          <p:nvPr/>
        </p:nvPicPr>
        <p:blipFill>
          <a:blip r:embed="rId3">
            <a:alphaModFix/>
          </a:blip>
          <a:stretch>
            <a:fillRect/>
          </a:stretch>
        </p:blipFill>
        <p:spPr>
          <a:xfrm>
            <a:off x="4417700" y="515670"/>
            <a:ext cx="4041513" cy="382797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3"/>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chemeClr val="accent4"/>
                </a:solidFill>
              </a:rPr>
              <a:t>1.</a:t>
            </a:r>
            <a:endParaRPr sz="6000">
              <a:solidFill>
                <a:schemeClr val="accent4"/>
              </a:solidFill>
            </a:endParaRPr>
          </a:p>
          <a:p>
            <a:pPr indent="0" lvl="0" marL="0" rtl="0" algn="l">
              <a:spcBef>
                <a:spcPts val="0"/>
              </a:spcBef>
              <a:spcAft>
                <a:spcPts val="0"/>
              </a:spcAft>
              <a:buNone/>
            </a:pPr>
            <a:r>
              <a:rPr lang="en"/>
              <a:t>Problem Statement</a:t>
            </a:r>
            <a:endParaRPr/>
          </a:p>
        </p:txBody>
      </p:sp>
      <p:sp>
        <p:nvSpPr>
          <p:cNvPr id="78" name="Google Shape;78;p13"/>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Predicting white wine quality on  a scale of 1-10 (Regression Problem)</a:t>
            </a:r>
            <a:endParaRPr/>
          </a:p>
        </p:txBody>
      </p:sp>
      <p:sp>
        <p:nvSpPr>
          <p:cNvPr id="79" name="Google Shape;79;p13"/>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1"/>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Neural Net Output</a:t>
            </a:r>
            <a:endParaRPr/>
          </a:p>
        </p:txBody>
      </p:sp>
      <p:sp>
        <p:nvSpPr>
          <p:cNvPr id="230" name="Google Shape;230;p31"/>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 sz="1400">
                <a:solidFill>
                  <a:srgbClr val="000000"/>
                </a:solidFill>
              </a:rPr>
              <a:t>We predicted the quality using the neural network model. The Predicted quality was scaled and needed to be transformed in order to make a comparison with the real quality value</a:t>
            </a:r>
            <a:endParaRPr sz="14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400">
                <a:solidFill>
                  <a:srgbClr val="000000"/>
                </a:solidFill>
              </a:rPr>
              <a:t>We also compared the predicted quality with real quality using visualization. </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RMSE calculated was significantly larger than RMSE of RF and XGBoost models and can be reduced further by adding more hidden layers and neurons in each hidden layer.</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Requirement of high computing power is a downside of Neural Networks.</a:t>
            </a:r>
            <a:endParaRPr sz="1400">
              <a:solidFill>
                <a:srgbClr val="000000"/>
              </a:solidFill>
            </a:endParaRPr>
          </a:p>
          <a:p>
            <a:pPr indent="0" lvl="0" marL="0" rtl="0" algn="l">
              <a:spcBef>
                <a:spcPts val="600"/>
              </a:spcBef>
              <a:spcAft>
                <a:spcPts val="0"/>
              </a:spcAft>
              <a:buNone/>
            </a:pPr>
            <a:r>
              <a:t/>
            </a:r>
            <a:endParaRPr/>
          </a:p>
        </p:txBody>
      </p:sp>
      <p:sp>
        <p:nvSpPr>
          <p:cNvPr id="231" name="Google Shape;231;p3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2" name="Google Shape;232;p31"/>
          <p:cNvPicPr preferRelativeResize="0"/>
          <p:nvPr/>
        </p:nvPicPr>
        <p:blipFill>
          <a:blip r:embed="rId3">
            <a:alphaModFix/>
          </a:blip>
          <a:stretch>
            <a:fillRect/>
          </a:stretch>
        </p:blipFill>
        <p:spPr>
          <a:xfrm>
            <a:off x="4461421" y="1307296"/>
            <a:ext cx="4408174" cy="2786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2"/>
          <p:cNvSpPr txBox="1"/>
          <p:nvPr>
            <p:ph type="title"/>
          </p:nvPr>
        </p:nvSpPr>
        <p:spPr>
          <a:xfrm>
            <a:off x="584500" y="-227455"/>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38" name="Google Shape;238;p3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39" name="Google Shape;239;p32"/>
          <p:cNvGraphicFramePr/>
          <p:nvPr/>
        </p:nvGraphicFramePr>
        <p:xfrm>
          <a:off x="720850" y="475150"/>
          <a:ext cx="3000000" cy="3000000"/>
        </p:xfrm>
        <a:graphic>
          <a:graphicData uri="http://schemas.openxmlformats.org/drawingml/2006/table">
            <a:tbl>
              <a:tblPr>
                <a:noFill/>
                <a:tableStyleId>{2C9A479D-761B-4539-B52E-872DC661358E}</a:tableStyleId>
              </a:tblPr>
              <a:tblGrid>
                <a:gridCol w="3619500"/>
                <a:gridCol w="3619500"/>
              </a:tblGrid>
              <a:tr h="381000">
                <a:tc>
                  <a:txBody>
                    <a:bodyPr/>
                    <a:lstStyle/>
                    <a:p>
                      <a:pPr indent="0" lvl="0" marL="0" rtl="0" algn="l">
                        <a:spcBef>
                          <a:spcPts val="0"/>
                        </a:spcBef>
                        <a:spcAft>
                          <a:spcPts val="0"/>
                        </a:spcAft>
                        <a:buNone/>
                      </a:pPr>
                      <a:r>
                        <a:rPr b="1" lang="en" sz="1100">
                          <a:latin typeface="Source Sans Pro"/>
                          <a:ea typeface="Source Sans Pro"/>
                          <a:cs typeface="Source Sans Pro"/>
                          <a:sym typeface="Source Sans Pro"/>
                        </a:rPr>
                        <a:t>Model</a:t>
                      </a:r>
                      <a:endParaRPr b="1" sz="1100">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b="1" lang="en" sz="1100">
                          <a:latin typeface="Source Sans Pro"/>
                          <a:ea typeface="Source Sans Pro"/>
                          <a:cs typeface="Source Sans Pro"/>
                          <a:sym typeface="Source Sans Pro"/>
                        </a:rPr>
                        <a:t>RMSE value</a:t>
                      </a:r>
                      <a:endParaRPr b="1" sz="1100">
                        <a:latin typeface="Source Sans Pro"/>
                        <a:ea typeface="Source Sans Pro"/>
                        <a:cs typeface="Source Sans Pro"/>
                        <a:sym typeface="Source Sans Pro"/>
                      </a:endParaRPr>
                    </a:p>
                  </a:txBody>
                  <a:tcPr marT="91425" marB="91425" marR="91425" marL="91425"/>
                </a:tc>
              </a:tr>
              <a:tr h="381000">
                <a:tc>
                  <a:txBody>
                    <a:bodyPr/>
                    <a:lstStyle/>
                    <a:p>
                      <a:pPr indent="0" lvl="0" marL="0" rtl="0" algn="l">
                        <a:spcBef>
                          <a:spcPts val="0"/>
                        </a:spcBef>
                        <a:spcAft>
                          <a:spcPts val="0"/>
                        </a:spcAft>
                        <a:buNone/>
                      </a:pPr>
                      <a:r>
                        <a:rPr lang="en" sz="1100">
                          <a:latin typeface="Source Sans Pro"/>
                          <a:ea typeface="Source Sans Pro"/>
                          <a:cs typeface="Source Sans Pro"/>
                          <a:sym typeface="Source Sans Pro"/>
                        </a:rPr>
                        <a:t>KNN</a:t>
                      </a:r>
                      <a:endParaRPr sz="1100">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sz="1100">
                          <a:latin typeface="Source Sans Pro"/>
                          <a:ea typeface="Source Sans Pro"/>
                          <a:cs typeface="Source Sans Pro"/>
                          <a:sym typeface="Source Sans Pro"/>
                        </a:rPr>
                        <a:t>Lowest RMSE at k=150</a:t>
                      </a:r>
                      <a:endParaRPr sz="1100">
                        <a:latin typeface="Source Sans Pro"/>
                        <a:ea typeface="Source Sans Pro"/>
                        <a:cs typeface="Source Sans Pro"/>
                        <a:sym typeface="Source Sans Pro"/>
                      </a:endParaRPr>
                    </a:p>
                  </a:txBody>
                  <a:tcPr marT="91425" marB="91425" marR="91425" marL="91425"/>
                </a:tc>
              </a:tr>
              <a:tr h="381000">
                <a:tc>
                  <a:txBody>
                    <a:bodyPr/>
                    <a:lstStyle/>
                    <a:p>
                      <a:pPr indent="0" lvl="0" marL="0" rtl="0" algn="l">
                        <a:spcBef>
                          <a:spcPts val="0"/>
                        </a:spcBef>
                        <a:spcAft>
                          <a:spcPts val="0"/>
                        </a:spcAft>
                        <a:buNone/>
                      </a:pPr>
                      <a:r>
                        <a:rPr lang="en" sz="1100">
                          <a:latin typeface="Source Sans Pro"/>
                          <a:ea typeface="Source Sans Pro"/>
                          <a:cs typeface="Source Sans Pro"/>
                          <a:sym typeface="Source Sans Pro"/>
                        </a:rPr>
                        <a:t>Regression Tree</a:t>
                      </a:r>
                      <a:endParaRPr sz="1100">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sz="1100">
                          <a:latin typeface="Source Sans Pro"/>
                          <a:ea typeface="Source Sans Pro"/>
                          <a:cs typeface="Source Sans Pro"/>
                          <a:sym typeface="Source Sans Pro"/>
                        </a:rPr>
                        <a:t>0.75</a:t>
                      </a:r>
                      <a:endParaRPr sz="1100">
                        <a:latin typeface="Source Sans Pro"/>
                        <a:ea typeface="Source Sans Pro"/>
                        <a:cs typeface="Source Sans Pro"/>
                        <a:sym typeface="Source Sans Pro"/>
                      </a:endParaRPr>
                    </a:p>
                  </a:txBody>
                  <a:tcPr marT="91425" marB="91425" marR="91425" marL="91425"/>
                </a:tc>
              </a:tr>
              <a:tr h="381000">
                <a:tc>
                  <a:txBody>
                    <a:bodyPr/>
                    <a:lstStyle/>
                    <a:p>
                      <a:pPr indent="0" lvl="0" marL="0" rtl="0" algn="l">
                        <a:spcBef>
                          <a:spcPts val="0"/>
                        </a:spcBef>
                        <a:spcAft>
                          <a:spcPts val="0"/>
                        </a:spcAft>
                        <a:buNone/>
                      </a:pPr>
                      <a:r>
                        <a:rPr lang="en" sz="1100">
                          <a:latin typeface="Source Sans Pro"/>
                          <a:ea typeface="Source Sans Pro"/>
                          <a:cs typeface="Source Sans Pro"/>
                          <a:sym typeface="Source Sans Pro"/>
                        </a:rPr>
                        <a:t>Bagging</a:t>
                      </a:r>
                      <a:endParaRPr sz="1100">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sz="1100">
                          <a:latin typeface="Source Sans Pro"/>
                          <a:ea typeface="Source Sans Pro"/>
                          <a:cs typeface="Source Sans Pro"/>
                          <a:sym typeface="Source Sans Pro"/>
                        </a:rPr>
                        <a:t>0.63</a:t>
                      </a:r>
                      <a:endParaRPr sz="1100">
                        <a:latin typeface="Source Sans Pro"/>
                        <a:ea typeface="Source Sans Pro"/>
                        <a:cs typeface="Source Sans Pro"/>
                        <a:sym typeface="Source Sans Pro"/>
                      </a:endParaRPr>
                    </a:p>
                  </a:txBody>
                  <a:tcPr marT="91425" marB="91425" marR="91425" marL="91425"/>
                </a:tc>
              </a:tr>
              <a:tr h="381000">
                <a:tc>
                  <a:txBody>
                    <a:bodyPr/>
                    <a:lstStyle/>
                    <a:p>
                      <a:pPr indent="0" lvl="0" marL="0" rtl="0" algn="l">
                        <a:spcBef>
                          <a:spcPts val="0"/>
                        </a:spcBef>
                        <a:spcAft>
                          <a:spcPts val="0"/>
                        </a:spcAft>
                        <a:buNone/>
                      </a:pPr>
                      <a:r>
                        <a:rPr lang="en" sz="1100">
                          <a:latin typeface="Source Sans Pro"/>
                          <a:ea typeface="Source Sans Pro"/>
                          <a:cs typeface="Source Sans Pro"/>
                          <a:sym typeface="Source Sans Pro"/>
                        </a:rPr>
                        <a:t>Boosting</a:t>
                      </a:r>
                      <a:endParaRPr sz="1100">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sz="1100">
                          <a:latin typeface="Source Sans Pro"/>
                          <a:ea typeface="Source Sans Pro"/>
                          <a:cs typeface="Source Sans Pro"/>
                          <a:sym typeface="Source Sans Pro"/>
                        </a:rPr>
                        <a:t>0.68</a:t>
                      </a:r>
                      <a:endParaRPr sz="1100">
                        <a:latin typeface="Source Sans Pro"/>
                        <a:ea typeface="Source Sans Pro"/>
                        <a:cs typeface="Source Sans Pro"/>
                        <a:sym typeface="Source Sans Pro"/>
                      </a:endParaRPr>
                    </a:p>
                  </a:txBody>
                  <a:tcPr marT="91425" marB="91425" marR="91425" marL="91425"/>
                </a:tc>
              </a:tr>
              <a:tr h="381000">
                <a:tc>
                  <a:txBody>
                    <a:bodyPr/>
                    <a:lstStyle/>
                    <a:p>
                      <a:pPr indent="0" lvl="0" marL="0" rtl="0" algn="l">
                        <a:spcBef>
                          <a:spcPts val="0"/>
                        </a:spcBef>
                        <a:spcAft>
                          <a:spcPts val="0"/>
                        </a:spcAft>
                        <a:buNone/>
                      </a:pPr>
                      <a:r>
                        <a:rPr lang="en" sz="1100">
                          <a:latin typeface="Source Sans Pro"/>
                          <a:ea typeface="Source Sans Pro"/>
                          <a:cs typeface="Source Sans Pro"/>
                          <a:sym typeface="Source Sans Pro"/>
                        </a:rPr>
                        <a:t>Linear Regression</a:t>
                      </a:r>
                      <a:endParaRPr sz="1100">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sz="1100">
                          <a:latin typeface="Source Sans Pro"/>
                          <a:ea typeface="Source Sans Pro"/>
                          <a:cs typeface="Source Sans Pro"/>
                          <a:sym typeface="Source Sans Pro"/>
                        </a:rPr>
                        <a:t>0.76</a:t>
                      </a:r>
                      <a:endParaRPr sz="1100">
                        <a:latin typeface="Source Sans Pro"/>
                        <a:ea typeface="Source Sans Pro"/>
                        <a:cs typeface="Source Sans Pro"/>
                        <a:sym typeface="Source Sans Pro"/>
                      </a:endParaRPr>
                    </a:p>
                  </a:txBody>
                  <a:tcPr marT="91425" marB="91425" marR="91425" marL="91425"/>
                </a:tc>
              </a:tr>
              <a:tr h="381000">
                <a:tc>
                  <a:txBody>
                    <a:bodyPr/>
                    <a:lstStyle/>
                    <a:p>
                      <a:pPr indent="0" lvl="0" marL="0" rtl="0" algn="l">
                        <a:spcBef>
                          <a:spcPts val="0"/>
                        </a:spcBef>
                        <a:spcAft>
                          <a:spcPts val="0"/>
                        </a:spcAft>
                        <a:buNone/>
                      </a:pPr>
                      <a:r>
                        <a:rPr lang="en" sz="1100">
                          <a:latin typeface="Source Sans Pro"/>
                          <a:ea typeface="Source Sans Pro"/>
                          <a:cs typeface="Source Sans Pro"/>
                          <a:sym typeface="Source Sans Pro"/>
                        </a:rPr>
                        <a:t>Multiple Linear Regression</a:t>
                      </a:r>
                      <a:endParaRPr sz="1100">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sz="1100">
                          <a:latin typeface="Source Sans Pro"/>
                          <a:ea typeface="Source Sans Pro"/>
                          <a:cs typeface="Source Sans Pro"/>
                          <a:sym typeface="Source Sans Pro"/>
                        </a:rPr>
                        <a:t>0.79</a:t>
                      </a:r>
                      <a:endParaRPr sz="1100">
                        <a:latin typeface="Source Sans Pro"/>
                        <a:ea typeface="Source Sans Pro"/>
                        <a:cs typeface="Source Sans Pro"/>
                        <a:sym typeface="Source Sans Pro"/>
                      </a:endParaRPr>
                    </a:p>
                  </a:txBody>
                  <a:tcPr marT="91425" marB="91425" marR="91425" marL="91425"/>
                </a:tc>
              </a:tr>
              <a:tr h="381000">
                <a:tc>
                  <a:txBody>
                    <a:bodyPr/>
                    <a:lstStyle/>
                    <a:p>
                      <a:pPr indent="0" lvl="0" marL="0" rtl="0" algn="l">
                        <a:spcBef>
                          <a:spcPts val="0"/>
                        </a:spcBef>
                        <a:spcAft>
                          <a:spcPts val="0"/>
                        </a:spcAft>
                        <a:buNone/>
                      </a:pPr>
                      <a:r>
                        <a:rPr lang="en" sz="1100">
                          <a:highlight>
                            <a:srgbClr val="FFE599"/>
                          </a:highlight>
                          <a:latin typeface="Source Sans Pro"/>
                          <a:ea typeface="Source Sans Pro"/>
                          <a:cs typeface="Source Sans Pro"/>
                          <a:sym typeface="Source Sans Pro"/>
                        </a:rPr>
                        <a:t>Random Forest</a:t>
                      </a:r>
                      <a:endParaRPr sz="1100">
                        <a:highlight>
                          <a:srgbClr val="FFE599"/>
                        </a:highlight>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sz="1100">
                          <a:highlight>
                            <a:srgbClr val="FFE599"/>
                          </a:highlight>
                          <a:latin typeface="Source Sans Pro"/>
                          <a:ea typeface="Source Sans Pro"/>
                          <a:cs typeface="Source Sans Pro"/>
                          <a:sym typeface="Source Sans Pro"/>
                        </a:rPr>
                        <a:t>0.25</a:t>
                      </a:r>
                      <a:endParaRPr sz="1100">
                        <a:highlight>
                          <a:srgbClr val="FFE599"/>
                        </a:highlight>
                        <a:latin typeface="Source Sans Pro"/>
                        <a:ea typeface="Source Sans Pro"/>
                        <a:cs typeface="Source Sans Pro"/>
                        <a:sym typeface="Source Sans Pro"/>
                      </a:endParaRPr>
                    </a:p>
                  </a:txBody>
                  <a:tcPr marT="91425" marB="91425" marR="91425" marL="91425"/>
                </a:tc>
              </a:tr>
              <a:tr h="381000">
                <a:tc>
                  <a:txBody>
                    <a:bodyPr/>
                    <a:lstStyle/>
                    <a:p>
                      <a:pPr indent="0" lvl="0" marL="0" rtl="0" algn="l">
                        <a:spcBef>
                          <a:spcPts val="0"/>
                        </a:spcBef>
                        <a:spcAft>
                          <a:spcPts val="0"/>
                        </a:spcAft>
                        <a:buNone/>
                      </a:pPr>
                      <a:r>
                        <a:rPr lang="en" sz="1100">
                          <a:latin typeface="Source Sans Pro"/>
                          <a:ea typeface="Source Sans Pro"/>
                          <a:cs typeface="Source Sans Pro"/>
                          <a:sym typeface="Source Sans Pro"/>
                        </a:rPr>
                        <a:t>XGBoost</a:t>
                      </a:r>
                      <a:endParaRPr sz="1100">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sz="1100">
                          <a:latin typeface="Source Sans Pro"/>
                          <a:ea typeface="Source Sans Pro"/>
                          <a:cs typeface="Source Sans Pro"/>
                          <a:sym typeface="Source Sans Pro"/>
                        </a:rPr>
                        <a:t>0.45</a:t>
                      </a:r>
                      <a:endParaRPr sz="1100">
                        <a:latin typeface="Source Sans Pro"/>
                        <a:ea typeface="Source Sans Pro"/>
                        <a:cs typeface="Source Sans Pro"/>
                        <a:sym typeface="Source Sans Pro"/>
                      </a:endParaRPr>
                    </a:p>
                  </a:txBody>
                  <a:tcPr marT="91425" marB="91425" marR="91425" marL="91425"/>
                </a:tc>
              </a:tr>
              <a:tr h="381000">
                <a:tc>
                  <a:txBody>
                    <a:bodyPr/>
                    <a:lstStyle/>
                    <a:p>
                      <a:pPr indent="0" lvl="0" marL="0" rtl="0" algn="l">
                        <a:spcBef>
                          <a:spcPts val="0"/>
                        </a:spcBef>
                        <a:spcAft>
                          <a:spcPts val="0"/>
                        </a:spcAft>
                        <a:buNone/>
                      </a:pPr>
                      <a:r>
                        <a:rPr lang="en" sz="1100">
                          <a:latin typeface="Source Sans Pro"/>
                          <a:ea typeface="Source Sans Pro"/>
                          <a:cs typeface="Source Sans Pro"/>
                          <a:sym typeface="Source Sans Pro"/>
                        </a:rPr>
                        <a:t>Neural Network</a:t>
                      </a:r>
                      <a:endParaRPr sz="1100">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sz="1100">
                          <a:latin typeface="Source Sans Pro"/>
                          <a:ea typeface="Source Sans Pro"/>
                          <a:cs typeface="Source Sans Pro"/>
                          <a:sym typeface="Source Sans Pro"/>
                        </a:rPr>
                        <a:t>0.66</a:t>
                      </a:r>
                      <a:endParaRPr sz="1100">
                        <a:latin typeface="Source Sans Pro"/>
                        <a:ea typeface="Source Sans Pro"/>
                        <a:cs typeface="Source Sans Pro"/>
                        <a:sym typeface="Source Sans Pro"/>
                      </a:endParaRPr>
                    </a:p>
                  </a:txBody>
                  <a:tcPr marT="91425" marB="91425" marR="91425" marL="91425"/>
                </a:tc>
              </a:tr>
            </a:tbl>
          </a:graphicData>
        </a:graphic>
      </p:graphicFrame>
      <p:sp>
        <p:nvSpPr>
          <p:cNvPr id="240" name="Google Shape;240;p32"/>
          <p:cNvSpPr txBox="1"/>
          <p:nvPr/>
        </p:nvSpPr>
        <p:spPr>
          <a:xfrm>
            <a:off x="720850" y="4447775"/>
            <a:ext cx="729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Sans Pro"/>
                <a:ea typeface="Source Sans Pro"/>
                <a:cs typeface="Source Sans Pro"/>
                <a:sym typeface="Source Sans Pro"/>
              </a:rPr>
              <a:t>Random Forest model gave the lowest RMSE value </a:t>
            </a:r>
            <a:endParaRPr b="1">
              <a:latin typeface="Source Sans Pro"/>
              <a:ea typeface="Source Sans Pro"/>
              <a:cs typeface="Source Sans Pro"/>
              <a:sym typeface="Source Sans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txBox="1"/>
          <p:nvPr>
            <p:ph idx="4294967295" type="title"/>
          </p:nvPr>
        </p:nvSpPr>
        <p:spPr>
          <a:xfrm>
            <a:off x="582325" y="1806795"/>
            <a:ext cx="7571700" cy="70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	</a:t>
            </a:r>
            <a:r>
              <a:rPr lang="en" sz="3100"/>
              <a:t>Questions?</a:t>
            </a:r>
            <a:endParaRPr sz="3100"/>
          </a:p>
        </p:txBody>
      </p:sp>
      <p:sp>
        <p:nvSpPr>
          <p:cNvPr id="246" name="Google Shape;246;p3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4"/>
          <p:cNvSpPr txBox="1"/>
          <p:nvPr>
            <p:ph idx="1" type="body"/>
          </p:nvPr>
        </p:nvSpPr>
        <p:spPr>
          <a:xfrm>
            <a:off x="1215300" y="1723650"/>
            <a:ext cx="6713400" cy="819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What combination of </a:t>
            </a:r>
            <a:r>
              <a:rPr lang="en">
                <a:solidFill>
                  <a:schemeClr val="accent1"/>
                </a:solidFill>
              </a:rPr>
              <a:t>physicochemical</a:t>
            </a:r>
            <a:r>
              <a:rPr lang="en">
                <a:solidFill>
                  <a:schemeClr val="accent1"/>
                </a:solidFill>
              </a:rPr>
              <a:t> traits</a:t>
            </a:r>
            <a:r>
              <a:rPr lang="en"/>
              <a:t> make a White Wine “good” to a consumer?</a:t>
            </a:r>
            <a:endParaRPr/>
          </a:p>
        </p:txBody>
      </p:sp>
      <p:sp>
        <p:nvSpPr>
          <p:cNvPr id="85" name="Google Shape;85;p14"/>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About the Dataset: White Wine Quality</a:t>
            </a:r>
            <a:endParaRPr/>
          </a:p>
        </p:txBody>
      </p:sp>
      <p:sp>
        <p:nvSpPr>
          <p:cNvPr id="91" name="Google Shape;91;p15"/>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600"/>
              </a:spcBef>
              <a:spcAft>
                <a:spcPts val="0"/>
              </a:spcAft>
              <a:buSzPts val="2400"/>
              <a:buChar char="◎"/>
            </a:pPr>
            <a:r>
              <a:rPr lang="en"/>
              <a:t>Portuguese "Vinho Verde" White Wine</a:t>
            </a:r>
            <a:endParaRPr/>
          </a:p>
          <a:p>
            <a:pPr indent="-381000" lvl="0" marL="457200" rtl="0" algn="l">
              <a:lnSpc>
                <a:spcPct val="115000"/>
              </a:lnSpc>
              <a:spcBef>
                <a:spcPts val="0"/>
              </a:spcBef>
              <a:spcAft>
                <a:spcPts val="0"/>
              </a:spcAft>
              <a:buSzPts val="2400"/>
              <a:buChar char="◎"/>
            </a:pPr>
            <a:r>
              <a:rPr lang="en"/>
              <a:t>Inputs are 11 </a:t>
            </a:r>
            <a:r>
              <a:rPr lang="en"/>
              <a:t>physicochemical predictors decided through testing</a:t>
            </a:r>
            <a:endParaRPr/>
          </a:p>
          <a:p>
            <a:pPr indent="-381000" lvl="0" marL="457200" rtl="0" algn="l">
              <a:lnSpc>
                <a:spcPct val="150000"/>
              </a:lnSpc>
              <a:spcBef>
                <a:spcPts val="0"/>
              </a:spcBef>
              <a:spcAft>
                <a:spcPts val="0"/>
              </a:spcAft>
              <a:buSzPts val="2400"/>
              <a:buChar char="◎"/>
            </a:pPr>
            <a:r>
              <a:rPr lang="en"/>
              <a:t>Output is a quality score based on sensory data</a:t>
            </a:r>
            <a:endParaRPr/>
          </a:p>
          <a:p>
            <a:pPr indent="0" lvl="0" marL="0" rtl="0" algn="l">
              <a:lnSpc>
                <a:spcPct val="115000"/>
              </a:lnSpc>
              <a:spcBef>
                <a:spcPts val="600"/>
              </a:spcBef>
              <a:spcAft>
                <a:spcPts val="0"/>
              </a:spcAft>
              <a:buNone/>
            </a:pPr>
            <a:r>
              <a:rPr lang="en"/>
              <a:t>We tested several feature selection methods to determine the most </a:t>
            </a:r>
            <a:r>
              <a:rPr lang="en"/>
              <a:t>relevant</a:t>
            </a:r>
            <a:r>
              <a:rPr lang="en"/>
              <a:t> variables. </a:t>
            </a:r>
            <a:endParaRPr/>
          </a:p>
        </p:txBody>
      </p:sp>
      <p:sp>
        <p:nvSpPr>
          <p:cNvPr id="92" name="Google Shape;92;p1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8" name="Google Shape;98;p16"/>
          <p:cNvPicPr preferRelativeResize="0"/>
          <p:nvPr/>
        </p:nvPicPr>
        <p:blipFill>
          <a:blip r:embed="rId3">
            <a:alphaModFix/>
          </a:blip>
          <a:stretch>
            <a:fillRect/>
          </a:stretch>
        </p:blipFill>
        <p:spPr>
          <a:xfrm>
            <a:off x="240175" y="730361"/>
            <a:ext cx="8663651" cy="3682775"/>
          </a:xfrm>
          <a:prstGeom prst="rect">
            <a:avLst/>
          </a:prstGeom>
          <a:noFill/>
          <a:ln>
            <a:noFill/>
          </a:ln>
        </p:spPr>
      </p:pic>
      <p:sp>
        <p:nvSpPr>
          <p:cNvPr id="99" name="Google Shape;99;p16"/>
          <p:cNvSpPr txBox="1"/>
          <p:nvPr>
            <p:ph idx="4294967295" type="title"/>
          </p:nvPr>
        </p:nvSpPr>
        <p:spPr>
          <a:xfrm>
            <a:off x="2155200" y="-72875"/>
            <a:ext cx="48336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About the Dataset: White Wine Quality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p:nvPr/>
        </p:nvSpPr>
        <p:spPr>
          <a:xfrm>
            <a:off x="594125" y="962083"/>
            <a:ext cx="1577400" cy="15378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a:off x="732679" y="1097188"/>
            <a:ext cx="1299600" cy="1267500"/>
          </a:xfrm>
          <a:prstGeom prst="ellipse">
            <a:avLst/>
          </a:prstGeom>
          <a:noFill/>
          <a:ln cap="flat" cmpd="sng" w="9525">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263238"/>
                </a:solidFill>
                <a:latin typeface="Source Sans Pro"/>
                <a:ea typeface="Source Sans Pro"/>
                <a:cs typeface="Source Sans Pro"/>
                <a:sym typeface="Source Sans Pro"/>
              </a:rPr>
              <a:t>   KNN</a:t>
            </a:r>
            <a:endParaRPr b="1" sz="1800">
              <a:solidFill>
                <a:srgbClr val="263238"/>
              </a:solidFill>
              <a:latin typeface="Source Sans Pro"/>
              <a:ea typeface="Source Sans Pro"/>
              <a:cs typeface="Source Sans Pro"/>
              <a:sym typeface="Source Sans Pro"/>
            </a:endParaRPr>
          </a:p>
        </p:txBody>
      </p:sp>
      <p:sp>
        <p:nvSpPr>
          <p:cNvPr id="106" name="Google Shape;106;p17"/>
          <p:cNvSpPr/>
          <p:nvPr/>
        </p:nvSpPr>
        <p:spPr>
          <a:xfrm>
            <a:off x="2032287" y="2364698"/>
            <a:ext cx="1692300" cy="16500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p:nvPr/>
        </p:nvSpPr>
        <p:spPr>
          <a:xfrm>
            <a:off x="2180980" y="2509689"/>
            <a:ext cx="1395000" cy="1360500"/>
          </a:xfrm>
          <a:prstGeom prst="ellipse">
            <a:avLst/>
          </a:prstGeom>
          <a:noFill/>
          <a:ln cap="flat" cmpd="sng" w="28575">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263238"/>
                </a:solidFill>
                <a:latin typeface="Source Sans Pro"/>
                <a:ea typeface="Source Sans Pro"/>
                <a:cs typeface="Source Sans Pro"/>
                <a:sym typeface="Source Sans Pro"/>
              </a:rPr>
              <a:t>Boruta+Simple Tree Models</a:t>
            </a:r>
            <a:endParaRPr b="1" sz="1700">
              <a:solidFill>
                <a:srgbClr val="263238"/>
              </a:solidFill>
              <a:latin typeface="Source Sans Pro"/>
              <a:ea typeface="Source Sans Pro"/>
              <a:cs typeface="Source Sans Pro"/>
              <a:sym typeface="Source Sans Pro"/>
            </a:endParaRPr>
          </a:p>
        </p:txBody>
      </p:sp>
      <p:sp>
        <p:nvSpPr>
          <p:cNvPr id="108" name="Google Shape;108;p17"/>
          <p:cNvSpPr/>
          <p:nvPr/>
        </p:nvSpPr>
        <p:spPr>
          <a:xfrm>
            <a:off x="3510551" y="452775"/>
            <a:ext cx="1868700" cy="18219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a:off x="3674744" y="612777"/>
            <a:ext cx="1539900" cy="1501800"/>
          </a:xfrm>
          <a:prstGeom prst="ellipse">
            <a:avLst/>
          </a:prstGeom>
          <a:noFill/>
          <a:ln cap="flat" cmpd="sng" w="7620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263238"/>
                </a:solidFill>
                <a:latin typeface="Source Sans Pro"/>
                <a:ea typeface="Source Sans Pro"/>
                <a:cs typeface="Source Sans Pro"/>
                <a:sym typeface="Source Sans Pro"/>
              </a:rPr>
              <a:t>Bagging +</a:t>
            </a:r>
            <a:endParaRPr b="1" sz="1800">
              <a:solidFill>
                <a:srgbClr val="263238"/>
              </a:solidFill>
              <a:latin typeface="Source Sans Pro"/>
              <a:ea typeface="Source Sans Pro"/>
              <a:cs typeface="Source Sans Pro"/>
              <a:sym typeface="Source Sans Pro"/>
            </a:endParaRPr>
          </a:p>
          <a:p>
            <a:pPr indent="0" lvl="0" marL="0" rtl="0" algn="ctr">
              <a:spcBef>
                <a:spcPts val="0"/>
              </a:spcBef>
              <a:spcAft>
                <a:spcPts val="0"/>
              </a:spcAft>
              <a:buNone/>
            </a:pPr>
            <a:r>
              <a:rPr b="1" lang="en" sz="1800">
                <a:solidFill>
                  <a:srgbClr val="263238"/>
                </a:solidFill>
                <a:latin typeface="Source Sans Pro"/>
                <a:ea typeface="Source Sans Pro"/>
                <a:cs typeface="Source Sans Pro"/>
                <a:sym typeface="Source Sans Pro"/>
              </a:rPr>
              <a:t>Boosting</a:t>
            </a:r>
            <a:endParaRPr b="1" sz="1800">
              <a:solidFill>
                <a:srgbClr val="263238"/>
              </a:solidFill>
              <a:latin typeface="Source Sans Pro"/>
              <a:ea typeface="Source Sans Pro"/>
              <a:cs typeface="Source Sans Pro"/>
              <a:sym typeface="Source Sans Pro"/>
            </a:endParaRPr>
          </a:p>
        </p:txBody>
      </p:sp>
      <p:cxnSp>
        <p:nvCxnSpPr>
          <p:cNvPr id="110" name="Google Shape;110;p17"/>
          <p:cNvCxnSpPr>
            <a:stCxn id="104" idx="5"/>
            <a:endCxn id="106" idx="1"/>
          </p:cNvCxnSpPr>
          <p:nvPr/>
        </p:nvCxnSpPr>
        <p:spPr>
          <a:xfrm>
            <a:off x="1940520" y="2274678"/>
            <a:ext cx="339600" cy="331800"/>
          </a:xfrm>
          <a:prstGeom prst="straightConnector1">
            <a:avLst/>
          </a:prstGeom>
          <a:noFill/>
          <a:ln cap="flat" cmpd="sng" w="9525">
            <a:solidFill>
              <a:srgbClr val="CFD8DC"/>
            </a:solidFill>
            <a:prstDash val="solid"/>
            <a:round/>
            <a:headEnd len="med" w="med" type="none"/>
            <a:tailEnd len="med" w="med" type="none"/>
          </a:ln>
        </p:spPr>
      </p:cxnSp>
      <p:cxnSp>
        <p:nvCxnSpPr>
          <p:cNvPr id="111" name="Google Shape;111;p17"/>
          <p:cNvCxnSpPr>
            <a:stCxn id="106" idx="7"/>
            <a:endCxn id="108" idx="3"/>
          </p:cNvCxnSpPr>
          <p:nvPr/>
        </p:nvCxnSpPr>
        <p:spPr>
          <a:xfrm flipH="1" rot="10800000">
            <a:off x="3476755" y="2007835"/>
            <a:ext cx="307500" cy="598500"/>
          </a:xfrm>
          <a:prstGeom prst="straightConnector1">
            <a:avLst/>
          </a:prstGeom>
          <a:noFill/>
          <a:ln cap="flat" cmpd="sng" w="28575">
            <a:solidFill>
              <a:srgbClr val="CFD8DC"/>
            </a:solidFill>
            <a:prstDash val="solid"/>
            <a:round/>
            <a:headEnd len="med" w="med" type="none"/>
            <a:tailEnd len="med" w="med" type="none"/>
          </a:ln>
        </p:spPr>
      </p:cxnSp>
      <p:sp>
        <p:nvSpPr>
          <p:cNvPr id="112" name="Google Shape;112;p1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113" name="Google Shape;113;p17"/>
          <p:cNvCxnSpPr>
            <a:stCxn id="108" idx="5"/>
            <a:endCxn id="114" idx="1"/>
          </p:cNvCxnSpPr>
          <p:nvPr/>
        </p:nvCxnSpPr>
        <p:spPr>
          <a:xfrm>
            <a:off x="5105586" y="2007864"/>
            <a:ext cx="382800" cy="670500"/>
          </a:xfrm>
          <a:prstGeom prst="straightConnector1">
            <a:avLst/>
          </a:prstGeom>
          <a:noFill/>
          <a:ln cap="flat" cmpd="sng" w="28575">
            <a:solidFill>
              <a:srgbClr val="CFD8DC"/>
            </a:solidFill>
            <a:prstDash val="solid"/>
            <a:round/>
            <a:headEnd len="med" w="med" type="none"/>
            <a:tailEnd len="med" w="med" type="none"/>
          </a:ln>
        </p:spPr>
      </p:cxnSp>
      <p:sp>
        <p:nvSpPr>
          <p:cNvPr id="114" name="Google Shape;114;p17"/>
          <p:cNvSpPr/>
          <p:nvPr/>
        </p:nvSpPr>
        <p:spPr>
          <a:xfrm>
            <a:off x="5214652" y="2411476"/>
            <a:ext cx="1868700" cy="18219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a:off x="5378799" y="2571547"/>
            <a:ext cx="1539600" cy="1501800"/>
          </a:xfrm>
          <a:prstGeom prst="ellipse">
            <a:avLst/>
          </a:prstGeom>
          <a:noFill/>
          <a:ln cap="flat" cmpd="sng" w="9525">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263238"/>
                </a:solidFill>
                <a:latin typeface="Source Sans Pro"/>
                <a:ea typeface="Source Sans Pro"/>
                <a:cs typeface="Source Sans Pro"/>
                <a:sym typeface="Source Sans Pro"/>
              </a:rPr>
              <a:t>Linear/</a:t>
            </a:r>
            <a:endParaRPr b="1">
              <a:solidFill>
                <a:srgbClr val="263238"/>
              </a:solidFill>
              <a:latin typeface="Source Sans Pro"/>
              <a:ea typeface="Source Sans Pro"/>
              <a:cs typeface="Source Sans Pro"/>
              <a:sym typeface="Source Sans Pro"/>
            </a:endParaRPr>
          </a:p>
          <a:p>
            <a:pPr indent="0" lvl="0" marL="0" rtl="0" algn="ctr">
              <a:spcBef>
                <a:spcPts val="0"/>
              </a:spcBef>
              <a:spcAft>
                <a:spcPts val="0"/>
              </a:spcAft>
              <a:buNone/>
            </a:pPr>
            <a:r>
              <a:rPr b="1" lang="en">
                <a:solidFill>
                  <a:srgbClr val="263238"/>
                </a:solidFill>
                <a:latin typeface="Source Sans Pro"/>
                <a:ea typeface="Source Sans Pro"/>
                <a:cs typeface="Source Sans Pro"/>
                <a:sym typeface="Source Sans Pro"/>
              </a:rPr>
              <a:t>Multiple Regression</a:t>
            </a:r>
            <a:endParaRPr b="1">
              <a:solidFill>
                <a:srgbClr val="263238"/>
              </a:solidFill>
              <a:latin typeface="Source Sans Pro"/>
              <a:ea typeface="Source Sans Pro"/>
              <a:cs typeface="Source Sans Pro"/>
              <a:sym typeface="Source Sans Pro"/>
            </a:endParaRPr>
          </a:p>
        </p:txBody>
      </p:sp>
      <p:sp>
        <p:nvSpPr>
          <p:cNvPr id="116" name="Google Shape;116;p17"/>
          <p:cNvSpPr/>
          <p:nvPr/>
        </p:nvSpPr>
        <p:spPr>
          <a:xfrm>
            <a:off x="6857562" y="905973"/>
            <a:ext cx="1692300" cy="16500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a:off x="7006255" y="1050964"/>
            <a:ext cx="1395000" cy="1360500"/>
          </a:xfrm>
          <a:prstGeom prst="ellipse">
            <a:avLst/>
          </a:prstGeom>
          <a:noFill/>
          <a:ln cap="flat" cmpd="sng" w="28575">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263238"/>
                </a:solidFill>
                <a:latin typeface="Source Sans Pro"/>
                <a:ea typeface="Source Sans Pro"/>
                <a:cs typeface="Source Sans Pro"/>
                <a:sym typeface="Source Sans Pro"/>
              </a:rPr>
              <a:t>Neural Nets</a:t>
            </a:r>
            <a:endParaRPr b="1" sz="1800">
              <a:solidFill>
                <a:srgbClr val="263238"/>
              </a:solidFill>
              <a:latin typeface="Source Sans Pro"/>
              <a:ea typeface="Source Sans Pro"/>
              <a:cs typeface="Source Sans Pro"/>
              <a:sym typeface="Source Sans Pro"/>
            </a:endParaRPr>
          </a:p>
        </p:txBody>
      </p:sp>
      <p:cxnSp>
        <p:nvCxnSpPr>
          <p:cNvPr id="118" name="Google Shape;118;p17"/>
          <p:cNvCxnSpPr>
            <a:stCxn id="114" idx="7"/>
            <a:endCxn id="116" idx="3"/>
          </p:cNvCxnSpPr>
          <p:nvPr/>
        </p:nvCxnSpPr>
        <p:spPr>
          <a:xfrm flipH="1" rot="10800000">
            <a:off x="6809687" y="2314387"/>
            <a:ext cx="295800" cy="363900"/>
          </a:xfrm>
          <a:prstGeom prst="straightConnector1">
            <a:avLst/>
          </a:prstGeom>
          <a:noFill/>
          <a:ln cap="flat" cmpd="sng" w="28575">
            <a:solidFill>
              <a:srgbClr val="CFD8DC"/>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KNN</a:t>
            </a:r>
            <a:endParaRPr/>
          </a:p>
        </p:txBody>
      </p:sp>
      <p:sp>
        <p:nvSpPr>
          <p:cNvPr id="124" name="Google Shape;124;p18"/>
          <p:cNvSpPr txBox="1"/>
          <p:nvPr/>
        </p:nvSpPr>
        <p:spPr>
          <a:xfrm>
            <a:off x="786150" y="1164822"/>
            <a:ext cx="3179400" cy="2982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a:solidFill>
                <a:srgbClr val="0091EA"/>
              </a:solidFill>
              <a:latin typeface="Source Sans Pro"/>
              <a:ea typeface="Source Sans Pro"/>
              <a:cs typeface="Source Sans Pro"/>
              <a:sym typeface="Source Sans Pro"/>
            </a:endParaRPr>
          </a:p>
          <a:p>
            <a:pPr indent="-317500" lvl="0" marL="457200" rtl="0" algn="l">
              <a:spcBef>
                <a:spcPts val="600"/>
              </a:spcBef>
              <a:spcAft>
                <a:spcPts val="0"/>
              </a:spcAft>
              <a:buClr>
                <a:srgbClr val="263238"/>
              </a:buClr>
              <a:buSzPts val="1400"/>
              <a:buFont typeface="Source Sans Pro"/>
              <a:buChar char="●"/>
            </a:pPr>
            <a:r>
              <a:rPr lang="en">
                <a:solidFill>
                  <a:srgbClr val="263238"/>
                </a:solidFill>
                <a:latin typeface="Source Sans Pro"/>
                <a:ea typeface="Source Sans Pro"/>
                <a:cs typeface="Source Sans Pro"/>
                <a:sym typeface="Source Sans Pro"/>
              </a:rPr>
              <a:t>We had to increase the complexity fairly significantly to get a sizeable drop in RMSE</a:t>
            </a:r>
            <a:endParaRPr>
              <a:solidFill>
                <a:srgbClr val="263238"/>
              </a:solidFill>
              <a:latin typeface="Source Sans Pro"/>
              <a:ea typeface="Source Sans Pro"/>
              <a:cs typeface="Source Sans Pro"/>
              <a:sym typeface="Source Sans Pro"/>
            </a:endParaRPr>
          </a:p>
          <a:p>
            <a:pPr indent="0" lvl="0" marL="457200" rtl="0" algn="l">
              <a:spcBef>
                <a:spcPts val="600"/>
              </a:spcBef>
              <a:spcAft>
                <a:spcPts val="0"/>
              </a:spcAft>
              <a:buNone/>
            </a:pPr>
            <a:r>
              <a:t/>
            </a:r>
            <a:endParaRPr>
              <a:solidFill>
                <a:srgbClr val="263238"/>
              </a:solidFill>
              <a:latin typeface="Source Sans Pro"/>
              <a:ea typeface="Source Sans Pro"/>
              <a:cs typeface="Source Sans Pro"/>
              <a:sym typeface="Source Sans Pro"/>
            </a:endParaRPr>
          </a:p>
          <a:p>
            <a:pPr indent="-317500" lvl="0" marL="457200" rtl="0" algn="l">
              <a:spcBef>
                <a:spcPts val="600"/>
              </a:spcBef>
              <a:spcAft>
                <a:spcPts val="0"/>
              </a:spcAft>
              <a:buClr>
                <a:srgbClr val="263238"/>
              </a:buClr>
              <a:buSzPts val="1400"/>
              <a:buFont typeface="Source Sans Pro"/>
              <a:buChar char="●"/>
            </a:pPr>
            <a:r>
              <a:rPr lang="en">
                <a:solidFill>
                  <a:schemeClr val="dk1"/>
                </a:solidFill>
                <a:latin typeface="Source Sans Pro"/>
                <a:ea typeface="Source Sans Pro"/>
                <a:cs typeface="Source Sans Pro"/>
                <a:sym typeface="Source Sans Pro"/>
              </a:rPr>
              <a:t>The complexity proved to be detrimental to the model after a K value of 150.</a:t>
            </a:r>
            <a:endParaRPr>
              <a:solidFill>
                <a:srgbClr val="263238"/>
              </a:solidFill>
              <a:latin typeface="Source Sans Pro"/>
              <a:ea typeface="Source Sans Pro"/>
              <a:cs typeface="Source Sans Pro"/>
              <a:sym typeface="Source Sans Pro"/>
            </a:endParaRPr>
          </a:p>
          <a:p>
            <a:pPr indent="0" lvl="0" marL="0" rtl="0" algn="l">
              <a:spcBef>
                <a:spcPts val="600"/>
              </a:spcBef>
              <a:spcAft>
                <a:spcPts val="0"/>
              </a:spcAft>
              <a:buClr>
                <a:schemeClr val="dk1"/>
              </a:buClr>
              <a:buSzPts val="1100"/>
              <a:buFont typeface="Arial"/>
              <a:buNone/>
            </a:pPr>
            <a:r>
              <a:t/>
            </a:r>
            <a:endParaRPr>
              <a:solidFill>
                <a:srgbClr val="263238"/>
              </a:solidFill>
              <a:latin typeface="Source Sans Pro"/>
              <a:ea typeface="Source Sans Pro"/>
              <a:cs typeface="Source Sans Pro"/>
              <a:sym typeface="Source Sans Pro"/>
            </a:endParaRPr>
          </a:p>
          <a:p>
            <a:pPr indent="0" lvl="0" marL="0" rtl="0" algn="l">
              <a:spcBef>
                <a:spcPts val="600"/>
              </a:spcBef>
              <a:spcAft>
                <a:spcPts val="0"/>
              </a:spcAft>
              <a:buClr>
                <a:schemeClr val="dk1"/>
              </a:buClr>
              <a:buSzPts val="1100"/>
              <a:buFont typeface="Arial"/>
              <a:buNone/>
            </a:pPr>
            <a:r>
              <a:rPr lang="en">
                <a:solidFill>
                  <a:srgbClr val="263238"/>
                </a:solidFill>
                <a:latin typeface="Source Sans Pro"/>
                <a:ea typeface="Source Sans Pro"/>
                <a:cs typeface="Source Sans Pro"/>
                <a:sym typeface="Source Sans Pro"/>
              </a:rPr>
              <a:t>Lowest RMSE given at a K value of </a:t>
            </a:r>
            <a:r>
              <a:rPr b="1" lang="en">
                <a:solidFill>
                  <a:srgbClr val="263238"/>
                </a:solidFill>
                <a:latin typeface="Source Sans Pro"/>
                <a:ea typeface="Source Sans Pro"/>
                <a:cs typeface="Source Sans Pro"/>
                <a:sym typeface="Source Sans Pro"/>
              </a:rPr>
              <a:t>150</a:t>
            </a:r>
            <a:r>
              <a:rPr lang="en">
                <a:solidFill>
                  <a:srgbClr val="263238"/>
                </a:solidFill>
                <a:latin typeface="Source Sans Pro"/>
                <a:ea typeface="Source Sans Pro"/>
                <a:cs typeface="Source Sans Pro"/>
                <a:sym typeface="Source Sans Pro"/>
              </a:rPr>
              <a:t> nearest neighbors</a:t>
            </a:r>
            <a:endParaRPr>
              <a:solidFill>
                <a:srgbClr val="263238"/>
              </a:solidFill>
              <a:latin typeface="Source Sans Pro"/>
              <a:ea typeface="Source Sans Pro"/>
              <a:cs typeface="Source Sans Pro"/>
              <a:sym typeface="Source Sans Pro"/>
            </a:endParaRPr>
          </a:p>
          <a:p>
            <a:pPr indent="0" lvl="0" marL="0" rtl="0" algn="l">
              <a:spcBef>
                <a:spcPts val="600"/>
              </a:spcBef>
              <a:spcAft>
                <a:spcPts val="0"/>
              </a:spcAft>
              <a:buClr>
                <a:schemeClr val="dk1"/>
              </a:buClr>
              <a:buSzPts val="1100"/>
              <a:buFont typeface="Arial"/>
              <a:buNone/>
            </a:pPr>
            <a:r>
              <a:t/>
            </a:r>
            <a:endParaRPr>
              <a:solidFill>
                <a:srgbClr val="263238"/>
              </a:solidFill>
              <a:latin typeface="Source Sans Pro"/>
              <a:ea typeface="Source Sans Pro"/>
              <a:cs typeface="Source Sans Pro"/>
              <a:sym typeface="Source Sans Pro"/>
            </a:endParaRPr>
          </a:p>
          <a:p>
            <a:pPr indent="0" lvl="0" marL="0" rtl="0" algn="l">
              <a:spcBef>
                <a:spcPts val="600"/>
              </a:spcBef>
              <a:spcAft>
                <a:spcPts val="0"/>
              </a:spcAft>
              <a:buNone/>
            </a:pPr>
            <a:r>
              <a:t/>
            </a:r>
            <a:endParaRPr>
              <a:solidFill>
                <a:srgbClr val="263238"/>
              </a:solidFill>
              <a:latin typeface="Source Sans Pro"/>
              <a:ea typeface="Source Sans Pro"/>
              <a:cs typeface="Source Sans Pro"/>
              <a:sym typeface="Source Sans Pro"/>
            </a:endParaRPr>
          </a:p>
        </p:txBody>
      </p:sp>
      <p:sp>
        <p:nvSpPr>
          <p:cNvPr id="125" name="Google Shape;125;p1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6" name="Google Shape;126;p18"/>
          <p:cNvPicPr preferRelativeResize="0"/>
          <p:nvPr/>
        </p:nvPicPr>
        <p:blipFill>
          <a:blip r:embed="rId3">
            <a:alphaModFix/>
          </a:blip>
          <a:stretch>
            <a:fillRect/>
          </a:stretch>
        </p:blipFill>
        <p:spPr>
          <a:xfrm>
            <a:off x="4306625" y="1435026"/>
            <a:ext cx="4428450" cy="2185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 Selection</a:t>
            </a:r>
            <a:endParaRPr/>
          </a:p>
        </p:txBody>
      </p:sp>
      <p:sp>
        <p:nvSpPr>
          <p:cNvPr id="132" name="Google Shape;132;p19"/>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600"/>
              </a:spcBef>
              <a:spcAft>
                <a:spcPts val="0"/>
              </a:spcAft>
              <a:buSzPts val="2400"/>
              <a:buChar char="◎"/>
            </a:pPr>
            <a:r>
              <a:rPr lang="en"/>
              <a:t>Boruta package feature selection</a:t>
            </a:r>
            <a:endParaRPr/>
          </a:p>
          <a:p>
            <a:pPr indent="-381000" lvl="1" marL="914400" rtl="0" algn="l">
              <a:lnSpc>
                <a:spcPct val="115000"/>
              </a:lnSpc>
              <a:spcBef>
                <a:spcPts val="0"/>
              </a:spcBef>
              <a:spcAft>
                <a:spcPts val="0"/>
              </a:spcAft>
              <a:buSzPts val="2400"/>
              <a:buChar char="○"/>
            </a:pPr>
            <a:r>
              <a:rPr lang="en"/>
              <a:t>Based on random forests</a:t>
            </a:r>
            <a:endParaRPr/>
          </a:p>
          <a:p>
            <a:pPr indent="-381000" lvl="1" marL="914400" rtl="0" algn="l">
              <a:lnSpc>
                <a:spcPct val="115000"/>
              </a:lnSpc>
              <a:spcBef>
                <a:spcPts val="0"/>
              </a:spcBef>
              <a:spcAft>
                <a:spcPts val="0"/>
              </a:spcAft>
              <a:buSzPts val="2400"/>
              <a:buChar char="○"/>
            </a:pPr>
            <a:r>
              <a:rPr lang="en"/>
              <a:t>Instead of over-pruning a version of the data set, all features are tested for relevance, </a:t>
            </a:r>
            <a:r>
              <a:rPr lang="en"/>
              <a:t>regardless</a:t>
            </a:r>
            <a:r>
              <a:rPr lang="en"/>
              <a:t> of how weak or strong</a:t>
            </a:r>
            <a:endParaRPr/>
          </a:p>
          <a:p>
            <a:pPr indent="-381000" lvl="1" marL="914400" rtl="0" algn="l">
              <a:lnSpc>
                <a:spcPct val="115000"/>
              </a:lnSpc>
              <a:spcBef>
                <a:spcPts val="0"/>
              </a:spcBef>
              <a:spcAft>
                <a:spcPts val="0"/>
              </a:spcAft>
              <a:buSzPts val="2400"/>
              <a:buChar char="○"/>
            </a:pPr>
            <a:r>
              <a:rPr lang="en"/>
              <a:t>Gives a plot of all features based on importance</a:t>
            </a:r>
            <a:endParaRPr/>
          </a:p>
          <a:p>
            <a:pPr indent="0" lvl="0" marL="0" rtl="0" algn="l">
              <a:lnSpc>
                <a:spcPct val="115000"/>
              </a:lnSpc>
              <a:spcBef>
                <a:spcPts val="600"/>
              </a:spcBef>
              <a:spcAft>
                <a:spcPts val="0"/>
              </a:spcAft>
              <a:buNone/>
            </a:pPr>
            <a:r>
              <a:t/>
            </a:r>
            <a:endParaRPr/>
          </a:p>
        </p:txBody>
      </p:sp>
      <p:sp>
        <p:nvSpPr>
          <p:cNvPr id="133" name="Google Shape;133;p1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419400" y="-5"/>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Boruta F</a:t>
            </a:r>
            <a:r>
              <a:rPr lang="en"/>
              <a:t>eature Selection</a:t>
            </a:r>
            <a:endParaRPr/>
          </a:p>
        </p:txBody>
      </p:sp>
      <p:sp>
        <p:nvSpPr>
          <p:cNvPr id="139" name="Google Shape;139;p2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0" name="Google Shape;140;p20"/>
          <p:cNvPicPr preferRelativeResize="0"/>
          <p:nvPr/>
        </p:nvPicPr>
        <p:blipFill>
          <a:blip r:embed="rId3">
            <a:alphaModFix/>
          </a:blip>
          <a:stretch>
            <a:fillRect/>
          </a:stretch>
        </p:blipFill>
        <p:spPr>
          <a:xfrm>
            <a:off x="2479174" y="902675"/>
            <a:ext cx="4185648" cy="3650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