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Garamon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ie7nmTmy5vCgK+HOv7IGjoVFP7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Garamond-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Garamond-italic.fntdata"/><Relationship Id="rId12" Type="http://schemas.openxmlformats.org/officeDocument/2006/relationships/slide" Target="slides/slide6.xml"/><Relationship Id="rId34" Type="http://schemas.openxmlformats.org/officeDocument/2006/relationships/font" Target="fonts/Garamond-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Garamon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2588" y="687388"/>
            <a:ext cx="6092825" cy="34274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1:notes"/>
          <p:cNvSpPr txBox="1"/>
          <p:nvPr>
            <p:ph idx="1" type="body"/>
          </p:nvPr>
        </p:nvSpPr>
        <p:spPr>
          <a:xfrm>
            <a:off x="685800" y="4343406"/>
            <a:ext cx="5486400" cy="4114805"/>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619f6c96b_0_31:notes"/>
          <p:cNvSpPr/>
          <p:nvPr>
            <p:ph idx="2" type="sldImg"/>
          </p:nvPr>
        </p:nvSpPr>
        <p:spPr>
          <a:xfrm>
            <a:off x="382588" y="687388"/>
            <a:ext cx="6092700" cy="342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g18619f6c96b_0_31: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0"/>
              </a:spcBef>
              <a:spcAft>
                <a:spcPts val="0"/>
              </a:spcAft>
              <a:buSzPts val="1400"/>
              <a:buNone/>
            </a:pPr>
            <a:r>
              <a:t/>
            </a:r>
            <a:endParaRPr/>
          </a:p>
        </p:txBody>
      </p:sp>
      <p:sp>
        <p:nvSpPr>
          <p:cNvPr id="201" name="Google Shape;201;g18619f6c96b_0_31: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619f6c96b_5_0: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360"/>
              </a:spcBef>
              <a:spcAft>
                <a:spcPts val="0"/>
              </a:spcAft>
              <a:buSzPts val="1400"/>
              <a:buNone/>
            </a:pPr>
            <a:r>
              <a:t/>
            </a:r>
            <a:endParaRPr/>
          </a:p>
        </p:txBody>
      </p:sp>
      <p:sp>
        <p:nvSpPr>
          <p:cNvPr id="209" name="Google Shape;209;g18619f6c96b_5_0: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8619f6c96b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8619f6c96b_5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619f6c96b_0_39:notes"/>
          <p:cNvSpPr/>
          <p:nvPr>
            <p:ph idx="2" type="sldImg"/>
          </p:nvPr>
        </p:nvSpPr>
        <p:spPr>
          <a:xfrm>
            <a:off x="382588" y="687388"/>
            <a:ext cx="6092700" cy="342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6" name="Google Shape;236;g18619f6c96b_0_39: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0"/>
              </a:spcBef>
              <a:spcAft>
                <a:spcPts val="0"/>
              </a:spcAft>
              <a:buSzPts val="1400"/>
              <a:buNone/>
            </a:pPr>
            <a:r>
              <a:t/>
            </a:r>
            <a:endParaRPr/>
          </a:p>
        </p:txBody>
      </p:sp>
      <p:sp>
        <p:nvSpPr>
          <p:cNvPr id="237" name="Google Shape;237;g18619f6c96b_0_39: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8821431353_1_15: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360"/>
              </a:spcBef>
              <a:spcAft>
                <a:spcPts val="0"/>
              </a:spcAft>
              <a:buSzPts val="1400"/>
              <a:buNone/>
            </a:pPr>
            <a:r>
              <a:t/>
            </a:r>
            <a:endParaRPr/>
          </a:p>
        </p:txBody>
      </p:sp>
      <p:sp>
        <p:nvSpPr>
          <p:cNvPr id="245" name="Google Shape;245;g18821431353_1_15: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821431353_1_34: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360"/>
              </a:spcBef>
              <a:spcAft>
                <a:spcPts val="0"/>
              </a:spcAft>
              <a:buSzPts val="1400"/>
              <a:buNone/>
            </a:pPr>
            <a:r>
              <a:t/>
            </a:r>
            <a:endParaRPr/>
          </a:p>
        </p:txBody>
      </p:sp>
      <p:sp>
        <p:nvSpPr>
          <p:cNvPr id="263" name="Google Shape;263;g18821431353_1_34: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8619f6c96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8619f6c9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882143135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8821431353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050">
                <a:solidFill>
                  <a:schemeClr val="dk1"/>
                </a:solidFill>
                <a:highlight>
                  <a:srgbClr val="FFFFFF"/>
                </a:highlight>
              </a:rPr>
              <a:t>Entertainment companies and travel agencies can target these groups as lonely youngsters are likely to spend their time and money on entertainment, travelling, and adventure sport. The Co-op Foundations and charitable organizations working to prevent and tackle youth loneliness can take these factors into consideration to help young people form stronger connections within their community.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619f6c96b_0_57:notes"/>
          <p:cNvSpPr/>
          <p:nvPr>
            <p:ph idx="2" type="sldImg"/>
          </p:nvPr>
        </p:nvSpPr>
        <p:spPr>
          <a:xfrm>
            <a:off x="382588" y="687388"/>
            <a:ext cx="6092700" cy="342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1" name="Google Shape;291;g18619f6c96b_0_57: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0"/>
              </a:spcBef>
              <a:spcAft>
                <a:spcPts val="0"/>
              </a:spcAft>
              <a:buSzPts val="1400"/>
              <a:buNone/>
            </a:pPr>
            <a:r>
              <a:t/>
            </a:r>
            <a:endParaRPr/>
          </a:p>
        </p:txBody>
      </p:sp>
      <p:sp>
        <p:nvSpPr>
          <p:cNvPr id="292" name="Google Shape;292;g18619f6c96b_0_57: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619f6c96b_0_65: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101600" marR="114300" rtl="0" algn="l">
              <a:lnSpc>
                <a:spcPct val="115000"/>
              </a:lnSpc>
              <a:spcBef>
                <a:spcPts val="0"/>
              </a:spcBef>
              <a:spcAft>
                <a:spcPts val="0"/>
              </a:spcAft>
              <a:buClr>
                <a:schemeClr val="dk1"/>
              </a:buClr>
              <a:buSzPts val="1100"/>
              <a:buFont typeface="Arial"/>
              <a:buNone/>
            </a:pPr>
            <a:r>
              <a:rPr lang="en-GB" sz="1050">
                <a:solidFill>
                  <a:schemeClr val="dk1"/>
                </a:solidFill>
                <a:highlight>
                  <a:srgbClr val="FFFFFF"/>
                </a:highlight>
              </a:rPr>
              <a:t>As we can see here that people who have never had alcohol and have been former smokers spend more on healthy eating.These insights will help us during classification and prediction later on.</a:t>
            </a:r>
            <a:endParaRPr sz="1050">
              <a:solidFill>
                <a:schemeClr val="dk1"/>
              </a:solidFill>
              <a:highlight>
                <a:srgbClr val="FFFFFF"/>
              </a:highlight>
            </a:endParaRPr>
          </a:p>
          <a:p>
            <a:pPr indent="0" lvl="0" marL="101600" marR="114300" rtl="0" algn="l">
              <a:lnSpc>
                <a:spcPct val="115000"/>
              </a:lnSpc>
              <a:spcBef>
                <a:spcPts val="0"/>
              </a:spcBef>
              <a:spcAft>
                <a:spcPts val="0"/>
              </a:spcAft>
              <a:buClr>
                <a:schemeClr val="dk1"/>
              </a:buClr>
              <a:buSzPts val="1100"/>
              <a:buFont typeface="Arial"/>
              <a:buNone/>
            </a:pPr>
            <a:r>
              <a:rPr lang="en-GB" sz="1050">
                <a:solidFill>
                  <a:schemeClr val="dk1"/>
                </a:solidFill>
                <a:highlight>
                  <a:srgbClr val="FFFFFF"/>
                </a:highlight>
              </a:rPr>
              <a:t>Here I have taken another feature to get insight on how the education and the place where they stay either village or town is likely to depend on they spending on Healthy eating</a:t>
            </a:r>
            <a:endParaRPr sz="1050">
              <a:solidFill>
                <a:schemeClr val="dk1"/>
              </a:solidFill>
              <a:highlight>
                <a:srgbClr val="FFFFFF"/>
              </a:highlight>
            </a:endParaRPr>
          </a:p>
          <a:p>
            <a:pPr indent="0" lvl="0" marL="0" rtl="0" algn="l">
              <a:lnSpc>
                <a:spcPct val="100000"/>
              </a:lnSpc>
              <a:spcBef>
                <a:spcPts val="360"/>
              </a:spcBef>
              <a:spcAft>
                <a:spcPts val="0"/>
              </a:spcAft>
              <a:buSzPts val="1400"/>
              <a:buNone/>
            </a:pPr>
            <a:r>
              <a:rPr lang="en-GB" sz="1050">
                <a:solidFill>
                  <a:schemeClr val="dk1"/>
                </a:solidFill>
                <a:highlight>
                  <a:srgbClr val="FFFFFF"/>
                </a:highlight>
              </a:rPr>
              <a:t>As we can see here that people are doing </a:t>
            </a:r>
            <a:r>
              <a:rPr lang="en-GB" sz="1050">
                <a:solidFill>
                  <a:schemeClr val="dk1"/>
                </a:solidFill>
                <a:highlight>
                  <a:srgbClr val="FFFFFF"/>
                </a:highlight>
              </a:rPr>
              <a:t>doctorate</a:t>
            </a:r>
            <a:r>
              <a:rPr lang="en-GB" sz="1050">
                <a:solidFill>
                  <a:schemeClr val="dk1"/>
                </a:solidFill>
                <a:highlight>
                  <a:srgbClr val="FFFFFF"/>
                </a:highlight>
              </a:rPr>
              <a:t> degree in a village and primary school pupil in city are most likely to spend on healthy food than others.</a:t>
            </a:r>
            <a:endParaRPr/>
          </a:p>
        </p:txBody>
      </p:sp>
      <p:sp>
        <p:nvSpPr>
          <p:cNvPr id="300" name="Google Shape;300;g18619f6c96b_0_65: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24085"/>
            <a:ext cx="5486400" cy="4191238"/>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360"/>
              </a:spcBef>
              <a:spcAft>
                <a:spcPts val="0"/>
              </a:spcAft>
              <a:buSzPts val="1100"/>
              <a:buNone/>
            </a:pPr>
            <a:r>
              <a:t/>
            </a:r>
            <a:endParaRPr/>
          </a:p>
        </p:txBody>
      </p:sp>
      <p:sp>
        <p:nvSpPr>
          <p:cNvPr id="97" name="Google Shape;97;p2: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8619f6c96b_5_18: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101600" marR="114300" rtl="0" algn="l">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W</a:t>
            </a:r>
            <a:r>
              <a:rPr lang="en-GB" sz="1050">
                <a:solidFill>
                  <a:schemeClr val="dk1"/>
                </a:solidFill>
                <a:highlight>
                  <a:schemeClr val="lt1"/>
                </a:highlight>
              </a:rPr>
              <a:t>e can see that healthy people spend more on healthy eating. And people who use branded clothing also spend more on healthy eating. This makes sense as these would be the people who are conscious of their image and would be willing to spend on branded clothing and healthy eating</a:t>
            </a:r>
            <a:endParaRPr/>
          </a:p>
        </p:txBody>
      </p:sp>
      <p:sp>
        <p:nvSpPr>
          <p:cNvPr id="309" name="Google Shape;309;g18619f6c96b_5_18: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8619f6c96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8619f6c9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8619f6c96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8619f6c96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6"/>
            <a:ext cx="5486400" cy="4114805"/>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360"/>
              </a:spcBef>
              <a:spcAft>
                <a:spcPts val="0"/>
              </a:spcAft>
              <a:buSzPts val="1400"/>
              <a:buNone/>
            </a:pPr>
            <a:r>
              <a:t/>
            </a:r>
            <a:endParaRPr/>
          </a:p>
        </p:txBody>
      </p:sp>
      <p:sp>
        <p:nvSpPr>
          <p:cNvPr id="120" name="Google Shape;120;p3:notes"/>
          <p:cNvSpPr/>
          <p:nvPr>
            <p:ph idx="2" type="sldImg"/>
          </p:nvPr>
        </p:nvSpPr>
        <p:spPr>
          <a:xfrm>
            <a:off x="382588" y="687388"/>
            <a:ext cx="6092825" cy="34274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382588" y="687388"/>
            <a:ext cx="6092825" cy="34274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3" name="Google Shape;133;p4:notes"/>
          <p:cNvSpPr txBox="1"/>
          <p:nvPr>
            <p:ph idx="1" type="body"/>
          </p:nvPr>
        </p:nvSpPr>
        <p:spPr>
          <a:xfrm>
            <a:off x="685800" y="4343406"/>
            <a:ext cx="5486400" cy="4114805"/>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0"/>
              </a:spcBef>
              <a:spcAft>
                <a:spcPts val="0"/>
              </a:spcAft>
              <a:buSzPts val="1400"/>
              <a:buNone/>
            </a:pPr>
            <a:r>
              <a:t/>
            </a:r>
            <a:endParaRPr/>
          </a:p>
        </p:txBody>
      </p:sp>
      <p:sp>
        <p:nvSpPr>
          <p:cNvPr id="134" name="Google Shape;134;p4: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6"/>
            <a:ext cx="5486400" cy="4114805"/>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360"/>
              </a:spcBef>
              <a:spcAft>
                <a:spcPts val="0"/>
              </a:spcAft>
              <a:buSzPts val="1400"/>
              <a:buNone/>
            </a:pPr>
            <a:r>
              <a:t/>
            </a:r>
            <a:endParaRPr/>
          </a:p>
        </p:txBody>
      </p:sp>
      <p:sp>
        <p:nvSpPr>
          <p:cNvPr id="142" name="Google Shape;142;p5:notes"/>
          <p:cNvSpPr/>
          <p:nvPr>
            <p:ph idx="2" type="sldImg"/>
          </p:nvPr>
        </p:nvSpPr>
        <p:spPr>
          <a:xfrm>
            <a:off x="327025" y="687321"/>
            <a:ext cx="6203950" cy="3427251"/>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6"/>
            <a:ext cx="5486400" cy="4114805"/>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360"/>
              </a:spcBef>
              <a:spcAft>
                <a:spcPts val="0"/>
              </a:spcAft>
              <a:buSzPts val="1400"/>
              <a:buNone/>
            </a:pPr>
            <a:r>
              <a:t/>
            </a:r>
            <a:endParaRPr/>
          </a:p>
        </p:txBody>
      </p:sp>
      <p:sp>
        <p:nvSpPr>
          <p:cNvPr id="162" name="Google Shape;162;p6:notes"/>
          <p:cNvSpPr/>
          <p:nvPr>
            <p:ph idx="2" type="sldImg"/>
          </p:nvPr>
        </p:nvSpPr>
        <p:spPr>
          <a:xfrm>
            <a:off x="327025" y="687321"/>
            <a:ext cx="6203950" cy="3427251"/>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619f6c96b_0_10: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360"/>
              </a:spcBef>
              <a:spcAft>
                <a:spcPts val="0"/>
              </a:spcAft>
              <a:buSzPts val="1400"/>
              <a:buNone/>
            </a:pPr>
            <a:r>
              <a:t/>
            </a:r>
            <a:endParaRPr/>
          </a:p>
        </p:txBody>
      </p:sp>
      <p:sp>
        <p:nvSpPr>
          <p:cNvPr id="170" name="Google Shape;170;g18619f6c96b_0_10: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619f6c9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619f6c9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050">
                <a:solidFill>
                  <a:schemeClr val="dk1"/>
                </a:solidFill>
                <a:highlight>
                  <a:srgbClr val="FFFFFF"/>
                </a:highlight>
              </a:rPr>
              <a:t>Entertainment companies and travel agencies can target these groups as lonely youngsters are likely to spend their time and money on entertainment, travelling, and adventure sport. The Co-op Foundations and charitable organizations working to prevent and tackle youth loneliness can take these factors into consideration to help young people form stronger connections within their community.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sp>
        <p:nvSpPr>
          <p:cNvPr id="9" name="Google Shape;9;p13"/>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3F3F3F"/>
              </a:buClr>
              <a:buSzPts val="4000"/>
              <a:buFont typeface="Arial"/>
              <a:buNone/>
              <a:defRPr b="1" sz="4000" cap="none">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 name="Google Shape;10;p13"/>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4" name="Google Shape;5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8" name="Google Shape;58;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9" name="Google Shape;5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5" name="Google Shape;65;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6" name="Google Shape;6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9" name="Google Shape;6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3" name="Google Shape;73;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4" name="Google Shape;74;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5" name="Google Shape;7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78" name="Google Shape;7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1" name="Google Shape;81;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2" name="Google Shape;8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4"/>
          <p:cNvSpPr txBox="1"/>
          <p:nvPr>
            <p:ph type="title"/>
          </p:nvPr>
        </p:nvSpPr>
        <p:spPr>
          <a:xfrm>
            <a:off x="457200" y="777478"/>
            <a:ext cx="8229600" cy="8572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body"/>
          </p:nvPr>
        </p:nvSpPr>
        <p:spPr>
          <a:xfrm>
            <a:off x="457200" y="1771650"/>
            <a:ext cx="8229600" cy="291465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3F3F3F"/>
              </a:buClr>
              <a:buSzPts val="1800"/>
              <a:buChar char="•"/>
              <a:defRPr/>
            </a:lvl1pPr>
            <a:lvl2pPr indent="-342900" lvl="1" marL="914400" algn="l">
              <a:lnSpc>
                <a:spcPct val="100000"/>
              </a:lnSpc>
              <a:spcBef>
                <a:spcPts val="360"/>
              </a:spcBef>
              <a:spcAft>
                <a:spcPts val="0"/>
              </a:spcAft>
              <a:buClr>
                <a:srgbClr val="3F3F3F"/>
              </a:buClr>
              <a:buSzPts val="1800"/>
              <a:buChar char="–"/>
              <a:defRPr/>
            </a:lvl2pPr>
            <a:lvl3pPr indent="-342900" lvl="2" marL="1371600" algn="l">
              <a:lnSpc>
                <a:spcPct val="100000"/>
              </a:lnSpc>
              <a:spcBef>
                <a:spcPts val="360"/>
              </a:spcBef>
              <a:spcAft>
                <a:spcPts val="0"/>
              </a:spcAft>
              <a:buClr>
                <a:srgbClr val="3F3F3F"/>
              </a:buClr>
              <a:buSzPts val="1800"/>
              <a:buChar char="•"/>
              <a:defRPr/>
            </a:lvl3pPr>
            <a:lvl4pPr indent="-342900" lvl="3" marL="1828800" algn="l">
              <a:lnSpc>
                <a:spcPct val="100000"/>
              </a:lnSpc>
              <a:spcBef>
                <a:spcPts val="360"/>
              </a:spcBef>
              <a:spcAft>
                <a:spcPts val="0"/>
              </a:spcAft>
              <a:buClr>
                <a:srgbClr val="3F3F3F"/>
              </a:buClr>
              <a:buSzPts val="1800"/>
              <a:buChar char="–"/>
              <a:defRPr/>
            </a:lvl4pPr>
            <a:lvl5pPr indent="-342900" lvl="4" marL="2286000" algn="l">
              <a:lnSpc>
                <a:spcPct val="100000"/>
              </a:lnSpc>
              <a:spcBef>
                <a:spcPts val="360"/>
              </a:spcBef>
              <a:spcAft>
                <a:spcPts val="0"/>
              </a:spcAft>
              <a:buClr>
                <a:srgbClr val="3F3F3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7"/>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28"/>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8"/>
          <p:cNvSpPr txBox="1"/>
          <p:nvPr>
            <p:ph idx="1" type="body"/>
          </p:nvPr>
        </p:nvSpPr>
        <p:spPr>
          <a:xfrm>
            <a:off x="457200" y="1749028"/>
            <a:ext cx="4038600" cy="310872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3F3F3F"/>
              </a:buClr>
              <a:buSzPts val="2800"/>
              <a:buChar char="•"/>
              <a:defRPr sz="2800"/>
            </a:lvl1pPr>
            <a:lvl2pPr indent="-381000" lvl="1" marL="914400" algn="l">
              <a:lnSpc>
                <a:spcPct val="100000"/>
              </a:lnSpc>
              <a:spcBef>
                <a:spcPts val="480"/>
              </a:spcBef>
              <a:spcAft>
                <a:spcPts val="0"/>
              </a:spcAft>
              <a:buClr>
                <a:srgbClr val="3F3F3F"/>
              </a:buClr>
              <a:buSzPts val="2400"/>
              <a:buChar char="–"/>
              <a:defRPr sz="2400"/>
            </a:lvl2pPr>
            <a:lvl3pPr indent="-355600" lvl="2" marL="1371600" algn="l">
              <a:lnSpc>
                <a:spcPct val="100000"/>
              </a:lnSpc>
              <a:spcBef>
                <a:spcPts val="400"/>
              </a:spcBef>
              <a:spcAft>
                <a:spcPts val="0"/>
              </a:spcAft>
              <a:buClr>
                <a:srgbClr val="3F3F3F"/>
              </a:buClr>
              <a:buSzPts val="2000"/>
              <a:buChar char="•"/>
              <a:defRPr sz="2000"/>
            </a:lvl3pPr>
            <a:lvl4pPr indent="-342900" lvl="3" marL="1828800" algn="l">
              <a:lnSpc>
                <a:spcPct val="100000"/>
              </a:lnSpc>
              <a:spcBef>
                <a:spcPts val="360"/>
              </a:spcBef>
              <a:spcAft>
                <a:spcPts val="0"/>
              </a:spcAft>
              <a:buClr>
                <a:srgbClr val="3F3F3F"/>
              </a:buClr>
              <a:buSzPts val="1800"/>
              <a:buChar char="–"/>
              <a:defRPr sz="1800"/>
            </a:lvl4pPr>
            <a:lvl5pPr indent="-342900" lvl="4" marL="2286000" algn="l">
              <a:lnSpc>
                <a:spcPct val="100000"/>
              </a:lnSpc>
              <a:spcBef>
                <a:spcPts val="360"/>
              </a:spcBef>
              <a:spcAft>
                <a:spcPts val="0"/>
              </a:spcAft>
              <a:buClr>
                <a:srgbClr val="3F3F3F"/>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0" name="Google Shape;20;p28"/>
          <p:cNvSpPr txBox="1"/>
          <p:nvPr>
            <p:ph idx="2" type="body"/>
          </p:nvPr>
        </p:nvSpPr>
        <p:spPr>
          <a:xfrm>
            <a:off x="4648200" y="1749028"/>
            <a:ext cx="4038600" cy="310872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3F3F3F"/>
              </a:buClr>
              <a:buSzPts val="2800"/>
              <a:buChar char="•"/>
              <a:defRPr sz="2800"/>
            </a:lvl1pPr>
            <a:lvl2pPr indent="-381000" lvl="1" marL="914400" algn="l">
              <a:lnSpc>
                <a:spcPct val="100000"/>
              </a:lnSpc>
              <a:spcBef>
                <a:spcPts val="480"/>
              </a:spcBef>
              <a:spcAft>
                <a:spcPts val="0"/>
              </a:spcAft>
              <a:buClr>
                <a:srgbClr val="3F3F3F"/>
              </a:buClr>
              <a:buSzPts val="2400"/>
              <a:buChar char="–"/>
              <a:defRPr sz="2400"/>
            </a:lvl2pPr>
            <a:lvl3pPr indent="-355600" lvl="2" marL="1371600" algn="l">
              <a:lnSpc>
                <a:spcPct val="100000"/>
              </a:lnSpc>
              <a:spcBef>
                <a:spcPts val="400"/>
              </a:spcBef>
              <a:spcAft>
                <a:spcPts val="0"/>
              </a:spcAft>
              <a:buClr>
                <a:srgbClr val="3F3F3F"/>
              </a:buClr>
              <a:buSzPts val="2000"/>
              <a:buChar char="•"/>
              <a:defRPr sz="2000"/>
            </a:lvl3pPr>
            <a:lvl4pPr indent="-342900" lvl="3" marL="1828800" algn="l">
              <a:lnSpc>
                <a:spcPct val="100000"/>
              </a:lnSpc>
              <a:spcBef>
                <a:spcPts val="360"/>
              </a:spcBef>
              <a:spcAft>
                <a:spcPts val="0"/>
              </a:spcAft>
              <a:buClr>
                <a:srgbClr val="3F3F3F"/>
              </a:buClr>
              <a:buSzPts val="1800"/>
              <a:buChar char="–"/>
              <a:defRPr sz="1800"/>
            </a:lvl4pPr>
            <a:lvl5pPr indent="-342900" lvl="4" marL="2286000" algn="l">
              <a:lnSpc>
                <a:spcPct val="100000"/>
              </a:lnSpc>
              <a:spcBef>
                <a:spcPts val="360"/>
              </a:spcBef>
              <a:spcAft>
                <a:spcPts val="0"/>
              </a:spcAft>
              <a:buClr>
                <a:srgbClr val="3F3F3F"/>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1" name="Shape 21"/>
        <p:cNvGrpSpPr/>
        <p:nvPr/>
      </p:nvGrpSpPr>
      <p:grpSpPr>
        <a:xfrm>
          <a:off x="0" y="0"/>
          <a:ext cx="0" cy="0"/>
          <a:chOff x="0" y="0"/>
          <a:chExt cx="0" cy="0"/>
        </a:xfrm>
      </p:grpSpPr>
      <p:sp>
        <p:nvSpPr>
          <p:cNvPr id="22" name="Google Shape;22;p29"/>
          <p:cNvSpPr txBox="1"/>
          <p:nvPr>
            <p:ph type="title"/>
          </p:nvPr>
        </p:nvSpPr>
        <p:spPr>
          <a:xfrm>
            <a:off x="420688" y="641510"/>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9"/>
          <p:cNvSpPr txBox="1"/>
          <p:nvPr>
            <p:ph idx="1" type="body"/>
          </p:nvPr>
        </p:nvSpPr>
        <p:spPr>
          <a:xfrm>
            <a:off x="3575050" y="920884"/>
            <a:ext cx="5111750" cy="4051166"/>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3F3F3F"/>
              </a:buClr>
              <a:buSzPts val="3200"/>
              <a:buChar char="•"/>
              <a:defRPr sz="3200"/>
            </a:lvl1pPr>
            <a:lvl2pPr indent="-406400" lvl="1" marL="914400" algn="l">
              <a:lnSpc>
                <a:spcPct val="100000"/>
              </a:lnSpc>
              <a:spcBef>
                <a:spcPts val="560"/>
              </a:spcBef>
              <a:spcAft>
                <a:spcPts val="0"/>
              </a:spcAft>
              <a:buClr>
                <a:srgbClr val="3F3F3F"/>
              </a:buClr>
              <a:buSzPts val="2800"/>
              <a:buChar char="–"/>
              <a:defRPr sz="2800"/>
            </a:lvl2pPr>
            <a:lvl3pPr indent="-381000" lvl="2" marL="1371600" algn="l">
              <a:lnSpc>
                <a:spcPct val="100000"/>
              </a:lnSpc>
              <a:spcBef>
                <a:spcPts val="480"/>
              </a:spcBef>
              <a:spcAft>
                <a:spcPts val="0"/>
              </a:spcAft>
              <a:buClr>
                <a:srgbClr val="3F3F3F"/>
              </a:buClr>
              <a:buSzPts val="2400"/>
              <a:buChar char="•"/>
              <a:defRPr sz="2400"/>
            </a:lvl3pPr>
            <a:lvl4pPr indent="-355600" lvl="3" marL="1828800" algn="l">
              <a:lnSpc>
                <a:spcPct val="100000"/>
              </a:lnSpc>
              <a:spcBef>
                <a:spcPts val="400"/>
              </a:spcBef>
              <a:spcAft>
                <a:spcPts val="0"/>
              </a:spcAft>
              <a:buClr>
                <a:srgbClr val="3F3F3F"/>
              </a:buClr>
              <a:buSzPts val="2000"/>
              <a:buChar char="–"/>
              <a:defRPr sz="2000"/>
            </a:lvl4pPr>
            <a:lvl5pPr indent="-355600" lvl="4" marL="2286000" algn="l">
              <a:lnSpc>
                <a:spcPct val="100000"/>
              </a:lnSpc>
              <a:spcBef>
                <a:spcPts val="400"/>
              </a:spcBef>
              <a:spcAft>
                <a:spcPts val="0"/>
              </a:spcAft>
              <a:buClr>
                <a:srgbClr val="3F3F3F"/>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4" name="Google Shape;24;p29"/>
          <p:cNvSpPr txBox="1"/>
          <p:nvPr>
            <p:ph idx="2" type="body"/>
          </p:nvPr>
        </p:nvSpPr>
        <p:spPr>
          <a:xfrm>
            <a:off x="420688" y="1601629"/>
            <a:ext cx="3008313" cy="31418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rgbClr val="3F3F3F"/>
              </a:buClr>
              <a:buSzPts val="1400"/>
              <a:buNone/>
              <a:defRPr sz="1400"/>
            </a:lvl1pPr>
            <a:lvl2pPr indent="-228600" lvl="1" marL="914400" algn="l">
              <a:lnSpc>
                <a:spcPct val="100000"/>
              </a:lnSpc>
              <a:spcBef>
                <a:spcPts val="240"/>
              </a:spcBef>
              <a:spcAft>
                <a:spcPts val="0"/>
              </a:spcAft>
              <a:buClr>
                <a:srgbClr val="3F3F3F"/>
              </a:buClr>
              <a:buSzPts val="1200"/>
              <a:buNone/>
              <a:defRPr sz="1200"/>
            </a:lvl2pPr>
            <a:lvl3pPr indent="-228600" lvl="2" marL="1371600" algn="l">
              <a:lnSpc>
                <a:spcPct val="100000"/>
              </a:lnSpc>
              <a:spcBef>
                <a:spcPts val="200"/>
              </a:spcBef>
              <a:spcAft>
                <a:spcPts val="0"/>
              </a:spcAft>
              <a:buClr>
                <a:srgbClr val="3F3F3F"/>
              </a:buClr>
              <a:buSzPts val="1000"/>
              <a:buNone/>
              <a:defRPr sz="1000"/>
            </a:lvl3pPr>
            <a:lvl4pPr indent="-228600" lvl="3" marL="1828800" algn="l">
              <a:lnSpc>
                <a:spcPct val="100000"/>
              </a:lnSpc>
              <a:spcBef>
                <a:spcPts val="180"/>
              </a:spcBef>
              <a:spcAft>
                <a:spcPts val="0"/>
              </a:spcAft>
              <a:buClr>
                <a:srgbClr val="3F3F3F"/>
              </a:buClr>
              <a:buSzPts val="900"/>
              <a:buNone/>
              <a:defRPr sz="900"/>
            </a:lvl4pPr>
            <a:lvl5pPr indent="-228600" lvl="4" marL="2286000" algn="l">
              <a:lnSpc>
                <a:spcPct val="100000"/>
              </a:lnSpc>
              <a:spcBef>
                <a:spcPts val="180"/>
              </a:spcBef>
              <a:spcAft>
                <a:spcPts val="0"/>
              </a:spcAft>
              <a:buClr>
                <a:srgbClr val="3F3F3F"/>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5" name="Shape 25"/>
        <p:cNvGrpSpPr/>
        <p:nvPr/>
      </p:nvGrpSpPr>
      <p:grpSpPr>
        <a:xfrm>
          <a:off x="0" y="0"/>
          <a:ext cx="0" cy="0"/>
          <a:chOff x="0" y="0"/>
          <a:chExt cx="0" cy="0"/>
        </a:xfrm>
      </p:grpSpPr>
      <p:sp>
        <p:nvSpPr>
          <p:cNvPr id="26" name="Google Shape;26;p30"/>
          <p:cNvSpPr txBox="1"/>
          <p:nvPr>
            <p:ph type="title"/>
          </p:nvPr>
        </p:nvSpPr>
        <p:spPr>
          <a:xfrm>
            <a:off x="1792288" y="3829050"/>
            <a:ext cx="5486400" cy="42576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p:nvPr>
            <p:ph idx="2" type="pic"/>
          </p:nvPr>
        </p:nvSpPr>
        <p:spPr>
          <a:xfrm>
            <a:off x="1792288" y="685800"/>
            <a:ext cx="5486400" cy="3086100"/>
          </a:xfrm>
          <a:prstGeom prst="rect">
            <a:avLst/>
          </a:prstGeom>
          <a:noFill/>
          <a:ln>
            <a:noFill/>
          </a:ln>
        </p:spPr>
      </p:sp>
      <p:sp>
        <p:nvSpPr>
          <p:cNvPr id="28" name="Google Shape;28;p30"/>
          <p:cNvSpPr txBox="1"/>
          <p:nvPr>
            <p:ph idx="1" type="body"/>
          </p:nvPr>
        </p:nvSpPr>
        <p:spPr>
          <a:xfrm>
            <a:off x="1792288" y="4254817"/>
            <a:ext cx="5486400" cy="6029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rgbClr val="3F3F3F"/>
              </a:buClr>
              <a:buSzPts val="1400"/>
              <a:buNone/>
              <a:defRPr sz="1400"/>
            </a:lvl1pPr>
            <a:lvl2pPr indent="-228600" lvl="1" marL="914400" algn="l">
              <a:lnSpc>
                <a:spcPct val="100000"/>
              </a:lnSpc>
              <a:spcBef>
                <a:spcPts val="240"/>
              </a:spcBef>
              <a:spcAft>
                <a:spcPts val="0"/>
              </a:spcAft>
              <a:buClr>
                <a:srgbClr val="3F3F3F"/>
              </a:buClr>
              <a:buSzPts val="1200"/>
              <a:buNone/>
              <a:defRPr sz="1200"/>
            </a:lvl2pPr>
            <a:lvl3pPr indent="-228600" lvl="2" marL="1371600" algn="l">
              <a:lnSpc>
                <a:spcPct val="100000"/>
              </a:lnSpc>
              <a:spcBef>
                <a:spcPts val="200"/>
              </a:spcBef>
              <a:spcAft>
                <a:spcPts val="0"/>
              </a:spcAft>
              <a:buClr>
                <a:srgbClr val="3F3F3F"/>
              </a:buClr>
              <a:buSzPts val="1000"/>
              <a:buNone/>
              <a:defRPr sz="1000"/>
            </a:lvl3pPr>
            <a:lvl4pPr indent="-228600" lvl="3" marL="1828800" algn="l">
              <a:lnSpc>
                <a:spcPct val="100000"/>
              </a:lnSpc>
              <a:spcBef>
                <a:spcPts val="180"/>
              </a:spcBef>
              <a:spcAft>
                <a:spcPts val="0"/>
              </a:spcAft>
              <a:buClr>
                <a:srgbClr val="3F3F3F"/>
              </a:buClr>
              <a:buSzPts val="900"/>
              <a:buNone/>
              <a:defRPr sz="900"/>
            </a:lvl4pPr>
            <a:lvl5pPr indent="-228600" lvl="4" marL="2286000" algn="l">
              <a:lnSpc>
                <a:spcPct val="100000"/>
              </a:lnSpc>
              <a:spcBef>
                <a:spcPts val="180"/>
              </a:spcBef>
              <a:spcAft>
                <a:spcPts val="0"/>
              </a:spcAft>
              <a:buClr>
                <a:srgbClr val="3F3F3F"/>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1"/>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1" name="Google Shape;31;p31"/>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1"/>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1"/>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1"/>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1"/>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1"/>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1"/>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1"/>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1"/>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3F3F3F"/>
              </a:buClr>
              <a:buSzPts val="4000"/>
              <a:buFont typeface="Arial"/>
              <a:buNone/>
              <a:defRPr b="1" sz="4000" cap="none">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 2">
    <p:spTree>
      <p:nvGrpSpPr>
        <p:cNvPr id="48" name="Shape 48"/>
        <p:cNvGrpSpPr/>
        <p:nvPr/>
      </p:nvGrpSpPr>
      <p:grpSpPr>
        <a:xfrm>
          <a:off x="0" y="0"/>
          <a:ext cx="0" cy="0"/>
          <a:chOff x="0" y="0"/>
          <a:chExt cx="0" cy="0"/>
        </a:xfrm>
      </p:grpSpPr>
      <p:sp>
        <p:nvSpPr>
          <p:cNvPr id="49" name="Google Shape;49;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0" name="Google Shape;5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2" Type="http://schemas.openxmlformats.org/officeDocument/2006/relationships/theme" Target="../theme/theme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457200" y="1679972"/>
            <a:ext cx="8229600" cy="291465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rgbClr val="3F3F3F"/>
              </a:buClr>
              <a:buSzPts val="3200"/>
              <a:buFont typeface="Arial"/>
              <a:buChar char="•"/>
              <a:defRPr b="0" i="0" sz="32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2pPr>
            <a:lvl3pPr indent="-381000" lvl="2" marL="1371600" marR="0" rtl="0" algn="l">
              <a:lnSpc>
                <a:spcPct val="100000"/>
              </a:lnSpc>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3pPr>
            <a:lvl4pPr indent="-355600" lvl="3" marL="1828800" marR="0" rtl="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rtl="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1" name="Shape 41"/>
        <p:cNvGrpSpPr/>
        <p:nvPr/>
      </p:nvGrpSpPr>
      <p:grpSpPr>
        <a:xfrm>
          <a:off x="0" y="0"/>
          <a:ext cx="0" cy="0"/>
          <a:chOff x="0" y="0"/>
          <a:chExt cx="0" cy="0"/>
        </a:xfrm>
      </p:grpSpPr>
      <p:sp>
        <p:nvSpPr>
          <p:cNvPr id="42" name="Google Shape;4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3" name="Google Shape;4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4" name="Google Shape;4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
          <p:cNvSpPr txBox="1"/>
          <p:nvPr/>
        </p:nvSpPr>
        <p:spPr>
          <a:xfrm>
            <a:off x="4427750" y="3528025"/>
            <a:ext cx="5120504" cy="568800"/>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None/>
            </a:pPr>
            <a:r>
              <a:rPr b="1" i="0" lang="en-GB" sz="1100" u="none" cap="none" strike="noStrike">
                <a:solidFill>
                  <a:schemeClr val="dk1"/>
                </a:solidFill>
                <a:latin typeface="Garamond"/>
                <a:ea typeface="Garamond"/>
                <a:cs typeface="Garamond"/>
                <a:sym typeface="Garamond"/>
              </a:rPr>
              <a:t>Aniket Patil, Ankit Muthiyan, Disha Gandhi, Harshit Jain, </a:t>
            </a:r>
            <a:r>
              <a:rPr b="1" lang="en-GB" sz="1100">
                <a:solidFill>
                  <a:schemeClr val="dk1"/>
                </a:solidFill>
                <a:latin typeface="Garamond"/>
                <a:ea typeface="Garamond"/>
                <a:cs typeface="Garamond"/>
                <a:sym typeface="Garamond"/>
              </a:rPr>
              <a:t>Kshitij Mahajan</a:t>
            </a:r>
            <a:endParaRPr b="1" i="0" sz="1100" u="none" cap="none" strike="noStrike">
              <a:solidFill>
                <a:schemeClr val="dk1"/>
              </a:solidFill>
              <a:latin typeface="Garamond"/>
              <a:ea typeface="Garamond"/>
              <a:cs typeface="Garamond"/>
              <a:sym typeface="Garamond"/>
            </a:endParaRPr>
          </a:p>
        </p:txBody>
      </p:sp>
      <p:sp>
        <p:nvSpPr>
          <p:cNvPr id="91" name="Google Shape;91;p1"/>
          <p:cNvSpPr txBox="1"/>
          <p:nvPr/>
        </p:nvSpPr>
        <p:spPr>
          <a:xfrm>
            <a:off x="4427750" y="348268"/>
            <a:ext cx="1263000" cy="389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1" i="0" lang="en-GB" sz="1200" u="none" cap="none" strike="noStrike">
                <a:solidFill>
                  <a:schemeClr val="dk1"/>
                </a:solidFill>
                <a:latin typeface="Garamond"/>
                <a:ea typeface="Garamond"/>
                <a:cs typeface="Garamond"/>
                <a:sym typeface="Garamond"/>
              </a:rPr>
              <a:t>November 2022</a:t>
            </a:r>
            <a:endParaRPr b="1" i="0" sz="1200" u="none" cap="none" strike="noStrike">
              <a:solidFill>
                <a:schemeClr val="dk1"/>
              </a:solidFill>
              <a:latin typeface="Garamond"/>
              <a:ea typeface="Garamond"/>
              <a:cs typeface="Garamond"/>
              <a:sym typeface="Garamond"/>
            </a:endParaRPr>
          </a:p>
        </p:txBody>
      </p:sp>
      <p:sp>
        <p:nvSpPr>
          <p:cNvPr id="92" name="Google Shape;92;p1"/>
          <p:cNvSpPr txBox="1"/>
          <p:nvPr/>
        </p:nvSpPr>
        <p:spPr>
          <a:xfrm>
            <a:off x="4427750" y="1601968"/>
            <a:ext cx="4716250" cy="1444200"/>
          </a:xfrm>
          <a:prstGeom prst="rect">
            <a:avLst/>
          </a:prstGeom>
          <a:noFill/>
          <a:ln>
            <a:noFill/>
          </a:ln>
        </p:spPr>
        <p:txBody>
          <a:bodyPr anchorCtr="0" anchor="b" bIns="45700" lIns="91425" spcFirstLastPara="1" rIns="91425" wrap="square" tIns="45700">
            <a:noAutofit/>
          </a:bodyPr>
          <a:lstStyle/>
          <a:p>
            <a:pPr indent="0" lvl="0" marL="0" marR="0" rtl="0" algn="l">
              <a:lnSpc>
                <a:spcPct val="83333"/>
              </a:lnSpc>
              <a:spcBef>
                <a:spcPts val="0"/>
              </a:spcBef>
              <a:spcAft>
                <a:spcPts val="0"/>
              </a:spcAft>
              <a:buClr>
                <a:schemeClr val="lt1"/>
              </a:buClr>
              <a:buSzPts val="4800"/>
              <a:buFont typeface="Arial Black"/>
              <a:buNone/>
            </a:pPr>
            <a:r>
              <a:rPr b="1" lang="en-GB" sz="3400">
                <a:latin typeface="Garamond"/>
                <a:ea typeface="Garamond"/>
                <a:cs typeface="Garamond"/>
                <a:sym typeface="Garamond"/>
              </a:rPr>
              <a:t>Marketing Strategy using Stated Preferences</a:t>
            </a:r>
            <a:endParaRPr b="0" i="0" sz="800" u="none" cap="none" strike="noStrike">
              <a:solidFill>
                <a:srgbClr val="000000"/>
              </a:solidFill>
              <a:latin typeface="Garamond"/>
              <a:ea typeface="Garamond"/>
              <a:cs typeface="Garamond"/>
              <a:sym typeface="Garamond"/>
            </a:endParaRPr>
          </a:p>
        </p:txBody>
      </p:sp>
      <p:cxnSp>
        <p:nvCxnSpPr>
          <p:cNvPr id="93" name="Google Shape;93;p1"/>
          <p:cNvCxnSpPr/>
          <p:nvPr/>
        </p:nvCxnSpPr>
        <p:spPr>
          <a:xfrm>
            <a:off x="4502092" y="3035068"/>
            <a:ext cx="4471200" cy="11100"/>
          </a:xfrm>
          <a:prstGeom prst="straightConnector1">
            <a:avLst/>
          </a:prstGeom>
          <a:noFill/>
          <a:ln cap="flat" cmpd="sng" w="9525">
            <a:solidFill>
              <a:schemeClr val="dk1"/>
            </a:solidFill>
            <a:prstDash val="solid"/>
            <a:round/>
            <a:headEnd len="sm" w="sm" type="none"/>
            <a:tailEnd len="sm" w="sm" type="none"/>
          </a:ln>
        </p:spPr>
      </p:cxnSp>
      <p:pic>
        <p:nvPicPr>
          <p:cNvPr descr="How to Use Colors in Marketing and Advertising" id="94" name="Google Shape;94;p1"/>
          <p:cNvPicPr preferRelativeResize="0"/>
          <p:nvPr/>
        </p:nvPicPr>
        <p:blipFill rotWithShape="1">
          <a:blip r:embed="rId3">
            <a:alphaModFix/>
          </a:blip>
          <a:srcRect b="0" l="0" r="0" t="0"/>
          <a:stretch/>
        </p:blipFill>
        <p:spPr>
          <a:xfrm>
            <a:off x="-18822" y="0"/>
            <a:ext cx="4350206"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8619f6c96b_0_31"/>
          <p:cNvSpPr txBox="1"/>
          <p:nvPr/>
        </p:nvSpPr>
        <p:spPr>
          <a:xfrm>
            <a:off x="4427750" y="1601968"/>
            <a:ext cx="4716300" cy="1444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t/>
            </a:r>
            <a:endParaRPr i="0" sz="2400" u="none" cap="none" strike="noStrike">
              <a:solidFill>
                <a:srgbClr val="000000"/>
              </a:solidFill>
              <a:latin typeface="Garamond"/>
              <a:ea typeface="Garamond"/>
              <a:cs typeface="Garamond"/>
              <a:sym typeface="Garamond"/>
            </a:endParaRPr>
          </a:p>
          <a:p>
            <a:pPr indent="0" lvl="0" marL="0" rtl="0" algn="l">
              <a:spcBef>
                <a:spcPts val="0"/>
              </a:spcBef>
              <a:spcAft>
                <a:spcPts val="0"/>
              </a:spcAft>
              <a:buNone/>
            </a:pPr>
            <a:r>
              <a:rPr lang="en-GB" sz="2700">
                <a:solidFill>
                  <a:schemeClr val="dk1"/>
                </a:solidFill>
                <a:latin typeface="Garamond"/>
                <a:ea typeface="Garamond"/>
                <a:cs typeface="Garamond"/>
                <a:sym typeface="Garamond"/>
              </a:rPr>
              <a:t>Who is struggling more in their life and what factors influence it?</a:t>
            </a:r>
            <a:endParaRPr sz="2500">
              <a:solidFill>
                <a:schemeClr val="dk1"/>
              </a:solidFill>
              <a:latin typeface="Garamond"/>
              <a:ea typeface="Garamond"/>
              <a:cs typeface="Garamond"/>
              <a:sym typeface="Garamond"/>
            </a:endParaRPr>
          </a:p>
        </p:txBody>
      </p:sp>
      <p:pic>
        <p:nvPicPr>
          <p:cNvPr id="204" name="Google Shape;204;g18619f6c96b_0_31"/>
          <p:cNvPicPr preferRelativeResize="0"/>
          <p:nvPr/>
        </p:nvPicPr>
        <p:blipFill rotWithShape="1">
          <a:blip r:embed="rId3">
            <a:alphaModFix/>
          </a:blip>
          <a:srcRect b="0" l="0" r="0" t="0"/>
          <a:stretch/>
        </p:blipFill>
        <p:spPr>
          <a:xfrm>
            <a:off x="7095896" y="126398"/>
            <a:ext cx="1877396" cy="914399"/>
          </a:xfrm>
          <a:prstGeom prst="rect">
            <a:avLst/>
          </a:prstGeom>
          <a:noFill/>
          <a:ln>
            <a:noFill/>
          </a:ln>
        </p:spPr>
      </p:pic>
      <p:cxnSp>
        <p:nvCxnSpPr>
          <p:cNvPr id="205" name="Google Shape;205;g18619f6c96b_0_31"/>
          <p:cNvCxnSpPr/>
          <p:nvPr/>
        </p:nvCxnSpPr>
        <p:spPr>
          <a:xfrm>
            <a:off x="4502092" y="3035068"/>
            <a:ext cx="4471200" cy="11100"/>
          </a:xfrm>
          <a:prstGeom prst="straightConnector1">
            <a:avLst/>
          </a:prstGeom>
          <a:noFill/>
          <a:ln cap="flat" cmpd="sng" w="9525">
            <a:solidFill>
              <a:schemeClr val="dk1"/>
            </a:solidFill>
            <a:prstDash val="solid"/>
            <a:round/>
            <a:headEnd len="sm" w="sm" type="none"/>
            <a:tailEnd len="sm" w="sm" type="none"/>
          </a:ln>
        </p:spPr>
      </p:cxnSp>
      <p:pic>
        <p:nvPicPr>
          <p:cNvPr descr="How to Use Colors in Marketing and Advertising" id="206" name="Google Shape;206;g18619f6c96b_0_31"/>
          <p:cNvPicPr preferRelativeResize="0"/>
          <p:nvPr/>
        </p:nvPicPr>
        <p:blipFill rotWithShape="1">
          <a:blip r:embed="rId4">
            <a:alphaModFix/>
          </a:blip>
          <a:srcRect b="0" l="0" r="0" t="0"/>
          <a:stretch/>
        </p:blipFill>
        <p:spPr>
          <a:xfrm>
            <a:off x="-18822" y="0"/>
            <a:ext cx="435020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8619f6c96b_5_0"/>
          <p:cNvSpPr txBox="1"/>
          <p:nvPr>
            <p:ph idx="1" type="body"/>
          </p:nvPr>
        </p:nvSpPr>
        <p:spPr>
          <a:xfrm>
            <a:off x="421433" y="2475862"/>
            <a:ext cx="8301000" cy="2229000"/>
          </a:xfrm>
          <a:prstGeom prst="rect">
            <a:avLst/>
          </a:prstGeom>
          <a:noFill/>
          <a:ln>
            <a:noFill/>
          </a:ln>
        </p:spPr>
        <p:txBody>
          <a:bodyPr anchorCtr="0" anchor="t" bIns="45700" lIns="91425" spcFirstLastPara="1" rIns="91425" wrap="square" tIns="45700">
            <a:normAutofit/>
          </a:bodyPr>
          <a:lstStyle/>
          <a:p>
            <a:pPr indent="0" lvl="0" marL="163512" rtl="0" algn="l">
              <a:lnSpc>
                <a:spcPct val="100000"/>
              </a:lnSpc>
              <a:spcBef>
                <a:spcPts val="0"/>
              </a:spcBef>
              <a:spcAft>
                <a:spcPts val="0"/>
              </a:spcAft>
              <a:buSzPts val="2700"/>
              <a:buNone/>
            </a:pPr>
            <a:r>
              <a:t/>
            </a:r>
            <a:endParaRPr sz="1800">
              <a:latin typeface="Garamond"/>
              <a:ea typeface="Garamond"/>
              <a:cs typeface="Garamond"/>
              <a:sym typeface="Garamond"/>
            </a:endParaRPr>
          </a:p>
          <a:p>
            <a:pPr indent="0" lvl="0" marL="163512" rtl="0" algn="l">
              <a:lnSpc>
                <a:spcPct val="100000"/>
              </a:lnSpc>
              <a:spcBef>
                <a:spcPts val="0"/>
              </a:spcBef>
              <a:spcAft>
                <a:spcPts val="0"/>
              </a:spcAft>
              <a:buSzPts val="2700"/>
              <a:buNone/>
            </a:pPr>
            <a:r>
              <a:t/>
            </a:r>
            <a:endParaRPr sz="1800">
              <a:latin typeface="Garamond"/>
              <a:ea typeface="Garamond"/>
              <a:cs typeface="Garamond"/>
              <a:sym typeface="Garamond"/>
            </a:endParaRPr>
          </a:p>
        </p:txBody>
      </p:sp>
      <p:grpSp>
        <p:nvGrpSpPr>
          <p:cNvPr id="212" name="Google Shape;212;g18619f6c96b_5_0"/>
          <p:cNvGrpSpPr/>
          <p:nvPr/>
        </p:nvGrpSpPr>
        <p:grpSpPr>
          <a:xfrm>
            <a:off x="815979" y="1762861"/>
            <a:ext cx="7024145" cy="729332"/>
            <a:chOff x="899001" y="1771617"/>
            <a:chExt cx="6051646" cy="548741"/>
          </a:xfrm>
        </p:grpSpPr>
        <p:grpSp>
          <p:nvGrpSpPr>
            <p:cNvPr id="213" name="Google Shape;213;g18619f6c96b_5_0"/>
            <p:cNvGrpSpPr/>
            <p:nvPr/>
          </p:nvGrpSpPr>
          <p:grpSpPr>
            <a:xfrm>
              <a:off x="899001" y="1771650"/>
              <a:ext cx="4379275" cy="548708"/>
              <a:chOff x="1105260" y="1771650"/>
              <a:chExt cx="6424050" cy="548708"/>
            </a:xfrm>
          </p:grpSpPr>
          <p:sp>
            <p:nvSpPr>
              <p:cNvPr id="214" name="Google Shape;214;g18619f6c96b_5_0"/>
              <p:cNvSpPr/>
              <p:nvPr/>
            </p:nvSpPr>
            <p:spPr>
              <a:xfrm>
                <a:off x="1105260" y="1771650"/>
                <a:ext cx="2194500" cy="548700"/>
              </a:xfrm>
              <a:prstGeom prst="chevron">
                <a:avLst>
                  <a:gd fmla="val 34952" name="adj"/>
                </a:avLst>
              </a:prstGeom>
              <a:solidFill>
                <a:srgbClr val="BF5700"/>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rgbClr val="000000"/>
                  </a:buClr>
                  <a:buSzPts val="1400"/>
                  <a:buFont typeface="Arial"/>
                  <a:buNone/>
                </a:pPr>
                <a:r>
                  <a:rPr b="1" lang="en-GB">
                    <a:solidFill>
                      <a:schemeClr val="lt1"/>
                    </a:solidFill>
                    <a:latin typeface="Garamond"/>
                    <a:ea typeface="Garamond"/>
                    <a:cs typeface="Garamond"/>
                    <a:sym typeface="Garamond"/>
                  </a:rPr>
                  <a:t>Cleaning</a:t>
                </a:r>
                <a:endParaRPr b="1" i="0" sz="1400" u="none" cap="none" strike="noStrike">
                  <a:solidFill>
                    <a:schemeClr val="lt1"/>
                  </a:solidFill>
                  <a:latin typeface="Garamond"/>
                  <a:ea typeface="Garamond"/>
                  <a:cs typeface="Garamond"/>
                  <a:sym typeface="Garamond"/>
                </a:endParaRPr>
              </a:p>
            </p:txBody>
          </p:sp>
          <p:sp>
            <p:nvSpPr>
              <p:cNvPr id="215" name="Google Shape;215;g18619f6c96b_5_0"/>
              <p:cNvSpPr/>
              <p:nvPr/>
            </p:nvSpPr>
            <p:spPr>
              <a:xfrm>
                <a:off x="3181894" y="1771658"/>
                <a:ext cx="2272500" cy="548700"/>
              </a:xfrm>
              <a:prstGeom prst="chevron">
                <a:avLst>
                  <a:gd fmla="val 34975" name="adj"/>
                </a:avLst>
              </a:prstGeom>
              <a:solidFill>
                <a:srgbClr val="BF5700"/>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rgbClr val="000000"/>
                  </a:buClr>
                  <a:buSzPts val="1300"/>
                  <a:buFont typeface="Arial"/>
                  <a:buNone/>
                </a:pPr>
                <a:r>
                  <a:rPr b="1" i="0" lang="en-GB" sz="1300" u="none" cap="none" strike="noStrike">
                    <a:solidFill>
                      <a:schemeClr val="lt1"/>
                    </a:solidFill>
                    <a:latin typeface="Garamond"/>
                    <a:ea typeface="Garamond"/>
                    <a:cs typeface="Garamond"/>
                    <a:sym typeface="Garamond"/>
                  </a:rPr>
                  <a:t>Processing</a:t>
                </a:r>
                <a:endParaRPr b="1" i="0" sz="1300" u="none" cap="none" strike="noStrike">
                  <a:solidFill>
                    <a:schemeClr val="lt1"/>
                  </a:solidFill>
                  <a:latin typeface="Garamond"/>
                  <a:ea typeface="Garamond"/>
                  <a:cs typeface="Garamond"/>
                  <a:sym typeface="Garamond"/>
                </a:endParaRPr>
              </a:p>
            </p:txBody>
          </p:sp>
          <p:sp>
            <p:nvSpPr>
              <p:cNvPr id="216" name="Google Shape;216;g18619f6c96b_5_0"/>
              <p:cNvSpPr/>
              <p:nvPr/>
            </p:nvSpPr>
            <p:spPr>
              <a:xfrm>
                <a:off x="5334810" y="1771650"/>
                <a:ext cx="2194500" cy="548700"/>
              </a:xfrm>
              <a:prstGeom prst="chevron">
                <a:avLst>
                  <a:gd fmla="val 34975" name="adj"/>
                </a:avLst>
              </a:prstGeom>
              <a:solidFill>
                <a:srgbClr val="BF5700"/>
              </a:solidFill>
              <a:ln>
                <a:noFill/>
              </a:ln>
            </p:spPr>
            <p:txBody>
              <a:bodyPr anchorCtr="0" anchor="ctr" bIns="88900" lIns="88900" spcFirstLastPara="1" rIns="88900" wrap="square" tIns="88900">
                <a:noAutofit/>
              </a:bodyPr>
              <a:lstStyle/>
              <a:p>
                <a:pPr indent="0" lvl="0" marL="0" marR="0" rtl="0" algn="l">
                  <a:lnSpc>
                    <a:spcPct val="106000"/>
                  </a:lnSpc>
                  <a:spcBef>
                    <a:spcPts val="0"/>
                  </a:spcBef>
                  <a:spcAft>
                    <a:spcPts val="0"/>
                  </a:spcAft>
                  <a:buClr>
                    <a:srgbClr val="000000"/>
                  </a:buClr>
                  <a:buSzPts val="1400"/>
                  <a:buFont typeface="Arial"/>
                  <a:buNone/>
                </a:pPr>
                <a:r>
                  <a:rPr b="1" lang="en-GB" sz="1200">
                    <a:solidFill>
                      <a:schemeClr val="lt1"/>
                    </a:solidFill>
                    <a:latin typeface="Garamond"/>
                    <a:ea typeface="Garamond"/>
                    <a:cs typeface="Garamond"/>
                    <a:sym typeface="Garamond"/>
                  </a:rPr>
                  <a:t>Finding Correlations</a:t>
                </a:r>
                <a:endParaRPr b="1" i="0" sz="1200" u="none" cap="none" strike="noStrike">
                  <a:solidFill>
                    <a:schemeClr val="lt1"/>
                  </a:solidFill>
                  <a:latin typeface="Garamond"/>
                  <a:ea typeface="Garamond"/>
                  <a:cs typeface="Garamond"/>
                  <a:sym typeface="Garamond"/>
                </a:endParaRPr>
              </a:p>
            </p:txBody>
          </p:sp>
        </p:grpSp>
        <p:sp>
          <p:nvSpPr>
            <p:cNvPr id="217" name="Google Shape;217;g18619f6c96b_5_0"/>
            <p:cNvSpPr/>
            <p:nvPr/>
          </p:nvSpPr>
          <p:spPr>
            <a:xfrm>
              <a:off x="5196246" y="1771617"/>
              <a:ext cx="1754400" cy="548700"/>
            </a:xfrm>
            <a:prstGeom prst="chevron">
              <a:avLst>
                <a:gd fmla="val 34975" name="adj"/>
              </a:avLst>
            </a:prstGeom>
            <a:solidFill>
              <a:srgbClr val="BF5700"/>
            </a:solidFill>
            <a:ln>
              <a:noFill/>
            </a:ln>
          </p:spPr>
          <p:txBody>
            <a:bodyPr anchorCtr="0" anchor="ctr" bIns="88900" lIns="88900" spcFirstLastPara="1" rIns="88900" wrap="square" tIns="88900">
              <a:noAutofit/>
            </a:bodyPr>
            <a:lstStyle/>
            <a:p>
              <a:pPr indent="0" lvl="0" marL="0" marR="0" rtl="0" algn="l">
                <a:lnSpc>
                  <a:spcPct val="106000"/>
                </a:lnSpc>
                <a:spcBef>
                  <a:spcPts val="0"/>
                </a:spcBef>
                <a:spcAft>
                  <a:spcPts val="0"/>
                </a:spcAft>
                <a:buClr>
                  <a:srgbClr val="000000"/>
                </a:buClr>
                <a:buSzPts val="1300"/>
                <a:buFont typeface="Arial"/>
                <a:buNone/>
              </a:pPr>
              <a:r>
                <a:rPr b="1" i="0" lang="en-GB" sz="1300" u="none" cap="none" strike="noStrike">
                  <a:solidFill>
                    <a:schemeClr val="lt1"/>
                  </a:solidFill>
                  <a:latin typeface="Garamond"/>
                  <a:ea typeface="Garamond"/>
                  <a:cs typeface="Garamond"/>
                  <a:sym typeface="Garamond"/>
                </a:rPr>
                <a:t>Recommendations</a:t>
              </a:r>
              <a:endParaRPr b="1" i="0" sz="1300" u="none" cap="none" strike="noStrike">
                <a:solidFill>
                  <a:schemeClr val="lt1"/>
                </a:solidFill>
                <a:latin typeface="Garamond"/>
                <a:ea typeface="Garamond"/>
                <a:cs typeface="Garamond"/>
                <a:sym typeface="Garamond"/>
              </a:endParaRPr>
            </a:p>
          </p:txBody>
        </p:sp>
      </p:grpSp>
      <p:sp>
        <p:nvSpPr>
          <p:cNvPr id="218" name="Google Shape;218;g18619f6c96b_5_0"/>
          <p:cNvSpPr txBox="1"/>
          <p:nvPr/>
        </p:nvSpPr>
        <p:spPr>
          <a:xfrm>
            <a:off x="1478943" y="3045350"/>
            <a:ext cx="18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18619f6c96b_5_0"/>
          <p:cNvSpPr txBox="1"/>
          <p:nvPr/>
        </p:nvSpPr>
        <p:spPr>
          <a:xfrm>
            <a:off x="626375" y="2649050"/>
            <a:ext cx="1830300" cy="965100"/>
          </a:xfrm>
          <a:prstGeom prst="rect">
            <a:avLst/>
          </a:prstGeom>
          <a:noFill/>
          <a:ln>
            <a:noFill/>
          </a:ln>
        </p:spPr>
        <p:txBody>
          <a:bodyPr anchorCtr="0" anchor="t" bIns="45700" lIns="91425" spcFirstLastPara="1" rIns="91425" wrap="square" tIns="45700">
            <a:spAutoFit/>
          </a:bodyPr>
          <a:lstStyle/>
          <a:p>
            <a:pPr indent="-295275" lvl="0" marL="457200" marR="0" rtl="0" algn="l">
              <a:lnSpc>
                <a:spcPct val="90000"/>
              </a:lnSpc>
              <a:spcBef>
                <a:spcPts val="0"/>
              </a:spcBef>
              <a:spcAft>
                <a:spcPts val="0"/>
              </a:spcAft>
              <a:buClr>
                <a:schemeClr val="dk1"/>
              </a:buClr>
              <a:buSzPts val="1050"/>
              <a:buChar char="●"/>
            </a:pPr>
            <a:r>
              <a:rPr lang="en-GB" sz="1050">
                <a:solidFill>
                  <a:schemeClr val="dk1"/>
                </a:solidFill>
                <a:highlight>
                  <a:srgbClr val="FFFFFF"/>
                </a:highlight>
              </a:rPr>
              <a:t>Null values were removed.</a:t>
            </a:r>
            <a:endParaRPr sz="1050">
              <a:solidFill>
                <a:schemeClr val="dk1"/>
              </a:solidFill>
              <a:highlight>
                <a:srgbClr val="FFFFFF"/>
              </a:highlight>
            </a:endParaRPr>
          </a:p>
          <a:p>
            <a:pPr indent="-295275" lvl="0" marL="457200" marR="0" rtl="0" algn="l">
              <a:lnSpc>
                <a:spcPct val="90000"/>
              </a:lnSpc>
              <a:spcBef>
                <a:spcPts val="0"/>
              </a:spcBef>
              <a:spcAft>
                <a:spcPts val="0"/>
              </a:spcAft>
              <a:buClr>
                <a:schemeClr val="dk1"/>
              </a:buClr>
              <a:buSzPts val="1050"/>
              <a:buChar char="●"/>
            </a:pPr>
            <a:r>
              <a:rPr lang="en-GB" sz="1050">
                <a:solidFill>
                  <a:schemeClr val="dk1"/>
                </a:solidFill>
                <a:highlight>
                  <a:srgbClr val="FFFFFF"/>
                </a:highlight>
              </a:rPr>
              <a:t>Dummy values were created from categorical variables</a:t>
            </a:r>
            <a:endParaRPr b="0" i="0" sz="1900" u="none" cap="none" strike="noStrike">
              <a:solidFill>
                <a:srgbClr val="000000"/>
              </a:solidFill>
              <a:latin typeface="Angsana New"/>
              <a:ea typeface="Angsana New"/>
              <a:cs typeface="Angsana New"/>
              <a:sym typeface="Angsana New"/>
            </a:endParaRPr>
          </a:p>
        </p:txBody>
      </p:sp>
      <p:sp>
        <p:nvSpPr>
          <p:cNvPr id="220" name="Google Shape;220;g18619f6c96b_5_0"/>
          <p:cNvSpPr txBox="1"/>
          <p:nvPr/>
        </p:nvSpPr>
        <p:spPr>
          <a:xfrm>
            <a:off x="2380813" y="2668925"/>
            <a:ext cx="1672800" cy="3972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90000"/>
              </a:lnSpc>
              <a:spcBef>
                <a:spcPts val="0"/>
              </a:spcBef>
              <a:spcAft>
                <a:spcPts val="0"/>
              </a:spcAft>
              <a:buSzPts val="1100"/>
              <a:buChar char="●"/>
            </a:pPr>
            <a:r>
              <a:rPr lang="en-GB" sz="1100"/>
              <a:t>Standardizing the train data</a:t>
            </a:r>
            <a:endParaRPr b="0" i="0" sz="1800" u="none" cap="none" strike="noStrike">
              <a:solidFill>
                <a:srgbClr val="000000"/>
              </a:solidFill>
              <a:latin typeface="Angsana New"/>
              <a:ea typeface="Angsana New"/>
              <a:cs typeface="Angsana New"/>
              <a:sym typeface="Angsana New"/>
            </a:endParaRPr>
          </a:p>
        </p:txBody>
      </p:sp>
      <p:sp>
        <p:nvSpPr>
          <p:cNvPr id="221" name="Google Shape;221;g18619f6c96b_5_0"/>
          <p:cNvSpPr txBox="1"/>
          <p:nvPr/>
        </p:nvSpPr>
        <p:spPr>
          <a:xfrm>
            <a:off x="4170175" y="2653175"/>
            <a:ext cx="1672800" cy="6612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84000"/>
              </a:lnSpc>
              <a:spcBef>
                <a:spcPts val="0"/>
              </a:spcBef>
              <a:spcAft>
                <a:spcPts val="0"/>
              </a:spcAft>
              <a:buSzPts val="1100"/>
              <a:buChar char="●"/>
            </a:pPr>
            <a:r>
              <a:rPr lang="en-GB" sz="1100"/>
              <a:t>Finding highest correlations between variables</a:t>
            </a:r>
            <a:endParaRPr i="0" sz="1100" u="none" cap="none" strike="noStrike">
              <a:solidFill>
                <a:srgbClr val="000000"/>
              </a:solidFill>
            </a:endParaRPr>
          </a:p>
        </p:txBody>
      </p:sp>
      <p:sp>
        <p:nvSpPr>
          <p:cNvPr id="222" name="Google Shape;222;g18619f6c96b_5_0"/>
          <p:cNvSpPr txBox="1"/>
          <p:nvPr/>
        </p:nvSpPr>
        <p:spPr>
          <a:xfrm>
            <a:off x="5842974" y="2649038"/>
            <a:ext cx="1830300" cy="8541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90000"/>
              </a:lnSpc>
              <a:spcBef>
                <a:spcPts val="0"/>
              </a:spcBef>
              <a:spcAft>
                <a:spcPts val="0"/>
              </a:spcAft>
              <a:buSzPts val="1100"/>
              <a:buChar char="●"/>
            </a:pPr>
            <a:r>
              <a:rPr lang="en-GB" sz="1100"/>
              <a:t>Which habits and patterns most influence Life Struggles among the youth</a:t>
            </a:r>
            <a:endParaRPr b="0" i="0" sz="1600" u="none" cap="none" strike="noStrike">
              <a:solidFill>
                <a:srgbClr val="000000"/>
              </a:solidFill>
              <a:latin typeface="Calibri"/>
              <a:ea typeface="Calibri"/>
              <a:cs typeface="Calibri"/>
              <a:sym typeface="Calibri"/>
            </a:endParaRPr>
          </a:p>
        </p:txBody>
      </p:sp>
      <p:sp>
        <p:nvSpPr>
          <p:cNvPr id="223" name="Google Shape;223;g18619f6c96b_5_0"/>
          <p:cNvSpPr txBox="1"/>
          <p:nvPr/>
        </p:nvSpPr>
        <p:spPr>
          <a:xfrm>
            <a:off x="7556464" y="2728096"/>
            <a:ext cx="1579500" cy="273300"/>
          </a:xfrm>
          <a:prstGeom prst="rect">
            <a:avLst/>
          </a:prstGeom>
          <a:noFill/>
          <a:ln>
            <a:noFill/>
          </a:ln>
        </p:spPr>
        <p:txBody>
          <a:bodyPr anchorCtr="0" anchor="t" bIns="45700" lIns="91425" spcFirstLastPara="1" rIns="91425" wrap="square" tIns="45700">
            <a:spAutoFit/>
          </a:bodyPr>
          <a:lstStyle/>
          <a:p>
            <a:pPr indent="0" lvl="0" marL="0" marR="0" rtl="0" algn="l">
              <a:lnSpc>
                <a:spcPct val="84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8619f6c96b_5_0"/>
          <p:cNvSpPr txBox="1"/>
          <p:nvPr>
            <p:ph type="title"/>
          </p:nvPr>
        </p:nvSpPr>
        <p:spPr>
          <a:xfrm>
            <a:off x="242836" y="822561"/>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APPROACH</a:t>
            </a:r>
            <a:endParaRPr sz="2400">
              <a:solidFill>
                <a:srgbClr val="B2540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8619f6c96b_5_29"/>
          <p:cNvSpPr txBox="1"/>
          <p:nvPr/>
        </p:nvSpPr>
        <p:spPr>
          <a:xfrm>
            <a:off x="1470326" y="2745738"/>
            <a:ext cx="2682300" cy="1739400"/>
          </a:xfrm>
          <a:prstGeom prst="rect">
            <a:avLst/>
          </a:prstGeom>
          <a:noFill/>
          <a:ln>
            <a:noFill/>
          </a:ln>
        </p:spPr>
        <p:txBody>
          <a:bodyPr anchorCtr="0" anchor="ctr" bIns="121900" lIns="121900" spcFirstLastPara="1" rIns="121900" wrap="square" tIns="121900">
            <a:noAutofit/>
          </a:bodyPr>
          <a:lstStyle/>
          <a:p>
            <a:pPr indent="0" lvl="0" marL="457200" marR="0" rtl="0" algn="l">
              <a:lnSpc>
                <a:spcPct val="150000"/>
              </a:lnSpc>
              <a:spcBef>
                <a:spcPts val="1000"/>
              </a:spcBef>
              <a:spcAft>
                <a:spcPts val="0"/>
              </a:spcAft>
              <a:buClr>
                <a:srgbClr val="000000"/>
              </a:buClr>
              <a:buSzPts val="1100"/>
              <a:buFont typeface="Arial"/>
              <a:buNone/>
            </a:pPr>
            <a:r>
              <a:rPr b="1" i="0" lang="en-GB" sz="1100" u="none" cap="none" strike="noStrike">
                <a:solidFill>
                  <a:srgbClr val="FFFFFF"/>
                </a:solidFill>
                <a:latin typeface="Roboto"/>
                <a:ea typeface="Roboto"/>
                <a:cs typeface="Roboto"/>
                <a:sym typeface="Roboto"/>
              </a:rPr>
              <a:t>Topics to stay away from </a:t>
            </a:r>
            <a:endParaRPr b="1" i="0" sz="1100" u="none" cap="none" strike="noStrike">
              <a:solidFill>
                <a:srgbClr val="FFFFFF"/>
              </a:solidFill>
              <a:latin typeface="Roboto"/>
              <a:ea typeface="Roboto"/>
              <a:cs typeface="Roboto"/>
              <a:sym typeface="Roboto"/>
            </a:endParaRPr>
          </a:p>
        </p:txBody>
      </p:sp>
      <p:sp>
        <p:nvSpPr>
          <p:cNvPr id="230" name="Google Shape;230;g18619f6c96b_5_29"/>
          <p:cNvSpPr txBox="1"/>
          <p:nvPr>
            <p:ph type="title"/>
          </p:nvPr>
        </p:nvSpPr>
        <p:spPr>
          <a:xfrm>
            <a:off x="232111" y="489686"/>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Top and bottom correlations between variables</a:t>
            </a:r>
            <a:endParaRPr sz="2400">
              <a:solidFill>
                <a:srgbClr val="B25403"/>
              </a:solidFill>
            </a:endParaRPr>
          </a:p>
        </p:txBody>
      </p:sp>
      <p:pic>
        <p:nvPicPr>
          <p:cNvPr id="231" name="Google Shape;231;g18619f6c96b_5_29"/>
          <p:cNvPicPr preferRelativeResize="0"/>
          <p:nvPr/>
        </p:nvPicPr>
        <p:blipFill>
          <a:blip r:embed="rId3">
            <a:alphaModFix/>
          </a:blip>
          <a:stretch>
            <a:fillRect/>
          </a:stretch>
        </p:blipFill>
        <p:spPr>
          <a:xfrm>
            <a:off x="369125" y="1552713"/>
            <a:ext cx="3783500" cy="1666275"/>
          </a:xfrm>
          <a:prstGeom prst="rect">
            <a:avLst/>
          </a:prstGeom>
          <a:noFill/>
          <a:ln cap="flat" cmpd="sng" w="9525">
            <a:solidFill>
              <a:schemeClr val="dk1"/>
            </a:solidFill>
            <a:prstDash val="solid"/>
            <a:round/>
            <a:headEnd len="sm" w="sm" type="none"/>
            <a:tailEnd len="sm" w="sm" type="none"/>
          </a:ln>
        </p:spPr>
      </p:pic>
      <p:pic>
        <p:nvPicPr>
          <p:cNvPr id="232" name="Google Shape;232;g18619f6c96b_5_29"/>
          <p:cNvPicPr preferRelativeResize="0"/>
          <p:nvPr/>
        </p:nvPicPr>
        <p:blipFill>
          <a:blip r:embed="rId4">
            <a:alphaModFix/>
          </a:blip>
          <a:stretch>
            <a:fillRect/>
          </a:stretch>
        </p:blipFill>
        <p:spPr>
          <a:xfrm>
            <a:off x="4984375" y="1542875"/>
            <a:ext cx="3739290" cy="1666250"/>
          </a:xfrm>
          <a:prstGeom prst="rect">
            <a:avLst/>
          </a:prstGeom>
          <a:noFill/>
          <a:ln cap="flat" cmpd="sng" w="9525">
            <a:solidFill>
              <a:schemeClr val="dk1"/>
            </a:solidFill>
            <a:prstDash val="solid"/>
            <a:round/>
            <a:headEnd len="sm" w="sm" type="none"/>
            <a:tailEnd len="sm" w="sm" type="none"/>
          </a:ln>
        </p:spPr>
      </p:pic>
      <p:sp>
        <p:nvSpPr>
          <p:cNvPr id="233" name="Google Shape;233;g18619f6c96b_5_29"/>
          <p:cNvSpPr txBox="1"/>
          <p:nvPr/>
        </p:nvSpPr>
        <p:spPr>
          <a:xfrm>
            <a:off x="371475" y="3577625"/>
            <a:ext cx="8352300" cy="992700"/>
          </a:xfrm>
          <a:prstGeom prst="rect">
            <a:avLst/>
          </a:prstGeom>
          <a:noFill/>
          <a:ln>
            <a:noFill/>
          </a:ln>
        </p:spPr>
        <p:txBody>
          <a:bodyPr anchorCtr="0" anchor="t" bIns="91425" lIns="91425" spcFirstLastPara="1" rIns="91425" wrap="square" tIns="91425">
            <a:spAutoFit/>
          </a:bodyPr>
          <a:lstStyle/>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We see</a:t>
            </a:r>
            <a:r>
              <a:rPr lang="en-GB" sz="1050">
                <a:solidFill>
                  <a:schemeClr val="dk1"/>
                </a:solidFill>
                <a:highlight>
                  <a:srgbClr val="FFFFFF"/>
                </a:highlight>
              </a:rPr>
              <a:t> a negative correlation between Life struggles and Weight, Height. We explore further to understand the reasons behind this correlation.</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Life struggles, height and weight are highly correlated with gender: women tend to have higher values of Life struggles, and lower height and weight</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Negative correlation between Life struggles and height/weight was due to the female and male separation.</a:t>
            </a:r>
            <a:endParaRPr sz="105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8619f6c96b_0_39"/>
          <p:cNvSpPr txBox="1"/>
          <p:nvPr/>
        </p:nvSpPr>
        <p:spPr>
          <a:xfrm>
            <a:off x="4427750" y="1601968"/>
            <a:ext cx="4716300" cy="1444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t/>
            </a:r>
            <a:endParaRPr i="0" sz="2400" u="none" cap="none" strike="noStrike">
              <a:solidFill>
                <a:srgbClr val="000000"/>
              </a:solidFill>
              <a:latin typeface="Garamond"/>
              <a:ea typeface="Garamond"/>
              <a:cs typeface="Garamond"/>
              <a:sym typeface="Garamond"/>
            </a:endParaRPr>
          </a:p>
          <a:p>
            <a:pPr indent="0" lvl="0" marL="0" rtl="0" algn="l">
              <a:spcBef>
                <a:spcPts val="0"/>
              </a:spcBef>
              <a:spcAft>
                <a:spcPts val="0"/>
              </a:spcAft>
              <a:buNone/>
            </a:pPr>
            <a:r>
              <a:rPr lang="en-GB" sz="2800">
                <a:solidFill>
                  <a:schemeClr val="dk1"/>
                </a:solidFill>
                <a:latin typeface="Garamond"/>
                <a:ea typeface="Garamond"/>
                <a:cs typeface="Garamond"/>
                <a:sym typeface="Garamond"/>
              </a:rPr>
              <a:t>Predicting drinking habits based on a person's choices and character traits.</a:t>
            </a:r>
            <a:endParaRPr sz="4100">
              <a:solidFill>
                <a:schemeClr val="dk1"/>
              </a:solidFill>
              <a:latin typeface="Garamond"/>
              <a:ea typeface="Garamond"/>
              <a:cs typeface="Garamond"/>
              <a:sym typeface="Garamond"/>
            </a:endParaRPr>
          </a:p>
        </p:txBody>
      </p:sp>
      <p:pic>
        <p:nvPicPr>
          <p:cNvPr id="240" name="Google Shape;240;g18619f6c96b_0_39"/>
          <p:cNvPicPr preferRelativeResize="0"/>
          <p:nvPr/>
        </p:nvPicPr>
        <p:blipFill rotWithShape="1">
          <a:blip r:embed="rId3">
            <a:alphaModFix/>
          </a:blip>
          <a:srcRect b="0" l="0" r="0" t="0"/>
          <a:stretch/>
        </p:blipFill>
        <p:spPr>
          <a:xfrm>
            <a:off x="7095896" y="126398"/>
            <a:ext cx="1877396" cy="914399"/>
          </a:xfrm>
          <a:prstGeom prst="rect">
            <a:avLst/>
          </a:prstGeom>
          <a:noFill/>
          <a:ln>
            <a:noFill/>
          </a:ln>
        </p:spPr>
      </p:pic>
      <p:cxnSp>
        <p:nvCxnSpPr>
          <p:cNvPr id="241" name="Google Shape;241;g18619f6c96b_0_39"/>
          <p:cNvCxnSpPr/>
          <p:nvPr/>
        </p:nvCxnSpPr>
        <p:spPr>
          <a:xfrm>
            <a:off x="4502092" y="3035068"/>
            <a:ext cx="4471200" cy="11100"/>
          </a:xfrm>
          <a:prstGeom prst="straightConnector1">
            <a:avLst/>
          </a:prstGeom>
          <a:noFill/>
          <a:ln cap="flat" cmpd="sng" w="9525">
            <a:solidFill>
              <a:schemeClr val="dk1"/>
            </a:solidFill>
            <a:prstDash val="solid"/>
            <a:round/>
            <a:headEnd len="sm" w="sm" type="none"/>
            <a:tailEnd len="sm" w="sm" type="none"/>
          </a:ln>
        </p:spPr>
      </p:cxnSp>
      <p:pic>
        <p:nvPicPr>
          <p:cNvPr descr="How to Use Colors in Marketing and Advertising" id="242" name="Google Shape;242;g18619f6c96b_0_39"/>
          <p:cNvPicPr preferRelativeResize="0"/>
          <p:nvPr/>
        </p:nvPicPr>
        <p:blipFill rotWithShape="1">
          <a:blip r:embed="rId4">
            <a:alphaModFix/>
          </a:blip>
          <a:srcRect b="0" l="0" r="0" t="0"/>
          <a:stretch/>
        </p:blipFill>
        <p:spPr>
          <a:xfrm>
            <a:off x="-18822" y="0"/>
            <a:ext cx="4350205"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8821431353_1_15"/>
          <p:cNvSpPr txBox="1"/>
          <p:nvPr>
            <p:ph idx="1" type="body"/>
          </p:nvPr>
        </p:nvSpPr>
        <p:spPr>
          <a:xfrm>
            <a:off x="421433" y="2475862"/>
            <a:ext cx="8301000" cy="2229000"/>
          </a:xfrm>
          <a:prstGeom prst="rect">
            <a:avLst/>
          </a:prstGeom>
          <a:noFill/>
          <a:ln>
            <a:noFill/>
          </a:ln>
        </p:spPr>
        <p:txBody>
          <a:bodyPr anchorCtr="0" anchor="t" bIns="45700" lIns="91425" spcFirstLastPara="1" rIns="91425" wrap="square" tIns="45700">
            <a:normAutofit/>
          </a:bodyPr>
          <a:lstStyle/>
          <a:p>
            <a:pPr indent="0" lvl="0" marL="163512" rtl="0" algn="l">
              <a:lnSpc>
                <a:spcPct val="100000"/>
              </a:lnSpc>
              <a:spcBef>
                <a:spcPts val="0"/>
              </a:spcBef>
              <a:spcAft>
                <a:spcPts val="0"/>
              </a:spcAft>
              <a:buSzPts val="2700"/>
              <a:buNone/>
            </a:pPr>
            <a:r>
              <a:t/>
            </a:r>
            <a:endParaRPr sz="1800">
              <a:latin typeface="Garamond"/>
              <a:ea typeface="Garamond"/>
              <a:cs typeface="Garamond"/>
              <a:sym typeface="Garamond"/>
            </a:endParaRPr>
          </a:p>
          <a:p>
            <a:pPr indent="0" lvl="0" marL="163512" rtl="0" algn="l">
              <a:lnSpc>
                <a:spcPct val="100000"/>
              </a:lnSpc>
              <a:spcBef>
                <a:spcPts val="0"/>
              </a:spcBef>
              <a:spcAft>
                <a:spcPts val="0"/>
              </a:spcAft>
              <a:buSzPts val="2700"/>
              <a:buNone/>
            </a:pPr>
            <a:r>
              <a:t/>
            </a:r>
            <a:endParaRPr sz="1800">
              <a:latin typeface="Garamond"/>
              <a:ea typeface="Garamond"/>
              <a:cs typeface="Garamond"/>
              <a:sym typeface="Garamond"/>
            </a:endParaRPr>
          </a:p>
        </p:txBody>
      </p:sp>
      <p:grpSp>
        <p:nvGrpSpPr>
          <p:cNvPr id="248" name="Google Shape;248;g18821431353_1_15"/>
          <p:cNvGrpSpPr/>
          <p:nvPr/>
        </p:nvGrpSpPr>
        <p:grpSpPr>
          <a:xfrm>
            <a:off x="815979" y="1762861"/>
            <a:ext cx="7024145" cy="729332"/>
            <a:chOff x="899001" y="1771617"/>
            <a:chExt cx="6051646" cy="548741"/>
          </a:xfrm>
        </p:grpSpPr>
        <p:grpSp>
          <p:nvGrpSpPr>
            <p:cNvPr id="249" name="Google Shape;249;g18821431353_1_15"/>
            <p:cNvGrpSpPr/>
            <p:nvPr/>
          </p:nvGrpSpPr>
          <p:grpSpPr>
            <a:xfrm>
              <a:off x="899001" y="1771650"/>
              <a:ext cx="4379275" cy="548708"/>
              <a:chOff x="1105260" y="1771650"/>
              <a:chExt cx="6424050" cy="548708"/>
            </a:xfrm>
          </p:grpSpPr>
          <p:sp>
            <p:nvSpPr>
              <p:cNvPr id="250" name="Google Shape;250;g18821431353_1_15"/>
              <p:cNvSpPr/>
              <p:nvPr/>
            </p:nvSpPr>
            <p:spPr>
              <a:xfrm>
                <a:off x="1105260" y="1771650"/>
                <a:ext cx="2194500" cy="548700"/>
              </a:xfrm>
              <a:prstGeom prst="chevron">
                <a:avLst>
                  <a:gd fmla="val 34952" name="adj"/>
                </a:avLst>
              </a:prstGeom>
              <a:solidFill>
                <a:srgbClr val="BF5700"/>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rgbClr val="000000"/>
                  </a:buClr>
                  <a:buSzPts val="1400"/>
                  <a:buFont typeface="Arial"/>
                  <a:buNone/>
                </a:pPr>
                <a:r>
                  <a:rPr b="1" lang="en-GB">
                    <a:solidFill>
                      <a:schemeClr val="lt1"/>
                    </a:solidFill>
                    <a:latin typeface="Garamond"/>
                    <a:ea typeface="Garamond"/>
                    <a:cs typeface="Garamond"/>
                    <a:sym typeface="Garamond"/>
                  </a:rPr>
                  <a:t>Cleaning</a:t>
                </a:r>
                <a:endParaRPr b="1" i="0" sz="1400" u="none" cap="none" strike="noStrike">
                  <a:solidFill>
                    <a:schemeClr val="lt1"/>
                  </a:solidFill>
                  <a:latin typeface="Garamond"/>
                  <a:ea typeface="Garamond"/>
                  <a:cs typeface="Garamond"/>
                  <a:sym typeface="Garamond"/>
                </a:endParaRPr>
              </a:p>
            </p:txBody>
          </p:sp>
          <p:sp>
            <p:nvSpPr>
              <p:cNvPr id="251" name="Google Shape;251;g18821431353_1_15"/>
              <p:cNvSpPr/>
              <p:nvPr/>
            </p:nvSpPr>
            <p:spPr>
              <a:xfrm>
                <a:off x="3181894" y="1771658"/>
                <a:ext cx="2272500" cy="548700"/>
              </a:xfrm>
              <a:prstGeom prst="chevron">
                <a:avLst>
                  <a:gd fmla="val 34975" name="adj"/>
                </a:avLst>
              </a:prstGeom>
              <a:solidFill>
                <a:srgbClr val="BF5700"/>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rgbClr val="000000"/>
                  </a:buClr>
                  <a:buSzPts val="1300"/>
                  <a:buFont typeface="Arial"/>
                  <a:buNone/>
                </a:pPr>
                <a:r>
                  <a:rPr b="1" i="0" lang="en-GB" sz="1300" u="none" cap="none" strike="noStrike">
                    <a:solidFill>
                      <a:schemeClr val="lt1"/>
                    </a:solidFill>
                    <a:latin typeface="Garamond"/>
                    <a:ea typeface="Garamond"/>
                    <a:cs typeface="Garamond"/>
                    <a:sym typeface="Garamond"/>
                  </a:rPr>
                  <a:t>Processing</a:t>
                </a:r>
                <a:endParaRPr b="1" i="0" sz="1300" u="none" cap="none" strike="noStrike">
                  <a:solidFill>
                    <a:schemeClr val="lt1"/>
                  </a:solidFill>
                  <a:latin typeface="Garamond"/>
                  <a:ea typeface="Garamond"/>
                  <a:cs typeface="Garamond"/>
                  <a:sym typeface="Garamond"/>
                </a:endParaRPr>
              </a:p>
            </p:txBody>
          </p:sp>
          <p:sp>
            <p:nvSpPr>
              <p:cNvPr id="252" name="Google Shape;252;g18821431353_1_15"/>
              <p:cNvSpPr/>
              <p:nvPr/>
            </p:nvSpPr>
            <p:spPr>
              <a:xfrm>
                <a:off x="5334810" y="1771650"/>
                <a:ext cx="2194500" cy="548700"/>
              </a:xfrm>
              <a:prstGeom prst="chevron">
                <a:avLst>
                  <a:gd fmla="val 34975" name="adj"/>
                </a:avLst>
              </a:prstGeom>
              <a:solidFill>
                <a:srgbClr val="BF5700"/>
              </a:solidFill>
              <a:ln>
                <a:noFill/>
              </a:ln>
            </p:spPr>
            <p:txBody>
              <a:bodyPr anchorCtr="0" anchor="ctr" bIns="88900" lIns="88900" spcFirstLastPara="1" rIns="88900" wrap="square" tIns="88900">
                <a:noAutofit/>
              </a:bodyPr>
              <a:lstStyle/>
              <a:p>
                <a:pPr indent="0" lvl="0" marL="0" marR="0" rtl="0" algn="l">
                  <a:lnSpc>
                    <a:spcPct val="106000"/>
                  </a:lnSpc>
                  <a:spcBef>
                    <a:spcPts val="0"/>
                  </a:spcBef>
                  <a:spcAft>
                    <a:spcPts val="0"/>
                  </a:spcAft>
                  <a:buClr>
                    <a:srgbClr val="000000"/>
                  </a:buClr>
                  <a:buSzPts val="1400"/>
                  <a:buFont typeface="Arial"/>
                  <a:buNone/>
                </a:pPr>
                <a:r>
                  <a:rPr b="1" lang="en-GB" sz="1200">
                    <a:solidFill>
                      <a:schemeClr val="lt1"/>
                    </a:solidFill>
                    <a:latin typeface="Garamond"/>
                    <a:ea typeface="Garamond"/>
                    <a:cs typeface="Garamond"/>
                    <a:sym typeface="Garamond"/>
                  </a:rPr>
                  <a:t>Machine Learning Implementation</a:t>
                </a:r>
                <a:endParaRPr b="1" i="0" sz="1200" u="none" cap="none" strike="noStrike">
                  <a:solidFill>
                    <a:schemeClr val="lt1"/>
                  </a:solidFill>
                  <a:latin typeface="Garamond"/>
                  <a:ea typeface="Garamond"/>
                  <a:cs typeface="Garamond"/>
                  <a:sym typeface="Garamond"/>
                </a:endParaRPr>
              </a:p>
            </p:txBody>
          </p:sp>
        </p:grpSp>
        <p:sp>
          <p:nvSpPr>
            <p:cNvPr id="253" name="Google Shape;253;g18821431353_1_15"/>
            <p:cNvSpPr/>
            <p:nvPr/>
          </p:nvSpPr>
          <p:spPr>
            <a:xfrm>
              <a:off x="5196246" y="1771617"/>
              <a:ext cx="1754400" cy="548700"/>
            </a:xfrm>
            <a:prstGeom prst="chevron">
              <a:avLst>
                <a:gd fmla="val 34975" name="adj"/>
              </a:avLst>
            </a:prstGeom>
            <a:solidFill>
              <a:srgbClr val="BF5700"/>
            </a:solidFill>
            <a:ln>
              <a:noFill/>
            </a:ln>
          </p:spPr>
          <p:txBody>
            <a:bodyPr anchorCtr="0" anchor="ctr" bIns="88900" lIns="88900" spcFirstLastPara="1" rIns="88900" wrap="square" tIns="88900">
              <a:noAutofit/>
            </a:bodyPr>
            <a:lstStyle/>
            <a:p>
              <a:pPr indent="0" lvl="0" marL="0" marR="0" rtl="0" algn="l">
                <a:lnSpc>
                  <a:spcPct val="106000"/>
                </a:lnSpc>
                <a:spcBef>
                  <a:spcPts val="0"/>
                </a:spcBef>
                <a:spcAft>
                  <a:spcPts val="0"/>
                </a:spcAft>
                <a:buClr>
                  <a:srgbClr val="000000"/>
                </a:buClr>
                <a:buSzPts val="1300"/>
                <a:buFont typeface="Arial"/>
                <a:buNone/>
              </a:pPr>
              <a:r>
                <a:rPr b="1" i="0" lang="en-GB" sz="1300" u="none" cap="none" strike="noStrike">
                  <a:solidFill>
                    <a:schemeClr val="lt1"/>
                  </a:solidFill>
                  <a:latin typeface="Garamond"/>
                  <a:ea typeface="Garamond"/>
                  <a:cs typeface="Garamond"/>
                  <a:sym typeface="Garamond"/>
                </a:rPr>
                <a:t>Recommendations</a:t>
              </a:r>
              <a:endParaRPr b="1" i="0" sz="1300" u="none" cap="none" strike="noStrike">
                <a:solidFill>
                  <a:schemeClr val="lt1"/>
                </a:solidFill>
                <a:latin typeface="Garamond"/>
                <a:ea typeface="Garamond"/>
                <a:cs typeface="Garamond"/>
                <a:sym typeface="Garamond"/>
              </a:endParaRPr>
            </a:p>
          </p:txBody>
        </p:sp>
      </p:grpSp>
      <p:sp>
        <p:nvSpPr>
          <p:cNvPr id="254" name="Google Shape;254;g18821431353_1_15"/>
          <p:cNvSpPr txBox="1"/>
          <p:nvPr/>
        </p:nvSpPr>
        <p:spPr>
          <a:xfrm>
            <a:off x="1478943" y="3045350"/>
            <a:ext cx="18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8821431353_1_15"/>
          <p:cNvSpPr txBox="1"/>
          <p:nvPr/>
        </p:nvSpPr>
        <p:spPr>
          <a:xfrm>
            <a:off x="626375" y="2649050"/>
            <a:ext cx="1830300" cy="1460100"/>
          </a:xfrm>
          <a:prstGeom prst="rect">
            <a:avLst/>
          </a:prstGeom>
          <a:noFill/>
          <a:ln>
            <a:noFill/>
          </a:ln>
        </p:spPr>
        <p:txBody>
          <a:bodyPr anchorCtr="0" anchor="t" bIns="45700" lIns="91425" spcFirstLastPara="1" rIns="91425" wrap="square" tIns="45700">
            <a:spAutoFit/>
          </a:bodyPr>
          <a:lstStyle/>
          <a:p>
            <a:pPr indent="-295275" lvl="0" marL="457200" marR="0" rtl="0" algn="l">
              <a:lnSpc>
                <a:spcPct val="90000"/>
              </a:lnSpc>
              <a:spcBef>
                <a:spcPts val="0"/>
              </a:spcBef>
              <a:spcAft>
                <a:spcPts val="0"/>
              </a:spcAft>
              <a:buClr>
                <a:schemeClr val="dk1"/>
              </a:buClr>
              <a:buSzPts val="1050"/>
              <a:buChar char="●"/>
            </a:pPr>
            <a:r>
              <a:rPr lang="en-GB" sz="1050">
                <a:solidFill>
                  <a:schemeClr val="dk1"/>
                </a:solidFill>
                <a:highlight>
                  <a:srgbClr val="FFFFFF"/>
                </a:highlight>
              </a:rPr>
              <a:t>Null values were removed.</a:t>
            </a:r>
            <a:endParaRPr sz="1050">
              <a:solidFill>
                <a:schemeClr val="dk1"/>
              </a:solidFill>
              <a:highlight>
                <a:srgbClr val="FFFFFF"/>
              </a:highlight>
            </a:endParaRPr>
          </a:p>
          <a:p>
            <a:pPr indent="-295275" lvl="0" marL="457200" marR="0" rtl="0" algn="l">
              <a:lnSpc>
                <a:spcPct val="90000"/>
              </a:lnSpc>
              <a:spcBef>
                <a:spcPts val="0"/>
              </a:spcBef>
              <a:spcAft>
                <a:spcPts val="0"/>
              </a:spcAft>
              <a:buClr>
                <a:schemeClr val="dk1"/>
              </a:buClr>
              <a:buSzPts val="1050"/>
              <a:buChar char="●"/>
            </a:pPr>
            <a:r>
              <a:rPr lang="en-GB" sz="1050">
                <a:solidFill>
                  <a:schemeClr val="dk1"/>
                </a:solidFill>
                <a:highlight>
                  <a:srgbClr val="FFFFFF"/>
                </a:highlight>
              </a:rPr>
              <a:t>Dummy values were created.</a:t>
            </a:r>
            <a:endParaRPr sz="1050">
              <a:solidFill>
                <a:schemeClr val="dk1"/>
              </a:solidFill>
              <a:highlight>
                <a:srgbClr val="FFFFFF"/>
              </a:highlight>
            </a:endParaRPr>
          </a:p>
          <a:p>
            <a:pPr indent="-295275" lvl="0" marL="457200" marR="0" rtl="0" algn="l">
              <a:lnSpc>
                <a:spcPct val="90000"/>
              </a:lnSpc>
              <a:spcBef>
                <a:spcPts val="0"/>
              </a:spcBef>
              <a:spcAft>
                <a:spcPts val="0"/>
              </a:spcAft>
              <a:buClr>
                <a:schemeClr val="dk1"/>
              </a:buClr>
              <a:buSzPts val="1050"/>
              <a:buChar char="●"/>
            </a:pPr>
            <a:r>
              <a:rPr lang="en-GB" sz="1050">
                <a:solidFill>
                  <a:schemeClr val="dk1"/>
                </a:solidFill>
                <a:highlight>
                  <a:srgbClr val="FFFFFF"/>
                </a:highlight>
              </a:rPr>
              <a:t>Class Segregation for Gender</a:t>
            </a:r>
            <a:endParaRPr b="0" i="0" sz="1800" u="none" cap="none" strike="noStrike">
              <a:solidFill>
                <a:srgbClr val="000000"/>
              </a:solidFill>
              <a:latin typeface="Angsana New"/>
              <a:ea typeface="Angsana New"/>
              <a:cs typeface="Angsana New"/>
              <a:sym typeface="Angsana New"/>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58750" lvl="0" marL="285750" marR="0" rtl="0" algn="l">
              <a:lnSpc>
                <a:spcPct val="84000"/>
              </a:lnSpc>
              <a:spcBef>
                <a:spcPts val="0"/>
              </a:spcBef>
              <a:spcAft>
                <a:spcPts val="0"/>
              </a:spcAft>
              <a:buClr>
                <a:srgbClr val="000000"/>
              </a:buClr>
              <a:buSzPts val="2000"/>
              <a:buFont typeface="Arial"/>
              <a:buNone/>
            </a:pPr>
            <a:r>
              <a:t/>
            </a:r>
            <a:endParaRPr b="0" i="0" sz="1900" u="none" cap="none" strike="noStrike">
              <a:solidFill>
                <a:srgbClr val="000000"/>
              </a:solidFill>
              <a:latin typeface="Angsana New"/>
              <a:ea typeface="Angsana New"/>
              <a:cs typeface="Angsana New"/>
              <a:sym typeface="Angsana New"/>
            </a:endParaRPr>
          </a:p>
        </p:txBody>
      </p:sp>
      <p:sp>
        <p:nvSpPr>
          <p:cNvPr id="256" name="Google Shape;256;g18821431353_1_15"/>
          <p:cNvSpPr txBox="1"/>
          <p:nvPr/>
        </p:nvSpPr>
        <p:spPr>
          <a:xfrm>
            <a:off x="2380813" y="2668925"/>
            <a:ext cx="1672800" cy="6297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90000"/>
              </a:lnSpc>
              <a:spcBef>
                <a:spcPts val="0"/>
              </a:spcBef>
              <a:spcAft>
                <a:spcPts val="0"/>
              </a:spcAft>
              <a:buSzPts val="1100"/>
              <a:buChar char="●"/>
            </a:pPr>
            <a:r>
              <a:rPr lang="en-GB" sz="1100"/>
              <a:t>Standardizing the train data</a:t>
            </a:r>
            <a:r>
              <a:rPr i="0" lang="en-GB" sz="1100" u="none" cap="none" strike="noStrike">
                <a:solidFill>
                  <a:srgbClr val="000000"/>
                </a:solidFill>
              </a:rPr>
              <a:t>  </a:t>
            </a:r>
            <a:endParaRPr i="0" sz="1100" u="none" cap="none" strike="noStrike">
              <a:solidFill>
                <a:srgbClr val="000000"/>
              </a:solidFill>
            </a:endParaRPr>
          </a:p>
          <a:p>
            <a:pPr indent="-158750" lvl="0" marL="285750" marR="0" rtl="0" algn="l">
              <a:lnSpc>
                <a:spcPct val="84000"/>
              </a:lnSpc>
              <a:spcBef>
                <a:spcPts val="0"/>
              </a:spcBef>
              <a:spcAft>
                <a:spcPts val="0"/>
              </a:spcAft>
              <a:buClr>
                <a:srgbClr val="000000"/>
              </a:buClr>
              <a:buSzPts val="2000"/>
              <a:buFont typeface="Arial"/>
              <a:buNone/>
            </a:pPr>
            <a:r>
              <a:t/>
            </a:r>
            <a:endParaRPr b="0" i="0" sz="1800" u="none" cap="none" strike="noStrike">
              <a:solidFill>
                <a:srgbClr val="000000"/>
              </a:solidFill>
              <a:latin typeface="Angsana New"/>
              <a:ea typeface="Angsana New"/>
              <a:cs typeface="Angsana New"/>
              <a:sym typeface="Angsana New"/>
            </a:endParaRPr>
          </a:p>
        </p:txBody>
      </p:sp>
      <p:sp>
        <p:nvSpPr>
          <p:cNvPr id="257" name="Google Shape;257;g18821431353_1_15"/>
          <p:cNvSpPr txBox="1"/>
          <p:nvPr/>
        </p:nvSpPr>
        <p:spPr>
          <a:xfrm>
            <a:off x="4170175" y="2653175"/>
            <a:ext cx="1672800" cy="3768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84000"/>
              </a:lnSpc>
              <a:spcBef>
                <a:spcPts val="0"/>
              </a:spcBef>
              <a:spcAft>
                <a:spcPts val="0"/>
              </a:spcAft>
              <a:buSzPts val="1100"/>
              <a:buChar char="●"/>
            </a:pPr>
            <a:r>
              <a:rPr lang="en-GB" sz="1100"/>
              <a:t>Implemented Decision Tree</a:t>
            </a:r>
            <a:endParaRPr i="0" sz="1100" u="none" cap="none" strike="noStrike">
              <a:solidFill>
                <a:srgbClr val="000000"/>
              </a:solidFill>
            </a:endParaRPr>
          </a:p>
        </p:txBody>
      </p:sp>
      <p:sp>
        <p:nvSpPr>
          <p:cNvPr id="258" name="Google Shape;258;g18821431353_1_15"/>
          <p:cNvSpPr txBox="1"/>
          <p:nvPr/>
        </p:nvSpPr>
        <p:spPr>
          <a:xfrm>
            <a:off x="5842974" y="2649038"/>
            <a:ext cx="1830300" cy="11004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90000"/>
              </a:lnSpc>
              <a:spcBef>
                <a:spcPts val="0"/>
              </a:spcBef>
              <a:spcAft>
                <a:spcPts val="0"/>
              </a:spcAft>
              <a:buSzPts val="1100"/>
              <a:buChar char="●"/>
            </a:pPr>
            <a:r>
              <a:rPr lang="en-GB" sz="1100"/>
              <a:t>Which habits and patterns most influence Loneliness among the youth.</a:t>
            </a:r>
            <a:endParaRPr i="0" sz="1100" u="none" cap="none" strike="noStrike">
              <a:solidFill>
                <a:srgbClr val="000000"/>
              </a:solidFill>
            </a:endParaRPr>
          </a:p>
          <a:p>
            <a:pPr indent="-184150" lvl="0" marL="285750" marR="0" rtl="0" algn="l">
              <a:lnSpc>
                <a:spcPct val="104999"/>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259" name="Google Shape;259;g18821431353_1_15"/>
          <p:cNvSpPr txBox="1"/>
          <p:nvPr/>
        </p:nvSpPr>
        <p:spPr>
          <a:xfrm>
            <a:off x="7556464" y="2728096"/>
            <a:ext cx="1579500" cy="273300"/>
          </a:xfrm>
          <a:prstGeom prst="rect">
            <a:avLst/>
          </a:prstGeom>
          <a:noFill/>
          <a:ln>
            <a:noFill/>
          </a:ln>
        </p:spPr>
        <p:txBody>
          <a:bodyPr anchorCtr="0" anchor="t" bIns="45700" lIns="91425" spcFirstLastPara="1" rIns="91425" wrap="square" tIns="45700">
            <a:spAutoFit/>
          </a:bodyPr>
          <a:lstStyle/>
          <a:p>
            <a:pPr indent="0" lvl="0" marL="0" marR="0" rtl="0" algn="l">
              <a:lnSpc>
                <a:spcPct val="84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18821431353_1_15"/>
          <p:cNvSpPr txBox="1"/>
          <p:nvPr>
            <p:ph type="title"/>
          </p:nvPr>
        </p:nvSpPr>
        <p:spPr>
          <a:xfrm>
            <a:off x="242836" y="822561"/>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APPROACH</a:t>
            </a:r>
            <a:endParaRPr sz="2400">
              <a:solidFill>
                <a:srgbClr val="B2540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g18821431353_1_34"/>
          <p:cNvPicPr preferRelativeResize="0"/>
          <p:nvPr/>
        </p:nvPicPr>
        <p:blipFill>
          <a:blip r:embed="rId3">
            <a:alphaModFix/>
          </a:blip>
          <a:stretch>
            <a:fillRect/>
          </a:stretch>
        </p:blipFill>
        <p:spPr>
          <a:xfrm>
            <a:off x="953050" y="1366236"/>
            <a:ext cx="3162300" cy="3057525"/>
          </a:xfrm>
          <a:prstGeom prst="rect">
            <a:avLst/>
          </a:prstGeom>
          <a:noFill/>
          <a:ln>
            <a:noFill/>
          </a:ln>
        </p:spPr>
      </p:pic>
      <p:pic>
        <p:nvPicPr>
          <p:cNvPr id="266" name="Google Shape;266;g18821431353_1_34"/>
          <p:cNvPicPr preferRelativeResize="0"/>
          <p:nvPr/>
        </p:nvPicPr>
        <p:blipFill>
          <a:blip r:embed="rId4">
            <a:alphaModFix/>
          </a:blip>
          <a:stretch>
            <a:fillRect/>
          </a:stretch>
        </p:blipFill>
        <p:spPr>
          <a:xfrm>
            <a:off x="5409750" y="1366236"/>
            <a:ext cx="3248025" cy="3057525"/>
          </a:xfrm>
          <a:prstGeom prst="rect">
            <a:avLst/>
          </a:prstGeom>
          <a:noFill/>
          <a:ln>
            <a:noFill/>
          </a:ln>
        </p:spPr>
      </p:pic>
      <p:pic>
        <p:nvPicPr>
          <p:cNvPr id="267" name="Google Shape;267;g18821431353_1_34"/>
          <p:cNvPicPr preferRelativeResize="0"/>
          <p:nvPr/>
        </p:nvPicPr>
        <p:blipFill>
          <a:blip r:embed="rId5">
            <a:alphaModFix/>
          </a:blip>
          <a:stretch>
            <a:fillRect/>
          </a:stretch>
        </p:blipFill>
        <p:spPr>
          <a:xfrm>
            <a:off x="118225" y="1328750"/>
            <a:ext cx="8735101" cy="3341775"/>
          </a:xfrm>
          <a:prstGeom prst="rect">
            <a:avLst/>
          </a:prstGeom>
          <a:noFill/>
          <a:ln>
            <a:noFill/>
          </a:ln>
        </p:spPr>
      </p:pic>
      <p:sp>
        <p:nvSpPr>
          <p:cNvPr id="268" name="Google Shape;268;g18821431353_1_34"/>
          <p:cNvSpPr txBox="1"/>
          <p:nvPr>
            <p:ph type="title"/>
          </p:nvPr>
        </p:nvSpPr>
        <p:spPr>
          <a:xfrm>
            <a:off x="232111" y="527711"/>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DECISION TREE VISUALIZATION</a:t>
            </a:r>
            <a:endParaRPr sz="2400">
              <a:solidFill>
                <a:srgbClr val="B2540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g18619f6c96b_0_91"/>
          <p:cNvPicPr preferRelativeResize="0"/>
          <p:nvPr/>
        </p:nvPicPr>
        <p:blipFill rotWithShape="1">
          <a:blip r:embed="rId3">
            <a:alphaModFix/>
          </a:blip>
          <a:srcRect b="0" l="0" r="0" t="4698"/>
          <a:stretch/>
        </p:blipFill>
        <p:spPr>
          <a:xfrm>
            <a:off x="1485950" y="1277850"/>
            <a:ext cx="5913924" cy="3487776"/>
          </a:xfrm>
          <a:prstGeom prst="rect">
            <a:avLst/>
          </a:prstGeom>
          <a:noFill/>
          <a:ln>
            <a:noFill/>
          </a:ln>
        </p:spPr>
      </p:pic>
      <p:sp>
        <p:nvSpPr>
          <p:cNvPr id="274" name="Google Shape;274;g18619f6c96b_0_91"/>
          <p:cNvSpPr txBox="1"/>
          <p:nvPr>
            <p:ph type="title"/>
          </p:nvPr>
        </p:nvSpPr>
        <p:spPr>
          <a:xfrm>
            <a:off x="242836" y="508986"/>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BOOSTED MODEL FEATURE IMPORTANCE</a:t>
            </a:r>
            <a:endParaRPr sz="2400">
              <a:solidFill>
                <a:srgbClr val="B2540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8821431353_1_55"/>
          <p:cNvSpPr txBox="1"/>
          <p:nvPr/>
        </p:nvSpPr>
        <p:spPr>
          <a:xfrm>
            <a:off x="1470326" y="2745738"/>
            <a:ext cx="2682300" cy="1739400"/>
          </a:xfrm>
          <a:prstGeom prst="rect">
            <a:avLst/>
          </a:prstGeom>
          <a:noFill/>
          <a:ln>
            <a:noFill/>
          </a:ln>
        </p:spPr>
        <p:txBody>
          <a:bodyPr anchorCtr="0" anchor="ctr" bIns="121900" lIns="121900" spcFirstLastPara="1" rIns="121900" wrap="square" tIns="121900">
            <a:noAutofit/>
          </a:bodyPr>
          <a:lstStyle/>
          <a:p>
            <a:pPr indent="0" lvl="0" marL="457200" marR="0" rtl="0" algn="l">
              <a:lnSpc>
                <a:spcPct val="150000"/>
              </a:lnSpc>
              <a:spcBef>
                <a:spcPts val="1000"/>
              </a:spcBef>
              <a:spcAft>
                <a:spcPts val="0"/>
              </a:spcAft>
              <a:buClr>
                <a:srgbClr val="000000"/>
              </a:buClr>
              <a:buSzPts val="1100"/>
              <a:buFont typeface="Arial"/>
              <a:buNone/>
            </a:pPr>
            <a:r>
              <a:rPr b="1" i="0" lang="en-GB" sz="1100" u="none" cap="none" strike="noStrike">
                <a:solidFill>
                  <a:srgbClr val="FFFFFF"/>
                </a:solidFill>
                <a:latin typeface="Roboto"/>
                <a:ea typeface="Roboto"/>
                <a:cs typeface="Roboto"/>
                <a:sym typeface="Roboto"/>
              </a:rPr>
              <a:t>Topics to stay away from </a:t>
            </a:r>
            <a:endParaRPr b="1" i="0" sz="1100" u="none" cap="none" strike="noStrike">
              <a:solidFill>
                <a:srgbClr val="FFFFFF"/>
              </a:solidFill>
              <a:latin typeface="Roboto"/>
              <a:ea typeface="Roboto"/>
              <a:cs typeface="Roboto"/>
              <a:sym typeface="Roboto"/>
            </a:endParaRPr>
          </a:p>
        </p:txBody>
      </p:sp>
      <p:grpSp>
        <p:nvGrpSpPr>
          <p:cNvPr id="280" name="Google Shape;280;g18821431353_1_55"/>
          <p:cNvGrpSpPr/>
          <p:nvPr/>
        </p:nvGrpSpPr>
        <p:grpSpPr>
          <a:xfrm>
            <a:off x="1836412" y="1097674"/>
            <a:ext cx="5092054" cy="3691493"/>
            <a:chOff x="2714159" y="940576"/>
            <a:chExt cx="3515641" cy="2917023"/>
          </a:xfrm>
        </p:grpSpPr>
        <p:sp>
          <p:nvSpPr>
            <p:cNvPr id="281" name="Google Shape;281;g18821431353_1_55"/>
            <p:cNvSpPr/>
            <p:nvPr/>
          </p:nvSpPr>
          <p:spPr>
            <a:xfrm rot="724">
              <a:off x="2714309" y="2343049"/>
              <a:ext cx="1423800" cy="1514400"/>
            </a:xfrm>
            <a:prstGeom prst="ellipse">
              <a:avLst/>
            </a:prstGeom>
            <a:solidFill>
              <a:srgbClr val="FABF8E"/>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700"/>
                </a:spcAft>
                <a:buNone/>
              </a:pPr>
              <a:r>
                <a:rPr b="1" lang="en-GB" sz="1050">
                  <a:solidFill>
                    <a:schemeClr val="dk1"/>
                  </a:solidFill>
                  <a:latin typeface="Garamond"/>
                  <a:ea typeface="Garamond"/>
                  <a:cs typeface="Garamond"/>
                  <a:sym typeface="Garamond"/>
                </a:rPr>
                <a:t>Smoking cannot be used as a criterion to identify people who drink as the people who drink had an equal chunk of smokers and non-smokers.</a:t>
              </a:r>
              <a:endParaRPr b="1" sz="1200">
                <a:latin typeface="Garamond"/>
                <a:ea typeface="Garamond"/>
                <a:cs typeface="Garamond"/>
                <a:sym typeface="Garamond"/>
              </a:endParaRPr>
            </a:p>
          </p:txBody>
        </p:sp>
        <p:sp>
          <p:nvSpPr>
            <p:cNvPr id="282" name="Google Shape;282;g18821431353_1_55"/>
            <p:cNvSpPr/>
            <p:nvPr/>
          </p:nvSpPr>
          <p:spPr>
            <a:xfrm>
              <a:off x="4715100" y="940576"/>
              <a:ext cx="1514700" cy="1514700"/>
            </a:xfrm>
            <a:prstGeom prst="ellipse">
              <a:avLst/>
            </a:prstGeom>
            <a:solidFill>
              <a:srgbClr val="FABF8E"/>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700"/>
                </a:spcAft>
                <a:buClr>
                  <a:schemeClr val="dk1"/>
                </a:buClr>
                <a:buSzPts val="1100"/>
                <a:buFont typeface="Arial"/>
                <a:buNone/>
              </a:pPr>
              <a:r>
                <a:rPr b="1" lang="en-GB" sz="950">
                  <a:solidFill>
                    <a:schemeClr val="dk1"/>
                  </a:solidFill>
                  <a:latin typeface="Garamond"/>
                  <a:ea typeface="Garamond"/>
                  <a:cs typeface="Garamond"/>
                  <a:sym typeface="Garamond"/>
                </a:rPr>
                <a:t>It was startling to see underage drinkers as one of the most important splitting criteria on the decision tree. </a:t>
              </a:r>
              <a:r>
                <a:rPr b="1" lang="en-GB" sz="1000">
                  <a:solidFill>
                    <a:schemeClr val="dk1"/>
                  </a:solidFill>
                  <a:latin typeface="Garamond"/>
                  <a:ea typeface="Garamond"/>
                  <a:cs typeface="Garamond"/>
                  <a:sym typeface="Garamond"/>
                </a:rPr>
                <a:t>A large no of underage drinkers belong to the Latino category.</a:t>
              </a:r>
              <a:endParaRPr/>
            </a:p>
          </p:txBody>
        </p:sp>
      </p:grpSp>
      <p:grpSp>
        <p:nvGrpSpPr>
          <p:cNvPr id="283" name="Google Shape;283;g18821431353_1_55"/>
          <p:cNvGrpSpPr/>
          <p:nvPr/>
        </p:nvGrpSpPr>
        <p:grpSpPr>
          <a:xfrm>
            <a:off x="3798269" y="2571741"/>
            <a:ext cx="2440200" cy="2440200"/>
            <a:chOff x="3526169" y="1865866"/>
            <a:chExt cx="2440200" cy="2440200"/>
          </a:xfrm>
        </p:grpSpPr>
        <p:sp>
          <p:nvSpPr>
            <p:cNvPr id="284" name="Google Shape;284;g18821431353_1_55"/>
            <p:cNvSpPr/>
            <p:nvPr/>
          </p:nvSpPr>
          <p:spPr>
            <a:xfrm>
              <a:off x="3526169" y="1865866"/>
              <a:ext cx="2440200" cy="2440200"/>
            </a:xfrm>
            <a:prstGeom prst="ellipse">
              <a:avLst/>
            </a:prstGeom>
            <a:solidFill>
              <a:srgbClr val="BD5800"/>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8821431353_1_55"/>
            <p:cNvSpPr txBox="1"/>
            <p:nvPr/>
          </p:nvSpPr>
          <p:spPr>
            <a:xfrm>
              <a:off x="3731525" y="2386675"/>
              <a:ext cx="2029500" cy="1392600"/>
            </a:xfrm>
            <a:prstGeom prst="rect">
              <a:avLst/>
            </a:prstGeom>
            <a:solidFill>
              <a:srgbClr val="BD58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GB" sz="1050">
                  <a:solidFill>
                    <a:schemeClr val="dk1"/>
                  </a:solidFill>
                  <a:latin typeface="Garamond"/>
                  <a:ea typeface="Garamond"/>
                  <a:cs typeface="Garamond"/>
                  <a:sym typeface="Garamond"/>
                </a:rPr>
                <a:t>It wasn't surprising to see people with a history of spending big also splurge money on drinks.</a:t>
              </a:r>
              <a:endParaRPr b="1" i="0" sz="1200" u="none" cap="none" strike="noStrike">
                <a:solidFill>
                  <a:srgbClr val="FFFFFF"/>
                </a:solidFill>
                <a:latin typeface="Garamond"/>
                <a:ea typeface="Garamond"/>
                <a:cs typeface="Garamond"/>
                <a:sym typeface="Garamond"/>
              </a:endParaRPr>
            </a:p>
          </p:txBody>
        </p:sp>
      </p:grpSp>
      <p:sp>
        <p:nvSpPr>
          <p:cNvPr id="286" name="Google Shape;286;g18821431353_1_55"/>
          <p:cNvSpPr/>
          <p:nvPr/>
        </p:nvSpPr>
        <p:spPr>
          <a:xfrm>
            <a:off x="3371175" y="1623150"/>
            <a:ext cx="1584600" cy="1469400"/>
          </a:xfrm>
          <a:prstGeom prst="ellipse">
            <a:avLst/>
          </a:prstGeom>
          <a:solidFill>
            <a:srgbClr val="BD5800"/>
          </a:solidFill>
          <a:ln>
            <a:noFill/>
          </a:ln>
          <a:effectLst>
            <a:outerShdw blurRad="228600" rotWithShape="0" algn="tl" dir="5400000" dist="50800">
              <a:srgbClr val="000000">
                <a:alpha val="54509"/>
              </a:srgbClr>
            </a:outerShdw>
          </a:effectLst>
        </p:spPr>
        <p:txBody>
          <a:bodyPr anchorCtr="0" anchor="ctr" bIns="91425" lIns="180000" spcFirstLastPara="1" rIns="0" wrap="square" tIns="91425">
            <a:noAutofit/>
          </a:bodyPr>
          <a:lstStyle/>
          <a:p>
            <a:pPr indent="-85725" lvl="0" marL="0" marR="0" rtl="0" algn="l">
              <a:lnSpc>
                <a:spcPct val="100000"/>
              </a:lnSpc>
              <a:spcBef>
                <a:spcPts val="0"/>
              </a:spcBef>
              <a:spcAft>
                <a:spcPts val="0"/>
              </a:spcAft>
              <a:buClr>
                <a:srgbClr val="000000"/>
              </a:buClr>
              <a:buSzPts val="1400"/>
              <a:buFont typeface="Arial"/>
              <a:buNone/>
            </a:pPr>
            <a:r>
              <a:rPr b="1" lang="en-GB" sz="1300">
                <a:latin typeface="Garamond"/>
                <a:ea typeface="Garamond"/>
                <a:cs typeface="Garamond"/>
                <a:sym typeface="Garamond"/>
              </a:rPr>
              <a:t> Decision Tree</a:t>
            </a:r>
            <a:endParaRPr b="1" i="0" sz="1300" u="none" cap="none" strike="noStrike">
              <a:solidFill>
                <a:srgbClr val="000000"/>
              </a:solidFill>
              <a:latin typeface="Garamond"/>
              <a:ea typeface="Garamond"/>
              <a:cs typeface="Garamond"/>
              <a:sym typeface="Garamond"/>
            </a:endParaRPr>
          </a:p>
        </p:txBody>
      </p:sp>
      <p:sp>
        <p:nvSpPr>
          <p:cNvPr id="287" name="Google Shape;287;g18821431353_1_55"/>
          <p:cNvSpPr/>
          <p:nvPr/>
        </p:nvSpPr>
        <p:spPr>
          <a:xfrm rot="651">
            <a:off x="2115537" y="1569300"/>
            <a:ext cx="1584300" cy="1577100"/>
          </a:xfrm>
          <a:prstGeom prst="ellipse">
            <a:avLst/>
          </a:prstGeom>
          <a:solidFill>
            <a:srgbClr val="FBD4B4"/>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700"/>
              </a:spcAft>
              <a:buClr>
                <a:schemeClr val="dk1"/>
              </a:buClr>
              <a:buSzPts val="1100"/>
              <a:buFont typeface="Arial"/>
              <a:buNone/>
            </a:pPr>
            <a:r>
              <a:rPr b="1" lang="en-GB" sz="850">
                <a:solidFill>
                  <a:schemeClr val="dk1"/>
                </a:solidFill>
                <a:latin typeface="Garamond"/>
                <a:ea typeface="Garamond"/>
                <a:cs typeface="Garamond"/>
                <a:sym typeface="Garamond"/>
              </a:rPr>
              <a:t>People with ages less than 16.5 had understandably low spending thresholds as compared to people who were older and spent big on entertainment.</a:t>
            </a:r>
            <a:r>
              <a:rPr b="1" lang="en-GB" sz="850">
                <a:solidFill>
                  <a:schemeClr val="dk1"/>
                </a:solidFill>
                <a:highlight>
                  <a:srgbClr val="FFFFFF"/>
                </a:highlight>
                <a:latin typeface="Garamond"/>
                <a:ea typeface="Garamond"/>
                <a:cs typeface="Garamond"/>
                <a:sym typeface="Garamond"/>
              </a:rPr>
              <a:t> </a:t>
            </a:r>
            <a:endParaRPr sz="1300"/>
          </a:p>
        </p:txBody>
      </p:sp>
      <p:sp>
        <p:nvSpPr>
          <p:cNvPr id="288" name="Google Shape;288;g18821431353_1_55"/>
          <p:cNvSpPr txBox="1"/>
          <p:nvPr>
            <p:ph type="title"/>
          </p:nvPr>
        </p:nvSpPr>
        <p:spPr>
          <a:xfrm>
            <a:off x="232111" y="489686"/>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MODELING &amp; RECOMMENDATIONS</a:t>
            </a:r>
            <a:endParaRPr sz="2400">
              <a:solidFill>
                <a:srgbClr val="B2540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8619f6c96b_0_57"/>
          <p:cNvSpPr txBox="1"/>
          <p:nvPr/>
        </p:nvSpPr>
        <p:spPr>
          <a:xfrm>
            <a:off x="4427750" y="1601968"/>
            <a:ext cx="4716300" cy="1444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t/>
            </a:r>
            <a:endParaRPr i="0" sz="2400" u="none" cap="none" strike="noStrike">
              <a:solidFill>
                <a:srgbClr val="000000"/>
              </a:solidFill>
              <a:latin typeface="Garamond"/>
              <a:ea typeface="Garamond"/>
              <a:cs typeface="Garamond"/>
              <a:sym typeface="Garamond"/>
            </a:endParaRPr>
          </a:p>
          <a:p>
            <a:pPr indent="0" lvl="0" marL="0" rtl="0" algn="l">
              <a:spcBef>
                <a:spcPts val="0"/>
              </a:spcBef>
              <a:spcAft>
                <a:spcPts val="0"/>
              </a:spcAft>
              <a:buNone/>
            </a:pPr>
            <a:r>
              <a:rPr b="1" lang="en-GB" sz="2100">
                <a:solidFill>
                  <a:schemeClr val="dk1"/>
                </a:solidFill>
                <a:latin typeface="Garamond"/>
                <a:ea typeface="Garamond"/>
                <a:cs typeface="Garamond"/>
                <a:sym typeface="Garamond"/>
              </a:rPr>
              <a:t>Insights on Spending Habits</a:t>
            </a:r>
            <a:endParaRPr b="1" sz="3400">
              <a:solidFill>
                <a:schemeClr val="dk1"/>
              </a:solidFill>
              <a:latin typeface="Garamond"/>
              <a:ea typeface="Garamond"/>
              <a:cs typeface="Garamond"/>
              <a:sym typeface="Garamond"/>
            </a:endParaRPr>
          </a:p>
        </p:txBody>
      </p:sp>
      <p:pic>
        <p:nvPicPr>
          <p:cNvPr id="295" name="Google Shape;295;g18619f6c96b_0_57"/>
          <p:cNvPicPr preferRelativeResize="0"/>
          <p:nvPr/>
        </p:nvPicPr>
        <p:blipFill rotWithShape="1">
          <a:blip r:embed="rId3">
            <a:alphaModFix/>
          </a:blip>
          <a:srcRect b="0" l="0" r="0" t="0"/>
          <a:stretch/>
        </p:blipFill>
        <p:spPr>
          <a:xfrm>
            <a:off x="7095896" y="126398"/>
            <a:ext cx="1877396" cy="914399"/>
          </a:xfrm>
          <a:prstGeom prst="rect">
            <a:avLst/>
          </a:prstGeom>
          <a:noFill/>
          <a:ln>
            <a:noFill/>
          </a:ln>
        </p:spPr>
      </p:pic>
      <p:cxnSp>
        <p:nvCxnSpPr>
          <p:cNvPr id="296" name="Google Shape;296;g18619f6c96b_0_57"/>
          <p:cNvCxnSpPr/>
          <p:nvPr/>
        </p:nvCxnSpPr>
        <p:spPr>
          <a:xfrm>
            <a:off x="4502092" y="3035068"/>
            <a:ext cx="4471200" cy="11100"/>
          </a:xfrm>
          <a:prstGeom prst="straightConnector1">
            <a:avLst/>
          </a:prstGeom>
          <a:noFill/>
          <a:ln cap="flat" cmpd="sng" w="9525">
            <a:solidFill>
              <a:schemeClr val="dk1"/>
            </a:solidFill>
            <a:prstDash val="solid"/>
            <a:round/>
            <a:headEnd len="sm" w="sm" type="none"/>
            <a:tailEnd len="sm" w="sm" type="none"/>
          </a:ln>
        </p:spPr>
      </p:cxnSp>
      <p:pic>
        <p:nvPicPr>
          <p:cNvPr descr="How to Use Colors in Marketing and Advertising" id="297" name="Google Shape;297;g18619f6c96b_0_57"/>
          <p:cNvPicPr preferRelativeResize="0"/>
          <p:nvPr/>
        </p:nvPicPr>
        <p:blipFill rotWithShape="1">
          <a:blip r:embed="rId4">
            <a:alphaModFix/>
          </a:blip>
          <a:srcRect b="0" l="0" r="0" t="0"/>
          <a:stretch/>
        </p:blipFill>
        <p:spPr>
          <a:xfrm>
            <a:off x="-18822" y="0"/>
            <a:ext cx="435020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cxnSp>
        <p:nvCxnSpPr>
          <p:cNvPr id="302" name="Google Shape;302;g18619f6c96b_0_65"/>
          <p:cNvCxnSpPr/>
          <p:nvPr/>
        </p:nvCxnSpPr>
        <p:spPr>
          <a:xfrm flipH="1">
            <a:off x="4549650" y="1664400"/>
            <a:ext cx="46200" cy="3329400"/>
          </a:xfrm>
          <a:prstGeom prst="straightConnector1">
            <a:avLst/>
          </a:prstGeom>
          <a:noFill/>
          <a:ln cap="flat" cmpd="sng" w="9525">
            <a:solidFill>
              <a:srgbClr val="434343"/>
            </a:solidFill>
            <a:prstDash val="solid"/>
            <a:round/>
            <a:headEnd len="sm" w="sm" type="none"/>
            <a:tailEnd len="sm" w="sm" type="none"/>
          </a:ln>
        </p:spPr>
      </p:cxnSp>
      <p:sp>
        <p:nvSpPr>
          <p:cNvPr id="303" name="Google Shape;303;g18619f6c96b_0_65"/>
          <p:cNvSpPr txBox="1"/>
          <p:nvPr>
            <p:ph type="title"/>
          </p:nvPr>
        </p:nvSpPr>
        <p:spPr>
          <a:xfrm>
            <a:off x="199880" y="661825"/>
            <a:ext cx="4170600" cy="70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620"/>
              <a:buNone/>
            </a:pPr>
            <a:r>
              <a:rPr b="1" lang="en-GB" sz="1860">
                <a:solidFill>
                  <a:srgbClr val="B25403"/>
                </a:solidFill>
              </a:rPr>
              <a:t>Correlation of Alcohol and Smoking with Spending on Healthy Eating</a:t>
            </a:r>
            <a:endParaRPr sz="1860">
              <a:solidFill>
                <a:srgbClr val="B25403"/>
              </a:solidFill>
            </a:endParaRPr>
          </a:p>
        </p:txBody>
      </p:sp>
      <p:sp>
        <p:nvSpPr>
          <p:cNvPr id="304" name="Google Shape;304;g18619f6c96b_0_65"/>
          <p:cNvSpPr txBox="1"/>
          <p:nvPr>
            <p:ph type="title"/>
          </p:nvPr>
        </p:nvSpPr>
        <p:spPr>
          <a:xfrm>
            <a:off x="4702255" y="532975"/>
            <a:ext cx="4170600" cy="70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620"/>
              <a:buNone/>
            </a:pPr>
            <a:r>
              <a:rPr b="1" lang="en-GB" sz="1860">
                <a:solidFill>
                  <a:srgbClr val="B25403"/>
                </a:solidFill>
              </a:rPr>
              <a:t>Correlation of Education with Spending on Healthy Eating</a:t>
            </a:r>
            <a:endParaRPr sz="1860">
              <a:solidFill>
                <a:srgbClr val="B25403"/>
              </a:solidFill>
            </a:endParaRPr>
          </a:p>
        </p:txBody>
      </p:sp>
      <p:pic>
        <p:nvPicPr>
          <p:cNvPr id="305" name="Google Shape;305;g18619f6c96b_0_65"/>
          <p:cNvPicPr preferRelativeResize="0"/>
          <p:nvPr/>
        </p:nvPicPr>
        <p:blipFill>
          <a:blip r:embed="rId3">
            <a:alphaModFix/>
          </a:blip>
          <a:stretch>
            <a:fillRect/>
          </a:stretch>
        </p:blipFill>
        <p:spPr>
          <a:xfrm>
            <a:off x="397825" y="1958875"/>
            <a:ext cx="3581400" cy="2495550"/>
          </a:xfrm>
          <a:prstGeom prst="rect">
            <a:avLst/>
          </a:prstGeom>
          <a:noFill/>
          <a:ln>
            <a:noFill/>
          </a:ln>
        </p:spPr>
      </p:pic>
      <p:pic>
        <p:nvPicPr>
          <p:cNvPr id="306" name="Google Shape;306;g18619f6c96b_0_65"/>
          <p:cNvPicPr preferRelativeResize="0"/>
          <p:nvPr/>
        </p:nvPicPr>
        <p:blipFill>
          <a:blip r:embed="rId4">
            <a:alphaModFix/>
          </a:blip>
          <a:stretch>
            <a:fillRect/>
          </a:stretch>
        </p:blipFill>
        <p:spPr>
          <a:xfrm>
            <a:off x="5012963" y="1470400"/>
            <a:ext cx="3549164" cy="347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455288" y="1015234"/>
            <a:ext cx="8231577" cy="937408"/>
          </a:xfrm>
          <a:prstGeom prst="rect">
            <a:avLst/>
          </a:prstGeom>
          <a:noFill/>
          <a:ln>
            <a:noFill/>
          </a:ln>
        </p:spPr>
        <p:txBody>
          <a:bodyPr anchorCtr="0" anchor="ctr" bIns="45700" lIns="91425" spcFirstLastPara="1" rIns="91425" wrap="square" tIns="45700">
            <a:normAutofit/>
          </a:bodyPr>
          <a:lstStyle/>
          <a:p>
            <a:pPr indent="0" lvl="0" marL="25400" marR="0" rtl="0" algn="l">
              <a:lnSpc>
                <a:spcPct val="90000"/>
              </a:lnSpc>
              <a:spcBef>
                <a:spcPts val="640"/>
              </a:spcBef>
              <a:spcAft>
                <a:spcPts val="0"/>
              </a:spcAft>
              <a:buClr>
                <a:srgbClr val="000000"/>
              </a:buClr>
              <a:buSzPts val="3200"/>
              <a:buFont typeface="Arial"/>
              <a:buNone/>
            </a:pPr>
            <a:r>
              <a:t/>
            </a:r>
            <a:endParaRPr b="0" i="0" sz="1800" u="none" cap="none" strike="noStrike">
              <a:solidFill>
                <a:srgbClr val="3F3F3F"/>
              </a:solidFill>
              <a:latin typeface="Calibri"/>
              <a:ea typeface="Calibri"/>
              <a:cs typeface="Calibri"/>
              <a:sym typeface="Calibri"/>
            </a:endParaRPr>
          </a:p>
        </p:txBody>
      </p:sp>
      <p:sp>
        <p:nvSpPr>
          <p:cNvPr id="100" name="Google Shape;100;p2"/>
          <p:cNvSpPr txBox="1"/>
          <p:nvPr/>
        </p:nvSpPr>
        <p:spPr>
          <a:xfrm>
            <a:off x="313112" y="588127"/>
            <a:ext cx="8229600" cy="85725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2000"/>
              <a:buFont typeface="Arial"/>
              <a:buNone/>
            </a:pPr>
            <a:r>
              <a:rPr b="1" i="0" lang="en-GB" sz="2400" u="none" cap="none" strike="noStrike">
                <a:solidFill>
                  <a:srgbClr val="B25403"/>
                </a:solidFill>
                <a:latin typeface="Arial"/>
                <a:ea typeface="Arial"/>
                <a:cs typeface="Arial"/>
                <a:sym typeface="Arial"/>
              </a:rPr>
              <a:t>DATASET DESCRIPTION</a:t>
            </a:r>
            <a:endParaRPr/>
          </a:p>
          <a:p>
            <a:pPr indent="0" lvl="0" marL="0" marR="0" rtl="0" algn="l">
              <a:lnSpc>
                <a:spcPct val="100000"/>
              </a:lnSpc>
              <a:spcBef>
                <a:spcPts val="0"/>
              </a:spcBef>
              <a:spcAft>
                <a:spcPts val="0"/>
              </a:spcAft>
              <a:buClr>
                <a:srgbClr val="3F3F3F"/>
              </a:buClr>
              <a:buSzPts val="2000"/>
              <a:buFont typeface="Arial"/>
              <a:buNone/>
            </a:pPr>
            <a:r>
              <a:t/>
            </a:r>
            <a:endParaRPr b="1" i="0" sz="1800" u="none" cap="none" strike="noStrike">
              <a:solidFill>
                <a:srgbClr val="B25403"/>
              </a:solidFill>
              <a:latin typeface="Arial"/>
              <a:ea typeface="Arial"/>
              <a:cs typeface="Arial"/>
              <a:sym typeface="Arial"/>
            </a:endParaRPr>
          </a:p>
        </p:txBody>
      </p:sp>
      <p:grpSp>
        <p:nvGrpSpPr>
          <p:cNvPr id="101" name="Google Shape;101;p2"/>
          <p:cNvGrpSpPr/>
          <p:nvPr/>
        </p:nvGrpSpPr>
        <p:grpSpPr>
          <a:xfrm>
            <a:off x="459375" y="2269791"/>
            <a:ext cx="8362739" cy="1267081"/>
            <a:chOff x="4087" y="407550"/>
            <a:chExt cx="8362739" cy="1267081"/>
          </a:xfrm>
        </p:grpSpPr>
        <p:sp>
          <p:nvSpPr>
            <p:cNvPr id="102" name="Google Shape;102;p2"/>
            <p:cNvSpPr/>
            <p:nvPr/>
          </p:nvSpPr>
          <p:spPr>
            <a:xfrm>
              <a:off x="4087" y="407550"/>
              <a:ext cx="1267081" cy="1267081"/>
            </a:xfrm>
            <a:prstGeom prst="ellipse">
              <a:avLst/>
            </a:prstGeom>
            <a:gradFill>
              <a:gsLst>
                <a:gs pos="0">
                  <a:srgbClr val="FFBC8C">
                    <a:alpha val="49803"/>
                  </a:srgbClr>
                </a:gs>
                <a:gs pos="35000">
                  <a:srgbClr val="FFCFAE">
                    <a:alpha val="49803"/>
                  </a:srgbClr>
                </a:gs>
                <a:gs pos="100000">
                  <a:srgbClr val="FFE8DD">
                    <a:alpha val="49803"/>
                  </a:srgbClr>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189647" y="593110"/>
              <a:ext cx="895961" cy="895961"/>
            </a:xfrm>
            <a:prstGeom prst="rect">
              <a:avLst/>
            </a:prstGeom>
            <a:noFill/>
            <a:ln>
              <a:noFill/>
            </a:ln>
          </p:spPr>
          <p:txBody>
            <a:bodyPr anchorCtr="0" anchor="ctr" bIns="12700" lIns="69725" spcFirstLastPara="1" rIns="69725"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n-GB" sz="1000" u="none" cap="none" strike="noStrike">
                  <a:solidFill>
                    <a:schemeClr val="dk1"/>
                  </a:solidFill>
                  <a:latin typeface="Calibri"/>
                  <a:ea typeface="Calibri"/>
                  <a:cs typeface="Calibri"/>
                  <a:sym typeface="Calibri"/>
                </a:rPr>
                <a:t>Personality traits, Views on life, &amp; Opinions (57 columns) </a:t>
              </a:r>
              <a:endParaRPr b="0" i="0" sz="1000" u="none" cap="none" strike="noStrike">
                <a:solidFill>
                  <a:schemeClr val="dk1"/>
                </a:solidFill>
                <a:latin typeface="Calibri"/>
                <a:ea typeface="Calibri"/>
                <a:cs typeface="Calibri"/>
                <a:sym typeface="Calibri"/>
              </a:endParaRPr>
            </a:p>
          </p:txBody>
        </p:sp>
        <p:sp>
          <p:nvSpPr>
            <p:cNvPr id="104" name="Google Shape;104;p2"/>
            <p:cNvSpPr/>
            <p:nvPr/>
          </p:nvSpPr>
          <p:spPr>
            <a:xfrm>
              <a:off x="1017752" y="407550"/>
              <a:ext cx="1267081" cy="1267081"/>
            </a:xfrm>
            <a:prstGeom prst="ellipse">
              <a:avLst/>
            </a:prstGeom>
            <a:gradFill>
              <a:gsLst>
                <a:gs pos="0">
                  <a:srgbClr val="FFBA8A">
                    <a:alpha val="53725"/>
                  </a:srgbClr>
                </a:gs>
                <a:gs pos="35000">
                  <a:srgbClr val="FFCEAD">
                    <a:alpha val="53725"/>
                  </a:srgbClr>
                </a:gs>
                <a:gs pos="100000">
                  <a:srgbClr val="FFEBDD">
                    <a:alpha val="53725"/>
                  </a:srgbClr>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1203312" y="593110"/>
              <a:ext cx="895961" cy="895961"/>
            </a:xfrm>
            <a:prstGeom prst="rect">
              <a:avLst/>
            </a:prstGeom>
            <a:noFill/>
            <a:ln>
              <a:noFill/>
            </a:ln>
          </p:spPr>
          <p:txBody>
            <a:bodyPr anchorCtr="0" anchor="ctr" bIns="12700" lIns="69725" spcFirstLastPara="1" rIns="69725"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n-GB" sz="1000" u="none" cap="none" strike="noStrike">
                  <a:solidFill>
                    <a:schemeClr val="dk1"/>
                  </a:solidFill>
                  <a:latin typeface="Calibri"/>
                  <a:ea typeface="Calibri"/>
                  <a:cs typeface="Calibri"/>
                  <a:sym typeface="Calibri"/>
                </a:rPr>
                <a:t>Music Preferences (19 columns) </a:t>
              </a:r>
              <a:endParaRPr b="0" i="0" sz="1000" u="none" cap="none" strike="noStrike">
                <a:solidFill>
                  <a:schemeClr val="dk1"/>
                </a:solidFill>
                <a:latin typeface="Calibri"/>
                <a:ea typeface="Calibri"/>
                <a:cs typeface="Calibri"/>
                <a:sym typeface="Calibri"/>
              </a:endParaRPr>
            </a:p>
          </p:txBody>
        </p:sp>
        <p:sp>
          <p:nvSpPr>
            <p:cNvPr id="106" name="Google Shape;106;p2"/>
            <p:cNvSpPr/>
            <p:nvPr/>
          </p:nvSpPr>
          <p:spPr>
            <a:xfrm>
              <a:off x="2031418" y="407550"/>
              <a:ext cx="1267081" cy="1267081"/>
            </a:xfrm>
            <a:prstGeom prst="ellipse">
              <a:avLst/>
            </a:prstGeom>
            <a:gradFill>
              <a:gsLst>
                <a:gs pos="0">
                  <a:srgbClr val="FFBC89">
                    <a:alpha val="58039"/>
                  </a:srgbClr>
                </a:gs>
                <a:gs pos="35000">
                  <a:srgbClr val="FFCCAB">
                    <a:alpha val="58039"/>
                  </a:srgbClr>
                </a:gs>
                <a:gs pos="100000">
                  <a:srgbClr val="FFEBDD">
                    <a:alpha val="58039"/>
                  </a:srgbClr>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2216978" y="593110"/>
              <a:ext cx="895961" cy="895961"/>
            </a:xfrm>
            <a:prstGeom prst="rect">
              <a:avLst/>
            </a:prstGeom>
            <a:noFill/>
            <a:ln>
              <a:noFill/>
            </a:ln>
          </p:spPr>
          <p:txBody>
            <a:bodyPr anchorCtr="0" anchor="ctr" bIns="12700" lIns="69725" spcFirstLastPara="1" rIns="69725"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n-GB" sz="1000" u="none" cap="none" strike="noStrike">
                  <a:solidFill>
                    <a:schemeClr val="dk1"/>
                  </a:solidFill>
                  <a:latin typeface="Calibri"/>
                  <a:ea typeface="Calibri"/>
                  <a:cs typeface="Calibri"/>
                  <a:sym typeface="Calibri"/>
                </a:rPr>
                <a:t>Movie Preferences (12 columns) </a:t>
              </a:r>
              <a:endParaRPr b="0" i="0" sz="1000" u="none" cap="none" strike="noStrike">
                <a:solidFill>
                  <a:schemeClr val="dk1"/>
                </a:solidFill>
                <a:latin typeface="Calibri"/>
                <a:ea typeface="Calibri"/>
                <a:cs typeface="Calibri"/>
                <a:sym typeface="Calibri"/>
              </a:endParaRPr>
            </a:p>
          </p:txBody>
        </p:sp>
        <p:sp>
          <p:nvSpPr>
            <p:cNvPr id="108" name="Google Shape;108;p2"/>
            <p:cNvSpPr/>
            <p:nvPr/>
          </p:nvSpPr>
          <p:spPr>
            <a:xfrm>
              <a:off x="3045083" y="407550"/>
              <a:ext cx="1267081" cy="1267081"/>
            </a:xfrm>
            <a:prstGeom prst="ellipse">
              <a:avLst/>
            </a:prstGeom>
            <a:gradFill>
              <a:gsLst>
                <a:gs pos="0">
                  <a:srgbClr val="FFBE88">
                    <a:alpha val="62352"/>
                  </a:srgbClr>
                </a:gs>
                <a:gs pos="35000">
                  <a:srgbClr val="FFCFAB">
                    <a:alpha val="62352"/>
                  </a:srgbClr>
                </a:gs>
                <a:gs pos="100000">
                  <a:srgbClr val="FFEADC">
                    <a:alpha val="62352"/>
                  </a:srgbClr>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3230643" y="593110"/>
              <a:ext cx="895961" cy="895961"/>
            </a:xfrm>
            <a:prstGeom prst="rect">
              <a:avLst/>
            </a:prstGeom>
            <a:noFill/>
            <a:ln>
              <a:noFill/>
            </a:ln>
          </p:spPr>
          <p:txBody>
            <a:bodyPr anchorCtr="0" anchor="ctr" bIns="12700" lIns="69725" spcFirstLastPara="1" rIns="69725"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n-GB" sz="1000" u="none" cap="none" strike="noStrike">
                  <a:solidFill>
                    <a:schemeClr val="dk1"/>
                  </a:solidFill>
                  <a:latin typeface="Calibri"/>
                  <a:ea typeface="Calibri"/>
                  <a:cs typeface="Calibri"/>
                  <a:sym typeface="Calibri"/>
                </a:rPr>
                <a:t>Hobbies &amp; Interests (32 columns) </a:t>
              </a:r>
              <a:endParaRPr b="0" i="0" sz="1000" u="none" cap="none" strike="noStrike">
                <a:solidFill>
                  <a:schemeClr val="dk1"/>
                </a:solidFill>
                <a:latin typeface="Calibri"/>
                <a:ea typeface="Calibri"/>
                <a:cs typeface="Calibri"/>
                <a:sym typeface="Calibri"/>
              </a:endParaRPr>
            </a:p>
          </p:txBody>
        </p:sp>
        <p:sp>
          <p:nvSpPr>
            <p:cNvPr id="110" name="Google Shape;110;p2"/>
            <p:cNvSpPr/>
            <p:nvPr/>
          </p:nvSpPr>
          <p:spPr>
            <a:xfrm>
              <a:off x="4058749" y="407550"/>
              <a:ext cx="1267081" cy="1267081"/>
            </a:xfrm>
            <a:prstGeom prst="ellipse">
              <a:avLst/>
            </a:prstGeom>
            <a:gradFill>
              <a:gsLst>
                <a:gs pos="0">
                  <a:srgbClr val="FFBB85">
                    <a:alpha val="66666"/>
                  </a:srgbClr>
                </a:gs>
                <a:gs pos="35000">
                  <a:srgbClr val="FFCEAA">
                    <a:alpha val="66666"/>
                  </a:srgbClr>
                </a:gs>
                <a:gs pos="100000">
                  <a:srgbClr val="FFEADC">
                    <a:alpha val="66666"/>
                  </a:srgbClr>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4244309" y="593110"/>
              <a:ext cx="895961" cy="895961"/>
            </a:xfrm>
            <a:prstGeom prst="rect">
              <a:avLst/>
            </a:prstGeom>
            <a:noFill/>
            <a:ln>
              <a:noFill/>
            </a:ln>
          </p:spPr>
          <p:txBody>
            <a:bodyPr anchorCtr="0" anchor="ctr" bIns="12700" lIns="69725" spcFirstLastPara="1" rIns="69725"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n-GB" sz="1000" u="none" cap="none" strike="noStrike">
                  <a:solidFill>
                    <a:schemeClr val="dk1"/>
                  </a:solidFill>
                  <a:latin typeface="Calibri"/>
                  <a:ea typeface="Calibri"/>
                  <a:cs typeface="Calibri"/>
                  <a:sym typeface="Calibri"/>
                </a:rPr>
                <a:t>Phobias (10 columns) </a:t>
              </a:r>
              <a:endParaRPr b="0" i="0" sz="1000" u="none" cap="none" strike="noStrike">
                <a:solidFill>
                  <a:schemeClr val="dk1"/>
                </a:solidFill>
                <a:latin typeface="Calibri"/>
                <a:ea typeface="Calibri"/>
                <a:cs typeface="Calibri"/>
                <a:sym typeface="Calibri"/>
              </a:endParaRPr>
            </a:p>
          </p:txBody>
        </p:sp>
        <p:sp>
          <p:nvSpPr>
            <p:cNvPr id="112" name="Google Shape;112;p2"/>
            <p:cNvSpPr/>
            <p:nvPr/>
          </p:nvSpPr>
          <p:spPr>
            <a:xfrm>
              <a:off x="5072414" y="407550"/>
              <a:ext cx="1267081" cy="1267081"/>
            </a:xfrm>
            <a:prstGeom prst="ellipse">
              <a:avLst/>
            </a:prstGeom>
            <a:gradFill>
              <a:gsLst>
                <a:gs pos="0">
                  <a:srgbClr val="FFBE85">
                    <a:alpha val="70980"/>
                  </a:srgbClr>
                </a:gs>
                <a:gs pos="35000">
                  <a:srgbClr val="FFCFAB">
                    <a:alpha val="70980"/>
                  </a:srgbClr>
                </a:gs>
                <a:gs pos="100000">
                  <a:srgbClr val="FFE9DB">
                    <a:alpha val="70980"/>
                  </a:srgbClr>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5257974" y="593110"/>
              <a:ext cx="895961" cy="895961"/>
            </a:xfrm>
            <a:prstGeom prst="rect">
              <a:avLst/>
            </a:prstGeom>
            <a:noFill/>
            <a:ln>
              <a:noFill/>
            </a:ln>
          </p:spPr>
          <p:txBody>
            <a:bodyPr anchorCtr="0" anchor="ctr" bIns="12700" lIns="69725" spcFirstLastPara="1" rIns="69725"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n-GB" sz="1000" u="none" cap="none" strike="noStrike">
                  <a:solidFill>
                    <a:schemeClr val="dk1"/>
                  </a:solidFill>
                  <a:latin typeface="Calibri"/>
                  <a:ea typeface="Calibri"/>
                  <a:cs typeface="Calibri"/>
                  <a:sym typeface="Calibri"/>
                </a:rPr>
                <a:t>Health Habits (3 columns) </a:t>
              </a:r>
              <a:endParaRPr b="0" i="0" sz="1000" u="none" cap="none" strike="noStrike">
                <a:solidFill>
                  <a:schemeClr val="dk1"/>
                </a:solidFill>
                <a:latin typeface="Calibri"/>
                <a:ea typeface="Calibri"/>
                <a:cs typeface="Calibri"/>
                <a:sym typeface="Calibri"/>
              </a:endParaRPr>
            </a:p>
          </p:txBody>
        </p:sp>
        <p:sp>
          <p:nvSpPr>
            <p:cNvPr id="114" name="Google Shape;114;p2"/>
            <p:cNvSpPr/>
            <p:nvPr/>
          </p:nvSpPr>
          <p:spPr>
            <a:xfrm>
              <a:off x="6086080" y="407550"/>
              <a:ext cx="1267081" cy="1267081"/>
            </a:xfrm>
            <a:prstGeom prst="ellipse">
              <a:avLst/>
            </a:prstGeom>
            <a:gradFill>
              <a:gsLst>
                <a:gs pos="0">
                  <a:srgbClr val="FFBB85">
                    <a:alpha val="75294"/>
                  </a:srgbClr>
                </a:gs>
                <a:gs pos="35000">
                  <a:srgbClr val="FFCEA9">
                    <a:alpha val="75294"/>
                  </a:srgbClr>
                </a:gs>
                <a:gs pos="100000">
                  <a:srgbClr val="FFE9DB">
                    <a:alpha val="75294"/>
                  </a:srgbClr>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6271640" y="593110"/>
              <a:ext cx="895961" cy="895961"/>
            </a:xfrm>
            <a:prstGeom prst="rect">
              <a:avLst/>
            </a:prstGeom>
            <a:noFill/>
            <a:ln>
              <a:noFill/>
            </a:ln>
          </p:spPr>
          <p:txBody>
            <a:bodyPr anchorCtr="0" anchor="ctr" bIns="12700" lIns="69725" spcFirstLastPara="1" rIns="69725"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n-GB" sz="1000" u="none" cap="none" strike="noStrike">
                  <a:solidFill>
                    <a:schemeClr val="dk1"/>
                  </a:solidFill>
                  <a:latin typeface="Calibri"/>
                  <a:ea typeface="Calibri"/>
                  <a:cs typeface="Calibri"/>
                  <a:sym typeface="Calibri"/>
                </a:rPr>
                <a:t>Demographics (10 columns) </a:t>
              </a:r>
              <a:endParaRPr b="0" i="0" sz="1000" u="none" cap="none" strike="noStrike">
                <a:solidFill>
                  <a:schemeClr val="dk1"/>
                </a:solidFill>
                <a:latin typeface="Calibri"/>
                <a:ea typeface="Calibri"/>
                <a:cs typeface="Calibri"/>
                <a:sym typeface="Calibri"/>
              </a:endParaRPr>
            </a:p>
          </p:txBody>
        </p:sp>
        <p:sp>
          <p:nvSpPr>
            <p:cNvPr id="116" name="Google Shape;116;p2"/>
            <p:cNvSpPr/>
            <p:nvPr/>
          </p:nvSpPr>
          <p:spPr>
            <a:xfrm>
              <a:off x="7099745" y="407550"/>
              <a:ext cx="1267081" cy="1267081"/>
            </a:xfrm>
            <a:prstGeom prst="ellipse">
              <a:avLst/>
            </a:prstGeom>
            <a:gradFill>
              <a:gsLst>
                <a:gs pos="0">
                  <a:srgbClr val="FFBD83">
                    <a:alpha val="79607"/>
                  </a:srgbClr>
                </a:gs>
                <a:gs pos="35000">
                  <a:srgbClr val="FFD0A9">
                    <a:alpha val="79607"/>
                  </a:srgbClr>
                </a:gs>
                <a:gs pos="100000">
                  <a:srgbClr val="FFEBD9">
                    <a:alpha val="79607"/>
                  </a:srgbClr>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7285305" y="593110"/>
              <a:ext cx="895961" cy="895961"/>
            </a:xfrm>
            <a:prstGeom prst="rect">
              <a:avLst/>
            </a:prstGeom>
            <a:noFill/>
            <a:ln>
              <a:noFill/>
            </a:ln>
          </p:spPr>
          <p:txBody>
            <a:bodyPr anchorCtr="0" anchor="ctr" bIns="12700" lIns="69725" spcFirstLastPara="1" rIns="69725"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n-GB" sz="1000" u="none" cap="none" strike="noStrike">
                  <a:solidFill>
                    <a:schemeClr val="dk1"/>
                  </a:solidFill>
                  <a:latin typeface="Calibri"/>
                  <a:ea typeface="Calibri"/>
                  <a:cs typeface="Calibri"/>
                  <a:sym typeface="Calibri"/>
                </a:rPr>
                <a:t>Spending Habits (7 columns)</a:t>
              </a:r>
              <a:endParaRPr b="0" i="0" sz="10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cxnSp>
        <p:nvCxnSpPr>
          <p:cNvPr id="311" name="Google Shape;311;g18619f6c96b_5_18"/>
          <p:cNvCxnSpPr/>
          <p:nvPr/>
        </p:nvCxnSpPr>
        <p:spPr>
          <a:xfrm flipH="1">
            <a:off x="4548900" y="1421788"/>
            <a:ext cx="46200" cy="3329400"/>
          </a:xfrm>
          <a:prstGeom prst="straightConnector1">
            <a:avLst/>
          </a:prstGeom>
          <a:noFill/>
          <a:ln cap="flat" cmpd="sng" w="9525">
            <a:solidFill>
              <a:srgbClr val="434343"/>
            </a:solidFill>
            <a:prstDash val="solid"/>
            <a:round/>
            <a:headEnd len="sm" w="sm" type="none"/>
            <a:tailEnd len="sm" w="sm" type="none"/>
          </a:ln>
        </p:spPr>
      </p:cxnSp>
      <p:sp>
        <p:nvSpPr>
          <p:cNvPr id="312" name="Google Shape;312;g18619f6c96b_5_18"/>
          <p:cNvSpPr txBox="1"/>
          <p:nvPr>
            <p:ph type="title"/>
          </p:nvPr>
        </p:nvSpPr>
        <p:spPr>
          <a:xfrm>
            <a:off x="199880" y="661825"/>
            <a:ext cx="4170600" cy="70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620"/>
              <a:buNone/>
            </a:pPr>
            <a:r>
              <a:rPr b="1" lang="en-GB" sz="1860">
                <a:solidFill>
                  <a:srgbClr val="B25403"/>
                </a:solidFill>
              </a:rPr>
              <a:t>Correlation of Health with Spending on Healthy Eating</a:t>
            </a:r>
            <a:endParaRPr sz="1860">
              <a:solidFill>
                <a:srgbClr val="B25403"/>
              </a:solidFill>
            </a:endParaRPr>
          </a:p>
        </p:txBody>
      </p:sp>
      <p:sp>
        <p:nvSpPr>
          <p:cNvPr id="313" name="Google Shape;313;g18619f6c96b_5_18"/>
          <p:cNvSpPr txBox="1"/>
          <p:nvPr>
            <p:ph type="title"/>
          </p:nvPr>
        </p:nvSpPr>
        <p:spPr>
          <a:xfrm>
            <a:off x="4702255" y="532975"/>
            <a:ext cx="4170600" cy="70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620"/>
              <a:buNone/>
            </a:pPr>
            <a:r>
              <a:rPr b="1" lang="en-GB" sz="1860">
                <a:solidFill>
                  <a:srgbClr val="B25403"/>
                </a:solidFill>
              </a:rPr>
              <a:t>Correlation of Branded clothing with Spending on Healthy Eating</a:t>
            </a:r>
            <a:endParaRPr sz="1860">
              <a:solidFill>
                <a:srgbClr val="B25403"/>
              </a:solidFill>
            </a:endParaRPr>
          </a:p>
        </p:txBody>
      </p:sp>
      <p:pic>
        <p:nvPicPr>
          <p:cNvPr id="314" name="Google Shape;314;g18619f6c96b_5_18"/>
          <p:cNvPicPr preferRelativeResize="0"/>
          <p:nvPr/>
        </p:nvPicPr>
        <p:blipFill>
          <a:blip r:embed="rId3">
            <a:alphaModFix/>
          </a:blip>
          <a:stretch>
            <a:fillRect/>
          </a:stretch>
        </p:blipFill>
        <p:spPr>
          <a:xfrm>
            <a:off x="346900" y="1477350"/>
            <a:ext cx="3876550" cy="3218275"/>
          </a:xfrm>
          <a:prstGeom prst="rect">
            <a:avLst/>
          </a:prstGeom>
          <a:noFill/>
          <a:ln>
            <a:noFill/>
          </a:ln>
        </p:spPr>
      </p:pic>
      <p:pic>
        <p:nvPicPr>
          <p:cNvPr id="315" name="Google Shape;315;g18619f6c96b_5_18"/>
          <p:cNvPicPr preferRelativeResize="0"/>
          <p:nvPr/>
        </p:nvPicPr>
        <p:blipFill>
          <a:blip r:embed="rId4">
            <a:alphaModFix/>
          </a:blip>
          <a:stretch>
            <a:fillRect/>
          </a:stretch>
        </p:blipFill>
        <p:spPr>
          <a:xfrm>
            <a:off x="5042125" y="1421788"/>
            <a:ext cx="3779327" cy="332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g18619f6c96b_0_79"/>
          <p:cNvPicPr preferRelativeResize="0"/>
          <p:nvPr/>
        </p:nvPicPr>
        <p:blipFill>
          <a:blip r:embed="rId3">
            <a:alphaModFix/>
          </a:blip>
          <a:stretch>
            <a:fillRect/>
          </a:stretch>
        </p:blipFill>
        <p:spPr>
          <a:xfrm>
            <a:off x="366725" y="2846625"/>
            <a:ext cx="4613501" cy="2017225"/>
          </a:xfrm>
          <a:prstGeom prst="rect">
            <a:avLst/>
          </a:prstGeom>
          <a:noFill/>
          <a:ln>
            <a:noFill/>
          </a:ln>
        </p:spPr>
      </p:pic>
      <p:pic>
        <p:nvPicPr>
          <p:cNvPr id="321" name="Google Shape;321;g18619f6c96b_0_79"/>
          <p:cNvPicPr preferRelativeResize="0"/>
          <p:nvPr/>
        </p:nvPicPr>
        <p:blipFill>
          <a:blip r:embed="rId4">
            <a:alphaModFix/>
          </a:blip>
          <a:stretch>
            <a:fillRect/>
          </a:stretch>
        </p:blipFill>
        <p:spPr>
          <a:xfrm>
            <a:off x="366725" y="771325"/>
            <a:ext cx="4613501" cy="2002973"/>
          </a:xfrm>
          <a:prstGeom prst="rect">
            <a:avLst/>
          </a:prstGeom>
          <a:noFill/>
          <a:ln>
            <a:noFill/>
          </a:ln>
        </p:spPr>
      </p:pic>
      <p:sp>
        <p:nvSpPr>
          <p:cNvPr id="322" name="Google Shape;322;g18619f6c96b_0_79"/>
          <p:cNvSpPr txBox="1"/>
          <p:nvPr/>
        </p:nvSpPr>
        <p:spPr>
          <a:xfrm>
            <a:off x="4869475" y="2233938"/>
            <a:ext cx="3908700" cy="1461600"/>
          </a:xfrm>
          <a:prstGeom prst="rect">
            <a:avLst/>
          </a:prstGeom>
          <a:noFill/>
          <a:ln>
            <a:noFill/>
          </a:ln>
        </p:spPr>
        <p:txBody>
          <a:bodyPr anchorCtr="0" anchor="t" bIns="91425" lIns="91425" spcFirstLastPara="1" rIns="91425" wrap="square" tIns="91425">
            <a:spAutoFit/>
          </a:bodyPr>
          <a:lstStyle/>
          <a:p>
            <a:pPr indent="0" lvl="0" marL="457200" marR="266700" rtl="0" algn="l">
              <a:lnSpc>
                <a:spcPct val="115000"/>
              </a:lnSpc>
              <a:spcBef>
                <a:spcPts val="0"/>
              </a:spcBef>
              <a:spcAft>
                <a:spcPts val="0"/>
              </a:spcAft>
              <a:buNone/>
            </a:pPr>
            <a:r>
              <a:rPr lang="en-GB" sz="1050">
                <a:solidFill>
                  <a:schemeClr val="dk1"/>
                </a:solidFill>
              </a:rPr>
              <a:t>People who are only child tend to spend less generally on entertainment, gadgets, branded clothing and also spending on health</a:t>
            </a:r>
            <a:endParaRPr sz="1050">
              <a:solidFill>
                <a:schemeClr val="dk1"/>
              </a:solidFill>
            </a:endParaRPr>
          </a:p>
          <a:p>
            <a:pPr indent="0" lvl="0" marL="457200" marR="266700" rtl="0" algn="l">
              <a:lnSpc>
                <a:spcPct val="115000"/>
              </a:lnSpc>
              <a:spcBef>
                <a:spcPts val="0"/>
              </a:spcBef>
              <a:spcAft>
                <a:spcPts val="0"/>
              </a:spcAft>
              <a:buNone/>
            </a:pPr>
            <a:r>
              <a:t/>
            </a:r>
            <a:endParaRPr sz="1050">
              <a:solidFill>
                <a:schemeClr val="dk1"/>
              </a:solidFill>
            </a:endParaRPr>
          </a:p>
          <a:p>
            <a:pPr indent="0" lvl="0" marL="457200" marR="266700" rtl="0" algn="l">
              <a:lnSpc>
                <a:spcPct val="115000"/>
              </a:lnSpc>
              <a:spcBef>
                <a:spcPts val="0"/>
              </a:spcBef>
              <a:spcAft>
                <a:spcPts val="0"/>
              </a:spcAft>
              <a:buNone/>
            </a:pPr>
            <a:r>
              <a:rPr lang="en-GB" sz="1050">
                <a:solidFill>
                  <a:schemeClr val="dk1"/>
                </a:solidFill>
              </a:rPr>
              <a:t>Only childs spend more than average on looks whereas those with siblings spend lesser than average on looks</a:t>
            </a:r>
            <a:endParaRPr sz="105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g18619f6c96b_0_85"/>
          <p:cNvPicPr preferRelativeResize="0"/>
          <p:nvPr/>
        </p:nvPicPr>
        <p:blipFill>
          <a:blip r:embed="rId3">
            <a:alphaModFix/>
          </a:blip>
          <a:stretch>
            <a:fillRect/>
          </a:stretch>
        </p:blipFill>
        <p:spPr>
          <a:xfrm>
            <a:off x="517075" y="715050"/>
            <a:ext cx="4389082" cy="1938100"/>
          </a:xfrm>
          <a:prstGeom prst="rect">
            <a:avLst/>
          </a:prstGeom>
          <a:noFill/>
          <a:ln>
            <a:noFill/>
          </a:ln>
        </p:spPr>
      </p:pic>
      <p:pic>
        <p:nvPicPr>
          <p:cNvPr id="328" name="Google Shape;328;g18619f6c96b_0_85"/>
          <p:cNvPicPr preferRelativeResize="0"/>
          <p:nvPr/>
        </p:nvPicPr>
        <p:blipFill>
          <a:blip r:embed="rId4">
            <a:alphaModFix/>
          </a:blip>
          <a:stretch>
            <a:fillRect/>
          </a:stretch>
        </p:blipFill>
        <p:spPr>
          <a:xfrm>
            <a:off x="513150" y="2739534"/>
            <a:ext cx="4396926" cy="1938090"/>
          </a:xfrm>
          <a:prstGeom prst="rect">
            <a:avLst/>
          </a:prstGeom>
          <a:noFill/>
          <a:ln>
            <a:noFill/>
          </a:ln>
        </p:spPr>
      </p:pic>
      <p:sp>
        <p:nvSpPr>
          <p:cNvPr id="329" name="Google Shape;329;g18619f6c96b_0_85"/>
          <p:cNvSpPr txBox="1"/>
          <p:nvPr/>
        </p:nvSpPr>
        <p:spPr>
          <a:xfrm>
            <a:off x="4906150" y="2368950"/>
            <a:ext cx="3778800" cy="903900"/>
          </a:xfrm>
          <a:prstGeom prst="rect">
            <a:avLst/>
          </a:prstGeom>
          <a:noFill/>
          <a:ln>
            <a:noFill/>
          </a:ln>
        </p:spPr>
        <p:txBody>
          <a:bodyPr anchorCtr="0" anchor="t" bIns="91425" lIns="91425" spcFirstLastPara="1" rIns="91425" wrap="square" tIns="91425">
            <a:spAutoFit/>
          </a:bodyPr>
          <a:lstStyle/>
          <a:p>
            <a:pPr indent="0" lvl="0" marL="457200" marR="1016000" rtl="0" algn="l">
              <a:lnSpc>
                <a:spcPct val="115000"/>
              </a:lnSpc>
              <a:spcBef>
                <a:spcPts val="0"/>
              </a:spcBef>
              <a:spcAft>
                <a:spcPts val="0"/>
              </a:spcAft>
              <a:buNone/>
            </a:pPr>
            <a:r>
              <a:rPr lang="en-GB" sz="1050">
                <a:solidFill>
                  <a:schemeClr val="dk1"/>
                </a:solidFill>
              </a:rPr>
              <a:t>Men spend much more money than women on branded clothing.</a:t>
            </a:r>
            <a:endParaRPr sz="1050">
              <a:solidFill>
                <a:schemeClr val="dk1"/>
              </a:solidFill>
            </a:endParaRPr>
          </a:p>
          <a:p>
            <a:pPr indent="0" lvl="0" marL="457200" marR="1016000" rtl="0" algn="l">
              <a:lnSpc>
                <a:spcPct val="115000"/>
              </a:lnSpc>
              <a:spcBef>
                <a:spcPts val="0"/>
              </a:spcBef>
              <a:spcAft>
                <a:spcPts val="0"/>
              </a:spcAft>
              <a:buNone/>
            </a:pPr>
            <a:r>
              <a:rPr lang="en-GB" sz="1050">
                <a:solidFill>
                  <a:schemeClr val="dk1"/>
                </a:solidFill>
              </a:rPr>
              <a:t>Also, the average line suggests females spend more on looks.</a:t>
            </a:r>
            <a:endParaRPr sz="10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p:nvPr/>
        </p:nvSpPr>
        <p:spPr>
          <a:xfrm>
            <a:off x="127300" y="2143048"/>
            <a:ext cx="6970500" cy="704400"/>
          </a:xfrm>
          <a:prstGeom prst="rect">
            <a:avLst/>
          </a:prstGeom>
          <a:solidFill>
            <a:srgbClr val="F9CB9C"/>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Who is struggling more in their life and what factors influence it?</a:t>
            </a:r>
            <a:endParaRPr b="0" i="0" sz="1100" u="none" cap="none" strike="noStrike">
              <a:solidFill>
                <a:schemeClr val="dk1"/>
              </a:solidFill>
              <a:latin typeface="Arial"/>
              <a:ea typeface="Arial"/>
              <a:cs typeface="Arial"/>
              <a:sym typeface="Arial"/>
            </a:endParaRPr>
          </a:p>
        </p:txBody>
      </p:sp>
      <p:sp>
        <p:nvSpPr>
          <p:cNvPr id="123" name="Google Shape;123;p3"/>
          <p:cNvSpPr/>
          <p:nvPr/>
        </p:nvSpPr>
        <p:spPr>
          <a:xfrm>
            <a:off x="141875" y="3064226"/>
            <a:ext cx="6970500" cy="704400"/>
          </a:xfrm>
          <a:prstGeom prst="rect">
            <a:avLst/>
          </a:prstGeom>
          <a:solidFill>
            <a:srgbClr val="FDE9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GB" sz="1100">
                <a:solidFill>
                  <a:schemeClr val="dk1"/>
                </a:solidFill>
              </a:rPr>
              <a:t>What are the </a:t>
            </a:r>
            <a:r>
              <a:rPr b="0" i="0" lang="en-GB" sz="1100" u="none" cap="none" strike="noStrike">
                <a:solidFill>
                  <a:schemeClr val="dk1"/>
                </a:solidFill>
                <a:latin typeface="Arial"/>
                <a:ea typeface="Arial"/>
                <a:cs typeface="Arial"/>
                <a:sym typeface="Arial"/>
              </a:rPr>
              <a:t>choices and character traits of drinkers and non-drinkers?</a:t>
            </a:r>
            <a:endParaRPr/>
          </a:p>
        </p:txBody>
      </p:sp>
      <p:sp>
        <p:nvSpPr>
          <p:cNvPr id="124" name="Google Shape;124;p3"/>
          <p:cNvSpPr/>
          <p:nvPr/>
        </p:nvSpPr>
        <p:spPr>
          <a:xfrm>
            <a:off x="134645" y="2127550"/>
            <a:ext cx="2409600" cy="311700"/>
          </a:xfrm>
          <a:prstGeom prst="rect">
            <a:avLst/>
          </a:prstGeom>
          <a:solidFill>
            <a:srgbClr val="FF99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Life Struggles</a:t>
            </a:r>
            <a:endParaRPr/>
          </a:p>
        </p:txBody>
      </p:sp>
      <p:sp>
        <p:nvSpPr>
          <p:cNvPr id="125" name="Google Shape;125;p3"/>
          <p:cNvSpPr/>
          <p:nvPr/>
        </p:nvSpPr>
        <p:spPr>
          <a:xfrm>
            <a:off x="127298" y="3056475"/>
            <a:ext cx="2424300" cy="311700"/>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200" u="none" cap="none" strike="noStrike">
                <a:solidFill>
                  <a:schemeClr val="lt1"/>
                </a:solidFill>
                <a:latin typeface="Arial"/>
                <a:ea typeface="Arial"/>
                <a:cs typeface="Arial"/>
                <a:sym typeface="Arial"/>
              </a:rPr>
              <a:t>Drinkers vs Non-Drinkers</a:t>
            </a:r>
            <a:endParaRPr/>
          </a:p>
        </p:txBody>
      </p:sp>
      <p:sp>
        <p:nvSpPr>
          <p:cNvPr id="126" name="Google Shape;126;p3"/>
          <p:cNvSpPr/>
          <p:nvPr/>
        </p:nvSpPr>
        <p:spPr>
          <a:xfrm>
            <a:off x="127300" y="1221100"/>
            <a:ext cx="6970500" cy="653700"/>
          </a:xfrm>
          <a:prstGeom prst="rect">
            <a:avLst/>
          </a:prstGeom>
          <a:solidFill>
            <a:srgbClr val="FBD4B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What are the factors contributing to a person's feeling of Loneliness?</a:t>
            </a:r>
            <a:endParaRPr b="0" i="0" sz="1100" u="none" cap="none" strike="noStrike">
              <a:solidFill>
                <a:schemeClr val="dk1"/>
              </a:solidFill>
              <a:latin typeface="Arial"/>
              <a:ea typeface="Arial"/>
              <a:cs typeface="Arial"/>
              <a:sym typeface="Arial"/>
            </a:endParaRPr>
          </a:p>
        </p:txBody>
      </p:sp>
      <p:sp>
        <p:nvSpPr>
          <p:cNvPr id="127" name="Google Shape;127;p3"/>
          <p:cNvSpPr/>
          <p:nvPr/>
        </p:nvSpPr>
        <p:spPr>
          <a:xfrm>
            <a:off x="141875" y="1221100"/>
            <a:ext cx="2424300" cy="311700"/>
          </a:xfrm>
          <a:prstGeom prst="rect">
            <a:avLst/>
          </a:prstGeom>
          <a:solidFill>
            <a:srgbClr val="97480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Loneliness</a:t>
            </a:r>
            <a:endParaRPr/>
          </a:p>
        </p:txBody>
      </p:sp>
      <p:sp>
        <p:nvSpPr>
          <p:cNvPr id="128" name="Google Shape;128;p3"/>
          <p:cNvSpPr txBox="1"/>
          <p:nvPr>
            <p:ph type="title"/>
          </p:nvPr>
        </p:nvSpPr>
        <p:spPr>
          <a:xfrm>
            <a:off x="218086" y="554111"/>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ANALYSIS AREAS</a:t>
            </a:r>
            <a:endParaRPr sz="2400">
              <a:solidFill>
                <a:srgbClr val="B25403"/>
              </a:solidFill>
            </a:endParaRPr>
          </a:p>
        </p:txBody>
      </p:sp>
      <p:sp>
        <p:nvSpPr>
          <p:cNvPr id="129" name="Google Shape;129;p3"/>
          <p:cNvSpPr/>
          <p:nvPr/>
        </p:nvSpPr>
        <p:spPr>
          <a:xfrm>
            <a:off x="141875" y="3985400"/>
            <a:ext cx="6970500" cy="653700"/>
          </a:xfrm>
          <a:prstGeom prst="rect">
            <a:avLst/>
          </a:prstGeom>
          <a:solidFill>
            <a:srgbClr val="FFBE85"/>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lang="en-GB" sz="1100">
                <a:solidFill>
                  <a:schemeClr val="dk1"/>
                </a:solidFill>
              </a:rPr>
              <a:t>What lifestyle habits and personality traits influence spending habits?</a:t>
            </a:r>
            <a:endParaRPr b="0" i="0" sz="1100" u="none" cap="none" strike="noStrike">
              <a:solidFill>
                <a:schemeClr val="dk1"/>
              </a:solidFill>
              <a:latin typeface="Arial"/>
              <a:ea typeface="Arial"/>
              <a:cs typeface="Arial"/>
              <a:sym typeface="Arial"/>
            </a:endParaRPr>
          </a:p>
        </p:txBody>
      </p:sp>
      <p:sp>
        <p:nvSpPr>
          <p:cNvPr id="130" name="Google Shape;130;p3"/>
          <p:cNvSpPr/>
          <p:nvPr/>
        </p:nvSpPr>
        <p:spPr>
          <a:xfrm>
            <a:off x="141875" y="3985400"/>
            <a:ext cx="2409600" cy="311700"/>
          </a:xfrm>
          <a:prstGeom prst="rect">
            <a:avLst/>
          </a:prstGeom>
          <a:solidFill>
            <a:srgbClr val="7F6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GB">
                <a:solidFill>
                  <a:schemeClr val="lt1"/>
                </a:solidFill>
              </a:rPr>
              <a:t>Spending Habits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nvSpPr>
        <p:spPr>
          <a:xfrm>
            <a:off x="4427750" y="1601968"/>
            <a:ext cx="4716250" cy="1444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rgbClr val="000000"/>
              </a:solidFill>
              <a:latin typeface="Garamond"/>
              <a:ea typeface="Garamond"/>
              <a:cs typeface="Garamond"/>
              <a:sym typeface="Garamond"/>
            </a:endParaRPr>
          </a:p>
          <a:p>
            <a:pPr indent="0" lvl="0" marL="0" marR="0" rtl="0" algn="l">
              <a:lnSpc>
                <a:spcPct val="100000"/>
              </a:lnSpc>
              <a:spcBef>
                <a:spcPts val="0"/>
              </a:spcBef>
              <a:spcAft>
                <a:spcPts val="0"/>
              </a:spcAft>
              <a:buNone/>
            </a:pPr>
            <a:r>
              <a:rPr b="0" i="0" lang="en-GB" sz="2800" u="none" cap="none" strike="noStrike">
                <a:solidFill>
                  <a:schemeClr val="dk1"/>
                </a:solidFill>
                <a:latin typeface="Garamond"/>
                <a:ea typeface="Garamond"/>
                <a:cs typeface="Garamond"/>
                <a:sym typeface="Garamond"/>
              </a:rPr>
              <a:t>What are the factors contributing to a person's feeling of Loneliness?</a:t>
            </a:r>
            <a:endParaRPr b="0" i="0" sz="2800" u="none" cap="none" strike="noStrike">
              <a:solidFill>
                <a:srgbClr val="000000"/>
              </a:solidFill>
              <a:latin typeface="Garamond"/>
              <a:ea typeface="Garamond"/>
              <a:cs typeface="Garamond"/>
              <a:sym typeface="Garamond"/>
            </a:endParaRPr>
          </a:p>
        </p:txBody>
      </p:sp>
      <p:pic>
        <p:nvPicPr>
          <p:cNvPr id="137" name="Google Shape;137;p4"/>
          <p:cNvPicPr preferRelativeResize="0"/>
          <p:nvPr/>
        </p:nvPicPr>
        <p:blipFill rotWithShape="1">
          <a:blip r:embed="rId3">
            <a:alphaModFix/>
          </a:blip>
          <a:srcRect b="0" l="0" r="0" t="0"/>
          <a:stretch/>
        </p:blipFill>
        <p:spPr>
          <a:xfrm>
            <a:off x="7095896" y="126398"/>
            <a:ext cx="1877396" cy="914399"/>
          </a:xfrm>
          <a:prstGeom prst="rect">
            <a:avLst/>
          </a:prstGeom>
          <a:noFill/>
          <a:ln>
            <a:noFill/>
          </a:ln>
        </p:spPr>
      </p:pic>
      <p:cxnSp>
        <p:nvCxnSpPr>
          <p:cNvPr id="138" name="Google Shape;138;p4"/>
          <p:cNvCxnSpPr/>
          <p:nvPr/>
        </p:nvCxnSpPr>
        <p:spPr>
          <a:xfrm>
            <a:off x="4502092" y="3035068"/>
            <a:ext cx="4471200" cy="11100"/>
          </a:xfrm>
          <a:prstGeom prst="straightConnector1">
            <a:avLst/>
          </a:prstGeom>
          <a:noFill/>
          <a:ln cap="flat" cmpd="sng" w="9525">
            <a:solidFill>
              <a:schemeClr val="dk1"/>
            </a:solidFill>
            <a:prstDash val="solid"/>
            <a:round/>
            <a:headEnd len="sm" w="sm" type="none"/>
            <a:tailEnd len="sm" w="sm" type="none"/>
          </a:ln>
        </p:spPr>
      </p:cxnSp>
      <p:pic>
        <p:nvPicPr>
          <p:cNvPr descr="How to Use Colors in Marketing and Advertising" id="139" name="Google Shape;139;p4"/>
          <p:cNvPicPr preferRelativeResize="0"/>
          <p:nvPr/>
        </p:nvPicPr>
        <p:blipFill rotWithShape="1">
          <a:blip r:embed="rId4">
            <a:alphaModFix/>
          </a:blip>
          <a:srcRect b="0" l="0" r="0" t="0"/>
          <a:stretch/>
        </p:blipFill>
        <p:spPr>
          <a:xfrm>
            <a:off x="-18822" y="0"/>
            <a:ext cx="4350206"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idx="1" type="body"/>
          </p:nvPr>
        </p:nvSpPr>
        <p:spPr>
          <a:xfrm>
            <a:off x="421433" y="2475862"/>
            <a:ext cx="8301000" cy="2229000"/>
          </a:xfrm>
          <a:prstGeom prst="rect">
            <a:avLst/>
          </a:prstGeom>
          <a:noFill/>
          <a:ln>
            <a:noFill/>
          </a:ln>
        </p:spPr>
        <p:txBody>
          <a:bodyPr anchorCtr="0" anchor="t" bIns="45700" lIns="91425" spcFirstLastPara="1" rIns="91425" wrap="square" tIns="45700">
            <a:normAutofit/>
          </a:bodyPr>
          <a:lstStyle/>
          <a:p>
            <a:pPr indent="0" lvl="0" marL="163513" rtl="0" algn="l">
              <a:lnSpc>
                <a:spcPct val="100000"/>
              </a:lnSpc>
              <a:spcBef>
                <a:spcPts val="0"/>
              </a:spcBef>
              <a:spcAft>
                <a:spcPts val="0"/>
              </a:spcAft>
              <a:buSzPts val="2700"/>
              <a:buNone/>
            </a:pPr>
            <a:r>
              <a:t/>
            </a:r>
            <a:endParaRPr sz="1800">
              <a:latin typeface="Garamond"/>
              <a:ea typeface="Garamond"/>
              <a:cs typeface="Garamond"/>
              <a:sym typeface="Garamond"/>
            </a:endParaRPr>
          </a:p>
          <a:p>
            <a:pPr indent="0" lvl="0" marL="163513" rtl="0" algn="l">
              <a:lnSpc>
                <a:spcPct val="100000"/>
              </a:lnSpc>
              <a:spcBef>
                <a:spcPts val="0"/>
              </a:spcBef>
              <a:spcAft>
                <a:spcPts val="0"/>
              </a:spcAft>
              <a:buSzPts val="2700"/>
              <a:buNone/>
            </a:pPr>
            <a:r>
              <a:t/>
            </a:r>
            <a:endParaRPr sz="1800">
              <a:latin typeface="Garamond"/>
              <a:ea typeface="Garamond"/>
              <a:cs typeface="Garamond"/>
              <a:sym typeface="Garamond"/>
            </a:endParaRPr>
          </a:p>
        </p:txBody>
      </p:sp>
      <p:grpSp>
        <p:nvGrpSpPr>
          <p:cNvPr id="145" name="Google Shape;145;p5"/>
          <p:cNvGrpSpPr/>
          <p:nvPr/>
        </p:nvGrpSpPr>
        <p:grpSpPr>
          <a:xfrm>
            <a:off x="242798" y="1839996"/>
            <a:ext cx="8664761" cy="729331"/>
            <a:chOff x="402366" y="1771617"/>
            <a:chExt cx="7465117" cy="548741"/>
          </a:xfrm>
        </p:grpSpPr>
        <p:grpSp>
          <p:nvGrpSpPr>
            <p:cNvPr id="146" name="Google Shape;146;p5"/>
            <p:cNvGrpSpPr/>
            <p:nvPr/>
          </p:nvGrpSpPr>
          <p:grpSpPr>
            <a:xfrm>
              <a:off x="402366" y="1771650"/>
              <a:ext cx="5792441" cy="548708"/>
              <a:chOff x="376758" y="1771650"/>
              <a:chExt cx="8497539" cy="548708"/>
            </a:xfrm>
          </p:grpSpPr>
          <p:sp>
            <p:nvSpPr>
              <p:cNvPr id="147" name="Google Shape;147;p5"/>
              <p:cNvSpPr/>
              <p:nvPr/>
            </p:nvSpPr>
            <p:spPr>
              <a:xfrm>
                <a:off x="376758" y="1771650"/>
                <a:ext cx="2194500" cy="548700"/>
              </a:xfrm>
              <a:prstGeom prst="chevron">
                <a:avLst>
                  <a:gd fmla="val 34952" name="adj"/>
                </a:avLst>
              </a:prstGeom>
              <a:solidFill>
                <a:srgbClr val="BF5700"/>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rgbClr val="000000"/>
                  </a:buClr>
                  <a:buSzPts val="1400"/>
                  <a:buFont typeface="Arial"/>
                  <a:buNone/>
                </a:pPr>
                <a:r>
                  <a:rPr b="1" lang="en-GB">
                    <a:solidFill>
                      <a:schemeClr val="lt1"/>
                    </a:solidFill>
                    <a:latin typeface="Garamond"/>
                    <a:ea typeface="Garamond"/>
                    <a:cs typeface="Garamond"/>
                    <a:sym typeface="Garamond"/>
                  </a:rPr>
                  <a:t>Cleaning</a:t>
                </a:r>
                <a:endParaRPr b="1" i="0" sz="1400" u="none" cap="none" strike="noStrike">
                  <a:solidFill>
                    <a:schemeClr val="lt1"/>
                  </a:solidFill>
                  <a:latin typeface="Garamond"/>
                  <a:ea typeface="Garamond"/>
                  <a:cs typeface="Garamond"/>
                  <a:sym typeface="Garamond"/>
                </a:endParaRPr>
              </a:p>
            </p:txBody>
          </p:sp>
          <p:sp>
            <p:nvSpPr>
              <p:cNvPr id="148" name="Google Shape;148;p5"/>
              <p:cNvSpPr/>
              <p:nvPr/>
            </p:nvSpPr>
            <p:spPr>
              <a:xfrm>
                <a:off x="2453392" y="1771658"/>
                <a:ext cx="2272500" cy="548700"/>
              </a:xfrm>
              <a:prstGeom prst="chevron">
                <a:avLst>
                  <a:gd fmla="val 34975" name="adj"/>
                </a:avLst>
              </a:prstGeom>
              <a:solidFill>
                <a:srgbClr val="BF5700"/>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rgbClr val="000000"/>
                  </a:buClr>
                  <a:buSzPts val="1300"/>
                  <a:buFont typeface="Arial"/>
                  <a:buNone/>
                </a:pPr>
                <a:r>
                  <a:rPr b="1" i="0" lang="en-GB" sz="1300" u="none" cap="none" strike="noStrike">
                    <a:solidFill>
                      <a:schemeClr val="lt1"/>
                    </a:solidFill>
                    <a:latin typeface="Garamond"/>
                    <a:ea typeface="Garamond"/>
                    <a:cs typeface="Garamond"/>
                    <a:sym typeface="Garamond"/>
                  </a:rPr>
                  <a:t>Processing</a:t>
                </a:r>
                <a:endParaRPr b="1" i="0" sz="1300" u="none" cap="none" strike="noStrike">
                  <a:solidFill>
                    <a:schemeClr val="lt1"/>
                  </a:solidFill>
                  <a:latin typeface="Garamond"/>
                  <a:ea typeface="Garamond"/>
                  <a:cs typeface="Garamond"/>
                  <a:sym typeface="Garamond"/>
                </a:endParaRPr>
              </a:p>
            </p:txBody>
          </p:sp>
          <p:sp>
            <p:nvSpPr>
              <p:cNvPr id="149" name="Google Shape;149;p5"/>
              <p:cNvSpPr/>
              <p:nvPr/>
            </p:nvSpPr>
            <p:spPr>
              <a:xfrm>
                <a:off x="4605558" y="1771650"/>
                <a:ext cx="2194560" cy="548640"/>
              </a:xfrm>
              <a:prstGeom prst="chevron">
                <a:avLst>
                  <a:gd fmla="val 34975" name="adj"/>
                </a:avLst>
              </a:prstGeom>
              <a:solidFill>
                <a:srgbClr val="BF5700"/>
              </a:solidFill>
              <a:ln>
                <a:noFill/>
              </a:ln>
            </p:spPr>
            <p:txBody>
              <a:bodyPr anchorCtr="0" anchor="ctr" bIns="88900" lIns="88900" spcFirstLastPara="1" rIns="88900" wrap="square" tIns="88900">
                <a:noAutofit/>
              </a:bodyPr>
              <a:lstStyle/>
              <a:p>
                <a:pPr indent="0" lvl="0" marL="0" marR="0" rtl="0" algn="l">
                  <a:lnSpc>
                    <a:spcPct val="106000"/>
                  </a:lnSpc>
                  <a:spcBef>
                    <a:spcPts val="0"/>
                  </a:spcBef>
                  <a:spcAft>
                    <a:spcPts val="0"/>
                  </a:spcAft>
                  <a:buClr>
                    <a:srgbClr val="000000"/>
                  </a:buClr>
                  <a:buSzPts val="1200"/>
                  <a:buFont typeface="Arial"/>
                  <a:buNone/>
                </a:pPr>
                <a:r>
                  <a:rPr b="1" i="0" lang="en-GB" sz="1200" u="none" cap="none" strike="noStrike">
                    <a:solidFill>
                      <a:schemeClr val="lt1"/>
                    </a:solidFill>
                    <a:latin typeface="Garamond"/>
                    <a:ea typeface="Garamond"/>
                    <a:cs typeface="Garamond"/>
                    <a:sym typeface="Garamond"/>
                  </a:rPr>
                  <a:t>       </a:t>
                </a:r>
                <a:r>
                  <a:rPr b="1" i="0" lang="en-GB" sz="1400" u="none" cap="none" strike="noStrike">
                    <a:solidFill>
                      <a:schemeClr val="lt1"/>
                    </a:solidFill>
                    <a:latin typeface="Garamond"/>
                    <a:ea typeface="Garamond"/>
                    <a:cs typeface="Garamond"/>
                    <a:sym typeface="Garamond"/>
                  </a:rPr>
                  <a:t>EDA</a:t>
                </a:r>
                <a:endParaRPr b="1" i="0" sz="1400" u="none" cap="none" strike="noStrike">
                  <a:solidFill>
                    <a:schemeClr val="lt1"/>
                  </a:solidFill>
                  <a:latin typeface="Garamond"/>
                  <a:ea typeface="Garamond"/>
                  <a:cs typeface="Garamond"/>
                  <a:sym typeface="Garamond"/>
                </a:endParaRPr>
              </a:p>
            </p:txBody>
          </p:sp>
          <p:sp>
            <p:nvSpPr>
              <p:cNvPr id="150" name="Google Shape;150;p5"/>
              <p:cNvSpPr/>
              <p:nvPr/>
            </p:nvSpPr>
            <p:spPr>
              <a:xfrm>
                <a:off x="6679737" y="1771650"/>
                <a:ext cx="2194560" cy="548640"/>
              </a:xfrm>
              <a:prstGeom prst="chevron">
                <a:avLst>
                  <a:gd fmla="val 34975" name="adj"/>
                </a:avLst>
              </a:prstGeom>
              <a:solidFill>
                <a:srgbClr val="BF5700"/>
              </a:solidFill>
              <a:ln>
                <a:noFill/>
              </a:ln>
            </p:spPr>
            <p:txBody>
              <a:bodyPr anchorCtr="0" anchor="ctr" bIns="88900" lIns="88900" spcFirstLastPara="1" rIns="88900" wrap="square" tIns="88900">
                <a:noAutofit/>
              </a:bodyPr>
              <a:lstStyle/>
              <a:p>
                <a:pPr indent="0" lvl="0" marL="0" marR="0" rtl="0" algn="l">
                  <a:lnSpc>
                    <a:spcPct val="106000"/>
                  </a:lnSpc>
                  <a:spcBef>
                    <a:spcPts val="0"/>
                  </a:spcBef>
                  <a:spcAft>
                    <a:spcPts val="0"/>
                  </a:spcAft>
                  <a:buClr>
                    <a:srgbClr val="000000"/>
                  </a:buClr>
                  <a:buSzPts val="1400"/>
                  <a:buFont typeface="Arial"/>
                  <a:buNone/>
                </a:pPr>
                <a:r>
                  <a:rPr b="1" lang="en-GB" sz="1200">
                    <a:solidFill>
                      <a:schemeClr val="lt1"/>
                    </a:solidFill>
                    <a:latin typeface="Garamond"/>
                    <a:ea typeface="Garamond"/>
                    <a:cs typeface="Garamond"/>
                    <a:sym typeface="Garamond"/>
                  </a:rPr>
                  <a:t>Machine Learning Implementation</a:t>
                </a:r>
                <a:endParaRPr b="1" i="0" sz="1200" u="none" cap="none" strike="noStrike">
                  <a:solidFill>
                    <a:schemeClr val="lt1"/>
                  </a:solidFill>
                  <a:latin typeface="Garamond"/>
                  <a:ea typeface="Garamond"/>
                  <a:cs typeface="Garamond"/>
                  <a:sym typeface="Garamond"/>
                </a:endParaRPr>
              </a:p>
            </p:txBody>
          </p:sp>
        </p:grpSp>
        <p:sp>
          <p:nvSpPr>
            <p:cNvPr id="151" name="Google Shape;151;p5"/>
            <p:cNvSpPr/>
            <p:nvPr/>
          </p:nvSpPr>
          <p:spPr>
            <a:xfrm>
              <a:off x="6113083" y="1771617"/>
              <a:ext cx="1754400" cy="548700"/>
            </a:xfrm>
            <a:prstGeom prst="chevron">
              <a:avLst>
                <a:gd fmla="val 34975" name="adj"/>
              </a:avLst>
            </a:prstGeom>
            <a:solidFill>
              <a:srgbClr val="BF5700"/>
            </a:solidFill>
            <a:ln>
              <a:noFill/>
            </a:ln>
          </p:spPr>
          <p:txBody>
            <a:bodyPr anchorCtr="0" anchor="ctr" bIns="88900" lIns="88900" spcFirstLastPara="1" rIns="88900" wrap="square" tIns="88900">
              <a:noAutofit/>
            </a:bodyPr>
            <a:lstStyle/>
            <a:p>
              <a:pPr indent="0" lvl="0" marL="0" marR="0" rtl="0" algn="l">
                <a:lnSpc>
                  <a:spcPct val="106000"/>
                </a:lnSpc>
                <a:spcBef>
                  <a:spcPts val="0"/>
                </a:spcBef>
                <a:spcAft>
                  <a:spcPts val="0"/>
                </a:spcAft>
                <a:buClr>
                  <a:srgbClr val="000000"/>
                </a:buClr>
                <a:buSzPts val="1300"/>
                <a:buFont typeface="Arial"/>
                <a:buNone/>
              </a:pPr>
              <a:r>
                <a:rPr b="1" i="0" lang="en-GB" sz="1300" u="none" cap="none" strike="noStrike">
                  <a:solidFill>
                    <a:schemeClr val="lt1"/>
                  </a:solidFill>
                  <a:latin typeface="Garamond"/>
                  <a:ea typeface="Garamond"/>
                  <a:cs typeface="Garamond"/>
                  <a:sym typeface="Garamond"/>
                </a:rPr>
                <a:t>Recommendations</a:t>
              </a:r>
              <a:endParaRPr b="1" i="0" sz="1300" u="none" cap="none" strike="noStrike">
                <a:solidFill>
                  <a:schemeClr val="lt1"/>
                </a:solidFill>
                <a:latin typeface="Garamond"/>
                <a:ea typeface="Garamond"/>
                <a:cs typeface="Garamond"/>
                <a:sym typeface="Garamond"/>
              </a:endParaRPr>
            </a:p>
          </p:txBody>
        </p:sp>
      </p:grpSp>
      <p:sp>
        <p:nvSpPr>
          <p:cNvPr id="152" name="Google Shape;152;p5"/>
          <p:cNvSpPr txBox="1"/>
          <p:nvPr/>
        </p:nvSpPr>
        <p:spPr>
          <a:xfrm>
            <a:off x="1478943" y="304535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txBox="1"/>
          <p:nvPr/>
        </p:nvSpPr>
        <p:spPr>
          <a:xfrm>
            <a:off x="91675" y="2668925"/>
            <a:ext cx="1830300" cy="1460100"/>
          </a:xfrm>
          <a:prstGeom prst="rect">
            <a:avLst/>
          </a:prstGeom>
          <a:noFill/>
          <a:ln>
            <a:noFill/>
          </a:ln>
        </p:spPr>
        <p:txBody>
          <a:bodyPr anchorCtr="0" anchor="t" bIns="45700" lIns="91425" spcFirstLastPara="1" rIns="91425" wrap="square" tIns="45700">
            <a:spAutoFit/>
          </a:bodyPr>
          <a:lstStyle/>
          <a:p>
            <a:pPr indent="-295275" lvl="0" marL="457200" marR="0" rtl="0" algn="l">
              <a:lnSpc>
                <a:spcPct val="90000"/>
              </a:lnSpc>
              <a:spcBef>
                <a:spcPts val="0"/>
              </a:spcBef>
              <a:spcAft>
                <a:spcPts val="0"/>
              </a:spcAft>
              <a:buClr>
                <a:schemeClr val="dk1"/>
              </a:buClr>
              <a:buSzPts val="1050"/>
              <a:buChar char="●"/>
            </a:pPr>
            <a:r>
              <a:rPr lang="en-GB" sz="1050">
                <a:solidFill>
                  <a:schemeClr val="dk1"/>
                </a:solidFill>
                <a:highlight>
                  <a:srgbClr val="FFFFFF"/>
                </a:highlight>
              </a:rPr>
              <a:t>Null values were removed.</a:t>
            </a:r>
            <a:endParaRPr sz="1050">
              <a:solidFill>
                <a:schemeClr val="dk1"/>
              </a:solidFill>
              <a:highlight>
                <a:srgbClr val="FFFFFF"/>
              </a:highlight>
            </a:endParaRPr>
          </a:p>
          <a:p>
            <a:pPr indent="-295275" lvl="0" marL="457200" marR="0" rtl="0" algn="l">
              <a:lnSpc>
                <a:spcPct val="90000"/>
              </a:lnSpc>
              <a:spcBef>
                <a:spcPts val="0"/>
              </a:spcBef>
              <a:spcAft>
                <a:spcPts val="0"/>
              </a:spcAft>
              <a:buClr>
                <a:schemeClr val="dk1"/>
              </a:buClr>
              <a:buSzPts val="1050"/>
              <a:buChar char="●"/>
            </a:pPr>
            <a:r>
              <a:rPr lang="en-GB" sz="1050">
                <a:solidFill>
                  <a:schemeClr val="dk1"/>
                </a:solidFill>
                <a:highlight>
                  <a:srgbClr val="FFFFFF"/>
                </a:highlight>
              </a:rPr>
              <a:t>Dummy values were created.</a:t>
            </a:r>
            <a:endParaRPr sz="1050">
              <a:solidFill>
                <a:schemeClr val="dk1"/>
              </a:solidFill>
              <a:highlight>
                <a:srgbClr val="FFFFFF"/>
              </a:highlight>
            </a:endParaRPr>
          </a:p>
          <a:p>
            <a:pPr indent="-295275" lvl="0" marL="457200" marR="0" rtl="0" algn="l">
              <a:lnSpc>
                <a:spcPct val="90000"/>
              </a:lnSpc>
              <a:spcBef>
                <a:spcPts val="0"/>
              </a:spcBef>
              <a:spcAft>
                <a:spcPts val="0"/>
              </a:spcAft>
              <a:buClr>
                <a:schemeClr val="dk1"/>
              </a:buClr>
              <a:buSzPts val="1050"/>
              <a:buChar char="●"/>
            </a:pPr>
            <a:r>
              <a:rPr lang="en-GB" sz="1050">
                <a:solidFill>
                  <a:schemeClr val="dk1"/>
                </a:solidFill>
                <a:highlight>
                  <a:srgbClr val="FFFFFF"/>
                </a:highlight>
              </a:rPr>
              <a:t>Class S</a:t>
            </a:r>
            <a:r>
              <a:rPr lang="en-GB" sz="1050">
                <a:solidFill>
                  <a:schemeClr val="dk1"/>
                </a:solidFill>
                <a:highlight>
                  <a:srgbClr val="FFFFFF"/>
                </a:highlight>
              </a:rPr>
              <a:t>egregation</a:t>
            </a:r>
            <a:r>
              <a:rPr lang="en-GB" sz="1050">
                <a:solidFill>
                  <a:schemeClr val="dk1"/>
                </a:solidFill>
                <a:highlight>
                  <a:srgbClr val="FFFFFF"/>
                </a:highlight>
              </a:rPr>
              <a:t> for Gender</a:t>
            </a:r>
            <a:endParaRPr b="0" i="0" sz="1800" u="none" cap="none" strike="noStrike">
              <a:solidFill>
                <a:srgbClr val="000000"/>
              </a:solidFill>
              <a:latin typeface="Angsana New"/>
              <a:ea typeface="Angsana New"/>
              <a:cs typeface="Angsana New"/>
              <a:sym typeface="Angsana New"/>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58750" lvl="0" marL="285750" marR="0" rtl="0" algn="l">
              <a:lnSpc>
                <a:spcPct val="84000"/>
              </a:lnSpc>
              <a:spcBef>
                <a:spcPts val="0"/>
              </a:spcBef>
              <a:spcAft>
                <a:spcPts val="0"/>
              </a:spcAft>
              <a:buClr>
                <a:srgbClr val="000000"/>
              </a:buClr>
              <a:buSzPts val="2000"/>
              <a:buFont typeface="Arial"/>
              <a:buNone/>
            </a:pPr>
            <a:r>
              <a:t/>
            </a:r>
            <a:endParaRPr b="0" i="0" sz="1900" u="none" cap="none" strike="noStrike">
              <a:solidFill>
                <a:srgbClr val="000000"/>
              </a:solidFill>
              <a:latin typeface="Angsana New"/>
              <a:ea typeface="Angsana New"/>
              <a:cs typeface="Angsana New"/>
              <a:sym typeface="Angsana New"/>
            </a:endParaRPr>
          </a:p>
        </p:txBody>
      </p:sp>
      <p:sp>
        <p:nvSpPr>
          <p:cNvPr id="154" name="Google Shape;154;p5"/>
          <p:cNvSpPr txBox="1"/>
          <p:nvPr/>
        </p:nvSpPr>
        <p:spPr>
          <a:xfrm>
            <a:off x="1774813" y="2668925"/>
            <a:ext cx="1672800" cy="6297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90000"/>
              </a:lnSpc>
              <a:spcBef>
                <a:spcPts val="0"/>
              </a:spcBef>
              <a:spcAft>
                <a:spcPts val="0"/>
              </a:spcAft>
              <a:buSzPts val="1100"/>
              <a:buChar char="●"/>
            </a:pPr>
            <a:r>
              <a:rPr lang="en-GB" sz="1100"/>
              <a:t>Standardizing the train data</a:t>
            </a:r>
            <a:r>
              <a:rPr i="0" lang="en-GB" sz="1100" u="none" cap="none" strike="noStrike">
                <a:solidFill>
                  <a:srgbClr val="000000"/>
                </a:solidFill>
              </a:rPr>
              <a:t>  </a:t>
            </a:r>
            <a:endParaRPr i="0" sz="1100" u="none" cap="none" strike="noStrike">
              <a:solidFill>
                <a:srgbClr val="000000"/>
              </a:solidFill>
            </a:endParaRPr>
          </a:p>
          <a:p>
            <a:pPr indent="-158750" lvl="0" marL="285750" marR="0" rtl="0" algn="l">
              <a:lnSpc>
                <a:spcPct val="84000"/>
              </a:lnSpc>
              <a:spcBef>
                <a:spcPts val="0"/>
              </a:spcBef>
              <a:spcAft>
                <a:spcPts val="0"/>
              </a:spcAft>
              <a:buClr>
                <a:srgbClr val="000000"/>
              </a:buClr>
              <a:buSzPts val="2000"/>
              <a:buFont typeface="Arial"/>
              <a:buNone/>
            </a:pPr>
            <a:r>
              <a:t/>
            </a:r>
            <a:endParaRPr b="0" i="0" sz="1800" u="none" cap="none" strike="noStrike">
              <a:solidFill>
                <a:srgbClr val="000000"/>
              </a:solidFill>
              <a:latin typeface="Angsana New"/>
              <a:ea typeface="Angsana New"/>
              <a:cs typeface="Angsana New"/>
              <a:sym typeface="Angsana New"/>
            </a:endParaRPr>
          </a:p>
        </p:txBody>
      </p:sp>
      <p:sp>
        <p:nvSpPr>
          <p:cNvPr id="155" name="Google Shape;155;p5"/>
          <p:cNvSpPr txBox="1"/>
          <p:nvPr/>
        </p:nvSpPr>
        <p:spPr>
          <a:xfrm>
            <a:off x="3447625" y="2668925"/>
            <a:ext cx="1672800" cy="8034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84000"/>
              </a:lnSpc>
              <a:spcBef>
                <a:spcPts val="0"/>
              </a:spcBef>
              <a:spcAft>
                <a:spcPts val="0"/>
              </a:spcAft>
              <a:buSzPts val="1100"/>
              <a:buChar char="●"/>
            </a:pPr>
            <a:r>
              <a:rPr lang="en-GB" sz="1100"/>
              <a:t>Visualizing with Gender, No of siblings</a:t>
            </a:r>
            <a:endParaRPr sz="1100"/>
          </a:p>
          <a:p>
            <a:pPr indent="-298450" lvl="0" marL="457200" marR="0" rtl="0" algn="l">
              <a:lnSpc>
                <a:spcPct val="84000"/>
              </a:lnSpc>
              <a:spcBef>
                <a:spcPts val="0"/>
              </a:spcBef>
              <a:spcAft>
                <a:spcPts val="0"/>
              </a:spcAft>
              <a:buSzPts val="1100"/>
              <a:buChar char="●"/>
            </a:pPr>
            <a:r>
              <a:rPr lang="en-GB" sz="1100"/>
              <a:t>Correlation with other columns</a:t>
            </a:r>
            <a:endParaRPr b="0" i="0" sz="2200" u="none" cap="none" strike="noStrike">
              <a:solidFill>
                <a:srgbClr val="000000"/>
              </a:solidFill>
              <a:latin typeface="Angsana New"/>
              <a:ea typeface="Angsana New"/>
              <a:cs typeface="Angsana New"/>
              <a:sym typeface="Angsana New"/>
            </a:endParaRPr>
          </a:p>
        </p:txBody>
      </p:sp>
      <p:sp>
        <p:nvSpPr>
          <p:cNvPr id="156" name="Google Shape;156;p5"/>
          <p:cNvSpPr txBox="1"/>
          <p:nvPr/>
        </p:nvSpPr>
        <p:spPr>
          <a:xfrm>
            <a:off x="5071750" y="2668925"/>
            <a:ext cx="1672800" cy="6612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84000"/>
              </a:lnSpc>
              <a:spcBef>
                <a:spcPts val="0"/>
              </a:spcBef>
              <a:spcAft>
                <a:spcPts val="0"/>
              </a:spcAft>
              <a:buSzPts val="1100"/>
              <a:buChar char="●"/>
            </a:pPr>
            <a:r>
              <a:rPr lang="en-GB" sz="1100"/>
              <a:t>Implemented Logistic Regression with other columns</a:t>
            </a:r>
            <a:endParaRPr i="0" sz="1100" u="none" cap="none" strike="noStrike">
              <a:solidFill>
                <a:srgbClr val="000000"/>
              </a:solidFill>
            </a:endParaRPr>
          </a:p>
        </p:txBody>
      </p:sp>
      <p:sp>
        <p:nvSpPr>
          <p:cNvPr id="157" name="Google Shape;157;p5"/>
          <p:cNvSpPr txBox="1"/>
          <p:nvPr/>
        </p:nvSpPr>
        <p:spPr>
          <a:xfrm>
            <a:off x="6802799" y="2649038"/>
            <a:ext cx="1830300" cy="11004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90000"/>
              </a:lnSpc>
              <a:spcBef>
                <a:spcPts val="0"/>
              </a:spcBef>
              <a:spcAft>
                <a:spcPts val="0"/>
              </a:spcAft>
              <a:buSzPts val="1100"/>
              <a:buChar char="●"/>
            </a:pPr>
            <a:r>
              <a:rPr lang="en-GB" sz="1100"/>
              <a:t>Which habits and patterns most influence Loneliness among the youth.</a:t>
            </a:r>
            <a:endParaRPr i="0" sz="1100" u="none" cap="none" strike="noStrike">
              <a:solidFill>
                <a:srgbClr val="000000"/>
              </a:solidFill>
            </a:endParaRPr>
          </a:p>
          <a:p>
            <a:pPr indent="-184150" lvl="0" marL="285750" marR="0" rtl="0" algn="l">
              <a:lnSpc>
                <a:spcPct val="104999"/>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158" name="Google Shape;158;p5"/>
          <p:cNvSpPr txBox="1"/>
          <p:nvPr/>
        </p:nvSpPr>
        <p:spPr>
          <a:xfrm>
            <a:off x="7556464" y="2728096"/>
            <a:ext cx="1579500" cy="273300"/>
          </a:xfrm>
          <a:prstGeom prst="rect">
            <a:avLst/>
          </a:prstGeom>
          <a:noFill/>
          <a:ln>
            <a:noFill/>
          </a:ln>
        </p:spPr>
        <p:txBody>
          <a:bodyPr anchorCtr="0" anchor="t" bIns="45700" lIns="91425" spcFirstLastPara="1" rIns="91425" wrap="square" tIns="45700">
            <a:spAutoFit/>
          </a:bodyPr>
          <a:lstStyle/>
          <a:p>
            <a:pPr indent="0" lvl="0" marL="0" marR="0" rtl="0" algn="l">
              <a:lnSpc>
                <a:spcPct val="84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txBox="1"/>
          <p:nvPr>
            <p:ph type="title"/>
          </p:nvPr>
        </p:nvSpPr>
        <p:spPr>
          <a:xfrm>
            <a:off x="242836" y="822561"/>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APPROACH</a:t>
            </a:r>
            <a:endParaRPr sz="2400">
              <a:solidFill>
                <a:srgbClr val="B2540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cxnSp>
        <p:nvCxnSpPr>
          <p:cNvPr id="164" name="Google Shape;164;p6"/>
          <p:cNvCxnSpPr/>
          <p:nvPr/>
        </p:nvCxnSpPr>
        <p:spPr>
          <a:xfrm flipH="1">
            <a:off x="4740100" y="1214450"/>
            <a:ext cx="25800" cy="3550500"/>
          </a:xfrm>
          <a:prstGeom prst="straightConnector1">
            <a:avLst/>
          </a:prstGeom>
          <a:noFill/>
          <a:ln cap="flat" cmpd="sng" w="9525">
            <a:solidFill>
              <a:srgbClr val="434343"/>
            </a:solidFill>
            <a:prstDash val="solid"/>
            <a:round/>
            <a:headEnd len="sm" w="sm" type="none"/>
            <a:tailEnd len="sm" w="sm" type="none"/>
          </a:ln>
        </p:spPr>
      </p:cxnSp>
      <p:sp>
        <p:nvSpPr>
          <p:cNvPr id="165" name="Google Shape;165;p6"/>
          <p:cNvSpPr txBox="1"/>
          <p:nvPr>
            <p:ph type="title"/>
          </p:nvPr>
        </p:nvSpPr>
        <p:spPr>
          <a:xfrm>
            <a:off x="199886" y="479286"/>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Loneliness VS Gender</a:t>
            </a:r>
            <a:endParaRPr sz="2400">
              <a:solidFill>
                <a:srgbClr val="B25403"/>
              </a:solidFill>
            </a:endParaRPr>
          </a:p>
        </p:txBody>
      </p:sp>
      <p:pic>
        <p:nvPicPr>
          <p:cNvPr id="166" name="Google Shape;166;p6"/>
          <p:cNvPicPr preferRelativeResize="0"/>
          <p:nvPr/>
        </p:nvPicPr>
        <p:blipFill>
          <a:blip r:embed="rId3">
            <a:alphaModFix/>
          </a:blip>
          <a:stretch>
            <a:fillRect/>
          </a:stretch>
        </p:blipFill>
        <p:spPr>
          <a:xfrm>
            <a:off x="953050" y="1366236"/>
            <a:ext cx="3162300" cy="3057525"/>
          </a:xfrm>
          <a:prstGeom prst="rect">
            <a:avLst/>
          </a:prstGeom>
          <a:noFill/>
          <a:ln>
            <a:noFill/>
          </a:ln>
        </p:spPr>
      </p:pic>
      <p:pic>
        <p:nvPicPr>
          <p:cNvPr id="167" name="Google Shape;167;p6"/>
          <p:cNvPicPr preferRelativeResize="0"/>
          <p:nvPr/>
        </p:nvPicPr>
        <p:blipFill>
          <a:blip r:embed="rId4">
            <a:alphaModFix/>
          </a:blip>
          <a:stretch>
            <a:fillRect/>
          </a:stretch>
        </p:blipFill>
        <p:spPr>
          <a:xfrm>
            <a:off x="5409750" y="1366236"/>
            <a:ext cx="3248025" cy="305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cxnSp>
        <p:nvCxnSpPr>
          <p:cNvPr id="172" name="Google Shape;172;g18619f6c96b_0_10"/>
          <p:cNvCxnSpPr/>
          <p:nvPr/>
        </p:nvCxnSpPr>
        <p:spPr>
          <a:xfrm flipH="1">
            <a:off x="4549650" y="1183675"/>
            <a:ext cx="44700" cy="3810000"/>
          </a:xfrm>
          <a:prstGeom prst="straightConnector1">
            <a:avLst/>
          </a:prstGeom>
          <a:noFill/>
          <a:ln cap="flat" cmpd="sng" w="9525">
            <a:solidFill>
              <a:srgbClr val="434343"/>
            </a:solidFill>
            <a:prstDash val="solid"/>
            <a:round/>
            <a:headEnd len="sm" w="sm" type="none"/>
            <a:tailEnd len="sm" w="sm" type="none"/>
          </a:ln>
        </p:spPr>
      </p:cxnSp>
      <p:sp>
        <p:nvSpPr>
          <p:cNvPr id="173" name="Google Shape;173;g18619f6c96b_0_10"/>
          <p:cNvSpPr txBox="1"/>
          <p:nvPr>
            <p:ph type="title"/>
          </p:nvPr>
        </p:nvSpPr>
        <p:spPr>
          <a:xfrm>
            <a:off x="199886" y="479286"/>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Loneliness VS No of Siblings</a:t>
            </a:r>
            <a:endParaRPr sz="2400">
              <a:solidFill>
                <a:srgbClr val="B25403"/>
              </a:solidFill>
            </a:endParaRPr>
          </a:p>
        </p:txBody>
      </p:sp>
      <p:pic>
        <p:nvPicPr>
          <p:cNvPr id="174" name="Google Shape;174;g18619f6c96b_0_10"/>
          <p:cNvPicPr preferRelativeResize="0"/>
          <p:nvPr/>
        </p:nvPicPr>
        <p:blipFill>
          <a:blip r:embed="rId3">
            <a:alphaModFix/>
          </a:blip>
          <a:stretch>
            <a:fillRect/>
          </a:stretch>
        </p:blipFill>
        <p:spPr>
          <a:xfrm>
            <a:off x="818150" y="1366236"/>
            <a:ext cx="3162300" cy="3057525"/>
          </a:xfrm>
          <a:prstGeom prst="rect">
            <a:avLst/>
          </a:prstGeom>
          <a:noFill/>
          <a:ln>
            <a:noFill/>
          </a:ln>
        </p:spPr>
      </p:pic>
      <p:pic>
        <p:nvPicPr>
          <p:cNvPr id="175" name="Google Shape;175;g18619f6c96b_0_10"/>
          <p:cNvPicPr preferRelativeResize="0"/>
          <p:nvPr/>
        </p:nvPicPr>
        <p:blipFill>
          <a:blip r:embed="rId4">
            <a:alphaModFix/>
          </a:blip>
          <a:stretch>
            <a:fillRect/>
          </a:stretch>
        </p:blipFill>
        <p:spPr>
          <a:xfrm>
            <a:off x="5163550" y="1366236"/>
            <a:ext cx="3248025" cy="305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18619f6c96b_0_5"/>
          <p:cNvPicPr preferRelativeResize="0"/>
          <p:nvPr/>
        </p:nvPicPr>
        <p:blipFill>
          <a:blip r:embed="rId3">
            <a:alphaModFix/>
          </a:blip>
          <a:stretch>
            <a:fillRect/>
          </a:stretch>
        </p:blipFill>
        <p:spPr>
          <a:xfrm rot="10800000">
            <a:off x="234175" y="1020099"/>
            <a:ext cx="2613450" cy="3919401"/>
          </a:xfrm>
          <a:prstGeom prst="rect">
            <a:avLst/>
          </a:prstGeom>
          <a:noFill/>
          <a:ln>
            <a:noFill/>
          </a:ln>
        </p:spPr>
      </p:pic>
      <p:pic>
        <p:nvPicPr>
          <p:cNvPr id="181" name="Google Shape;181;g18619f6c96b_0_5"/>
          <p:cNvPicPr preferRelativeResize="0"/>
          <p:nvPr/>
        </p:nvPicPr>
        <p:blipFill>
          <a:blip r:embed="rId4">
            <a:alphaModFix/>
          </a:blip>
          <a:stretch>
            <a:fillRect/>
          </a:stretch>
        </p:blipFill>
        <p:spPr>
          <a:xfrm>
            <a:off x="5948725" y="1073800"/>
            <a:ext cx="2613450" cy="3865700"/>
          </a:xfrm>
          <a:prstGeom prst="rect">
            <a:avLst/>
          </a:prstGeom>
          <a:noFill/>
          <a:ln>
            <a:noFill/>
          </a:ln>
        </p:spPr>
      </p:pic>
      <p:cxnSp>
        <p:nvCxnSpPr>
          <p:cNvPr id="182" name="Google Shape;182;g18619f6c96b_0_5"/>
          <p:cNvCxnSpPr/>
          <p:nvPr/>
        </p:nvCxnSpPr>
        <p:spPr>
          <a:xfrm flipH="1">
            <a:off x="4549650" y="1074800"/>
            <a:ext cx="44700" cy="3810000"/>
          </a:xfrm>
          <a:prstGeom prst="straightConnector1">
            <a:avLst/>
          </a:prstGeom>
          <a:noFill/>
          <a:ln cap="flat" cmpd="sng" w="9525">
            <a:solidFill>
              <a:srgbClr val="434343"/>
            </a:solidFill>
            <a:prstDash val="solid"/>
            <a:round/>
            <a:headEnd len="sm" w="sm" type="none"/>
            <a:tailEnd len="sm" w="sm" type="none"/>
          </a:ln>
        </p:spPr>
      </p:cxnSp>
      <p:sp>
        <p:nvSpPr>
          <p:cNvPr id="183" name="Google Shape;183;g18619f6c96b_0_5"/>
          <p:cNvSpPr txBox="1"/>
          <p:nvPr>
            <p:ph type="title"/>
          </p:nvPr>
        </p:nvSpPr>
        <p:spPr>
          <a:xfrm>
            <a:off x="199875" y="479278"/>
            <a:ext cx="8229600" cy="54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Correlation of Loneliness with other Features</a:t>
            </a:r>
            <a:endParaRPr sz="2400">
              <a:solidFill>
                <a:srgbClr val="B2540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nvSpPr>
        <p:spPr>
          <a:xfrm>
            <a:off x="1470326" y="2745738"/>
            <a:ext cx="2682300" cy="1739400"/>
          </a:xfrm>
          <a:prstGeom prst="rect">
            <a:avLst/>
          </a:prstGeom>
          <a:noFill/>
          <a:ln>
            <a:noFill/>
          </a:ln>
        </p:spPr>
        <p:txBody>
          <a:bodyPr anchorCtr="0" anchor="ctr" bIns="121900" lIns="121900" spcFirstLastPara="1" rIns="121900" wrap="square" tIns="121900">
            <a:noAutofit/>
          </a:bodyPr>
          <a:lstStyle/>
          <a:p>
            <a:pPr indent="0" lvl="0" marL="457200" marR="0" rtl="0" algn="l">
              <a:lnSpc>
                <a:spcPct val="150000"/>
              </a:lnSpc>
              <a:spcBef>
                <a:spcPts val="1000"/>
              </a:spcBef>
              <a:spcAft>
                <a:spcPts val="0"/>
              </a:spcAft>
              <a:buClr>
                <a:srgbClr val="000000"/>
              </a:buClr>
              <a:buSzPts val="1100"/>
              <a:buFont typeface="Arial"/>
              <a:buNone/>
            </a:pPr>
            <a:r>
              <a:rPr b="1" i="0" lang="en-GB" sz="1100" u="none" cap="none" strike="noStrike">
                <a:solidFill>
                  <a:srgbClr val="FFFFFF"/>
                </a:solidFill>
                <a:latin typeface="Roboto"/>
                <a:ea typeface="Roboto"/>
                <a:cs typeface="Roboto"/>
                <a:sym typeface="Roboto"/>
              </a:rPr>
              <a:t>Topics to stay away from </a:t>
            </a:r>
            <a:endParaRPr b="1" i="0" sz="1100" u="none" cap="none" strike="noStrike">
              <a:solidFill>
                <a:srgbClr val="FFFFFF"/>
              </a:solidFill>
              <a:latin typeface="Roboto"/>
              <a:ea typeface="Roboto"/>
              <a:cs typeface="Roboto"/>
              <a:sym typeface="Roboto"/>
            </a:endParaRPr>
          </a:p>
        </p:txBody>
      </p:sp>
      <p:grpSp>
        <p:nvGrpSpPr>
          <p:cNvPr id="189" name="Google Shape;189;p11"/>
          <p:cNvGrpSpPr/>
          <p:nvPr/>
        </p:nvGrpSpPr>
        <p:grpSpPr>
          <a:xfrm>
            <a:off x="1836385" y="1097674"/>
            <a:ext cx="4788757" cy="3691493"/>
            <a:chOff x="2714141" y="940576"/>
            <a:chExt cx="3306239" cy="2917023"/>
          </a:xfrm>
        </p:grpSpPr>
        <p:sp>
          <p:nvSpPr>
            <p:cNvPr id="190" name="Google Shape;190;p11"/>
            <p:cNvSpPr/>
            <p:nvPr/>
          </p:nvSpPr>
          <p:spPr>
            <a:xfrm rot="724">
              <a:off x="2714300" y="2343049"/>
              <a:ext cx="1423800" cy="1514400"/>
            </a:xfrm>
            <a:prstGeom prst="ellipse">
              <a:avLst/>
            </a:prstGeom>
            <a:solidFill>
              <a:srgbClr val="FABF8E"/>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700"/>
                </a:spcAft>
                <a:buNone/>
              </a:pPr>
              <a:r>
                <a:rPr b="1" lang="en-GB" sz="1050">
                  <a:solidFill>
                    <a:schemeClr val="dk1"/>
                  </a:solidFill>
                  <a:latin typeface="Garamond"/>
                  <a:ea typeface="Garamond"/>
                  <a:cs typeface="Garamond"/>
                  <a:sym typeface="Garamond"/>
                </a:rPr>
                <a:t>People who like writing, have fear of public speaking, surf a lot on internet, enjoy using PC &amp; spend a lot on gadgets can have </a:t>
              </a:r>
              <a:r>
                <a:rPr b="1" lang="en-GB" sz="1050">
                  <a:solidFill>
                    <a:srgbClr val="980000"/>
                  </a:solidFill>
                  <a:latin typeface="Garamond"/>
                  <a:ea typeface="Garamond"/>
                  <a:cs typeface="Garamond"/>
                  <a:sym typeface="Garamond"/>
                </a:rPr>
                <a:t>high</a:t>
              </a:r>
              <a:r>
                <a:rPr b="1" lang="en-GB" sz="1050">
                  <a:solidFill>
                    <a:schemeClr val="dk1"/>
                  </a:solidFill>
                  <a:latin typeface="Garamond"/>
                  <a:ea typeface="Garamond"/>
                  <a:cs typeface="Garamond"/>
                  <a:sym typeface="Garamond"/>
                </a:rPr>
                <a:t> degree of Loneliness </a:t>
              </a:r>
              <a:endParaRPr b="1" sz="1200">
                <a:latin typeface="Garamond"/>
                <a:ea typeface="Garamond"/>
                <a:cs typeface="Garamond"/>
                <a:sym typeface="Garamond"/>
              </a:endParaRPr>
            </a:p>
          </p:txBody>
        </p:sp>
        <p:sp>
          <p:nvSpPr>
            <p:cNvPr id="191" name="Google Shape;191;p11"/>
            <p:cNvSpPr/>
            <p:nvPr/>
          </p:nvSpPr>
          <p:spPr>
            <a:xfrm>
              <a:off x="4505680" y="940576"/>
              <a:ext cx="1514700" cy="1514700"/>
            </a:xfrm>
            <a:prstGeom prst="ellipse">
              <a:avLst/>
            </a:prstGeom>
            <a:solidFill>
              <a:srgbClr val="FABF8E"/>
            </a:solidFill>
            <a:ln>
              <a:noFill/>
            </a:ln>
          </p:spPr>
          <p:txBody>
            <a:bodyPr anchorCtr="0" anchor="ctr" bIns="91425" lIns="91425" spcFirstLastPara="1" rIns="91425" wrap="square" tIns="91425">
              <a:noAutofit/>
            </a:bodyPr>
            <a:lstStyle/>
            <a:p>
              <a:pPr indent="0" lvl="0" marL="89999" marR="0" rtl="0" algn="ctr">
                <a:lnSpc>
                  <a:spcPct val="115000"/>
                </a:lnSpc>
                <a:spcBef>
                  <a:spcPts val="0"/>
                </a:spcBef>
                <a:spcAft>
                  <a:spcPts val="0"/>
                </a:spcAft>
                <a:buNone/>
              </a:pPr>
              <a:r>
                <a:t/>
              </a:r>
              <a:endParaRPr b="1" sz="1100">
                <a:solidFill>
                  <a:schemeClr val="dk1"/>
                </a:solidFill>
                <a:latin typeface="Garamond"/>
                <a:ea typeface="Garamond"/>
                <a:cs typeface="Garamond"/>
                <a:sym typeface="Garamond"/>
              </a:endParaRPr>
            </a:p>
            <a:p>
              <a:pPr indent="0" lvl="0" marL="0" marR="0" rtl="0" algn="ctr">
                <a:lnSpc>
                  <a:spcPct val="115000"/>
                </a:lnSpc>
                <a:spcBef>
                  <a:spcPts val="700"/>
                </a:spcBef>
                <a:spcAft>
                  <a:spcPts val="0"/>
                </a:spcAft>
                <a:buNone/>
              </a:pPr>
              <a:r>
                <a:rPr b="1" lang="en-GB" sz="1000">
                  <a:solidFill>
                    <a:schemeClr val="dk1"/>
                  </a:solidFill>
                  <a:latin typeface="Garamond"/>
                  <a:ea typeface="Garamond"/>
                  <a:cs typeface="Garamond"/>
                  <a:sym typeface="Garamond"/>
                </a:rPr>
                <a:t>People who </a:t>
              </a:r>
              <a:r>
                <a:rPr b="1" lang="en-GB" sz="1000">
                  <a:solidFill>
                    <a:schemeClr val="dk1"/>
                  </a:solidFill>
                  <a:latin typeface="Garamond"/>
                  <a:ea typeface="Garamond"/>
                  <a:cs typeface="Garamond"/>
                  <a:sym typeface="Garamond"/>
                </a:rPr>
                <a:t> like spending time with friends, like active sports, geography, pets &amp; entertainment can have </a:t>
              </a:r>
              <a:r>
                <a:rPr b="1" lang="en-GB" sz="1000">
                  <a:solidFill>
                    <a:srgbClr val="980000"/>
                  </a:solidFill>
                  <a:latin typeface="Garamond"/>
                  <a:ea typeface="Garamond"/>
                  <a:cs typeface="Garamond"/>
                  <a:sym typeface="Garamond"/>
                </a:rPr>
                <a:t>low</a:t>
              </a:r>
              <a:r>
                <a:rPr b="1" lang="en-GB" sz="1000">
                  <a:solidFill>
                    <a:schemeClr val="dk1"/>
                  </a:solidFill>
                  <a:latin typeface="Garamond"/>
                  <a:ea typeface="Garamond"/>
                  <a:cs typeface="Garamond"/>
                  <a:sym typeface="Garamond"/>
                </a:rPr>
                <a:t> degree of Loneliness</a:t>
              </a:r>
              <a:endParaRPr b="1" sz="1000">
                <a:solidFill>
                  <a:schemeClr val="dk1"/>
                </a:solidFill>
                <a:latin typeface="Garamond"/>
                <a:ea typeface="Garamond"/>
                <a:cs typeface="Garamond"/>
                <a:sym typeface="Garamond"/>
              </a:endParaRPr>
            </a:p>
            <a:p>
              <a:pPr indent="0" lvl="0" marL="89999" marR="0" rtl="0" algn="l">
                <a:spcBef>
                  <a:spcPts val="700"/>
                </a:spcBef>
                <a:spcAft>
                  <a:spcPts val="0"/>
                </a:spcAft>
                <a:buClr>
                  <a:schemeClr val="dk1"/>
                </a:buClr>
                <a:buSzPts val="1200"/>
                <a:buFont typeface="Arial"/>
                <a:buNone/>
              </a:pPr>
              <a:r>
                <a:t/>
              </a:r>
              <a:endParaRPr b="1" sz="1100">
                <a:solidFill>
                  <a:schemeClr val="dk1"/>
                </a:solidFill>
                <a:latin typeface="Garamond"/>
                <a:ea typeface="Garamond"/>
                <a:cs typeface="Garamond"/>
                <a:sym typeface="Garamond"/>
              </a:endParaRPr>
            </a:p>
            <a:p>
              <a:pPr indent="0" lvl="0" marL="89999" marR="0" rtl="0" algn="ctr">
                <a:lnSpc>
                  <a:spcPct val="100000"/>
                </a:lnSpc>
                <a:spcBef>
                  <a:spcPts val="0"/>
                </a:spcBef>
                <a:spcAft>
                  <a:spcPts val="0"/>
                </a:spcAft>
                <a:buClr>
                  <a:srgbClr val="000000"/>
                </a:buClr>
                <a:buSzPts val="1200"/>
                <a:buFont typeface="Arial"/>
                <a:buNone/>
              </a:pPr>
              <a:r>
                <a:t/>
              </a:r>
              <a:endParaRPr b="1" sz="1100">
                <a:latin typeface="Garamond"/>
                <a:ea typeface="Garamond"/>
                <a:cs typeface="Garamond"/>
                <a:sym typeface="Garamond"/>
              </a:endParaRPr>
            </a:p>
          </p:txBody>
        </p:sp>
      </p:grpSp>
      <p:grpSp>
        <p:nvGrpSpPr>
          <p:cNvPr id="192" name="Google Shape;192;p11"/>
          <p:cNvGrpSpPr/>
          <p:nvPr/>
        </p:nvGrpSpPr>
        <p:grpSpPr>
          <a:xfrm>
            <a:off x="3798269" y="2571741"/>
            <a:ext cx="2440200" cy="2440200"/>
            <a:chOff x="3526169" y="1865866"/>
            <a:chExt cx="2440200" cy="2440200"/>
          </a:xfrm>
        </p:grpSpPr>
        <p:sp>
          <p:nvSpPr>
            <p:cNvPr id="193" name="Google Shape;193;p11"/>
            <p:cNvSpPr/>
            <p:nvPr/>
          </p:nvSpPr>
          <p:spPr>
            <a:xfrm>
              <a:off x="3526169" y="1865866"/>
              <a:ext cx="2440200" cy="2440200"/>
            </a:xfrm>
            <a:prstGeom prst="ellipse">
              <a:avLst/>
            </a:prstGeom>
            <a:solidFill>
              <a:srgbClr val="BD5800"/>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1"/>
            <p:cNvSpPr txBox="1"/>
            <p:nvPr/>
          </p:nvSpPr>
          <p:spPr>
            <a:xfrm>
              <a:off x="3731525" y="2844875"/>
              <a:ext cx="2029500" cy="934500"/>
            </a:xfrm>
            <a:prstGeom prst="rect">
              <a:avLst/>
            </a:prstGeom>
            <a:solidFill>
              <a:srgbClr val="BD5800"/>
            </a:solid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b="1" lang="en-GB" sz="1050">
                  <a:solidFill>
                    <a:schemeClr val="dk1"/>
                  </a:solidFill>
                  <a:latin typeface="Garamond"/>
                  <a:ea typeface="Garamond"/>
                  <a:cs typeface="Garamond"/>
                  <a:sym typeface="Garamond"/>
                </a:rPr>
                <a:t>We firstly transformed our original loneliness variable to a dummy variable. </a:t>
              </a:r>
              <a:endParaRPr b="1" sz="1050">
                <a:solidFill>
                  <a:schemeClr val="dk1"/>
                </a:solidFill>
                <a:latin typeface="Garamond"/>
                <a:ea typeface="Garamond"/>
                <a:cs typeface="Garamond"/>
                <a:sym typeface="Garamond"/>
              </a:endParaRPr>
            </a:p>
            <a:p>
              <a:pPr indent="-295275" lvl="0" marL="457200" rtl="0" algn="l">
                <a:lnSpc>
                  <a:spcPct val="100000"/>
                </a:lnSpc>
                <a:spcBef>
                  <a:spcPts val="700"/>
                </a:spcBef>
                <a:spcAft>
                  <a:spcPts val="0"/>
                </a:spcAft>
                <a:buClr>
                  <a:schemeClr val="dk1"/>
                </a:buClr>
                <a:buSzPts val="1050"/>
                <a:buFont typeface="Garamond"/>
                <a:buChar char="●"/>
              </a:pPr>
              <a:r>
                <a:rPr b="1" lang="en-GB" sz="1050">
                  <a:solidFill>
                    <a:schemeClr val="dk1"/>
                  </a:solidFill>
                  <a:latin typeface="Garamond"/>
                  <a:ea typeface="Garamond"/>
                  <a:cs typeface="Garamond"/>
                  <a:sym typeface="Garamond"/>
                </a:rPr>
                <a:t>Loneliness &gt; 3 are considered as lonely. </a:t>
              </a:r>
              <a:endParaRPr b="1" sz="1050">
                <a:solidFill>
                  <a:schemeClr val="dk1"/>
                </a:solidFill>
                <a:latin typeface="Garamond"/>
                <a:ea typeface="Garamond"/>
                <a:cs typeface="Garamond"/>
                <a:sym typeface="Garamond"/>
              </a:endParaRPr>
            </a:p>
            <a:p>
              <a:pPr indent="-295275" lvl="0" marL="457200" rtl="0" algn="l">
                <a:lnSpc>
                  <a:spcPct val="100000"/>
                </a:lnSpc>
                <a:spcBef>
                  <a:spcPts val="700"/>
                </a:spcBef>
                <a:spcAft>
                  <a:spcPts val="0"/>
                </a:spcAft>
                <a:buClr>
                  <a:schemeClr val="dk1"/>
                </a:buClr>
                <a:buSzPts val="1050"/>
                <a:buFont typeface="Garamond"/>
                <a:buChar char="●"/>
              </a:pPr>
              <a:r>
                <a:rPr b="1" lang="en-GB" sz="1050">
                  <a:solidFill>
                    <a:schemeClr val="dk1"/>
                  </a:solidFill>
                  <a:latin typeface="Garamond"/>
                  <a:ea typeface="Garamond"/>
                  <a:cs typeface="Garamond"/>
                  <a:sym typeface="Garamond"/>
                </a:rPr>
                <a:t>Loneliness &lt;= 3 are considered not lonely.</a:t>
              </a:r>
              <a:endParaRPr b="1" sz="1050">
                <a:solidFill>
                  <a:schemeClr val="dk1"/>
                </a:solidFill>
                <a:latin typeface="Garamond"/>
                <a:ea typeface="Garamond"/>
                <a:cs typeface="Garamond"/>
                <a:sym typeface="Garamond"/>
              </a:endParaRPr>
            </a:p>
            <a:p>
              <a:pPr indent="0" lvl="0" marL="0" marR="0" rtl="0" algn="ctr">
                <a:lnSpc>
                  <a:spcPct val="100000"/>
                </a:lnSpc>
                <a:spcBef>
                  <a:spcPts val="700"/>
                </a:spcBef>
                <a:spcAft>
                  <a:spcPts val="0"/>
                </a:spcAft>
                <a:buClr>
                  <a:srgbClr val="000000"/>
                </a:buClr>
                <a:buSzPts val="1200"/>
                <a:buFont typeface="Arial"/>
                <a:buNone/>
              </a:pPr>
              <a:r>
                <a:t/>
              </a:r>
              <a:endParaRPr b="1" sz="1200">
                <a:solidFill>
                  <a:srgbClr val="FFFFFF"/>
                </a:solidFill>
                <a:latin typeface="Garamond"/>
                <a:ea typeface="Garamond"/>
                <a:cs typeface="Garamond"/>
                <a:sym typeface="Garamond"/>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Garamond"/>
                <a:ea typeface="Garamond"/>
                <a:cs typeface="Garamond"/>
                <a:sym typeface="Garamond"/>
              </a:endParaRPr>
            </a:p>
          </p:txBody>
        </p:sp>
      </p:grpSp>
      <p:sp>
        <p:nvSpPr>
          <p:cNvPr id="195" name="Google Shape;195;p11"/>
          <p:cNvSpPr/>
          <p:nvPr/>
        </p:nvSpPr>
        <p:spPr>
          <a:xfrm>
            <a:off x="3371175" y="1623150"/>
            <a:ext cx="1584600" cy="1469400"/>
          </a:xfrm>
          <a:prstGeom prst="ellipse">
            <a:avLst/>
          </a:prstGeom>
          <a:solidFill>
            <a:srgbClr val="BD5800"/>
          </a:solidFill>
          <a:ln>
            <a:noFill/>
          </a:ln>
          <a:effectLst>
            <a:outerShdw blurRad="228600" rotWithShape="0" algn="tl" dir="5400000" dist="50800">
              <a:srgbClr val="000000">
                <a:alpha val="54509"/>
              </a:srgbClr>
            </a:outerShdw>
          </a:effectLst>
        </p:spPr>
        <p:txBody>
          <a:bodyPr anchorCtr="0" anchor="ctr" bIns="91425" lIns="180000" spcFirstLastPara="1" rIns="0" wrap="square" tIns="91425">
            <a:noAutofit/>
          </a:bodyPr>
          <a:lstStyle/>
          <a:p>
            <a:pPr indent="-85725" lvl="0" marL="0" marR="0" rtl="0" algn="l">
              <a:lnSpc>
                <a:spcPct val="100000"/>
              </a:lnSpc>
              <a:spcBef>
                <a:spcPts val="0"/>
              </a:spcBef>
              <a:spcAft>
                <a:spcPts val="0"/>
              </a:spcAft>
              <a:buClr>
                <a:srgbClr val="000000"/>
              </a:buClr>
              <a:buSzPts val="1400"/>
              <a:buFont typeface="Arial"/>
              <a:buNone/>
            </a:pPr>
            <a:r>
              <a:rPr b="1" lang="en-GB" sz="1300">
                <a:latin typeface="Garamond"/>
                <a:ea typeface="Garamond"/>
                <a:cs typeface="Garamond"/>
                <a:sym typeface="Garamond"/>
              </a:rPr>
              <a:t> </a:t>
            </a:r>
            <a:r>
              <a:rPr b="1" lang="en-GB" sz="1300">
                <a:latin typeface="Garamond"/>
                <a:ea typeface="Garamond"/>
                <a:cs typeface="Garamond"/>
                <a:sym typeface="Garamond"/>
              </a:rPr>
              <a:t>LOGISTIC REGRESSION</a:t>
            </a:r>
            <a:endParaRPr b="1" i="0" sz="1300" u="none" cap="none" strike="noStrike">
              <a:solidFill>
                <a:srgbClr val="000000"/>
              </a:solidFill>
              <a:latin typeface="Garamond"/>
              <a:ea typeface="Garamond"/>
              <a:cs typeface="Garamond"/>
              <a:sym typeface="Garamond"/>
            </a:endParaRPr>
          </a:p>
        </p:txBody>
      </p:sp>
      <p:sp>
        <p:nvSpPr>
          <p:cNvPr id="196" name="Google Shape;196;p11"/>
          <p:cNvSpPr/>
          <p:nvPr/>
        </p:nvSpPr>
        <p:spPr>
          <a:xfrm rot="651">
            <a:off x="2115537" y="1569300"/>
            <a:ext cx="1584300" cy="1577100"/>
          </a:xfrm>
          <a:prstGeom prst="ellipse">
            <a:avLst/>
          </a:prstGeom>
          <a:solidFill>
            <a:srgbClr val="FBD4B4"/>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700"/>
              </a:spcAft>
              <a:buNone/>
            </a:pPr>
            <a:r>
              <a:rPr b="1" lang="en-GB" sz="950">
                <a:solidFill>
                  <a:schemeClr val="dk1"/>
                </a:solidFill>
                <a:latin typeface="Garamond"/>
                <a:ea typeface="Garamond"/>
                <a:cs typeface="Garamond"/>
                <a:sym typeface="Garamond"/>
              </a:rPr>
              <a:t>7</a:t>
            </a:r>
            <a:r>
              <a:rPr b="1" lang="en-GB" sz="950">
                <a:solidFill>
                  <a:schemeClr val="dk1"/>
                </a:solidFill>
                <a:latin typeface="Garamond"/>
                <a:ea typeface="Garamond"/>
                <a:cs typeface="Garamond"/>
                <a:sym typeface="Garamond"/>
              </a:rPr>
              <a:t>1 variables were used and, accuracy rate of 71% achieved with (K-fold) test sets.</a:t>
            </a:r>
            <a:endParaRPr b="1" i="0" sz="1200" u="none" cap="none" strike="noStrike">
              <a:solidFill>
                <a:schemeClr val="dk1"/>
              </a:solidFill>
              <a:latin typeface="Garamond"/>
              <a:ea typeface="Garamond"/>
              <a:cs typeface="Garamond"/>
              <a:sym typeface="Garamond"/>
            </a:endParaRPr>
          </a:p>
        </p:txBody>
      </p:sp>
      <p:sp>
        <p:nvSpPr>
          <p:cNvPr id="197" name="Google Shape;197;p11"/>
          <p:cNvSpPr txBox="1"/>
          <p:nvPr>
            <p:ph type="title"/>
          </p:nvPr>
        </p:nvSpPr>
        <p:spPr>
          <a:xfrm>
            <a:off x="232111" y="489686"/>
            <a:ext cx="8229600" cy="70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1800"/>
              <a:buNone/>
            </a:pPr>
            <a:r>
              <a:rPr b="1" lang="en-GB" sz="2400">
                <a:solidFill>
                  <a:srgbClr val="B25403"/>
                </a:solidFill>
              </a:rPr>
              <a:t>MODELING &amp; RECOMMENDATIONS</a:t>
            </a:r>
            <a:endParaRPr sz="2400">
              <a:solidFill>
                <a:srgbClr val="B2540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9 White Backgrou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