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25" y="182"/>
      </p:cViewPr>
      <p:guideLst>
        <p:guide orient="horz" pos="302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1/5/2019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1/5/2019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1/5/2019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1/5/2019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1/5/2019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1/5/2019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817" y="462285"/>
            <a:ext cx="9448800" cy="1825096"/>
          </a:xfrm>
        </p:spPr>
        <p:txBody>
          <a:bodyPr>
            <a:normAutofit fontScale="90000"/>
          </a:bodyPr>
          <a:lstStyle/>
          <a:p>
            <a:r>
              <a:rPr lang="en-IN" sz="3100" dirty="0"/>
              <a:t>PROJECT PRESENTATION ON</a:t>
            </a:r>
            <a:br>
              <a:rPr lang="en-IN" sz="3100" dirty="0"/>
            </a:br>
            <a:r>
              <a:rPr lang="en-IN" sz="3100" dirty="0"/>
              <a:t> </a:t>
            </a:r>
            <a:r>
              <a:rPr lang="en-IN" dirty="0"/>
              <a:t>POWER SAVING USING APFC UNIT</a:t>
            </a:r>
          </a:p>
        </p:txBody>
      </p:sp>
      <p:sp>
        <p:nvSpPr>
          <p:cNvPr id="3" name="Subtitle 2"/>
          <p:cNvSpPr>
            <a:spLocks noGrp="1"/>
          </p:cNvSpPr>
          <p:nvPr>
            <p:ph type="subTitle" idx="1"/>
          </p:nvPr>
        </p:nvSpPr>
        <p:spPr>
          <a:xfrm>
            <a:off x="8112034" y="2996475"/>
            <a:ext cx="9448800" cy="685800"/>
          </a:xfrm>
        </p:spPr>
        <p:txBody>
          <a:bodyPr>
            <a:normAutofit fontScale="25000" lnSpcReduction="20000"/>
          </a:bodyPr>
          <a:lstStyle/>
          <a:p>
            <a:r>
              <a:rPr lang="en-IN" sz="9600" b="1" i="1" dirty="0"/>
              <a:t>Department of </a:t>
            </a:r>
            <a:r>
              <a:rPr lang="en-IN" sz="9600" b="1" i="1" dirty="0" err="1"/>
              <a:t>Electonics</a:t>
            </a:r>
            <a:endParaRPr lang="en-IN" sz="9600" b="1" i="1" dirty="0"/>
          </a:p>
          <a:p>
            <a:r>
              <a:rPr lang="en-IN" sz="9600" b="1" i="1" dirty="0"/>
              <a:t>And Telecommunication</a:t>
            </a:r>
          </a:p>
          <a:p>
            <a:r>
              <a:rPr lang="en-IN" sz="9600" dirty="0"/>
              <a:t>Presented by:-</a:t>
            </a:r>
          </a:p>
          <a:p>
            <a:r>
              <a:rPr lang="en-IN" sz="9600" dirty="0" err="1"/>
              <a:t>Shubham</a:t>
            </a:r>
            <a:r>
              <a:rPr lang="en-IN" sz="9600" dirty="0"/>
              <a:t> Kale.</a:t>
            </a:r>
          </a:p>
          <a:p>
            <a:r>
              <a:rPr lang="en-IN" sz="9600" dirty="0" err="1"/>
              <a:t>Rucha</a:t>
            </a:r>
            <a:r>
              <a:rPr lang="en-IN" sz="9600" dirty="0"/>
              <a:t> </a:t>
            </a:r>
            <a:r>
              <a:rPr lang="en-IN" sz="9600" dirty="0" err="1"/>
              <a:t>Khopkar</a:t>
            </a:r>
            <a:r>
              <a:rPr lang="en-IN" sz="9600" dirty="0"/>
              <a:t>.</a:t>
            </a:r>
          </a:p>
          <a:p>
            <a:r>
              <a:rPr lang="en-IN" sz="9600" dirty="0" err="1"/>
              <a:t>Kshitij</a:t>
            </a:r>
            <a:r>
              <a:rPr lang="en-IN" sz="9600" dirty="0"/>
              <a:t> Mahajan.</a:t>
            </a:r>
          </a:p>
          <a:p>
            <a:endParaRPr lang="en-IN" sz="9600" dirty="0"/>
          </a:p>
          <a:p>
            <a:r>
              <a:rPr lang="en-IN" sz="9600" dirty="0"/>
              <a:t>Guided by:-</a:t>
            </a:r>
          </a:p>
          <a:p>
            <a:r>
              <a:rPr lang="en-IN" sz="9600" dirty="0" err="1"/>
              <a:t>Dr.R.Sreemathy</a:t>
            </a:r>
            <a:r>
              <a:rPr lang="en-IN" sz="9600" dirty="0"/>
              <a:t>.</a:t>
            </a:r>
          </a:p>
          <a:p>
            <a:r>
              <a:rPr lang="en-IN" sz="9600" dirty="0" err="1"/>
              <a:t>Mr.V.B.Vaijapurkar</a:t>
            </a:r>
            <a:r>
              <a:rPr lang="en-IN" sz="9600" dirty="0"/>
              <a:t>.</a:t>
            </a:r>
          </a:p>
          <a:p>
            <a:endParaRPr lang="en-IN" dirty="0"/>
          </a:p>
          <a:p>
            <a:endParaRPr lang="en-IN" dirty="0"/>
          </a:p>
        </p:txBody>
      </p:sp>
      <p:pic>
        <p:nvPicPr>
          <p:cNvPr id="1026" name="Picture 2" descr="Image result for pi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3627" y="1497999"/>
            <a:ext cx="1292811" cy="1292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11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6" y="703413"/>
            <a:ext cx="8610600" cy="1293028"/>
          </a:xfrm>
        </p:spPr>
        <p:txBody>
          <a:bodyPr>
            <a:normAutofit fontScale="90000"/>
          </a:bodyPr>
          <a:lstStyle/>
          <a:p>
            <a:r>
              <a:rPr lang="en-IN" dirty="0"/>
              <a:t>Introduction:-								</a:t>
            </a:r>
            <a:br>
              <a:rPr lang="en-IN" dirty="0"/>
            </a:br>
            <a:endParaRPr lang="en-IN" dirty="0"/>
          </a:p>
        </p:txBody>
      </p:sp>
      <p:sp>
        <p:nvSpPr>
          <p:cNvPr id="3" name="Content Placeholder 2"/>
          <p:cNvSpPr>
            <a:spLocks noGrp="1"/>
          </p:cNvSpPr>
          <p:nvPr>
            <p:ph idx="1"/>
          </p:nvPr>
        </p:nvSpPr>
        <p:spPr>
          <a:xfrm>
            <a:off x="511628" y="2133600"/>
            <a:ext cx="10820400" cy="4024125"/>
          </a:xfrm>
        </p:spPr>
        <p:txBody>
          <a:bodyPr>
            <a:noAutofit/>
          </a:bodyPr>
          <a:lstStyle/>
          <a:p>
            <a:r>
              <a:rPr lang="en-US" sz="2400" dirty="0"/>
              <a:t>In the industrial sector the various motoring loads are continuously running and increasing the inductive load. So the power factor in this system get reduces due to the inductive reactive power. </a:t>
            </a:r>
          </a:p>
          <a:p>
            <a:r>
              <a:rPr lang="en-US" sz="2400" dirty="0"/>
              <a:t>The low power factor leads to the increase in the load current, increase in power loss, and decrease in efficiency of the overall system. </a:t>
            </a:r>
          </a:p>
          <a:p>
            <a:r>
              <a:rPr lang="en-US" sz="2400" dirty="0"/>
              <a:t>In previous various method used for power factor the switching of the capacitor is manual.</a:t>
            </a:r>
          </a:p>
          <a:p>
            <a:r>
              <a:rPr lang="en-US" sz="2400" dirty="0"/>
              <a:t>In this paper we are using a method of the reactive power compensation by capacitor switching with automatic control using AVR microcontroller.</a:t>
            </a:r>
            <a:endParaRPr lang="en-IN" sz="2400" dirty="0"/>
          </a:p>
        </p:txBody>
      </p:sp>
    </p:spTree>
    <p:extLst>
      <p:ext uri="{BB962C8B-B14F-4D97-AF65-F5344CB8AC3E}">
        <p14:creationId xmlns:p14="http://schemas.microsoft.com/office/powerpoint/2010/main" val="2972981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951" y="562280"/>
            <a:ext cx="8610600" cy="1293028"/>
          </a:xfrm>
        </p:spPr>
        <p:txBody>
          <a:bodyPr>
            <a:normAutofit fontScale="90000"/>
          </a:bodyPr>
          <a:lstStyle/>
          <a:p>
            <a:r>
              <a:rPr lang="en-IN" dirty="0"/>
              <a:t>	</a:t>
            </a:r>
            <a:r>
              <a:rPr lang="en-IN" sz="4400" dirty="0"/>
              <a:t>Power factor:</a:t>
            </a:r>
            <a:r>
              <a:rPr lang="en-IN" dirty="0"/>
              <a:t>					</a:t>
            </a:r>
            <a:br>
              <a:rPr lang="en-IN" dirty="0"/>
            </a:br>
            <a:endParaRPr lang="en-IN" dirty="0"/>
          </a:p>
        </p:txBody>
      </p:sp>
      <p:sp>
        <p:nvSpPr>
          <p:cNvPr id="3" name="Content Placeholder 2"/>
          <p:cNvSpPr>
            <a:spLocks noGrp="1"/>
          </p:cNvSpPr>
          <p:nvPr>
            <p:ph idx="1"/>
          </p:nvPr>
        </p:nvSpPr>
        <p:spPr>
          <a:xfrm>
            <a:off x="0" y="1208794"/>
            <a:ext cx="10820400" cy="4024125"/>
          </a:xfrm>
        </p:spPr>
        <p:txBody>
          <a:bodyPr>
            <a:noAutofit/>
          </a:bodyPr>
          <a:lstStyle/>
          <a:p>
            <a:r>
              <a:rPr lang="en-US" sz="2400" dirty="0"/>
              <a:t>The power factor is the ratio of the</a:t>
            </a:r>
          </a:p>
          <a:p>
            <a:pPr marL="0" indent="0">
              <a:buNone/>
            </a:pPr>
            <a:r>
              <a:rPr lang="en-US" sz="2400" dirty="0"/>
              <a:t>   active power to the apparent power .</a:t>
            </a:r>
          </a:p>
          <a:p>
            <a:r>
              <a:rPr lang="en-US" sz="2400" dirty="0"/>
              <a:t>The active power is the real power delivered </a:t>
            </a:r>
          </a:p>
          <a:p>
            <a:pPr marL="0" indent="0">
              <a:buNone/>
            </a:pPr>
            <a:r>
              <a:rPr lang="en-US" sz="2400" dirty="0"/>
              <a:t>   to the loads such as motors, lamps etc. </a:t>
            </a:r>
          </a:p>
          <a:p>
            <a:r>
              <a:rPr lang="en-US" sz="2400" dirty="0"/>
              <a:t>   The reactive power is used just for the purpose of</a:t>
            </a:r>
          </a:p>
          <a:p>
            <a:pPr marL="0" indent="0">
              <a:buNone/>
            </a:pPr>
            <a:r>
              <a:rPr lang="en-US" sz="2400" dirty="0"/>
              <a:t>   producing magnetic field for the flow of active</a:t>
            </a:r>
          </a:p>
          <a:p>
            <a:pPr marL="0" indent="0">
              <a:buNone/>
            </a:pPr>
            <a:r>
              <a:rPr lang="en-US" sz="2400" dirty="0"/>
              <a:t>   power. The apparent power is the combination of the active and  </a:t>
            </a:r>
          </a:p>
          <a:p>
            <a:pPr marL="0" indent="0">
              <a:buNone/>
            </a:pPr>
            <a:r>
              <a:rPr lang="en-US" sz="2400" dirty="0"/>
              <a:t>    reactive power.      </a:t>
            </a:r>
          </a:p>
          <a:p>
            <a:pPr marL="0" indent="0">
              <a:buNone/>
            </a:pPr>
            <a:r>
              <a:rPr lang="en-US" sz="2400" dirty="0"/>
              <a:t>              </a:t>
            </a:r>
          </a:p>
          <a:p>
            <a:pPr marL="0" indent="0">
              <a:buNone/>
            </a:pPr>
            <a:r>
              <a:rPr lang="en-US" sz="2400" dirty="0"/>
              <a:t>                 Power Factor=  Real Power/Apparent Power</a:t>
            </a:r>
          </a:p>
          <a:p>
            <a:pPr marL="0" indent="0">
              <a:buNone/>
            </a:pPr>
            <a:r>
              <a:rPr lang="en-US" sz="2400" dirty="0"/>
              <a:t>           </a:t>
            </a:r>
          </a:p>
          <a:p>
            <a:pPr marL="0" indent="0">
              <a:buNone/>
            </a:pPr>
            <a:r>
              <a:rPr lang="en-US" sz="2400" dirty="0"/>
              <a:t>                Apparent Power=Real Power + Reactive Power.</a:t>
            </a:r>
          </a:p>
          <a:p>
            <a:pPr marL="0" indent="0">
              <a:buNone/>
            </a:pPr>
            <a:endParaRPr lang="en-US" sz="2400" dirty="0"/>
          </a:p>
          <a:p>
            <a:pPr marL="0" indent="0">
              <a:buNone/>
            </a:pPr>
            <a:r>
              <a:rPr lang="en-US" sz="2400" dirty="0"/>
              <a:t>  </a:t>
            </a:r>
          </a:p>
        </p:txBody>
      </p:sp>
      <p:pic>
        <p:nvPicPr>
          <p:cNvPr id="1026" name="Picture 2" descr="Image result for power f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471" y="1783624"/>
            <a:ext cx="390525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31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514" y="1354378"/>
            <a:ext cx="8610600" cy="1293028"/>
          </a:xfrm>
        </p:spPr>
        <p:txBody>
          <a:bodyPr>
            <a:normAutofit fontScale="90000"/>
          </a:bodyPr>
          <a:lstStyle/>
          <a:p>
            <a:r>
              <a:rPr lang="en-IN" dirty="0"/>
              <a:t>		How does low power				factor affect industries?														</a:t>
            </a:r>
          </a:p>
        </p:txBody>
      </p:sp>
      <p:sp>
        <p:nvSpPr>
          <p:cNvPr id="3" name="Content Placeholder 2"/>
          <p:cNvSpPr>
            <a:spLocks noGrp="1"/>
          </p:cNvSpPr>
          <p:nvPr>
            <p:ph idx="1"/>
          </p:nvPr>
        </p:nvSpPr>
        <p:spPr>
          <a:xfrm>
            <a:off x="511628" y="2516777"/>
            <a:ext cx="10820400" cy="4024125"/>
          </a:xfrm>
        </p:spPr>
        <p:txBody>
          <a:bodyPr/>
          <a:lstStyle/>
          <a:p>
            <a:r>
              <a:rPr lang="en-US" dirty="0"/>
              <a:t>Majority of the loads in the industries are highly inductive in nature such as induction motors, AC/DC drives, welding machines, arc furnaces, fluorescent Lightings, electronic controls and computers.</a:t>
            </a:r>
          </a:p>
          <a:p>
            <a:r>
              <a:rPr lang="en-US" dirty="0"/>
              <a:t>Net industrial load is highly inductive causing a very poor lagging power factor. If this poor power factor is left uncorrected, the industry will require a high maximum demand from Electricity Board and also will suffer a penalty for poor power factor.</a:t>
            </a:r>
          </a:p>
          <a:p>
            <a:r>
              <a:rPr lang="en-US" dirty="0"/>
              <a:t> </a:t>
            </a:r>
            <a:r>
              <a:rPr lang="en-US" sz="2800" b="1" i="1" dirty="0"/>
              <a:t>To improve this low power factor APFC circuit is used.</a:t>
            </a:r>
            <a:endParaRPr lang="en-IN" sz="2800" b="1" i="1" dirty="0"/>
          </a:p>
        </p:txBody>
      </p:sp>
    </p:spTree>
    <p:extLst>
      <p:ext uri="{BB962C8B-B14F-4D97-AF65-F5344CB8AC3E}">
        <p14:creationId xmlns:p14="http://schemas.microsoft.com/office/powerpoint/2010/main" val="3168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988" y="685996"/>
            <a:ext cx="8610600" cy="1293028"/>
          </a:xfrm>
        </p:spPr>
        <p:txBody>
          <a:bodyPr>
            <a:normAutofit fontScale="90000"/>
          </a:bodyPr>
          <a:lstStyle/>
          <a:p>
            <a:r>
              <a:rPr lang="en-IN" dirty="0"/>
              <a:t>Working principle of </a:t>
            </a:r>
            <a:r>
              <a:rPr lang="en-IN" dirty="0" err="1"/>
              <a:t>apfc</a:t>
            </a:r>
            <a:r>
              <a:rPr lang="en-IN" dirty="0"/>
              <a:t>?					</a:t>
            </a:r>
            <a:br>
              <a:rPr lang="en-IN" dirty="0"/>
            </a:br>
            <a:endParaRPr lang="en-IN" dirty="0"/>
          </a:p>
        </p:txBody>
      </p:sp>
      <p:sp>
        <p:nvSpPr>
          <p:cNvPr id="3" name="Content Placeholder 2"/>
          <p:cNvSpPr>
            <a:spLocks noGrp="1"/>
          </p:cNvSpPr>
          <p:nvPr>
            <p:ph idx="1"/>
          </p:nvPr>
        </p:nvSpPr>
        <p:spPr/>
        <p:txBody>
          <a:bodyPr/>
          <a:lstStyle/>
          <a:p>
            <a:r>
              <a:rPr lang="en-US" dirty="0"/>
              <a:t>Capacitor banks are used to improve power factor in power factor correction circuit.</a:t>
            </a:r>
          </a:p>
          <a:p>
            <a:r>
              <a:rPr lang="en-US" dirty="0"/>
              <a:t>By connecting capacitor banks parallel to load, power factor is increased.</a:t>
            </a:r>
          </a:p>
          <a:p>
            <a:r>
              <a:rPr lang="en-US" dirty="0"/>
              <a:t>capacitor provides reactive power locally to load instead of getting from generators or power system which in return induces burden in power system. This is main objective of automatic power factor controller.</a:t>
            </a:r>
            <a:endParaRPr lang="en-IN" dirty="0"/>
          </a:p>
        </p:txBody>
      </p:sp>
      <p:pic>
        <p:nvPicPr>
          <p:cNvPr id="2050" name="Picture 2" descr="Image result for power factor corr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085" y="4751835"/>
            <a:ext cx="228600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2" y="346361"/>
            <a:ext cx="8610600" cy="1293028"/>
          </a:xfrm>
        </p:spPr>
        <p:txBody>
          <a:bodyPr/>
          <a:lstStyle/>
          <a:p>
            <a:r>
              <a:rPr lang="en-IN" dirty="0"/>
              <a:t>Block Diagram:-				</a:t>
            </a:r>
          </a:p>
        </p:txBody>
      </p:sp>
      <p:sp>
        <p:nvSpPr>
          <p:cNvPr id="3" name="Content Placeholder 2"/>
          <p:cNvSpPr>
            <a:spLocks noGrp="1"/>
          </p:cNvSpPr>
          <p:nvPr>
            <p:ph idx="1"/>
          </p:nvPr>
        </p:nvSpPr>
        <p:spPr/>
        <p:txBody>
          <a:bodyPr/>
          <a:lstStyle/>
          <a:p>
            <a:endParaRPr lang="en-IN" dirty="0"/>
          </a:p>
        </p:txBody>
      </p:sp>
      <p:pic>
        <p:nvPicPr>
          <p:cNvPr id="3074" name="Picture 2" descr="power factor controller circuit diagram using pic micro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71748"/>
            <a:ext cx="11430000" cy="4963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27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749" y="581493"/>
            <a:ext cx="8610600" cy="1293028"/>
          </a:xfrm>
        </p:spPr>
        <p:txBody>
          <a:bodyPr/>
          <a:lstStyle/>
          <a:p>
            <a:r>
              <a:rPr lang="en-IN" dirty="0"/>
              <a:t>Hardware Requirement:-		</a:t>
            </a:r>
            <a:br>
              <a:rPr lang="en-IN" dirty="0"/>
            </a:br>
            <a:endParaRPr lang="en-IN" dirty="0"/>
          </a:p>
        </p:txBody>
      </p:sp>
      <p:sp>
        <p:nvSpPr>
          <p:cNvPr id="3" name="Content Placeholder 2"/>
          <p:cNvSpPr>
            <a:spLocks noGrp="1"/>
          </p:cNvSpPr>
          <p:nvPr>
            <p:ph idx="1"/>
          </p:nvPr>
        </p:nvSpPr>
        <p:spPr>
          <a:xfrm>
            <a:off x="892628" y="1665516"/>
            <a:ext cx="10820400" cy="4024125"/>
          </a:xfrm>
        </p:spPr>
        <p:txBody>
          <a:bodyPr>
            <a:normAutofit fontScale="40000" lnSpcReduction="20000"/>
          </a:bodyPr>
          <a:lstStyle/>
          <a:p>
            <a:r>
              <a:rPr lang="en-IN" sz="2900" dirty="0"/>
              <a:t>Current Transformer</a:t>
            </a:r>
          </a:p>
          <a:p>
            <a:r>
              <a:rPr lang="en-IN" sz="2900" dirty="0"/>
              <a:t>Voltage transformers</a:t>
            </a:r>
          </a:p>
          <a:p>
            <a:r>
              <a:rPr lang="en-IN" sz="2900" dirty="0"/>
              <a:t>Operational Amplifiers</a:t>
            </a:r>
          </a:p>
          <a:p>
            <a:r>
              <a:rPr lang="en-IN" sz="2900" dirty="0"/>
              <a:t>PIC microcontroller</a:t>
            </a:r>
          </a:p>
          <a:p>
            <a:r>
              <a:rPr lang="en-IN" sz="2900" dirty="0"/>
              <a:t>ULN2003 IC Driver</a:t>
            </a:r>
          </a:p>
          <a:p>
            <a:r>
              <a:rPr lang="en-IN" sz="2900" dirty="0"/>
              <a:t>Relay</a:t>
            </a:r>
          </a:p>
          <a:p>
            <a:r>
              <a:rPr lang="en-IN" sz="2900" dirty="0" err="1"/>
              <a:t>Capacitor,resisors</a:t>
            </a:r>
            <a:endParaRPr lang="en-IN" sz="2900" dirty="0"/>
          </a:p>
          <a:p>
            <a:r>
              <a:rPr lang="en-IN" sz="2900" dirty="0"/>
              <a:t>LCD (16*2) Display</a:t>
            </a:r>
          </a:p>
          <a:p>
            <a:r>
              <a:rPr lang="en-IN" sz="2900" dirty="0"/>
              <a:t>Various Inductive and resistive loads.</a:t>
            </a:r>
          </a:p>
          <a:p>
            <a:pPr marL="0" indent="0">
              <a:buNone/>
            </a:pPr>
            <a:endParaRPr lang="en-IN" sz="2900" dirty="0"/>
          </a:p>
          <a:p>
            <a:pPr marL="0" indent="0">
              <a:buNone/>
            </a:pPr>
            <a:r>
              <a:rPr lang="en-IN" sz="10000" dirty="0"/>
              <a:t>SOFTWARE REQUIREMENTS:-</a:t>
            </a:r>
          </a:p>
          <a:p>
            <a:r>
              <a:rPr lang="en-IN" sz="3600" dirty="0"/>
              <a:t>Microchip </a:t>
            </a:r>
            <a:r>
              <a:rPr lang="en-IN" sz="3600" dirty="0" err="1"/>
              <a:t>Mplab</a:t>
            </a:r>
            <a:endParaRPr lang="en-IN" sz="3600" dirty="0"/>
          </a:p>
          <a:p>
            <a:r>
              <a:rPr lang="en-IN" sz="3600" dirty="0"/>
              <a:t>Proteus</a:t>
            </a:r>
          </a:p>
          <a:p>
            <a:r>
              <a:rPr lang="en-IN" sz="3600" dirty="0"/>
              <a:t>Multisim</a:t>
            </a:r>
          </a:p>
        </p:txBody>
      </p:sp>
    </p:spTree>
    <p:extLst>
      <p:ext uri="{BB962C8B-B14F-4D97-AF65-F5344CB8AC3E}">
        <p14:creationId xmlns:p14="http://schemas.microsoft.com/office/powerpoint/2010/main" val="166728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2" y="511824"/>
            <a:ext cx="8610600" cy="1293028"/>
          </a:xfrm>
        </p:spPr>
        <p:txBody>
          <a:bodyPr/>
          <a:lstStyle/>
          <a:p>
            <a:r>
              <a:rPr lang="en-IN" dirty="0"/>
              <a:t>References:-						</a:t>
            </a:r>
          </a:p>
        </p:txBody>
      </p:sp>
      <p:sp>
        <p:nvSpPr>
          <p:cNvPr id="3" name="Content Placeholder 2"/>
          <p:cNvSpPr>
            <a:spLocks noGrp="1"/>
          </p:cNvSpPr>
          <p:nvPr>
            <p:ph idx="1"/>
          </p:nvPr>
        </p:nvSpPr>
        <p:spPr/>
        <p:txBody>
          <a:bodyPr/>
          <a:lstStyle/>
          <a:p>
            <a:r>
              <a:rPr lang="en-US" dirty="0"/>
              <a:t>"Power Factor Correction: A Guide for the Plant Engineer." </a:t>
            </a:r>
          </a:p>
          <a:p>
            <a:pPr marL="0" indent="0">
              <a:buNone/>
            </a:pPr>
            <a:r>
              <a:rPr lang="en-US" dirty="0"/>
              <a:t>www.eaton.com/. Eaton Corporation, Aug. 2014. Web. 14 July 2016. </a:t>
            </a:r>
          </a:p>
          <a:p>
            <a:pPr marL="0" indent="0">
              <a:buNone/>
            </a:pPr>
            <a:r>
              <a:rPr lang="en-US" dirty="0"/>
              <a:t>Available at [www.eaton.com/</a:t>
            </a:r>
            <a:r>
              <a:rPr lang="en-US" dirty="0" err="1"/>
              <a:t>ecm</a:t>
            </a:r>
            <a:r>
              <a:rPr lang="en-US" dirty="0"/>
              <a:t>/groups/public/@pub/.../sa02607001e.pdf]</a:t>
            </a:r>
          </a:p>
          <a:p>
            <a:r>
              <a:rPr lang="en-IN" dirty="0"/>
              <a:t>"Microcontroller." Wikipedia </a:t>
            </a:r>
          </a:p>
          <a:p>
            <a:pPr marL="0" indent="0">
              <a:buNone/>
            </a:pPr>
            <a:r>
              <a:rPr lang="en-IN" dirty="0"/>
              <a:t> [https://en.wikipedia.org/wiki/Microcontroller]. Wikipedia Foundation, </a:t>
            </a:r>
          </a:p>
          <a:p>
            <a:r>
              <a:rPr lang="en-IN" dirty="0"/>
              <a:t>http://www.electricaltechnology.org/2013/10/causesof-low-power-factor.html </a:t>
            </a:r>
          </a:p>
          <a:p>
            <a:r>
              <a:rPr lang="en-IN" dirty="0"/>
              <a:t>IEEE TRANSACTIONS ON INDUSTRIAL ELECTRONIC VOL </a:t>
            </a:r>
          </a:p>
        </p:txBody>
      </p:sp>
    </p:spTree>
    <p:extLst>
      <p:ext uri="{BB962C8B-B14F-4D97-AF65-F5344CB8AC3E}">
        <p14:creationId xmlns:p14="http://schemas.microsoft.com/office/powerpoint/2010/main" val="3366939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technology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742" y="696686"/>
            <a:ext cx="9318171" cy="520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55008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88</TotalTime>
  <Words>472</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PROJECT PRESENTATION ON  POWER SAVING USING APFC UNIT</vt:lpstr>
      <vt:lpstr>Introduction:-         </vt:lpstr>
      <vt:lpstr> Power factor:      </vt:lpstr>
      <vt:lpstr>  How does low power    factor affect industries?              </vt:lpstr>
      <vt:lpstr>Working principle of apfc?      </vt:lpstr>
      <vt:lpstr>Block Diagram:-    </vt:lpstr>
      <vt:lpstr>Hardware Requirement:-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POWER SAVING USING APFC UNIT</dc:title>
  <dc:creator>DELL</dc:creator>
  <cp:lastModifiedBy>DELL</cp:lastModifiedBy>
  <cp:revision>11</cp:revision>
  <dcterms:created xsi:type="dcterms:W3CDTF">2019-01-05T15:41:03Z</dcterms:created>
  <dcterms:modified xsi:type="dcterms:W3CDTF">2019-01-05T17:16:04Z</dcterms:modified>
</cp:coreProperties>
</file>