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1" r:id="rId9"/>
    <p:sldId id="268" r:id="rId10"/>
    <p:sldId id="269" r:id="rId11"/>
    <p:sldId id="271" r:id="rId12"/>
    <p:sldId id="262" r:id="rId13"/>
    <p:sldId id="272" r:id="rId14"/>
    <p:sldId id="263" r:id="rId15"/>
    <p:sldId id="264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37"/>
  </p:normalViewPr>
  <p:slideViewPr>
    <p:cSldViewPr snapToGrid="0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0289EA-AF30-844A-A1B4-C88EEE3D518E}" type="doc">
      <dgm:prSet loTypeId="urn:microsoft.com/office/officeart/2005/8/layout/orgChart1" loCatId="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1BAE8E5D-46FD-C444-85B4-EA31425A26CE}" type="pres">
      <dgm:prSet presAssocID="{510289EA-AF30-844A-A1B4-C88EEE3D518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239DD746-4322-5042-A0B9-9ECC76207DC3}" type="presOf" srcId="{510289EA-AF30-844A-A1B4-C88EEE3D518E}" destId="{1BAE8E5D-46FD-C444-85B4-EA31425A26CE}" srcOrd="0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92A4DA-310F-774F-93D3-57D24045EE66}" type="doc">
      <dgm:prSet loTypeId="urn:microsoft.com/office/officeart/2008/layout/HorizontalMultiLevelHierarchy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B3934ED2-1DE7-EC40-895D-05B5767542D9}">
      <dgm:prSet phldrT="[Text]" custT="1"/>
      <dgm:spPr/>
      <dgm:t>
        <a:bodyPr/>
        <a:lstStyle/>
        <a:p>
          <a:r>
            <a:rPr lang="en-GB" sz="3200" dirty="0"/>
            <a:t>Sale Price</a:t>
          </a:r>
        </a:p>
      </dgm:t>
    </dgm:pt>
    <dgm:pt modelId="{F57D4EEE-7680-2E4B-9C7F-E6F05CF58D0F}" type="parTrans" cxnId="{F882B885-00D7-584F-9F1C-CEB63689CE49}">
      <dgm:prSet/>
      <dgm:spPr/>
      <dgm:t>
        <a:bodyPr/>
        <a:lstStyle/>
        <a:p>
          <a:endParaRPr lang="en-GB"/>
        </a:p>
      </dgm:t>
    </dgm:pt>
    <dgm:pt modelId="{33255414-E85C-CA40-8BB8-6BD19064F550}" type="sibTrans" cxnId="{F882B885-00D7-584F-9F1C-CEB63689CE49}">
      <dgm:prSet/>
      <dgm:spPr/>
      <dgm:t>
        <a:bodyPr/>
        <a:lstStyle/>
        <a:p>
          <a:endParaRPr lang="en-GB"/>
        </a:p>
      </dgm:t>
    </dgm:pt>
    <dgm:pt modelId="{83E96365-3542-8C41-9C65-A22774044A95}">
      <dgm:prSet phldrT="[Text]" custT="1"/>
      <dgm:spPr/>
      <dgm:t>
        <a:bodyPr/>
        <a:lstStyle/>
        <a:p>
          <a:r>
            <a:rPr lang="en-GB" sz="2800" dirty="0"/>
            <a:t>Size</a:t>
          </a:r>
        </a:p>
      </dgm:t>
    </dgm:pt>
    <dgm:pt modelId="{CA4CC74E-5F1D-BD4C-8656-B6341C08426D}" type="parTrans" cxnId="{F78B5E62-9666-2340-8037-B8EB727E927B}">
      <dgm:prSet/>
      <dgm:spPr/>
      <dgm:t>
        <a:bodyPr/>
        <a:lstStyle/>
        <a:p>
          <a:endParaRPr lang="en-GB"/>
        </a:p>
      </dgm:t>
    </dgm:pt>
    <dgm:pt modelId="{97C2E5FB-2A3D-114A-ADD5-0E13DAC96DBE}" type="sibTrans" cxnId="{F78B5E62-9666-2340-8037-B8EB727E927B}">
      <dgm:prSet/>
      <dgm:spPr/>
      <dgm:t>
        <a:bodyPr/>
        <a:lstStyle/>
        <a:p>
          <a:endParaRPr lang="en-GB"/>
        </a:p>
      </dgm:t>
    </dgm:pt>
    <dgm:pt modelId="{7B6578EB-421D-9F42-B405-4206F3BDC1E9}">
      <dgm:prSet phldrT="[Text]" custT="1"/>
      <dgm:spPr/>
      <dgm:t>
        <a:bodyPr/>
        <a:lstStyle/>
        <a:p>
          <a:r>
            <a:rPr lang="en-GB" sz="2800" dirty="0"/>
            <a:t>Quality</a:t>
          </a:r>
        </a:p>
      </dgm:t>
    </dgm:pt>
    <dgm:pt modelId="{92776687-288B-6C42-8CDF-0DF117B60212}" type="parTrans" cxnId="{D2083D5C-E2A6-CC40-9104-042DD9523369}">
      <dgm:prSet/>
      <dgm:spPr/>
      <dgm:t>
        <a:bodyPr/>
        <a:lstStyle/>
        <a:p>
          <a:endParaRPr lang="en-GB"/>
        </a:p>
      </dgm:t>
    </dgm:pt>
    <dgm:pt modelId="{F0188ECA-621B-CB4E-92B8-C831CC854A69}" type="sibTrans" cxnId="{D2083D5C-E2A6-CC40-9104-042DD9523369}">
      <dgm:prSet/>
      <dgm:spPr/>
      <dgm:t>
        <a:bodyPr/>
        <a:lstStyle/>
        <a:p>
          <a:endParaRPr lang="en-GB"/>
        </a:p>
      </dgm:t>
    </dgm:pt>
    <dgm:pt modelId="{A771F378-C1BF-B046-B129-A05A994C07FC}">
      <dgm:prSet phldrT="[Text]" custT="1"/>
      <dgm:spPr/>
      <dgm:t>
        <a:bodyPr/>
        <a:lstStyle/>
        <a:p>
          <a:r>
            <a:rPr lang="en-GB" sz="2800" dirty="0"/>
            <a:t>Luxury</a:t>
          </a:r>
        </a:p>
      </dgm:t>
    </dgm:pt>
    <dgm:pt modelId="{105AFE10-01BD-8245-AB4C-4890574E3487}" type="parTrans" cxnId="{148E21E9-24F6-934F-B77F-DFA58132E805}">
      <dgm:prSet/>
      <dgm:spPr/>
      <dgm:t>
        <a:bodyPr/>
        <a:lstStyle/>
        <a:p>
          <a:endParaRPr lang="en-GB"/>
        </a:p>
      </dgm:t>
    </dgm:pt>
    <dgm:pt modelId="{FDDB9616-9DE5-264E-99AD-D8A63E720796}" type="sibTrans" cxnId="{148E21E9-24F6-934F-B77F-DFA58132E805}">
      <dgm:prSet/>
      <dgm:spPr/>
      <dgm:t>
        <a:bodyPr/>
        <a:lstStyle/>
        <a:p>
          <a:endParaRPr lang="en-GB"/>
        </a:p>
      </dgm:t>
    </dgm:pt>
    <dgm:pt modelId="{8F896C61-B99B-5142-A6E8-07540C0A1054}" type="pres">
      <dgm:prSet presAssocID="{D092A4DA-310F-774F-93D3-57D24045EE66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A06CF7B-8A87-CA4D-9BE1-93D2F46AC76A}" type="pres">
      <dgm:prSet presAssocID="{B3934ED2-1DE7-EC40-895D-05B5767542D9}" presName="root1" presStyleCnt="0"/>
      <dgm:spPr/>
    </dgm:pt>
    <dgm:pt modelId="{493A93EF-E641-134A-913D-4B08E67F0C36}" type="pres">
      <dgm:prSet presAssocID="{B3934ED2-1DE7-EC40-895D-05B5767542D9}" presName="LevelOneTextNode" presStyleLbl="node0" presStyleIdx="0" presStyleCnt="1">
        <dgm:presLayoutVars>
          <dgm:chPref val="3"/>
        </dgm:presLayoutVars>
      </dgm:prSet>
      <dgm:spPr/>
    </dgm:pt>
    <dgm:pt modelId="{49E308E7-FAA8-B248-8A32-9E87293809FE}" type="pres">
      <dgm:prSet presAssocID="{B3934ED2-1DE7-EC40-895D-05B5767542D9}" presName="level2hierChild" presStyleCnt="0"/>
      <dgm:spPr/>
    </dgm:pt>
    <dgm:pt modelId="{9F090D26-61DA-D545-89FF-377877175F5E}" type="pres">
      <dgm:prSet presAssocID="{CA4CC74E-5F1D-BD4C-8656-B6341C08426D}" presName="conn2-1" presStyleLbl="parChTrans1D2" presStyleIdx="0" presStyleCnt="3"/>
      <dgm:spPr/>
    </dgm:pt>
    <dgm:pt modelId="{67EE973F-EE3D-9D4B-9E75-D4429F221B37}" type="pres">
      <dgm:prSet presAssocID="{CA4CC74E-5F1D-BD4C-8656-B6341C08426D}" presName="connTx" presStyleLbl="parChTrans1D2" presStyleIdx="0" presStyleCnt="3"/>
      <dgm:spPr/>
    </dgm:pt>
    <dgm:pt modelId="{0393060B-96CD-F24A-9C34-5A6F6C2D9E05}" type="pres">
      <dgm:prSet presAssocID="{83E96365-3542-8C41-9C65-A22774044A95}" presName="root2" presStyleCnt="0"/>
      <dgm:spPr/>
    </dgm:pt>
    <dgm:pt modelId="{D71D23A5-EFCB-014F-AFA6-F07172000F0D}" type="pres">
      <dgm:prSet presAssocID="{83E96365-3542-8C41-9C65-A22774044A95}" presName="LevelTwoTextNode" presStyleLbl="node2" presStyleIdx="0" presStyleCnt="3">
        <dgm:presLayoutVars>
          <dgm:chPref val="3"/>
        </dgm:presLayoutVars>
      </dgm:prSet>
      <dgm:spPr/>
    </dgm:pt>
    <dgm:pt modelId="{3C620CA1-520B-8B43-989C-3ACDBDF815CA}" type="pres">
      <dgm:prSet presAssocID="{83E96365-3542-8C41-9C65-A22774044A95}" presName="level3hierChild" presStyleCnt="0"/>
      <dgm:spPr/>
    </dgm:pt>
    <dgm:pt modelId="{86929AF7-740E-0D40-9F73-D8CDA9539D67}" type="pres">
      <dgm:prSet presAssocID="{92776687-288B-6C42-8CDF-0DF117B60212}" presName="conn2-1" presStyleLbl="parChTrans1D2" presStyleIdx="1" presStyleCnt="3"/>
      <dgm:spPr/>
    </dgm:pt>
    <dgm:pt modelId="{9BB74E1B-BEE8-F146-BC6D-F098AA30DC6B}" type="pres">
      <dgm:prSet presAssocID="{92776687-288B-6C42-8CDF-0DF117B60212}" presName="connTx" presStyleLbl="parChTrans1D2" presStyleIdx="1" presStyleCnt="3"/>
      <dgm:spPr/>
    </dgm:pt>
    <dgm:pt modelId="{35C280B8-E6CE-714C-BFF3-7276EE7A30A8}" type="pres">
      <dgm:prSet presAssocID="{7B6578EB-421D-9F42-B405-4206F3BDC1E9}" presName="root2" presStyleCnt="0"/>
      <dgm:spPr/>
    </dgm:pt>
    <dgm:pt modelId="{9E0CA35A-D17E-514D-A6B1-C3E6FFF9DC13}" type="pres">
      <dgm:prSet presAssocID="{7B6578EB-421D-9F42-B405-4206F3BDC1E9}" presName="LevelTwoTextNode" presStyleLbl="node2" presStyleIdx="1" presStyleCnt="3">
        <dgm:presLayoutVars>
          <dgm:chPref val="3"/>
        </dgm:presLayoutVars>
      </dgm:prSet>
      <dgm:spPr/>
    </dgm:pt>
    <dgm:pt modelId="{2ED00CBC-87E1-7943-A87E-89C629773AAB}" type="pres">
      <dgm:prSet presAssocID="{7B6578EB-421D-9F42-B405-4206F3BDC1E9}" presName="level3hierChild" presStyleCnt="0"/>
      <dgm:spPr/>
    </dgm:pt>
    <dgm:pt modelId="{266108F7-0571-6A4C-80DD-19CAFE3CF4F2}" type="pres">
      <dgm:prSet presAssocID="{105AFE10-01BD-8245-AB4C-4890574E3487}" presName="conn2-1" presStyleLbl="parChTrans1D2" presStyleIdx="2" presStyleCnt="3"/>
      <dgm:spPr/>
    </dgm:pt>
    <dgm:pt modelId="{1768716A-13E6-E04F-BEAA-DFD946088181}" type="pres">
      <dgm:prSet presAssocID="{105AFE10-01BD-8245-AB4C-4890574E3487}" presName="connTx" presStyleLbl="parChTrans1D2" presStyleIdx="2" presStyleCnt="3"/>
      <dgm:spPr/>
    </dgm:pt>
    <dgm:pt modelId="{FA11B26B-5EB1-BA4B-9265-ED1B8DDFCAE1}" type="pres">
      <dgm:prSet presAssocID="{A771F378-C1BF-B046-B129-A05A994C07FC}" presName="root2" presStyleCnt="0"/>
      <dgm:spPr/>
    </dgm:pt>
    <dgm:pt modelId="{50A5F36B-2D86-D54E-8C83-EFEBA87E9C20}" type="pres">
      <dgm:prSet presAssocID="{A771F378-C1BF-B046-B129-A05A994C07FC}" presName="LevelTwoTextNode" presStyleLbl="node2" presStyleIdx="2" presStyleCnt="3">
        <dgm:presLayoutVars>
          <dgm:chPref val="3"/>
        </dgm:presLayoutVars>
      </dgm:prSet>
      <dgm:spPr/>
    </dgm:pt>
    <dgm:pt modelId="{BA42ED69-7AA6-DE4E-BA86-3EB7A5415C22}" type="pres">
      <dgm:prSet presAssocID="{A771F378-C1BF-B046-B129-A05A994C07FC}" presName="level3hierChild" presStyleCnt="0"/>
      <dgm:spPr/>
    </dgm:pt>
  </dgm:ptLst>
  <dgm:cxnLst>
    <dgm:cxn modelId="{3EA1191A-3053-4A4A-BC09-DC3E6D97FBCA}" type="presOf" srcId="{83E96365-3542-8C41-9C65-A22774044A95}" destId="{D71D23A5-EFCB-014F-AFA6-F07172000F0D}" srcOrd="0" destOrd="0" presId="urn:microsoft.com/office/officeart/2008/layout/HorizontalMultiLevelHierarchy"/>
    <dgm:cxn modelId="{4D67E020-8E09-C945-893D-D619837CEE6F}" type="presOf" srcId="{105AFE10-01BD-8245-AB4C-4890574E3487}" destId="{266108F7-0571-6A4C-80DD-19CAFE3CF4F2}" srcOrd="0" destOrd="0" presId="urn:microsoft.com/office/officeart/2008/layout/HorizontalMultiLevelHierarchy"/>
    <dgm:cxn modelId="{C9179F31-94B1-FD4A-ACE1-BAED3D6F6CCB}" type="presOf" srcId="{92776687-288B-6C42-8CDF-0DF117B60212}" destId="{86929AF7-740E-0D40-9F73-D8CDA9539D67}" srcOrd="0" destOrd="0" presId="urn:microsoft.com/office/officeart/2008/layout/HorizontalMultiLevelHierarchy"/>
    <dgm:cxn modelId="{EBC1C739-E282-EB41-A855-1084F6E42E9C}" type="presOf" srcId="{105AFE10-01BD-8245-AB4C-4890574E3487}" destId="{1768716A-13E6-E04F-BEAA-DFD946088181}" srcOrd="1" destOrd="0" presId="urn:microsoft.com/office/officeart/2008/layout/HorizontalMultiLevelHierarchy"/>
    <dgm:cxn modelId="{D2083D5C-E2A6-CC40-9104-042DD9523369}" srcId="{B3934ED2-1DE7-EC40-895D-05B5767542D9}" destId="{7B6578EB-421D-9F42-B405-4206F3BDC1E9}" srcOrd="1" destOrd="0" parTransId="{92776687-288B-6C42-8CDF-0DF117B60212}" sibTransId="{F0188ECA-621B-CB4E-92B8-C831CC854A69}"/>
    <dgm:cxn modelId="{F78B5E62-9666-2340-8037-B8EB727E927B}" srcId="{B3934ED2-1DE7-EC40-895D-05B5767542D9}" destId="{83E96365-3542-8C41-9C65-A22774044A95}" srcOrd="0" destOrd="0" parTransId="{CA4CC74E-5F1D-BD4C-8656-B6341C08426D}" sibTransId="{97C2E5FB-2A3D-114A-ADD5-0E13DAC96DBE}"/>
    <dgm:cxn modelId="{FCBA3663-9CD1-F74A-B668-0405471EAA72}" type="presOf" srcId="{B3934ED2-1DE7-EC40-895D-05B5767542D9}" destId="{493A93EF-E641-134A-913D-4B08E67F0C36}" srcOrd="0" destOrd="0" presId="urn:microsoft.com/office/officeart/2008/layout/HorizontalMultiLevelHierarchy"/>
    <dgm:cxn modelId="{A432CC7F-6A8F-6D4E-B659-A7F87CCAD3FE}" type="presOf" srcId="{CA4CC74E-5F1D-BD4C-8656-B6341C08426D}" destId="{9F090D26-61DA-D545-89FF-377877175F5E}" srcOrd="0" destOrd="0" presId="urn:microsoft.com/office/officeart/2008/layout/HorizontalMultiLevelHierarchy"/>
    <dgm:cxn modelId="{F882B885-00D7-584F-9F1C-CEB63689CE49}" srcId="{D092A4DA-310F-774F-93D3-57D24045EE66}" destId="{B3934ED2-1DE7-EC40-895D-05B5767542D9}" srcOrd="0" destOrd="0" parTransId="{F57D4EEE-7680-2E4B-9C7F-E6F05CF58D0F}" sibTransId="{33255414-E85C-CA40-8BB8-6BD19064F550}"/>
    <dgm:cxn modelId="{1D18B48F-3340-344A-81A2-98D9A82084B9}" type="presOf" srcId="{92776687-288B-6C42-8CDF-0DF117B60212}" destId="{9BB74E1B-BEE8-F146-BC6D-F098AA30DC6B}" srcOrd="1" destOrd="0" presId="urn:microsoft.com/office/officeart/2008/layout/HorizontalMultiLevelHierarchy"/>
    <dgm:cxn modelId="{A64E2294-C3EF-414F-9767-CE53B0B906CE}" type="presOf" srcId="{CA4CC74E-5F1D-BD4C-8656-B6341C08426D}" destId="{67EE973F-EE3D-9D4B-9E75-D4429F221B37}" srcOrd="1" destOrd="0" presId="urn:microsoft.com/office/officeart/2008/layout/HorizontalMultiLevelHierarchy"/>
    <dgm:cxn modelId="{1A21BCC9-EA46-7B49-85EF-F2C6C8D300FB}" type="presOf" srcId="{7B6578EB-421D-9F42-B405-4206F3BDC1E9}" destId="{9E0CA35A-D17E-514D-A6B1-C3E6FFF9DC13}" srcOrd="0" destOrd="0" presId="urn:microsoft.com/office/officeart/2008/layout/HorizontalMultiLevelHierarchy"/>
    <dgm:cxn modelId="{5250BBDD-E4D8-5348-863C-890C97FE545B}" type="presOf" srcId="{A771F378-C1BF-B046-B129-A05A994C07FC}" destId="{50A5F36B-2D86-D54E-8C83-EFEBA87E9C20}" srcOrd="0" destOrd="0" presId="urn:microsoft.com/office/officeart/2008/layout/HorizontalMultiLevelHierarchy"/>
    <dgm:cxn modelId="{148E21E9-24F6-934F-B77F-DFA58132E805}" srcId="{B3934ED2-1DE7-EC40-895D-05B5767542D9}" destId="{A771F378-C1BF-B046-B129-A05A994C07FC}" srcOrd="2" destOrd="0" parTransId="{105AFE10-01BD-8245-AB4C-4890574E3487}" sibTransId="{FDDB9616-9DE5-264E-99AD-D8A63E720796}"/>
    <dgm:cxn modelId="{A44662F9-23A1-7C4B-8502-1EBEC33A7686}" type="presOf" srcId="{D092A4DA-310F-774F-93D3-57D24045EE66}" destId="{8F896C61-B99B-5142-A6E8-07540C0A1054}" srcOrd="0" destOrd="0" presId="urn:microsoft.com/office/officeart/2008/layout/HorizontalMultiLevelHierarchy"/>
    <dgm:cxn modelId="{E2485BC5-017E-F244-9C7B-32C8D30FD2E4}" type="presParOf" srcId="{8F896C61-B99B-5142-A6E8-07540C0A1054}" destId="{FA06CF7B-8A87-CA4D-9BE1-93D2F46AC76A}" srcOrd="0" destOrd="0" presId="urn:microsoft.com/office/officeart/2008/layout/HorizontalMultiLevelHierarchy"/>
    <dgm:cxn modelId="{51DBC939-2442-DC44-B675-0213DCC40A67}" type="presParOf" srcId="{FA06CF7B-8A87-CA4D-9BE1-93D2F46AC76A}" destId="{493A93EF-E641-134A-913D-4B08E67F0C36}" srcOrd="0" destOrd="0" presId="urn:microsoft.com/office/officeart/2008/layout/HorizontalMultiLevelHierarchy"/>
    <dgm:cxn modelId="{5BDA9AC2-22E6-1744-A63A-4F3E8CEBE231}" type="presParOf" srcId="{FA06CF7B-8A87-CA4D-9BE1-93D2F46AC76A}" destId="{49E308E7-FAA8-B248-8A32-9E87293809FE}" srcOrd="1" destOrd="0" presId="urn:microsoft.com/office/officeart/2008/layout/HorizontalMultiLevelHierarchy"/>
    <dgm:cxn modelId="{FE9CF403-2311-E64E-963E-5186F062D939}" type="presParOf" srcId="{49E308E7-FAA8-B248-8A32-9E87293809FE}" destId="{9F090D26-61DA-D545-89FF-377877175F5E}" srcOrd="0" destOrd="0" presId="urn:microsoft.com/office/officeart/2008/layout/HorizontalMultiLevelHierarchy"/>
    <dgm:cxn modelId="{5FBF8538-85D3-F642-B45A-F08A3B6E8183}" type="presParOf" srcId="{9F090D26-61DA-D545-89FF-377877175F5E}" destId="{67EE973F-EE3D-9D4B-9E75-D4429F221B37}" srcOrd="0" destOrd="0" presId="urn:microsoft.com/office/officeart/2008/layout/HorizontalMultiLevelHierarchy"/>
    <dgm:cxn modelId="{77910EBB-66DA-DB43-822F-28CEC20F3C18}" type="presParOf" srcId="{49E308E7-FAA8-B248-8A32-9E87293809FE}" destId="{0393060B-96CD-F24A-9C34-5A6F6C2D9E05}" srcOrd="1" destOrd="0" presId="urn:microsoft.com/office/officeart/2008/layout/HorizontalMultiLevelHierarchy"/>
    <dgm:cxn modelId="{34B8F29B-C3A3-9640-A03F-263FA52F9AEE}" type="presParOf" srcId="{0393060B-96CD-F24A-9C34-5A6F6C2D9E05}" destId="{D71D23A5-EFCB-014F-AFA6-F07172000F0D}" srcOrd="0" destOrd="0" presId="urn:microsoft.com/office/officeart/2008/layout/HorizontalMultiLevelHierarchy"/>
    <dgm:cxn modelId="{F7AEC281-EAE1-544C-A50F-7FE62001DC0E}" type="presParOf" srcId="{0393060B-96CD-F24A-9C34-5A6F6C2D9E05}" destId="{3C620CA1-520B-8B43-989C-3ACDBDF815CA}" srcOrd="1" destOrd="0" presId="urn:microsoft.com/office/officeart/2008/layout/HorizontalMultiLevelHierarchy"/>
    <dgm:cxn modelId="{B7FBB79B-6EB9-6C4B-A502-93E02A30CB1F}" type="presParOf" srcId="{49E308E7-FAA8-B248-8A32-9E87293809FE}" destId="{86929AF7-740E-0D40-9F73-D8CDA9539D67}" srcOrd="2" destOrd="0" presId="urn:microsoft.com/office/officeart/2008/layout/HorizontalMultiLevelHierarchy"/>
    <dgm:cxn modelId="{7485CF33-3D2E-C44F-9C91-49DC2105A59F}" type="presParOf" srcId="{86929AF7-740E-0D40-9F73-D8CDA9539D67}" destId="{9BB74E1B-BEE8-F146-BC6D-F098AA30DC6B}" srcOrd="0" destOrd="0" presId="urn:microsoft.com/office/officeart/2008/layout/HorizontalMultiLevelHierarchy"/>
    <dgm:cxn modelId="{5BAA47D5-D703-EC4B-A7CB-D92C475441F5}" type="presParOf" srcId="{49E308E7-FAA8-B248-8A32-9E87293809FE}" destId="{35C280B8-E6CE-714C-BFF3-7276EE7A30A8}" srcOrd="3" destOrd="0" presId="urn:microsoft.com/office/officeart/2008/layout/HorizontalMultiLevelHierarchy"/>
    <dgm:cxn modelId="{57F8C196-90D4-0744-9FE7-3DAEF0357BCC}" type="presParOf" srcId="{35C280B8-E6CE-714C-BFF3-7276EE7A30A8}" destId="{9E0CA35A-D17E-514D-A6B1-C3E6FFF9DC13}" srcOrd="0" destOrd="0" presId="urn:microsoft.com/office/officeart/2008/layout/HorizontalMultiLevelHierarchy"/>
    <dgm:cxn modelId="{70A7F18D-03AA-8247-BD9E-A8DFA4FB17DB}" type="presParOf" srcId="{35C280B8-E6CE-714C-BFF3-7276EE7A30A8}" destId="{2ED00CBC-87E1-7943-A87E-89C629773AAB}" srcOrd="1" destOrd="0" presId="urn:microsoft.com/office/officeart/2008/layout/HorizontalMultiLevelHierarchy"/>
    <dgm:cxn modelId="{1A1B8F47-67AD-884B-ADCB-F70D23E2BF6F}" type="presParOf" srcId="{49E308E7-FAA8-B248-8A32-9E87293809FE}" destId="{266108F7-0571-6A4C-80DD-19CAFE3CF4F2}" srcOrd="4" destOrd="0" presId="urn:microsoft.com/office/officeart/2008/layout/HorizontalMultiLevelHierarchy"/>
    <dgm:cxn modelId="{DD4E85C8-24F4-F34E-8018-07DC7FFE4938}" type="presParOf" srcId="{266108F7-0571-6A4C-80DD-19CAFE3CF4F2}" destId="{1768716A-13E6-E04F-BEAA-DFD946088181}" srcOrd="0" destOrd="0" presId="urn:microsoft.com/office/officeart/2008/layout/HorizontalMultiLevelHierarchy"/>
    <dgm:cxn modelId="{C46D5272-A9B5-F945-B496-FDBF9DAD3EB1}" type="presParOf" srcId="{49E308E7-FAA8-B248-8A32-9E87293809FE}" destId="{FA11B26B-5EB1-BA4B-9265-ED1B8DDFCAE1}" srcOrd="5" destOrd="0" presId="urn:microsoft.com/office/officeart/2008/layout/HorizontalMultiLevelHierarchy"/>
    <dgm:cxn modelId="{A9EBD857-71F7-8C42-B3CB-7F4F62A7385B}" type="presParOf" srcId="{FA11B26B-5EB1-BA4B-9265-ED1B8DDFCAE1}" destId="{50A5F36B-2D86-D54E-8C83-EFEBA87E9C20}" srcOrd="0" destOrd="0" presId="urn:microsoft.com/office/officeart/2008/layout/HorizontalMultiLevelHierarchy"/>
    <dgm:cxn modelId="{A38E35CA-CFB6-D446-92DA-8629E61AFD27}" type="presParOf" srcId="{FA11B26B-5EB1-BA4B-9265-ED1B8DDFCAE1}" destId="{BA42ED69-7AA6-DE4E-BA86-3EB7A5415C2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1DBBC1-C372-43B7-8E8F-62AA22144334}" type="doc">
      <dgm:prSet loTypeId="urn:microsoft.com/office/officeart/2005/8/layout/vList2" loCatId="list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3EBDCDF-FE3A-470D-9490-3F8E7EBED111}">
      <dgm:prSet/>
      <dgm:spPr/>
      <dgm:t>
        <a:bodyPr/>
        <a:lstStyle/>
        <a:p>
          <a:r>
            <a:rPr lang="en-US"/>
            <a:t>Removed extreme outliers</a:t>
          </a:r>
        </a:p>
      </dgm:t>
    </dgm:pt>
    <dgm:pt modelId="{F5AFBEF0-EBF1-48AA-8CE4-1044A84F1480}" type="parTrans" cxnId="{DEC7E211-F2DC-410B-B32F-AE3C65024112}">
      <dgm:prSet/>
      <dgm:spPr/>
      <dgm:t>
        <a:bodyPr/>
        <a:lstStyle/>
        <a:p>
          <a:endParaRPr lang="en-US"/>
        </a:p>
      </dgm:t>
    </dgm:pt>
    <dgm:pt modelId="{DDDC1678-F4DC-4E76-B716-3206A9A5FDDD}" type="sibTrans" cxnId="{DEC7E211-F2DC-410B-B32F-AE3C65024112}">
      <dgm:prSet/>
      <dgm:spPr/>
      <dgm:t>
        <a:bodyPr/>
        <a:lstStyle/>
        <a:p>
          <a:endParaRPr lang="en-US"/>
        </a:p>
      </dgm:t>
    </dgm:pt>
    <dgm:pt modelId="{4FA40E18-34E2-4DA8-BA73-35F2C04082BC}">
      <dgm:prSet/>
      <dgm:spPr/>
      <dgm:t>
        <a:bodyPr/>
        <a:lstStyle/>
        <a:p>
          <a:r>
            <a:rPr lang="en-US"/>
            <a:t>Dropped missing values</a:t>
          </a:r>
        </a:p>
      </dgm:t>
    </dgm:pt>
    <dgm:pt modelId="{E546305B-A1E4-413F-BF15-C0919380C773}" type="parTrans" cxnId="{CE2400AD-9A4A-4BFB-96FF-EAF3C63262A4}">
      <dgm:prSet/>
      <dgm:spPr/>
      <dgm:t>
        <a:bodyPr/>
        <a:lstStyle/>
        <a:p>
          <a:endParaRPr lang="en-US"/>
        </a:p>
      </dgm:t>
    </dgm:pt>
    <dgm:pt modelId="{2D677F5C-E621-4B02-9718-DC61568589B1}" type="sibTrans" cxnId="{CE2400AD-9A4A-4BFB-96FF-EAF3C63262A4}">
      <dgm:prSet/>
      <dgm:spPr/>
      <dgm:t>
        <a:bodyPr/>
        <a:lstStyle/>
        <a:p>
          <a:endParaRPr lang="en-US"/>
        </a:p>
      </dgm:t>
    </dgm:pt>
    <dgm:pt modelId="{A18D2BC3-DAD3-4EF1-B78F-7FE6250DFF85}">
      <dgm:prSet/>
      <dgm:spPr/>
      <dgm:t>
        <a:bodyPr/>
        <a:lstStyle/>
        <a:p>
          <a:r>
            <a:rPr lang="en-US" dirty="0"/>
            <a:t>Reduced number of features from 79 to 39		</a:t>
          </a:r>
        </a:p>
      </dgm:t>
    </dgm:pt>
    <dgm:pt modelId="{52CECA49-89F7-4074-8396-E22DFE4A302E}" type="parTrans" cxnId="{06FEB634-3403-4DDE-8508-A450B486C76D}">
      <dgm:prSet/>
      <dgm:spPr/>
      <dgm:t>
        <a:bodyPr/>
        <a:lstStyle/>
        <a:p>
          <a:endParaRPr lang="en-US"/>
        </a:p>
      </dgm:t>
    </dgm:pt>
    <dgm:pt modelId="{6E953716-59B0-4366-BD6A-2ABC56399046}" type="sibTrans" cxnId="{06FEB634-3403-4DDE-8508-A450B486C76D}">
      <dgm:prSet/>
      <dgm:spPr/>
      <dgm:t>
        <a:bodyPr/>
        <a:lstStyle/>
        <a:p>
          <a:endParaRPr lang="en-US"/>
        </a:p>
      </dgm:t>
    </dgm:pt>
    <dgm:pt modelId="{4B23E889-71D9-4C2B-8A83-E3DCEE7A6BB0}">
      <dgm:prSet/>
      <dgm:spPr/>
      <dgm:t>
        <a:bodyPr/>
        <a:lstStyle/>
        <a:p>
          <a:r>
            <a:rPr lang="en-US" dirty="0"/>
            <a:t>Features that are irrelevant to our hypothesis </a:t>
          </a:r>
        </a:p>
      </dgm:t>
    </dgm:pt>
    <dgm:pt modelId="{E6D6754B-C587-44B0-B963-9EE3B79272E9}" type="parTrans" cxnId="{36A2A212-1AEC-4E1E-9934-65EA2489A559}">
      <dgm:prSet/>
      <dgm:spPr/>
      <dgm:t>
        <a:bodyPr/>
        <a:lstStyle/>
        <a:p>
          <a:endParaRPr lang="en-US"/>
        </a:p>
      </dgm:t>
    </dgm:pt>
    <dgm:pt modelId="{CC8A6F57-A9BA-4934-AE51-92A9FD0FC1C9}" type="sibTrans" cxnId="{36A2A212-1AEC-4E1E-9934-65EA2489A559}">
      <dgm:prSet/>
      <dgm:spPr/>
      <dgm:t>
        <a:bodyPr/>
        <a:lstStyle/>
        <a:p>
          <a:endParaRPr lang="en-US"/>
        </a:p>
      </dgm:t>
    </dgm:pt>
    <dgm:pt modelId="{DFF2DCA3-6B89-441C-AAFF-6CCF4B1FBBA9}">
      <dgm:prSet/>
      <dgm:spPr/>
      <dgm:t>
        <a:bodyPr/>
        <a:lstStyle/>
        <a:p>
          <a:r>
            <a:rPr lang="en-US" dirty="0"/>
            <a:t>Features with more than 60% missing values </a:t>
          </a:r>
        </a:p>
      </dgm:t>
    </dgm:pt>
    <dgm:pt modelId="{62409961-F310-413D-A276-CAC37C649122}" type="parTrans" cxnId="{2C5E9893-1A9E-46B9-9226-65DF48E67D74}">
      <dgm:prSet/>
      <dgm:spPr/>
      <dgm:t>
        <a:bodyPr/>
        <a:lstStyle/>
        <a:p>
          <a:endParaRPr lang="en-US"/>
        </a:p>
      </dgm:t>
    </dgm:pt>
    <dgm:pt modelId="{D775A6E8-CA04-467E-972F-1721B8FA3E7F}" type="sibTrans" cxnId="{2C5E9893-1A9E-46B9-9226-65DF48E67D74}">
      <dgm:prSet/>
      <dgm:spPr/>
      <dgm:t>
        <a:bodyPr/>
        <a:lstStyle/>
        <a:p>
          <a:endParaRPr lang="en-US"/>
        </a:p>
      </dgm:t>
    </dgm:pt>
    <dgm:pt modelId="{D24B0919-DD50-41AD-95B6-65D980042DA1}">
      <dgm:prSet/>
      <dgm:spPr/>
      <dgm:t>
        <a:bodyPr/>
        <a:lstStyle/>
        <a:p>
          <a:r>
            <a:rPr lang="en-US" dirty="0"/>
            <a:t>Multicollinear features </a:t>
          </a:r>
        </a:p>
      </dgm:t>
    </dgm:pt>
    <dgm:pt modelId="{498733DB-CB5D-4EC7-94DF-412D34D9D8B4}" type="parTrans" cxnId="{1221F997-1969-45D3-B455-DCA50184BAA7}">
      <dgm:prSet/>
      <dgm:spPr/>
      <dgm:t>
        <a:bodyPr/>
        <a:lstStyle/>
        <a:p>
          <a:endParaRPr lang="en-US"/>
        </a:p>
      </dgm:t>
    </dgm:pt>
    <dgm:pt modelId="{42EDCAD4-2B4D-45F3-8AB7-1234F4C86486}" type="sibTrans" cxnId="{1221F997-1969-45D3-B455-DCA50184BAA7}">
      <dgm:prSet/>
      <dgm:spPr/>
      <dgm:t>
        <a:bodyPr/>
        <a:lstStyle/>
        <a:p>
          <a:endParaRPr lang="en-US"/>
        </a:p>
      </dgm:t>
    </dgm:pt>
    <dgm:pt modelId="{5991101D-52B1-46E9-8697-8F284CF868EC}">
      <dgm:prSet/>
      <dgm:spPr/>
      <dgm:t>
        <a:bodyPr/>
        <a:lstStyle/>
        <a:p>
          <a:r>
            <a:rPr lang="en-US" dirty="0"/>
            <a:t>Features with no significant impact on sale price  </a:t>
          </a:r>
        </a:p>
      </dgm:t>
    </dgm:pt>
    <dgm:pt modelId="{8A66261A-0DE4-4890-B028-6B8233AE8700}" type="parTrans" cxnId="{EEBFC9A1-2D90-4470-9BAC-A76C70783669}">
      <dgm:prSet/>
      <dgm:spPr/>
      <dgm:t>
        <a:bodyPr/>
        <a:lstStyle/>
        <a:p>
          <a:endParaRPr lang="en-US"/>
        </a:p>
      </dgm:t>
    </dgm:pt>
    <dgm:pt modelId="{F63A6EBF-12B2-4216-BF52-C20A5BD33B76}" type="sibTrans" cxnId="{EEBFC9A1-2D90-4470-9BAC-A76C70783669}">
      <dgm:prSet/>
      <dgm:spPr/>
      <dgm:t>
        <a:bodyPr/>
        <a:lstStyle/>
        <a:p>
          <a:endParaRPr lang="en-US"/>
        </a:p>
      </dgm:t>
    </dgm:pt>
    <dgm:pt modelId="{C6DFA534-5E78-1E44-B317-B07AC96B3EC4}" type="pres">
      <dgm:prSet presAssocID="{541DBBC1-C372-43B7-8E8F-62AA22144334}" presName="linear" presStyleCnt="0">
        <dgm:presLayoutVars>
          <dgm:animLvl val="lvl"/>
          <dgm:resizeHandles val="exact"/>
        </dgm:presLayoutVars>
      </dgm:prSet>
      <dgm:spPr/>
    </dgm:pt>
    <dgm:pt modelId="{23FB6D01-6757-9A4C-A352-4A4C2C4EA6DE}" type="pres">
      <dgm:prSet presAssocID="{E3EBDCDF-FE3A-470D-9490-3F8E7EBED11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4893903-04F8-A443-A6C8-84BF63557CA2}" type="pres">
      <dgm:prSet presAssocID="{DDDC1678-F4DC-4E76-B716-3206A9A5FDDD}" presName="spacer" presStyleCnt="0"/>
      <dgm:spPr/>
    </dgm:pt>
    <dgm:pt modelId="{E9025528-0A3C-E345-8FC4-8F751AA3641F}" type="pres">
      <dgm:prSet presAssocID="{4FA40E18-34E2-4DA8-BA73-35F2C04082B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D9DBA41-D976-BE42-BCB4-2A8C9E8C8E06}" type="pres">
      <dgm:prSet presAssocID="{2D677F5C-E621-4B02-9718-DC61568589B1}" presName="spacer" presStyleCnt="0"/>
      <dgm:spPr/>
    </dgm:pt>
    <dgm:pt modelId="{B1A93DD7-4E33-0241-A139-B38C87E46B3C}" type="pres">
      <dgm:prSet presAssocID="{A18D2BC3-DAD3-4EF1-B78F-7FE6250DFF8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87A4C64-DCDD-424D-9E6D-9BB9D8A14AE7}" type="pres">
      <dgm:prSet presAssocID="{A18D2BC3-DAD3-4EF1-B78F-7FE6250DFF8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6F26906-D866-BC4C-B3F0-54CB2C9D3215}" type="presOf" srcId="{4FA40E18-34E2-4DA8-BA73-35F2C04082BC}" destId="{E9025528-0A3C-E345-8FC4-8F751AA3641F}" srcOrd="0" destOrd="0" presId="urn:microsoft.com/office/officeart/2005/8/layout/vList2"/>
    <dgm:cxn modelId="{C40BDF0C-1AA3-054C-A680-13568F59B19C}" type="presOf" srcId="{DFF2DCA3-6B89-441C-AAFF-6CCF4B1FBBA9}" destId="{887A4C64-DCDD-424D-9E6D-9BB9D8A14AE7}" srcOrd="0" destOrd="1" presId="urn:microsoft.com/office/officeart/2005/8/layout/vList2"/>
    <dgm:cxn modelId="{DEC7E211-F2DC-410B-B32F-AE3C65024112}" srcId="{541DBBC1-C372-43B7-8E8F-62AA22144334}" destId="{E3EBDCDF-FE3A-470D-9490-3F8E7EBED111}" srcOrd="0" destOrd="0" parTransId="{F5AFBEF0-EBF1-48AA-8CE4-1044A84F1480}" sibTransId="{DDDC1678-F4DC-4E76-B716-3206A9A5FDDD}"/>
    <dgm:cxn modelId="{36A2A212-1AEC-4E1E-9934-65EA2489A559}" srcId="{A18D2BC3-DAD3-4EF1-B78F-7FE6250DFF85}" destId="{4B23E889-71D9-4C2B-8A83-E3DCEE7A6BB0}" srcOrd="0" destOrd="0" parTransId="{E6D6754B-C587-44B0-B963-9EE3B79272E9}" sibTransId="{CC8A6F57-A9BA-4934-AE51-92A9FD0FC1C9}"/>
    <dgm:cxn modelId="{6648311B-031F-7841-AE32-00356D39473D}" type="presOf" srcId="{D24B0919-DD50-41AD-95B6-65D980042DA1}" destId="{887A4C64-DCDD-424D-9E6D-9BB9D8A14AE7}" srcOrd="0" destOrd="2" presId="urn:microsoft.com/office/officeart/2005/8/layout/vList2"/>
    <dgm:cxn modelId="{06FEB634-3403-4DDE-8508-A450B486C76D}" srcId="{541DBBC1-C372-43B7-8E8F-62AA22144334}" destId="{A18D2BC3-DAD3-4EF1-B78F-7FE6250DFF85}" srcOrd="2" destOrd="0" parTransId="{52CECA49-89F7-4074-8396-E22DFE4A302E}" sibTransId="{6E953716-59B0-4366-BD6A-2ABC56399046}"/>
    <dgm:cxn modelId="{A60C8A45-5977-0344-92D3-FDC45CD0AB34}" type="presOf" srcId="{541DBBC1-C372-43B7-8E8F-62AA22144334}" destId="{C6DFA534-5E78-1E44-B317-B07AC96B3EC4}" srcOrd="0" destOrd="0" presId="urn:microsoft.com/office/officeart/2005/8/layout/vList2"/>
    <dgm:cxn modelId="{87320E51-0D5F-BD41-8346-F8B6843848F5}" type="presOf" srcId="{5991101D-52B1-46E9-8697-8F284CF868EC}" destId="{887A4C64-DCDD-424D-9E6D-9BB9D8A14AE7}" srcOrd="0" destOrd="3" presId="urn:microsoft.com/office/officeart/2005/8/layout/vList2"/>
    <dgm:cxn modelId="{3A45245C-3F9B-4044-B7CF-340E08BC29ED}" type="presOf" srcId="{4B23E889-71D9-4C2B-8A83-E3DCEE7A6BB0}" destId="{887A4C64-DCDD-424D-9E6D-9BB9D8A14AE7}" srcOrd="0" destOrd="0" presId="urn:microsoft.com/office/officeart/2005/8/layout/vList2"/>
    <dgm:cxn modelId="{2C5E9893-1A9E-46B9-9226-65DF48E67D74}" srcId="{A18D2BC3-DAD3-4EF1-B78F-7FE6250DFF85}" destId="{DFF2DCA3-6B89-441C-AAFF-6CCF4B1FBBA9}" srcOrd="1" destOrd="0" parTransId="{62409961-F310-413D-A276-CAC37C649122}" sibTransId="{D775A6E8-CA04-467E-972F-1721B8FA3E7F}"/>
    <dgm:cxn modelId="{1221F997-1969-45D3-B455-DCA50184BAA7}" srcId="{A18D2BC3-DAD3-4EF1-B78F-7FE6250DFF85}" destId="{D24B0919-DD50-41AD-95B6-65D980042DA1}" srcOrd="2" destOrd="0" parTransId="{498733DB-CB5D-4EC7-94DF-412D34D9D8B4}" sibTransId="{42EDCAD4-2B4D-45F3-8AB7-1234F4C86486}"/>
    <dgm:cxn modelId="{EEBFC9A1-2D90-4470-9BAC-A76C70783669}" srcId="{A18D2BC3-DAD3-4EF1-B78F-7FE6250DFF85}" destId="{5991101D-52B1-46E9-8697-8F284CF868EC}" srcOrd="3" destOrd="0" parTransId="{8A66261A-0DE4-4890-B028-6B8233AE8700}" sibTransId="{F63A6EBF-12B2-4216-BF52-C20A5BD33B76}"/>
    <dgm:cxn modelId="{CE2400AD-9A4A-4BFB-96FF-EAF3C63262A4}" srcId="{541DBBC1-C372-43B7-8E8F-62AA22144334}" destId="{4FA40E18-34E2-4DA8-BA73-35F2C04082BC}" srcOrd="1" destOrd="0" parTransId="{E546305B-A1E4-413F-BF15-C0919380C773}" sibTransId="{2D677F5C-E621-4B02-9718-DC61568589B1}"/>
    <dgm:cxn modelId="{E5ABD8E0-47C5-E041-92B9-F4DB25CBD657}" type="presOf" srcId="{E3EBDCDF-FE3A-470D-9490-3F8E7EBED111}" destId="{23FB6D01-6757-9A4C-A352-4A4C2C4EA6DE}" srcOrd="0" destOrd="0" presId="urn:microsoft.com/office/officeart/2005/8/layout/vList2"/>
    <dgm:cxn modelId="{DAFC4AED-B636-4A42-B21E-241970300915}" type="presOf" srcId="{A18D2BC3-DAD3-4EF1-B78F-7FE6250DFF85}" destId="{B1A93DD7-4E33-0241-A139-B38C87E46B3C}" srcOrd="0" destOrd="0" presId="urn:microsoft.com/office/officeart/2005/8/layout/vList2"/>
    <dgm:cxn modelId="{05884647-659F-C640-8F80-CA3BA01743EB}" type="presParOf" srcId="{C6DFA534-5E78-1E44-B317-B07AC96B3EC4}" destId="{23FB6D01-6757-9A4C-A352-4A4C2C4EA6DE}" srcOrd="0" destOrd="0" presId="urn:microsoft.com/office/officeart/2005/8/layout/vList2"/>
    <dgm:cxn modelId="{F03193D6-1807-6F49-A75B-4356D4D62A64}" type="presParOf" srcId="{C6DFA534-5E78-1E44-B317-B07AC96B3EC4}" destId="{04893903-04F8-A443-A6C8-84BF63557CA2}" srcOrd="1" destOrd="0" presId="urn:microsoft.com/office/officeart/2005/8/layout/vList2"/>
    <dgm:cxn modelId="{22D199EB-2A78-2442-9501-A55EC1F9A728}" type="presParOf" srcId="{C6DFA534-5E78-1E44-B317-B07AC96B3EC4}" destId="{E9025528-0A3C-E345-8FC4-8F751AA3641F}" srcOrd="2" destOrd="0" presId="urn:microsoft.com/office/officeart/2005/8/layout/vList2"/>
    <dgm:cxn modelId="{49F5E8A0-1EBD-304E-BDC3-D7F9C1D0FBC9}" type="presParOf" srcId="{C6DFA534-5E78-1E44-B317-B07AC96B3EC4}" destId="{FD9DBA41-D976-BE42-BCB4-2A8C9E8C8E06}" srcOrd="3" destOrd="0" presId="urn:microsoft.com/office/officeart/2005/8/layout/vList2"/>
    <dgm:cxn modelId="{2BC94255-6889-DF4E-8628-4E4B0220582D}" type="presParOf" srcId="{C6DFA534-5E78-1E44-B317-B07AC96B3EC4}" destId="{B1A93DD7-4E33-0241-A139-B38C87E46B3C}" srcOrd="4" destOrd="0" presId="urn:microsoft.com/office/officeart/2005/8/layout/vList2"/>
    <dgm:cxn modelId="{FCF60AD9-6581-AC4D-8A81-5059EEF770C0}" type="presParOf" srcId="{C6DFA534-5E78-1E44-B317-B07AC96B3EC4}" destId="{887A4C64-DCDD-424D-9E6D-9BB9D8A14AE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0B45EC-7A80-418D-B304-A0903812B24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634E593-8A9B-4BCB-8883-F43491DB510D}">
      <dgm:prSet/>
      <dgm:spPr/>
      <dgm:t>
        <a:bodyPr/>
        <a:lstStyle/>
        <a:p>
          <a:r>
            <a:rPr lang="en-IN" b="0" i="0" dirty="0"/>
            <a:t>Size Matters: Larger living areas (size) positively correlate with higher sale prices. Buyers are willing to pay a premium for more spacious properties, making square footage a crucial consideration in the real estate market.</a:t>
          </a:r>
          <a:endParaRPr lang="en-US" dirty="0"/>
        </a:p>
      </dgm:t>
    </dgm:pt>
    <dgm:pt modelId="{B60CFC53-E61B-401E-9975-946694069934}" type="parTrans" cxnId="{F91E0568-AC59-4DFD-843D-0DB1A0EC3B44}">
      <dgm:prSet/>
      <dgm:spPr/>
      <dgm:t>
        <a:bodyPr/>
        <a:lstStyle/>
        <a:p>
          <a:endParaRPr lang="en-US"/>
        </a:p>
      </dgm:t>
    </dgm:pt>
    <dgm:pt modelId="{1A134525-D33C-4535-8A24-A384250CD600}" type="sibTrans" cxnId="{F91E0568-AC59-4DFD-843D-0DB1A0EC3B44}">
      <dgm:prSet/>
      <dgm:spPr/>
      <dgm:t>
        <a:bodyPr/>
        <a:lstStyle/>
        <a:p>
          <a:endParaRPr lang="en-US"/>
        </a:p>
      </dgm:t>
    </dgm:pt>
    <dgm:pt modelId="{7551F996-C9BF-4F2D-B6A4-13F13B70FBF7}">
      <dgm:prSet/>
      <dgm:spPr/>
      <dgm:t>
        <a:bodyPr/>
        <a:lstStyle/>
        <a:p>
          <a:r>
            <a:rPr lang="en-IN" b="0" i="0" dirty="0"/>
            <a:t>Quality Commands Value: The overall quality of a house plays a pivotal role in determining its sale price. Properties with better material and finish quality tend to fetch higher prices due to their perceived value and desirability.</a:t>
          </a:r>
          <a:endParaRPr lang="en-US" dirty="0"/>
        </a:p>
      </dgm:t>
    </dgm:pt>
    <dgm:pt modelId="{F328A099-35AB-4F83-94D0-96FB81AED669}" type="parTrans" cxnId="{26C51A62-26D3-4C1B-B53F-89034C8DC266}">
      <dgm:prSet/>
      <dgm:spPr/>
      <dgm:t>
        <a:bodyPr/>
        <a:lstStyle/>
        <a:p>
          <a:endParaRPr lang="en-US"/>
        </a:p>
      </dgm:t>
    </dgm:pt>
    <dgm:pt modelId="{E392F70F-85BF-4CA8-A5E5-C3CB698EA6F5}" type="sibTrans" cxnId="{26C51A62-26D3-4C1B-B53F-89034C8DC266}">
      <dgm:prSet/>
      <dgm:spPr/>
      <dgm:t>
        <a:bodyPr/>
        <a:lstStyle/>
        <a:p>
          <a:endParaRPr lang="en-US"/>
        </a:p>
      </dgm:t>
    </dgm:pt>
    <dgm:pt modelId="{5A0249EC-AB6F-47C1-8CD8-789966C30FB0}">
      <dgm:prSet/>
      <dgm:spPr/>
      <dgm:t>
        <a:bodyPr/>
        <a:lstStyle/>
        <a:p>
          <a:r>
            <a:rPr lang="en-IN" b="0" i="0" dirty="0"/>
            <a:t>Luxury Features Elevate Prestige: Properties equipped with luxury features, such as high-end appliances, custom designs, spa-like bathrooms, and smart home technology, are associated with premium sale prices. These opulent elements cater to discerning buyers seeking an elevated lifestyle and exclusivity.</a:t>
          </a:r>
          <a:endParaRPr lang="en-US" dirty="0"/>
        </a:p>
      </dgm:t>
    </dgm:pt>
    <dgm:pt modelId="{0BC9F8F8-2389-4E0E-8FA2-708AF400E37C}" type="parTrans" cxnId="{4F158A33-907B-42DE-BE35-F2BB66A18E2B}">
      <dgm:prSet/>
      <dgm:spPr/>
      <dgm:t>
        <a:bodyPr/>
        <a:lstStyle/>
        <a:p>
          <a:endParaRPr lang="en-US"/>
        </a:p>
      </dgm:t>
    </dgm:pt>
    <dgm:pt modelId="{C9B3136E-E6E6-43BA-84B1-BFF37107A84E}" type="sibTrans" cxnId="{4F158A33-907B-42DE-BE35-F2BB66A18E2B}">
      <dgm:prSet/>
      <dgm:spPr/>
      <dgm:t>
        <a:bodyPr/>
        <a:lstStyle/>
        <a:p>
          <a:endParaRPr lang="en-US"/>
        </a:p>
      </dgm:t>
    </dgm:pt>
    <dgm:pt modelId="{D7C2D695-B566-4FA2-A908-761301F6C355}">
      <dgm:prSet/>
      <dgm:spPr/>
      <dgm:t>
        <a:bodyPr/>
        <a:lstStyle/>
        <a:p>
          <a:r>
            <a:rPr lang="en-US" dirty="0"/>
            <a:t>Hence, we confirm that our hypothesis that </a:t>
          </a:r>
          <a:r>
            <a:rPr lang="en-IN" dirty="0"/>
            <a:t>the sale price of a house is influenced by its size, quality, and luxury is accepted.</a:t>
          </a:r>
          <a:endParaRPr lang="en-US" dirty="0"/>
        </a:p>
      </dgm:t>
    </dgm:pt>
    <dgm:pt modelId="{F4488FCA-2FD9-4778-AA35-A6B83E233790}" type="parTrans" cxnId="{6B9C08DB-627B-4D4B-8028-33B5FE25890B}">
      <dgm:prSet/>
      <dgm:spPr/>
      <dgm:t>
        <a:bodyPr/>
        <a:lstStyle/>
        <a:p>
          <a:endParaRPr lang="en-US"/>
        </a:p>
      </dgm:t>
    </dgm:pt>
    <dgm:pt modelId="{D2CDC9EE-5154-4D77-A0FA-C667FE7B7AE1}" type="sibTrans" cxnId="{6B9C08DB-627B-4D4B-8028-33B5FE25890B}">
      <dgm:prSet/>
      <dgm:spPr/>
      <dgm:t>
        <a:bodyPr/>
        <a:lstStyle/>
        <a:p>
          <a:endParaRPr lang="en-US"/>
        </a:p>
      </dgm:t>
    </dgm:pt>
    <dgm:pt modelId="{CEBB562D-4A45-4E9E-A767-A3E7C7392004}" type="pres">
      <dgm:prSet presAssocID="{8E0B45EC-7A80-418D-B304-A0903812B244}" presName="root" presStyleCnt="0">
        <dgm:presLayoutVars>
          <dgm:dir/>
          <dgm:resizeHandles val="exact"/>
        </dgm:presLayoutVars>
      </dgm:prSet>
      <dgm:spPr/>
    </dgm:pt>
    <dgm:pt modelId="{45524505-1C8F-4AA1-B68B-EECFF5EA34AF}" type="pres">
      <dgm:prSet presAssocID="{2634E593-8A9B-4BCB-8883-F43491DB510D}" presName="compNode" presStyleCnt="0"/>
      <dgm:spPr/>
    </dgm:pt>
    <dgm:pt modelId="{55CA2342-E5EA-45DC-AAC4-452327A25924}" type="pres">
      <dgm:prSet presAssocID="{2634E593-8A9B-4BCB-8883-F43491DB510D}" presName="bgRect" presStyleLbl="bgShp" presStyleIdx="0" presStyleCnt="4"/>
      <dgm:spPr/>
    </dgm:pt>
    <dgm:pt modelId="{20D82393-D564-445D-BB01-739EBF276BCF}" type="pres">
      <dgm:prSet presAssocID="{2634E593-8A9B-4BCB-8883-F43491DB510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0CF4536D-9FE2-4FAA-B468-F3C63EF8EE3C}" type="pres">
      <dgm:prSet presAssocID="{2634E593-8A9B-4BCB-8883-F43491DB510D}" presName="spaceRect" presStyleCnt="0"/>
      <dgm:spPr/>
    </dgm:pt>
    <dgm:pt modelId="{849CA8FD-CA1A-49CA-A15A-3FE7F4779780}" type="pres">
      <dgm:prSet presAssocID="{2634E593-8A9B-4BCB-8883-F43491DB510D}" presName="parTx" presStyleLbl="revTx" presStyleIdx="0" presStyleCnt="4">
        <dgm:presLayoutVars>
          <dgm:chMax val="0"/>
          <dgm:chPref val="0"/>
        </dgm:presLayoutVars>
      </dgm:prSet>
      <dgm:spPr/>
    </dgm:pt>
    <dgm:pt modelId="{421D0E01-5813-4329-8C95-FF196371D973}" type="pres">
      <dgm:prSet presAssocID="{1A134525-D33C-4535-8A24-A384250CD600}" presName="sibTrans" presStyleCnt="0"/>
      <dgm:spPr/>
    </dgm:pt>
    <dgm:pt modelId="{2BFCCDEB-1D0C-4BE3-9FEB-89254CA66D64}" type="pres">
      <dgm:prSet presAssocID="{7551F996-C9BF-4F2D-B6A4-13F13B70FBF7}" presName="compNode" presStyleCnt="0"/>
      <dgm:spPr/>
    </dgm:pt>
    <dgm:pt modelId="{0BBC702E-3ABD-4287-81A9-55C3B786066F}" type="pres">
      <dgm:prSet presAssocID="{7551F996-C9BF-4F2D-B6A4-13F13B70FBF7}" presName="bgRect" presStyleLbl="bgShp" presStyleIdx="1" presStyleCnt="4"/>
      <dgm:spPr/>
    </dgm:pt>
    <dgm:pt modelId="{96997671-8003-43FE-B771-6B9519672355}" type="pres">
      <dgm:prSet presAssocID="{7551F996-C9BF-4F2D-B6A4-13F13B70FBF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76C5232B-7B77-4836-B131-379FA6736BD1}" type="pres">
      <dgm:prSet presAssocID="{7551F996-C9BF-4F2D-B6A4-13F13B70FBF7}" presName="spaceRect" presStyleCnt="0"/>
      <dgm:spPr/>
    </dgm:pt>
    <dgm:pt modelId="{CB31C86D-1200-45FE-976E-8A9A0A7BBCFE}" type="pres">
      <dgm:prSet presAssocID="{7551F996-C9BF-4F2D-B6A4-13F13B70FBF7}" presName="parTx" presStyleLbl="revTx" presStyleIdx="1" presStyleCnt="4">
        <dgm:presLayoutVars>
          <dgm:chMax val="0"/>
          <dgm:chPref val="0"/>
        </dgm:presLayoutVars>
      </dgm:prSet>
      <dgm:spPr/>
    </dgm:pt>
    <dgm:pt modelId="{C2EE7ABF-24BC-44DC-938B-5186839E6505}" type="pres">
      <dgm:prSet presAssocID="{E392F70F-85BF-4CA8-A5E5-C3CB698EA6F5}" presName="sibTrans" presStyleCnt="0"/>
      <dgm:spPr/>
    </dgm:pt>
    <dgm:pt modelId="{EF050B77-46AD-4012-BCF4-BB063E4E03A7}" type="pres">
      <dgm:prSet presAssocID="{5A0249EC-AB6F-47C1-8CD8-789966C30FB0}" presName="compNode" presStyleCnt="0"/>
      <dgm:spPr/>
    </dgm:pt>
    <dgm:pt modelId="{8A0A6203-AD11-46B7-87C5-88A3DA2B7EF3}" type="pres">
      <dgm:prSet presAssocID="{5A0249EC-AB6F-47C1-8CD8-789966C30FB0}" presName="bgRect" presStyleLbl="bgShp" presStyleIdx="2" presStyleCnt="4"/>
      <dgm:spPr/>
    </dgm:pt>
    <dgm:pt modelId="{9FFA74D4-001D-4A0F-9CC5-F2055EA46671}" type="pres">
      <dgm:prSet presAssocID="{5A0249EC-AB6F-47C1-8CD8-789966C30FB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acock"/>
        </a:ext>
      </dgm:extLst>
    </dgm:pt>
    <dgm:pt modelId="{38A26F12-B263-4D7C-BA1C-9B8DCE9308E5}" type="pres">
      <dgm:prSet presAssocID="{5A0249EC-AB6F-47C1-8CD8-789966C30FB0}" presName="spaceRect" presStyleCnt="0"/>
      <dgm:spPr/>
    </dgm:pt>
    <dgm:pt modelId="{0EBAACB3-BDFE-444E-A023-153F7D287003}" type="pres">
      <dgm:prSet presAssocID="{5A0249EC-AB6F-47C1-8CD8-789966C30FB0}" presName="parTx" presStyleLbl="revTx" presStyleIdx="2" presStyleCnt="4">
        <dgm:presLayoutVars>
          <dgm:chMax val="0"/>
          <dgm:chPref val="0"/>
        </dgm:presLayoutVars>
      </dgm:prSet>
      <dgm:spPr/>
    </dgm:pt>
    <dgm:pt modelId="{10034F34-4282-4ABB-9D3F-467F3ED0AB1B}" type="pres">
      <dgm:prSet presAssocID="{C9B3136E-E6E6-43BA-84B1-BFF37107A84E}" presName="sibTrans" presStyleCnt="0"/>
      <dgm:spPr/>
    </dgm:pt>
    <dgm:pt modelId="{1F03AA1E-EE67-479E-A830-A0D962BAD378}" type="pres">
      <dgm:prSet presAssocID="{D7C2D695-B566-4FA2-A908-761301F6C355}" presName="compNode" presStyleCnt="0"/>
      <dgm:spPr/>
    </dgm:pt>
    <dgm:pt modelId="{7E999CCB-1411-4B36-8961-E578A158BA0B}" type="pres">
      <dgm:prSet presAssocID="{D7C2D695-B566-4FA2-A908-761301F6C355}" presName="bgRect" presStyleLbl="bgShp" presStyleIdx="3" presStyleCnt="4"/>
      <dgm:spPr/>
    </dgm:pt>
    <dgm:pt modelId="{BAE4175C-CBAD-4C0C-838A-08FE21F35B81}" type="pres">
      <dgm:prSet presAssocID="{D7C2D695-B566-4FA2-A908-761301F6C35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d"/>
        </a:ext>
      </dgm:extLst>
    </dgm:pt>
    <dgm:pt modelId="{26E537EE-B1CC-4C0D-B3C1-004875BCE823}" type="pres">
      <dgm:prSet presAssocID="{D7C2D695-B566-4FA2-A908-761301F6C355}" presName="spaceRect" presStyleCnt="0"/>
      <dgm:spPr/>
    </dgm:pt>
    <dgm:pt modelId="{CF7C4C1C-CB0E-4276-B16F-AD377E8749F1}" type="pres">
      <dgm:prSet presAssocID="{D7C2D695-B566-4FA2-A908-761301F6C35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6788815-3DC3-46D3-9892-826AD5D61D00}" type="presOf" srcId="{D7C2D695-B566-4FA2-A908-761301F6C355}" destId="{CF7C4C1C-CB0E-4276-B16F-AD377E8749F1}" srcOrd="0" destOrd="0" presId="urn:microsoft.com/office/officeart/2018/2/layout/IconVerticalSolidList"/>
    <dgm:cxn modelId="{2FD42E2D-17B1-457A-8291-C3D3A3D36ECA}" type="presOf" srcId="{2634E593-8A9B-4BCB-8883-F43491DB510D}" destId="{849CA8FD-CA1A-49CA-A15A-3FE7F4779780}" srcOrd="0" destOrd="0" presId="urn:microsoft.com/office/officeart/2018/2/layout/IconVerticalSolidList"/>
    <dgm:cxn modelId="{4F158A33-907B-42DE-BE35-F2BB66A18E2B}" srcId="{8E0B45EC-7A80-418D-B304-A0903812B244}" destId="{5A0249EC-AB6F-47C1-8CD8-789966C30FB0}" srcOrd="2" destOrd="0" parTransId="{0BC9F8F8-2389-4E0E-8FA2-708AF400E37C}" sibTransId="{C9B3136E-E6E6-43BA-84B1-BFF37107A84E}"/>
    <dgm:cxn modelId="{26C51A62-26D3-4C1B-B53F-89034C8DC266}" srcId="{8E0B45EC-7A80-418D-B304-A0903812B244}" destId="{7551F996-C9BF-4F2D-B6A4-13F13B70FBF7}" srcOrd="1" destOrd="0" parTransId="{F328A099-35AB-4F83-94D0-96FB81AED669}" sibTransId="{E392F70F-85BF-4CA8-A5E5-C3CB698EA6F5}"/>
    <dgm:cxn modelId="{F91E0568-AC59-4DFD-843D-0DB1A0EC3B44}" srcId="{8E0B45EC-7A80-418D-B304-A0903812B244}" destId="{2634E593-8A9B-4BCB-8883-F43491DB510D}" srcOrd="0" destOrd="0" parTransId="{B60CFC53-E61B-401E-9975-946694069934}" sibTransId="{1A134525-D33C-4535-8A24-A384250CD600}"/>
    <dgm:cxn modelId="{C9D6F987-6BE8-4860-AD68-7FE1985938EE}" type="presOf" srcId="{7551F996-C9BF-4F2D-B6A4-13F13B70FBF7}" destId="{CB31C86D-1200-45FE-976E-8A9A0A7BBCFE}" srcOrd="0" destOrd="0" presId="urn:microsoft.com/office/officeart/2018/2/layout/IconVerticalSolidList"/>
    <dgm:cxn modelId="{55997DCC-FFA9-47BE-AAF0-7490BE804471}" type="presOf" srcId="{8E0B45EC-7A80-418D-B304-A0903812B244}" destId="{CEBB562D-4A45-4E9E-A767-A3E7C7392004}" srcOrd="0" destOrd="0" presId="urn:microsoft.com/office/officeart/2018/2/layout/IconVerticalSolidList"/>
    <dgm:cxn modelId="{6B9C08DB-627B-4D4B-8028-33B5FE25890B}" srcId="{8E0B45EC-7A80-418D-B304-A0903812B244}" destId="{D7C2D695-B566-4FA2-A908-761301F6C355}" srcOrd="3" destOrd="0" parTransId="{F4488FCA-2FD9-4778-AA35-A6B83E233790}" sibTransId="{D2CDC9EE-5154-4D77-A0FA-C667FE7B7AE1}"/>
    <dgm:cxn modelId="{478333E5-BB44-4CB3-9638-1409EFF95F65}" type="presOf" srcId="{5A0249EC-AB6F-47C1-8CD8-789966C30FB0}" destId="{0EBAACB3-BDFE-444E-A023-153F7D287003}" srcOrd="0" destOrd="0" presId="urn:microsoft.com/office/officeart/2018/2/layout/IconVerticalSolidList"/>
    <dgm:cxn modelId="{1648EB1D-BA79-481F-B3B9-51FC396944D0}" type="presParOf" srcId="{CEBB562D-4A45-4E9E-A767-A3E7C7392004}" destId="{45524505-1C8F-4AA1-B68B-EECFF5EA34AF}" srcOrd="0" destOrd="0" presId="urn:microsoft.com/office/officeart/2018/2/layout/IconVerticalSolidList"/>
    <dgm:cxn modelId="{791486E0-1ED6-4A3C-B5B5-58516784323E}" type="presParOf" srcId="{45524505-1C8F-4AA1-B68B-EECFF5EA34AF}" destId="{55CA2342-E5EA-45DC-AAC4-452327A25924}" srcOrd="0" destOrd="0" presId="urn:microsoft.com/office/officeart/2018/2/layout/IconVerticalSolidList"/>
    <dgm:cxn modelId="{CA77F098-3090-4F23-8050-5F3BB0ADAED7}" type="presParOf" srcId="{45524505-1C8F-4AA1-B68B-EECFF5EA34AF}" destId="{20D82393-D564-445D-BB01-739EBF276BCF}" srcOrd="1" destOrd="0" presId="urn:microsoft.com/office/officeart/2018/2/layout/IconVerticalSolidList"/>
    <dgm:cxn modelId="{E7DAE913-AC18-4495-82EE-699A3939206A}" type="presParOf" srcId="{45524505-1C8F-4AA1-B68B-EECFF5EA34AF}" destId="{0CF4536D-9FE2-4FAA-B468-F3C63EF8EE3C}" srcOrd="2" destOrd="0" presId="urn:microsoft.com/office/officeart/2018/2/layout/IconVerticalSolidList"/>
    <dgm:cxn modelId="{F3F9E99C-D2DA-4424-9291-C8F97B7E84D8}" type="presParOf" srcId="{45524505-1C8F-4AA1-B68B-EECFF5EA34AF}" destId="{849CA8FD-CA1A-49CA-A15A-3FE7F4779780}" srcOrd="3" destOrd="0" presId="urn:microsoft.com/office/officeart/2018/2/layout/IconVerticalSolidList"/>
    <dgm:cxn modelId="{B015F0AB-E8A0-4F78-997A-827A30616E95}" type="presParOf" srcId="{CEBB562D-4A45-4E9E-A767-A3E7C7392004}" destId="{421D0E01-5813-4329-8C95-FF196371D973}" srcOrd="1" destOrd="0" presId="urn:microsoft.com/office/officeart/2018/2/layout/IconVerticalSolidList"/>
    <dgm:cxn modelId="{169E5586-B787-4D8E-B93C-947453EEAA6F}" type="presParOf" srcId="{CEBB562D-4A45-4E9E-A767-A3E7C7392004}" destId="{2BFCCDEB-1D0C-4BE3-9FEB-89254CA66D64}" srcOrd="2" destOrd="0" presId="urn:microsoft.com/office/officeart/2018/2/layout/IconVerticalSolidList"/>
    <dgm:cxn modelId="{8F8D0D30-A567-4586-A205-43E06063DDF2}" type="presParOf" srcId="{2BFCCDEB-1D0C-4BE3-9FEB-89254CA66D64}" destId="{0BBC702E-3ABD-4287-81A9-55C3B786066F}" srcOrd="0" destOrd="0" presId="urn:microsoft.com/office/officeart/2018/2/layout/IconVerticalSolidList"/>
    <dgm:cxn modelId="{230BD7D2-388C-41C0-B425-71ECEE2F0833}" type="presParOf" srcId="{2BFCCDEB-1D0C-4BE3-9FEB-89254CA66D64}" destId="{96997671-8003-43FE-B771-6B9519672355}" srcOrd="1" destOrd="0" presId="urn:microsoft.com/office/officeart/2018/2/layout/IconVerticalSolidList"/>
    <dgm:cxn modelId="{00CADA64-D437-4A51-A825-E533F1FD265E}" type="presParOf" srcId="{2BFCCDEB-1D0C-4BE3-9FEB-89254CA66D64}" destId="{76C5232B-7B77-4836-B131-379FA6736BD1}" srcOrd="2" destOrd="0" presId="urn:microsoft.com/office/officeart/2018/2/layout/IconVerticalSolidList"/>
    <dgm:cxn modelId="{E8D3BCB7-4249-4DE5-B58A-46C8074B12D7}" type="presParOf" srcId="{2BFCCDEB-1D0C-4BE3-9FEB-89254CA66D64}" destId="{CB31C86D-1200-45FE-976E-8A9A0A7BBCFE}" srcOrd="3" destOrd="0" presId="urn:microsoft.com/office/officeart/2018/2/layout/IconVerticalSolidList"/>
    <dgm:cxn modelId="{5151D88C-F84F-4294-859E-B1B62068AF4C}" type="presParOf" srcId="{CEBB562D-4A45-4E9E-A767-A3E7C7392004}" destId="{C2EE7ABF-24BC-44DC-938B-5186839E6505}" srcOrd="3" destOrd="0" presId="urn:microsoft.com/office/officeart/2018/2/layout/IconVerticalSolidList"/>
    <dgm:cxn modelId="{ADA07361-8EC3-4178-941B-A7897E387A92}" type="presParOf" srcId="{CEBB562D-4A45-4E9E-A767-A3E7C7392004}" destId="{EF050B77-46AD-4012-BCF4-BB063E4E03A7}" srcOrd="4" destOrd="0" presId="urn:microsoft.com/office/officeart/2018/2/layout/IconVerticalSolidList"/>
    <dgm:cxn modelId="{3A41965E-03E2-432E-ABC6-F95C7B82E1A5}" type="presParOf" srcId="{EF050B77-46AD-4012-BCF4-BB063E4E03A7}" destId="{8A0A6203-AD11-46B7-87C5-88A3DA2B7EF3}" srcOrd="0" destOrd="0" presId="urn:microsoft.com/office/officeart/2018/2/layout/IconVerticalSolidList"/>
    <dgm:cxn modelId="{FD04411B-CC3C-4FA4-8607-948683B23D0A}" type="presParOf" srcId="{EF050B77-46AD-4012-BCF4-BB063E4E03A7}" destId="{9FFA74D4-001D-4A0F-9CC5-F2055EA46671}" srcOrd="1" destOrd="0" presId="urn:microsoft.com/office/officeart/2018/2/layout/IconVerticalSolidList"/>
    <dgm:cxn modelId="{3A4B7685-1EC0-4759-BB4B-D5F956F4EA3E}" type="presParOf" srcId="{EF050B77-46AD-4012-BCF4-BB063E4E03A7}" destId="{38A26F12-B263-4D7C-BA1C-9B8DCE9308E5}" srcOrd="2" destOrd="0" presId="urn:microsoft.com/office/officeart/2018/2/layout/IconVerticalSolidList"/>
    <dgm:cxn modelId="{194226DC-12A8-48C6-86C5-5B6406A311B8}" type="presParOf" srcId="{EF050B77-46AD-4012-BCF4-BB063E4E03A7}" destId="{0EBAACB3-BDFE-444E-A023-153F7D287003}" srcOrd="3" destOrd="0" presId="urn:microsoft.com/office/officeart/2018/2/layout/IconVerticalSolidList"/>
    <dgm:cxn modelId="{59419916-834E-44B4-886F-4F7FE03EA9C8}" type="presParOf" srcId="{CEBB562D-4A45-4E9E-A767-A3E7C7392004}" destId="{10034F34-4282-4ABB-9D3F-467F3ED0AB1B}" srcOrd="5" destOrd="0" presId="urn:microsoft.com/office/officeart/2018/2/layout/IconVerticalSolidList"/>
    <dgm:cxn modelId="{E713F54F-DDC2-4955-8B33-7EEFEBE0F151}" type="presParOf" srcId="{CEBB562D-4A45-4E9E-A767-A3E7C7392004}" destId="{1F03AA1E-EE67-479E-A830-A0D962BAD378}" srcOrd="6" destOrd="0" presId="urn:microsoft.com/office/officeart/2018/2/layout/IconVerticalSolidList"/>
    <dgm:cxn modelId="{BFAD2F81-1A25-48D8-9CF8-F59A185A5902}" type="presParOf" srcId="{1F03AA1E-EE67-479E-A830-A0D962BAD378}" destId="{7E999CCB-1411-4B36-8961-E578A158BA0B}" srcOrd="0" destOrd="0" presId="urn:microsoft.com/office/officeart/2018/2/layout/IconVerticalSolidList"/>
    <dgm:cxn modelId="{4E5709F6-92AA-4B99-8884-32D9921A45EF}" type="presParOf" srcId="{1F03AA1E-EE67-479E-A830-A0D962BAD378}" destId="{BAE4175C-CBAD-4C0C-838A-08FE21F35B81}" srcOrd="1" destOrd="0" presId="urn:microsoft.com/office/officeart/2018/2/layout/IconVerticalSolidList"/>
    <dgm:cxn modelId="{91CE6322-899B-4EFA-9826-AB21383B38E5}" type="presParOf" srcId="{1F03AA1E-EE67-479E-A830-A0D962BAD378}" destId="{26E537EE-B1CC-4C0D-B3C1-004875BCE823}" srcOrd="2" destOrd="0" presId="urn:microsoft.com/office/officeart/2018/2/layout/IconVerticalSolidList"/>
    <dgm:cxn modelId="{0DFE47AA-201F-4325-9535-77B3954E044E}" type="presParOf" srcId="{1F03AA1E-EE67-479E-A830-A0D962BAD378}" destId="{CF7C4C1C-CB0E-4276-B16F-AD377E8749F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6108F7-0571-6A4C-80DD-19CAFE3CF4F2}">
      <dsp:nvSpPr>
        <dsp:cNvPr id="0" name=""/>
        <dsp:cNvSpPr/>
      </dsp:nvSpPr>
      <dsp:spPr>
        <a:xfrm>
          <a:off x="2143525" y="1457808"/>
          <a:ext cx="363402" cy="692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1701" y="0"/>
              </a:lnTo>
              <a:lnTo>
                <a:pt x="181701" y="692459"/>
              </a:lnTo>
              <a:lnTo>
                <a:pt x="363402" y="69245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305675" y="1784487"/>
        <a:ext cx="39101" cy="39101"/>
      </dsp:txXfrm>
    </dsp:sp>
    <dsp:sp modelId="{86929AF7-740E-0D40-9F73-D8CDA9539D67}">
      <dsp:nvSpPr>
        <dsp:cNvPr id="0" name=""/>
        <dsp:cNvSpPr/>
      </dsp:nvSpPr>
      <dsp:spPr>
        <a:xfrm>
          <a:off x="2143525" y="1412088"/>
          <a:ext cx="3634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3402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316141" y="1448723"/>
        <a:ext cx="18170" cy="18170"/>
      </dsp:txXfrm>
    </dsp:sp>
    <dsp:sp modelId="{9F090D26-61DA-D545-89FF-377877175F5E}">
      <dsp:nvSpPr>
        <dsp:cNvPr id="0" name=""/>
        <dsp:cNvSpPr/>
      </dsp:nvSpPr>
      <dsp:spPr>
        <a:xfrm>
          <a:off x="2143525" y="765349"/>
          <a:ext cx="363402" cy="692459"/>
        </a:xfrm>
        <a:custGeom>
          <a:avLst/>
          <a:gdLst/>
          <a:ahLst/>
          <a:cxnLst/>
          <a:rect l="0" t="0" r="0" b="0"/>
          <a:pathLst>
            <a:path>
              <a:moveTo>
                <a:pt x="0" y="692459"/>
              </a:moveTo>
              <a:lnTo>
                <a:pt x="181701" y="692459"/>
              </a:lnTo>
              <a:lnTo>
                <a:pt x="181701" y="0"/>
              </a:lnTo>
              <a:lnTo>
                <a:pt x="363402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305675" y="1092028"/>
        <a:ext cx="39101" cy="39101"/>
      </dsp:txXfrm>
    </dsp:sp>
    <dsp:sp modelId="{493A93EF-E641-134A-913D-4B08E67F0C36}">
      <dsp:nvSpPr>
        <dsp:cNvPr id="0" name=""/>
        <dsp:cNvSpPr/>
      </dsp:nvSpPr>
      <dsp:spPr>
        <a:xfrm rot="16200000">
          <a:off x="408732" y="1180824"/>
          <a:ext cx="2915617" cy="5539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Sale Price</a:t>
          </a:r>
        </a:p>
      </dsp:txBody>
      <dsp:txXfrm>
        <a:off x="408732" y="1180824"/>
        <a:ext cx="2915617" cy="553967"/>
      </dsp:txXfrm>
    </dsp:sp>
    <dsp:sp modelId="{D71D23A5-EFCB-014F-AFA6-F07172000F0D}">
      <dsp:nvSpPr>
        <dsp:cNvPr id="0" name=""/>
        <dsp:cNvSpPr/>
      </dsp:nvSpPr>
      <dsp:spPr>
        <a:xfrm>
          <a:off x="2506927" y="488365"/>
          <a:ext cx="1817012" cy="55396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Size</a:t>
          </a:r>
        </a:p>
      </dsp:txBody>
      <dsp:txXfrm>
        <a:off x="2506927" y="488365"/>
        <a:ext cx="1817012" cy="553967"/>
      </dsp:txXfrm>
    </dsp:sp>
    <dsp:sp modelId="{9E0CA35A-D17E-514D-A6B1-C3E6FFF9DC13}">
      <dsp:nvSpPr>
        <dsp:cNvPr id="0" name=""/>
        <dsp:cNvSpPr/>
      </dsp:nvSpPr>
      <dsp:spPr>
        <a:xfrm>
          <a:off x="2506927" y="1180824"/>
          <a:ext cx="1817012" cy="55396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Quality</a:t>
          </a:r>
        </a:p>
      </dsp:txBody>
      <dsp:txXfrm>
        <a:off x="2506927" y="1180824"/>
        <a:ext cx="1817012" cy="553967"/>
      </dsp:txXfrm>
    </dsp:sp>
    <dsp:sp modelId="{50A5F36B-2D86-D54E-8C83-EFEBA87E9C20}">
      <dsp:nvSpPr>
        <dsp:cNvPr id="0" name=""/>
        <dsp:cNvSpPr/>
      </dsp:nvSpPr>
      <dsp:spPr>
        <a:xfrm>
          <a:off x="2506927" y="1873283"/>
          <a:ext cx="1817012" cy="55396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Luxury</a:t>
          </a:r>
        </a:p>
      </dsp:txBody>
      <dsp:txXfrm>
        <a:off x="2506927" y="1873283"/>
        <a:ext cx="1817012" cy="5539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FB6D01-6757-9A4C-A352-4A4C2C4EA6DE}">
      <dsp:nvSpPr>
        <dsp:cNvPr id="0" name=""/>
        <dsp:cNvSpPr/>
      </dsp:nvSpPr>
      <dsp:spPr>
        <a:xfrm>
          <a:off x="0" y="39455"/>
          <a:ext cx="10168127" cy="71954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Removed extreme outliers</a:t>
          </a:r>
        </a:p>
      </dsp:txBody>
      <dsp:txXfrm>
        <a:off x="35125" y="74580"/>
        <a:ext cx="10097877" cy="649299"/>
      </dsp:txXfrm>
    </dsp:sp>
    <dsp:sp modelId="{E9025528-0A3C-E345-8FC4-8F751AA3641F}">
      <dsp:nvSpPr>
        <dsp:cNvPr id="0" name=""/>
        <dsp:cNvSpPr/>
      </dsp:nvSpPr>
      <dsp:spPr>
        <a:xfrm>
          <a:off x="0" y="845405"/>
          <a:ext cx="10168127" cy="71954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Dropped missing values</a:t>
          </a:r>
        </a:p>
      </dsp:txBody>
      <dsp:txXfrm>
        <a:off x="35125" y="880530"/>
        <a:ext cx="10097877" cy="649299"/>
      </dsp:txXfrm>
    </dsp:sp>
    <dsp:sp modelId="{B1A93DD7-4E33-0241-A139-B38C87E46B3C}">
      <dsp:nvSpPr>
        <dsp:cNvPr id="0" name=""/>
        <dsp:cNvSpPr/>
      </dsp:nvSpPr>
      <dsp:spPr>
        <a:xfrm>
          <a:off x="0" y="1651355"/>
          <a:ext cx="10168127" cy="71954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Reduced number of features from 79 to 39		</a:t>
          </a:r>
        </a:p>
      </dsp:txBody>
      <dsp:txXfrm>
        <a:off x="35125" y="1686480"/>
        <a:ext cx="10097877" cy="649299"/>
      </dsp:txXfrm>
    </dsp:sp>
    <dsp:sp modelId="{887A4C64-DCDD-424D-9E6D-9BB9D8A14AE7}">
      <dsp:nvSpPr>
        <dsp:cNvPr id="0" name=""/>
        <dsp:cNvSpPr/>
      </dsp:nvSpPr>
      <dsp:spPr>
        <a:xfrm>
          <a:off x="0" y="2370905"/>
          <a:ext cx="10168127" cy="1583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838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Features that are irrelevant to our hypothesis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Features with more than 60% missing values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Multicollinear features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Features with no significant impact on sale price  </a:t>
          </a:r>
        </a:p>
      </dsp:txBody>
      <dsp:txXfrm>
        <a:off x="0" y="2370905"/>
        <a:ext cx="10168127" cy="15835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CA2342-E5EA-45DC-AAC4-452327A25924}">
      <dsp:nvSpPr>
        <dsp:cNvPr id="0" name=""/>
        <dsp:cNvSpPr/>
      </dsp:nvSpPr>
      <dsp:spPr>
        <a:xfrm>
          <a:off x="0" y="1808"/>
          <a:ext cx="10515600" cy="9166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D82393-D564-445D-BB01-739EBF276BCF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CA8FD-CA1A-49CA-A15A-3FE7F4779780}">
      <dsp:nvSpPr>
        <dsp:cNvPr id="0" name=""/>
        <dsp:cNvSpPr/>
      </dsp:nvSpPr>
      <dsp:spPr>
        <a:xfrm>
          <a:off x="1058686" y="180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i="0" kern="1200" dirty="0"/>
            <a:t>Size Matters: Larger living areas (size) positively correlate with higher sale prices. Buyers are willing to pay a premium for more spacious properties, making square footage a crucial consideration in the real estate market.</a:t>
          </a:r>
          <a:endParaRPr lang="en-US" sz="1700" kern="1200" dirty="0"/>
        </a:p>
      </dsp:txBody>
      <dsp:txXfrm>
        <a:off x="1058686" y="1808"/>
        <a:ext cx="9456913" cy="916611"/>
      </dsp:txXfrm>
    </dsp:sp>
    <dsp:sp modelId="{0BBC702E-3ABD-4287-81A9-55C3B786066F}">
      <dsp:nvSpPr>
        <dsp:cNvPr id="0" name=""/>
        <dsp:cNvSpPr/>
      </dsp:nvSpPr>
      <dsp:spPr>
        <a:xfrm>
          <a:off x="0" y="1147573"/>
          <a:ext cx="10515600" cy="9166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997671-8003-43FE-B771-6B9519672355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1C86D-1200-45FE-976E-8A9A0A7BBCFE}">
      <dsp:nvSpPr>
        <dsp:cNvPr id="0" name=""/>
        <dsp:cNvSpPr/>
      </dsp:nvSpPr>
      <dsp:spPr>
        <a:xfrm>
          <a:off x="1058686" y="114757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i="0" kern="1200" dirty="0"/>
            <a:t>Quality Commands Value: The overall quality of a house plays a pivotal role in determining its sale price. Properties with better material and finish quality tend to fetch higher prices due to their perceived value and desirability.</a:t>
          </a:r>
          <a:endParaRPr lang="en-US" sz="1700" kern="1200" dirty="0"/>
        </a:p>
      </dsp:txBody>
      <dsp:txXfrm>
        <a:off x="1058686" y="1147573"/>
        <a:ext cx="9456913" cy="916611"/>
      </dsp:txXfrm>
    </dsp:sp>
    <dsp:sp modelId="{8A0A6203-AD11-46B7-87C5-88A3DA2B7EF3}">
      <dsp:nvSpPr>
        <dsp:cNvPr id="0" name=""/>
        <dsp:cNvSpPr/>
      </dsp:nvSpPr>
      <dsp:spPr>
        <a:xfrm>
          <a:off x="0" y="2293338"/>
          <a:ext cx="10515600" cy="9166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FA74D4-001D-4A0F-9CC5-F2055EA46671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AACB3-BDFE-444E-A023-153F7D287003}">
      <dsp:nvSpPr>
        <dsp:cNvPr id="0" name=""/>
        <dsp:cNvSpPr/>
      </dsp:nvSpPr>
      <dsp:spPr>
        <a:xfrm>
          <a:off x="1058686" y="229333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i="0" kern="1200" dirty="0"/>
            <a:t>Luxury Features Elevate Prestige: Properties equipped with luxury features, such as high-end appliances, custom designs, spa-like bathrooms, and smart home technology, are associated with premium sale prices. These opulent elements cater to discerning buyers seeking an elevated lifestyle and exclusivity.</a:t>
          </a:r>
          <a:endParaRPr lang="en-US" sz="1700" kern="1200" dirty="0"/>
        </a:p>
      </dsp:txBody>
      <dsp:txXfrm>
        <a:off x="1058686" y="2293338"/>
        <a:ext cx="9456913" cy="916611"/>
      </dsp:txXfrm>
    </dsp:sp>
    <dsp:sp modelId="{7E999CCB-1411-4B36-8961-E578A158BA0B}">
      <dsp:nvSpPr>
        <dsp:cNvPr id="0" name=""/>
        <dsp:cNvSpPr/>
      </dsp:nvSpPr>
      <dsp:spPr>
        <a:xfrm>
          <a:off x="0" y="3439103"/>
          <a:ext cx="10515600" cy="9166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E4175C-CBAD-4C0C-838A-08FE21F35B81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7C4C1C-CB0E-4276-B16F-AD377E8749F1}">
      <dsp:nvSpPr>
        <dsp:cNvPr id="0" name=""/>
        <dsp:cNvSpPr/>
      </dsp:nvSpPr>
      <dsp:spPr>
        <a:xfrm>
          <a:off x="1058686" y="343910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Hence, we confirm that our hypothesis that </a:t>
          </a:r>
          <a:r>
            <a:rPr lang="en-IN" sz="1700" kern="1200" dirty="0"/>
            <a:t>the sale price of a house is influenced by its size, quality, and luxury is accepted.</a:t>
          </a:r>
          <a:endParaRPr lang="en-US" sz="1700" kern="1200" dirty="0"/>
        </a:p>
      </dsp:txBody>
      <dsp:txXfrm>
        <a:off x="1058686" y="3439103"/>
        <a:ext cx="9456913" cy="9166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B5A13-60D3-FA44-B2CC-689B0EB8350E}" type="datetimeFigureOut">
              <a:rPr lang="en-US" smtClean="0"/>
              <a:t>8/6/23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55EF1-DE4D-BE46-9800-D29C9C3DC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95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55EF1-DE4D-BE46-9800-D29C9C3DCA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57BB1-BB2D-CCE3-3602-C4C4FA80E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C0E2A-71C7-C073-840D-84E6CE4E4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B4838-4543-3718-C009-F179711D7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EE99-3A68-A048-A000-A794352CE43D}" type="datetimeFigureOut">
              <a:rPr lang="en-US" smtClean="0"/>
              <a:t>8/6/23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3E8A8-62F7-C593-E544-5DB66FDD9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3EAC3-2E6B-D09B-7018-BA781E801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1931-1CAD-DE46-B355-ECAD3978E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6EDFC-2990-8FE1-5EF3-7AD3D54A6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63095-6CEA-BB2A-7A9F-49604661A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58993-6490-07D4-21A2-B565E7312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EE99-3A68-A048-A000-A794352CE43D}" type="datetimeFigureOut">
              <a:rPr lang="en-US" smtClean="0"/>
              <a:t>8/6/23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2CBE6-E6CB-E38B-5D6A-2480D891F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38980-EC9F-2703-6E74-7D5807B66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1931-1CAD-DE46-B355-ECAD3978E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99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2C656F-BE55-63D1-4DB9-D4B9927C91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88D52-64C9-975D-EEDD-2A7A8001E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6A8E8-6D6D-0476-024C-408D80A4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EE99-3A68-A048-A000-A794352CE43D}" type="datetimeFigureOut">
              <a:rPr lang="en-US" smtClean="0"/>
              <a:t>8/6/23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6972-4216-F86F-0700-3A17B5619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19AC8-8ACE-9EA0-5360-B7633D008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1931-1CAD-DE46-B355-ECAD3978E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50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EC1D0-A9C7-0BC8-8F45-0254F25A1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F182D-E0B3-3450-98F0-3E3E2021F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416D5-789F-67CD-8462-9A7E2855A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EE99-3A68-A048-A000-A794352CE43D}" type="datetimeFigureOut">
              <a:rPr lang="en-US" smtClean="0"/>
              <a:t>8/6/23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3020A-8636-FA38-3832-2F949E65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2A126-18F9-F4DF-168D-931072AFB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1931-1CAD-DE46-B355-ECAD3978E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1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805B6-3046-66F4-9142-FC0D35896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D5A76-BE4E-8A15-C648-B3B8F29A7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D85D6-A74D-B8B4-0251-D3E69D90F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EE99-3A68-A048-A000-A794352CE43D}" type="datetimeFigureOut">
              <a:rPr lang="en-US" smtClean="0"/>
              <a:t>8/6/23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26BB4-16CB-6295-3C39-7D10CCD0A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0DD8F-CD23-77E7-B1A3-0B118778C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1931-1CAD-DE46-B355-ECAD3978E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20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9BD7-D455-5A3E-7FFB-452F51112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5D59D-6754-C378-BCD0-497EE46520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4D0C3-80CA-E322-018F-F9FD41035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4F9E8-78E9-4B3F-17D8-C8D6B8C7B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EE99-3A68-A048-A000-A794352CE43D}" type="datetimeFigureOut">
              <a:rPr lang="en-US" smtClean="0"/>
              <a:t>8/6/23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0ECDE-93C3-EF43-34C8-7BC2EC0A5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63041-0963-F50F-8F68-DC52A46F3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1931-1CAD-DE46-B355-ECAD3978E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37F0-BCEF-9D3B-8F01-2651449B8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3E098-5417-3E78-D17F-DD1C501C2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B4AB38-149A-5C84-18B2-2A0E42A14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8B1EB0-2758-D362-5F7B-96652E53B1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E00D1-D934-50C0-7D87-93BDCB767C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BB7DD7-7E81-9DF3-E6D9-36F4A6A5A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EE99-3A68-A048-A000-A794352CE43D}" type="datetimeFigureOut">
              <a:rPr lang="en-US" smtClean="0"/>
              <a:t>8/6/23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6B25F-D30F-9CB8-904F-4FB4F9274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994E72-12B9-FA30-B001-3AAE5C807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1931-1CAD-DE46-B355-ECAD3978E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36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ECB0D-E62A-ADC0-E209-D0555418B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0967E0-00F4-E1A4-AD8E-A91A89A95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EE99-3A68-A048-A000-A794352CE43D}" type="datetimeFigureOut">
              <a:rPr lang="en-US" smtClean="0"/>
              <a:t>8/6/23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DCA0B-0386-6207-E96A-3CB0634C8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A80A6-49CF-69F3-AD33-D662FFAE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1931-1CAD-DE46-B355-ECAD3978E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9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C1432E-DE83-B74F-E30B-9DDC5FF75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EE99-3A68-A048-A000-A794352CE43D}" type="datetimeFigureOut">
              <a:rPr lang="en-US" smtClean="0"/>
              <a:t>8/6/23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37A99B-AAE8-D0B8-00FF-A64D89960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52282-D756-1745-D207-21917FEF3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1931-1CAD-DE46-B355-ECAD3978E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1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81BFC-7932-CE37-BB6D-9E6EC925C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A5962-278A-EF2B-23B1-12744AC9B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DC474-D15A-CD9F-17D1-CBEFF9831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EE8D5-59F1-8F8B-8A8C-8C613FCD3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EE99-3A68-A048-A000-A794352CE43D}" type="datetimeFigureOut">
              <a:rPr lang="en-US" smtClean="0"/>
              <a:t>8/6/23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06B25-363B-35F8-0DE6-FC4F91CE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61D7A-0ABF-396F-FAC2-3477013B8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1931-1CAD-DE46-B355-ECAD3978E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45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BA9D7-C75E-DBF7-E30A-60A8A4C0A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2BCC8A-B3CE-1E1E-7BD7-B53E68FCC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0DC56A-8E94-351B-9C78-A90B6EC6F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7A581-B5FF-A5C2-DDD7-A95061876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EE99-3A68-A048-A000-A794352CE43D}" type="datetimeFigureOut">
              <a:rPr lang="en-US" smtClean="0"/>
              <a:t>8/6/23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D7616-2286-B277-3C8D-6A241076E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79E94-9D0A-25EF-04EF-72254052B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1931-1CAD-DE46-B355-ECAD3978E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89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180459-14E8-795A-00F3-B245CDD9D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FA7C9-A910-1924-AFF5-8A0AE9E5A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DD17C-9C05-E4BB-E130-475DF805A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8EE99-3A68-A048-A000-A794352CE43D}" type="datetimeFigureOut">
              <a:rPr lang="en-US" smtClean="0"/>
              <a:t>8/6/23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C80B5-3209-87B3-7BEF-8850C01F6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B31AB-78B4-4C6E-5B96-3910696C6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A1931-1CAD-DE46-B355-ECAD3978E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9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mpetitions/house-prices-advanced-regression-techniques/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76728-4F12-5DEA-C3BB-761801EE1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1141712"/>
            <a:ext cx="7923815" cy="1129537"/>
          </a:xfrm>
        </p:spPr>
        <p:txBody>
          <a:bodyPr anchor="t">
            <a:normAutofit/>
          </a:bodyPr>
          <a:lstStyle/>
          <a:p>
            <a:pPr algn="l"/>
            <a:r>
              <a:rPr lang="en-US" sz="3700" dirty="0"/>
              <a:t>Unraveling House Sales Price: Analyzing the influencing factors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715C74-F98C-DBED-7174-1BF85AEAF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608" y="5497592"/>
            <a:ext cx="10637772" cy="683095"/>
          </a:xfrm>
        </p:spPr>
        <p:txBody>
          <a:bodyPr anchor="t">
            <a:normAutofit/>
          </a:bodyPr>
          <a:lstStyle/>
          <a:p>
            <a:pPr algn="l"/>
            <a:r>
              <a:rPr lang="en-US" sz="1500"/>
              <a:t>Kshitij Mahajan</a:t>
            </a:r>
          </a:p>
          <a:p>
            <a:pPr algn="l"/>
            <a:r>
              <a:rPr lang="en-US" sz="1500"/>
              <a:t>08/08/2023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92712F8-36FA-35DF-0CE8-4098D9332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FEBA818-629D-059A-357F-5F755FB22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139" y="2919146"/>
            <a:ext cx="10478721" cy="1859971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F9469B9-6468-5B6A-E832-8D4590388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897" y="5231580"/>
            <a:ext cx="10459156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950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3D4DBF-8780-3A5C-AAA7-66D0D8E30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Impact of Quality : Tableau Dashboard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51712C-AA2D-7049-A8B4-0C767D0B9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4608" y="631944"/>
            <a:ext cx="6846363" cy="544285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EA2C9F-07AD-5B8C-3317-1CB5992AA4BD}"/>
              </a:ext>
            </a:extLst>
          </p:cNvPr>
          <p:cNvSpPr txBox="1"/>
          <p:nvPr/>
        </p:nvSpPr>
        <p:spPr>
          <a:xfrm>
            <a:off x="556054" y="4917989"/>
            <a:ext cx="4466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1880-1900 : Brick/Tile foundation is preferred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5A8B44-6C23-57AE-52B7-179ADB69E355}"/>
              </a:ext>
            </a:extLst>
          </p:cNvPr>
          <p:cNvSpPr txBox="1"/>
          <p:nvPr/>
        </p:nvSpPr>
        <p:spPr>
          <a:xfrm>
            <a:off x="579636" y="5342271"/>
            <a:ext cx="4128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1900-1950 : </a:t>
            </a:r>
            <a:r>
              <a:rPr lang="en-US" dirty="0" err="1"/>
              <a:t>CBlock</a:t>
            </a:r>
            <a:r>
              <a:rPr lang="en-US" dirty="0"/>
              <a:t>, </a:t>
            </a:r>
            <a:r>
              <a:rPr lang="en-US" dirty="0" err="1"/>
              <a:t>Stone,Brick</a:t>
            </a:r>
            <a:r>
              <a:rPr lang="en-US" dirty="0"/>
              <a:t>/Tile are preferred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1A1EB5-A494-6B71-8F7D-87787714AA14}"/>
              </a:ext>
            </a:extLst>
          </p:cNvPr>
          <p:cNvSpPr txBox="1"/>
          <p:nvPr/>
        </p:nvSpPr>
        <p:spPr>
          <a:xfrm>
            <a:off x="556054" y="6074802"/>
            <a:ext cx="3312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1950-present: </a:t>
            </a:r>
            <a:r>
              <a:rPr lang="en-US" dirty="0" err="1"/>
              <a:t>CBlock</a:t>
            </a:r>
            <a:r>
              <a:rPr lang="en-US" dirty="0"/>
              <a:t> is preferred</a:t>
            </a:r>
          </a:p>
        </p:txBody>
      </p:sp>
    </p:spTree>
    <p:extLst>
      <p:ext uri="{BB962C8B-B14F-4D97-AF65-F5344CB8AC3E}">
        <p14:creationId xmlns:p14="http://schemas.microsoft.com/office/powerpoint/2010/main" val="2816929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3D4DBF-8780-3A5C-AAA7-66D0D8E30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Impact of Quality : Tableau Dashboard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F022AC5-61EA-2AA6-080C-A30DDDD1F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4608" y="691851"/>
            <a:ext cx="6846363" cy="532304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FEEA948-8375-9288-D3D5-65B1E1393EB7}"/>
              </a:ext>
            </a:extLst>
          </p:cNvPr>
          <p:cNvSpPr txBox="1"/>
          <p:nvPr/>
        </p:nvSpPr>
        <p:spPr>
          <a:xfrm>
            <a:off x="477981" y="4785631"/>
            <a:ext cx="286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Wood Shingles are preferred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E587DD-3C65-F414-B973-C648D40B00B5}"/>
              </a:ext>
            </a:extLst>
          </p:cNvPr>
          <p:cNvSpPr txBox="1"/>
          <p:nvPr/>
        </p:nvSpPr>
        <p:spPr>
          <a:xfrm>
            <a:off x="477981" y="5124098"/>
            <a:ext cx="3027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Kitchen quality is more important than garage quality while purchasing a house</a:t>
            </a:r>
          </a:p>
        </p:txBody>
      </p:sp>
    </p:spTree>
    <p:extLst>
      <p:ext uri="{BB962C8B-B14F-4D97-AF65-F5344CB8AC3E}">
        <p14:creationId xmlns:p14="http://schemas.microsoft.com/office/powerpoint/2010/main" val="2506580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3D4DBF-8780-3A5C-AAA7-66D0D8E30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Impact of Luxury: Tableau Dashboard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3E808DB-95AF-39CD-AA78-D9D12FD28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4608" y="726082"/>
            <a:ext cx="6846363" cy="525458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4F71B7-7E1F-5B26-8F80-ACDE6EFF3020}"/>
              </a:ext>
            </a:extLst>
          </p:cNvPr>
          <p:cNvSpPr txBox="1"/>
          <p:nvPr/>
        </p:nvSpPr>
        <p:spPr>
          <a:xfrm>
            <a:off x="477981" y="4718938"/>
            <a:ext cx="4275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Spacious and furnished house has higher sale price.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0C6EB4-5C7F-A1C4-9ED4-EF41E27C1B3C}"/>
              </a:ext>
            </a:extLst>
          </p:cNvPr>
          <p:cNvSpPr txBox="1"/>
          <p:nvPr/>
        </p:nvSpPr>
        <p:spPr>
          <a:xfrm>
            <a:off x="477981" y="5318908"/>
            <a:ext cx="3905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Heater type and centralized air conditioner impact sale price heavily.</a:t>
            </a:r>
          </a:p>
        </p:txBody>
      </p:sp>
    </p:spTree>
    <p:extLst>
      <p:ext uri="{BB962C8B-B14F-4D97-AF65-F5344CB8AC3E}">
        <p14:creationId xmlns:p14="http://schemas.microsoft.com/office/powerpoint/2010/main" val="1197725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3D4DBF-8780-3A5C-AAA7-66D0D8E30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Impact of Luxury: Tableau Dashboard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216F105-D672-42BB-396C-3669E3B688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4608" y="691851"/>
            <a:ext cx="6846363" cy="532304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D25260-4999-B001-4F08-1E6896C173F4}"/>
              </a:ext>
            </a:extLst>
          </p:cNvPr>
          <p:cNvSpPr txBox="1"/>
          <p:nvPr/>
        </p:nvSpPr>
        <p:spPr>
          <a:xfrm>
            <a:off x="531341" y="4710865"/>
            <a:ext cx="2968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Integrated garage is preferred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799876-2F55-589C-3541-7AF757201139}"/>
              </a:ext>
            </a:extLst>
          </p:cNvPr>
          <p:cNvSpPr txBox="1"/>
          <p:nvPr/>
        </p:nvSpPr>
        <p:spPr>
          <a:xfrm>
            <a:off x="531341" y="5089306"/>
            <a:ext cx="3348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No. of fireplaces correlates with sale price heavily</a:t>
            </a:r>
          </a:p>
        </p:txBody>
      </p:sp>
    </p:spTree>
    <p:extLst>
      <p:ext uri="{BB962C8B-B14F-4D97-AF65-F5344CB8AC3E}">
        <p14:creationId xmlns:p14="http://schemas.microsoft.com/office/powerpoint/2010/main" val="292916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AB58FD-E1B8-C8B8-49ED-6DE09050A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Quantitative Analysis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902267-9A77-AE95-E0CD-1070FBDC1C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53" b="6521"/>
          <a:stretch/>
        </p:blipFill>
        <p:spPr>
          <a:xfrm>
            <a:off x="917501" y="2056889"/>
            <a:ext cx="4926087" cy="81770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51969F-AE32-0616-2D52-F4EE0C61F96B}"/>
              </a:ext>
            </a:extLst>
          </p:cNvPr>
          <p:cNvSpPr txBox="1"/>
          <p:nvPr/>
        </p:nvSpPr>
        <p:spPr>
          <a:xfrm>
            <a:off x="736705" y="3540489"/>
            <a:ext cx="5257800" cy="1015663"/>
          </a:xfrm>
          <a:prstGeom prst="rect">
            <a:avLst/>
          </a:prstGeom>
          <a:solidFill>
            <a:schemeClr val="bg2"/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841248">
              <a:spcAft>
                <a:spcPts val="600"/>
              </a:spcAft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variables explain 91% variability of sale price, showing that dropping missing values/features led to lose only 9% of information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D7DD6B-490F-2CF5-9495-9A8C52149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496" y="1748633"/>
            <a:ext cx="5472619" cy="495839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41021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8EC1D-1CE8-41BE-B58A-A4B381375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61557FD-3A3C-BFB1-6FBF-D99051C8A5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6019750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082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55B5AD-D5CC-1D92-10BE-755DEB1A4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Thank you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DFFE5-7FED-E1F6-81F4-9CDAA139C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/>
              <a:t> Questions?</a:t>
            </a:r>
          </a:p>
        </p:txBody>
      </p:sp>
      <p:pic>
        <p:nvPicPr>
          <p:cNvPr id="17" name="Picture 4" descr="Wood human figure">
            <a:extLst>
              <a:ext uri="{FF2B5EF4-FFF2-40B4-BE49-F238E27FC236}">
                <a16:creationId xmlns:a16="http://schemas.microsoft.com/office/drawing/2014/main" id="{8669AC91-B8DB-3C76-3FB3-BA17D37AF0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38743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6E0689-B415-C46D-9622-AAAE35237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Dataset</a:t>
            </a:r>
            <a:endParaRPr lang="en-US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C2B95-D069-A74B-7DF9-E88041CFE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 fontScale="92500" lnSpcReduction="20000"/>
          </a:bodyPr>
          <a:lstStyle/>
          <a:p>
            <a:r>
              <a:rPr lang="en-US" sz="2400"/>
              <a:t>Kaggle Competition – “</a:t>
            </a:r>
            <a:r>
              <a:rPr lang="en-US" sz="2400">
                <a:hlinkClick r:id="rId2"/>
              </a:rPr>
              <a:t>Housing Prices in Ames, Lowa</a:t>
            </a:r>
            <a:r>
              <a:rPr lang="en-US" sz="2400"/>
              <a:t> “</a:t>
            </a:r>
          </a:p>
          <a:p>
            <a:pPr marL="0" indent="0">
              <a:buNone/>
            </a:pPr>
            <a:r>
              <a:rPr lang="en-US" sz="2200"/>
              <a:t>     - </a:t>
            </a:r>
            <a:r>
              <a:rPr lang="en-US" sz="2200" i="1"/>
              <a:t>Dataset of housing prices in Ames, Lowa</a:t>
            </a:r>
          </a:p>
          <a:p>
            <a:pPr marL="0" indent="0">
              <a:buNone/>
            </a:pPr>
            <a:endParaRPr lang="en-US" sz="2200"/>
          </a:p>
          <a:p>
            <a:r>
              <a:rPr lang="en-US" sz="2400"/>
              <a:t>Variables/Features of the dataset:</a:t>
            </a:r>
          </a:p>
          <a:p>
            <a:pPr marL="0" indent="0">
              <a:buNone/>
            </a:pPr>
            <a:r>
              <a:rPr lang="en-US" sz="2200"/>
              <a:t>    - </a:t>
            </a:r>
            <a:r>
              <a:rPr lang="en-US" sz="2200" i="1"/>
              <a:t>79 variables present in the dataset</a:t>
            </a:r>
          </a:p>
          <a:p>
            <a:pPr marL="0" indent="0">
              <a:lnSpc>
                <a:spcPct val="20000"/>
              </a:lnSpc>
              <a:spcBef>
                <a:spcPts val="80"/>
              </a:spcBef>
              <a:buNone/>
            </a:pPr>
            <a:endParaRPr lang="en-US" sz="2200" i="1"/>
          </a:p>
          <a:p>
            <a:pPr lvl="2">
              <a:buFont typeface="Wingdings" pitchFamily="2" charset="2"/>
              <a:buChar char="v"/>
            </a:pPr>
            <a:r>
              <a:rPr lang="en-US"/>
              <a:t>Variable named “Sale Price” </a:t>
            </a:r>
          </a:p>
          <a:p>
            <a:pPr marL="914400" lvl="2" indent="0">
              <a:buNone/>
            </a:pPr>
            <a:r>
              <a:rPr lang="en-US"/>
              <a:t>         - Dependent Variable</a:t>
            </a:r>
          </a:p>
          <a:p>
            <a:pPr marL="914400" lvl="2" indent="0">
              <a:buNone/>
            </a:pPr>
            <a:r>
              <a:rPr lang="en-US"/>
              <a:t>         - Represent price at which house was sold</a:t>
            </a:r>
          </a:p>
          <a:p>
            <a:pPr lvl="2">
              <a:buFont typeface="Wingdings" pitchFamily="2" charset="2"/>
              <a:buChar char="v"/>
            </a:pPr>
            <a:r>
              <a:rPr lang="en-US"/>
              <a:t> Remaining 78 variables</a:t>
            </a:r>
          </a:p>
          <a:p>
            <a:pPr marL="914400" lvl="2" indent="0">
              <a:buNone/>
            </a:pPr>
            <a:r>
              <a:rPr lang="en-US"/>
              <a:t>         - Represent different attributes of house like area, quality, and amenities etc</a:t>
            </a:r>
          </a:p>
          <a:p>
            <a:pPr marL="0" indent="0">
              <a:buNone/>
            </a:pPr>
            <a:r>
              <a:rPr lang="en-US" sz="2200"/>
              <a:t>          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85066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FA7964-A108-9DB3-DC6F-4DA9056F1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868" y="791819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Hypothesis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DD96C-A736-33B8-0088-BAA67DC3A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2311" y="2269730"/>
            <a:ext cx="9174641" cy="3796451"/>
          </a:xfrm>
        </p:spPr>
        <p:txBody>
          <a:bodyPr/>
          <a:lstStyle/>
          <a:p>
            <a:pPr marL="198882" indent="-198882" defTabSz="795528">
              <a:spcBef>
                <a:spcPts val="870"/>
              </a:spcBef>
            </a:pPr>
            <a:r>
              <a:rPr lang="en-IN" sz="2436" dirty="0">
                <a:solidFill>
                  <a:srgbClr val="374151"/>
                </a:solidFill>
                <a:latin typeface="Söhne"/>
              </a:rPr>
              <a:t>Null Hypothesis</a:t>
            </a:r>
            <a:r>
              <a:rPr lang="en-IN" sz="2436" kern="12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: The sale price of a house is influenced by its size, quality, and luxury</a:t>
            </a: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7A83525-2654-B44F-2477-333DB20D70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148767"/>
              </p:ext>
            </p:extLst>
          </p:nvPr>
        </p:nvGraphicFramePr>
        <p:xfrm>
          <a:off x="3242926" y="2769079"/>
          <a:ext cx="5210560" cy="2453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A3E6448A-0B90-073A-D82E-BFCE21D24C7B}"/>
              </a:ext>
            </a:extLst>
          </p:cNvPr>
          <p:cNvSpPr txBox="1"/>
          <p:nvPr/>
        </p:nvSpPr>
        <p:spPr>
          <a:xfrm>
            <a:off x="5937344" y="3862781"/>
            <a:ext cx="503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   No. of rooms and area</a:t>
            </a:r>
            <a:endParaRPr 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B72432F-C593-BAA2-B578-DD7E213A33A2}"/>
              </a:ext>
            </a:extLst>
          </p:cNvPr>
          <p:cNvSpPr txBox="1"/>
          <p:nvPr/>
        </p:nvSpPr>
        <p:spPr>
          <a:xfrm>
            <a:off x="6893506" y="4585494"/>
            <a:ext cx="3564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Overall quality and type of material used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32B772-F135-2706-D1B1-2004A0C2AF2B}"/>
              </a:ext>
            </a:extLst>
          </p:cNvPr>
          <p:cNvSpPr txBox="1"/>
          <p:nvPr/>
        </p:nvSpPr>
        <p:spPr>
          <a:xfrm>
            <a:off x="6893506" y="5258296"/>
            <a:ext cx="22522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1600" dirty="0"/>
              <a:t>Utilities and f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urnishment</a:t>
            </a:r>
          </a:p>
        </p:txBody>
      </p:sp>
      <p:graphicFrame>
        <p:nvGraphicFramePr>
          <p:cNvPr id="30" name="Diagram 29">
            <a:extLst>
              <a:ext uri="{FF2B5EF4-FFF2-40B4-BE49-F238E27FC236}">
                <a16:creationId xmlns:a16="http://schemas.microsoft.com/office/drawing/2014/main" id="{31917255-FEBE-C5D3-8452-5A0CFF9C6E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4313965"/>
              </p:ext>
            </p:extLst>
          </p:nvPr>
        </p:nvGraphicFramePr>
        <p:xfrm>
          <a:off x="2524547" y="3306716"/>
          <a:ext cx="5913498" cy="2915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96963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8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10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Rectangle 12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D227C0-FD6C-9345-2D73-11FA04C8A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Data Preprocessing</a:t>
            </a:r>
          </a:p>
        </p:txBody>
      </p:sp>
      <p:sp>
        <p:nvSpPr>
          <p:cNvPr id="35" name="Rectangle 14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780180-D918-63AD-05D8-5EF92AF7B2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2202322"/>
              </p:ext>
            </p:extLst>
          </p:nvPr>
        </p:nvGraphicFramePr>
        <p:xfrm>
          <a:off x="1115568" y="2269730"/>
          <a:ext cx="10168128" cy="3993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9826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3D4DBF-8780-3A5C-AAA7-66D0D8E30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Impact of Size : Tableau Dashboard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50FED5-6F10-0E35-1E4B-EC84942C1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" r="-356" b="1143"/>
          <a:stretch/>
        </p:blipFill>
        <p:spPr>
          <a:xfrm>
            <a:off x="4888799" y="625683"/>
            <a:ext cx="6822172" cy="539304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ADF849-6DB7-E3AA-F2CA-9DA795CF1F95}"/>
              </a:ext>
            </a:extLst>
          </p:cNvPr>
          <p:cNvSpPr txBox="1"/>
          <p:nvPr/>
        </p:nvSpPr>
        <p:spPr>
          <a:xfrm>
            <a:off x="642551" y="4843849"/>
            <a:ext cx="3858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the area (size) increases, sales increase proportionally </a:t>
            </a:r>
          </a:p>
        </p:txBody>
      </p:sp>
    </p:spTree>
    <p:extLst>
      <p:ext uri="{BB962C8B-B14F-4D97-AF65-F5344CB8AC3E}">
        <p14:creationId xmlns:p14="http://schemas.microsoft.com/office/powerpoint/2010/main" val="1453803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3D4DBF-8780-3A5C-AAA7-66D0D8E30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Impact of Size : Tableau Dashboard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E6B1C63-00C4-B3E7-4162-55743201B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4608" y="751756"/>
            <a:ext cx="6846363" cy="520323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1DB23C-6D14-7B44-93F3-CC252CA4A0E1}"/>
              </a:ext>
            </a:extLst>
          </p:cNvPr>
          <p:cNvSpPr txBox="1"/>
          <p:nvPr/>
        </p:nvSpPr>
        <p:spPr>
          <a:xfrm>
            <a:off x="478844" y="4802529"/>
            <a:ext cx="3904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story houses with 4 bathrooms have the highest selling price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924E33-62B2-60C5-716F-B417061FDFCA}"/>
              </a:ext>
            </a:extLst>
          </p:cNvPr>
          <p:cNvSpPr txBox="1"/>
          <p:nvPr/>
        </p:nvSpPr>
        <p:spPr>
          <a:xfrm>
            <a:off x="452951" y="5511204"/>
            <a:ext cx="4023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no. of rooms increase, sales price increase</a:t>
            </a:r>
          </a:p>
        </p:txBody>
      </p:sp>
    </p:spTree>
    <p:extLst>
      <p:ext uri="{BB962C8B-B14F-4D97-AF65-F5344CB8AC3E}">
        <p14:creationId xmlns:p14="http://schemas.microsoft.com/office/powerpoint/2010/main" val="3006157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3D4DBF-8780-3A5C-AAA7-66D0D8E30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Impact of Size : Tableau Dashboard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242A14-C244-F54B-BF9F-FCD63142A9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4608" y="683292"/>
            <a:ext cx="6846363" cy="534016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3C3867-ADAC-71B7-15FC-A88ADCF1781F}"/>
              </a:ext>
            </a:extLst>
          </p:cNvPr>
          <p:cNvSpPr txBox="1"/>
          <p:nvPr/>
        </p:nvSpPr>
        <p:spPr>
          <a:xfrm>
            <a:off x="556055" y="4917988"/>
            <a:ext cx="4308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basement area is directly proportional to sale price </a:t>
            </a:r>
          </a:p>
        </p:txBody>
      </p:sp>
    </p:spTree>
    <p:extLst>
      <p:ext uri="{BB962C8B-B14F-4D97-AF65-F5344CB8AC3E}">
        <p14:creationId xmlns:p14="http://schemas.microsoft.com/office/powerpoint/2010/main" val="2125817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3D4DBF-8780-3A5C-AAA7-66D0D8E30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Impact of Quality : Tableau Dashboard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99191F-8C04-BBAF-DE3D-1430FDF09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4608" y="640503"/>
            <a:ext cx="6846363" cy="54257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921331-8F8D-F9F2-5101-8A5CAE541537}"/>
              </a:ext>
            </a:extLst>
          </p:cNvPr>
          <p:cNvSpPr txBox="1"/>
          <p:nvPr/>
        </p:nvSpPr>
        <p:spPr>
          <a:xfrm>
            <a:off x="654909" y="5103341"/>
            <a:ext cx="3583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Overall quality of house correlates with sale price heavily</a:t>
            </a:r>
          </a:p>
        </p:txBody>
      </p:sp>
    </p:spTree>
    <p:extLst>
      <p:ext uri="{BB962C8B-B14F-4D97-AF65-F5344CB8AC3E}">
        <p14:creationId xmlns:p14="http://schemas.microsoft.com/office/powerpoint/2010/main" val="1970149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3D4DBF-8780-3A5C-AAA7-66D0D8E30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Impact of Quality : Tableau Dashboard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1985E6C-8D40-798D-B932-5BDFD250A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7488" y="625683"/>
            <a:ext cx="6840603" cy="545538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65C975-30E8-E907-0AEF-11B09DFBB90A}"/>
              </a:ext>
            </a:extLst>
          </p:cNvPr>
          <p:cNvSpPr txBox="1"/>
          <p:nvPr/>
        </p:nvSpPr>
        <p:spPr>
          <a:xfrm>
            <a:off x="477981" y="4785631"/>
            <a:ext cx="4023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House with paved street (better quality) attract higher sale price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DD88EF-FCE1-5996-AF0A-E158D982F4BF}"/>
              </a:ext>
            </a:extLst>
          </p:cNvPr>
          <p:cNvSpPr txBox="1"/>
          <p:nvPr/>
        </p:nvSpPr>
        <p:spPr>
          <a:xfrm>
            <a:off x="477981" y="5556015"/>
            <a:ext cx="441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Basement quality impacts sale price of house</a:t>
            </a:r>
          </a:p>
        </p:txBody>
      </p:sp>
    </p:spTree>
    <p:extLst>
      <p:ext uri="{BB962C8B-B14F-4D97-AF65-F5344CB8AC3E}">
        <p14:creationId xmlns:p14="http://schemas.microsoft.com/office/powerpoint/2010/main" val="954055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559</Words>
  <Application>Microsoft Macintosh PowerPoint</Application>
  <PresentationFormat>Widescreen</PresentationFormat>
  <Paragraphs>68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Söhne</vt:lpstr>
      <vt:lpstr>Wingdings</vt:lpstr>
      <vt:lpstr>Office Theme</vt:lpstr>
      <vt:lpstr>Unraveling House Sales Price: Analyzing the influencing factors</vt:lpstr>
      <vt:lpstr>Dataset</vt:lpstr>
      <vt:lpstr>Hypothesis</vt:lpstr>
      <vt:lpstr>Data Preprocessing</vt:lpstr>
      <vt:lpstr>Impact of Size : Tableau Dashboard</vt:lpstr>
      <vt:lpstr>Impact of Size : Tableau Dashboard</vt:lpstr>
      <vt:lpstr>Impact of Size : Tableau Dashboard</vt:lpstr>
      <vt:lpstr>Impact of Quality : Tableau Dashboard</vt:lpstr>
      <vt:lpstr>Impact of Quality : Tableau Dashboard</vt:lpstr>
      <vt:lpstr>Impact of Quality : Tableau Dashboard</vt:lpstr>
      <vt:lpstr>Impact of Quality : Tableau Dashboard</vt:lpstr>
      <vt:lpstr>Impact of Luxury: Tableau Dashboard</vt:lpstr>
      <vt:lpstr>Impact of Luxury: Tableau Dashboard</vt:lpstr>
      <vt:lpstr>Quantitative Analysis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Unraveling House Sales Price: Analyzing the influencing factors</dc:title>
  <dc:creator>Kshitij S Mahajan</dc:creator>
  <cp:lastModifiedBy>Kshitij S Mahajan</cp:lastModifiedBy>
  <cp:revision>17</cp:revision>
  <dcterms:created xsi:type="dcterms:W3CDTF">2023-08-06T05:25:32Z</dcterms:created>
  <dcterms:modified xsi:type="dcterms:W3CDTF">2023-08-06T18:43:12Z</dcterms:modified>
</cp:coreProperties>
</file>