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Lst>
  <p:sldSz cy="6858000" cx="12192000"/>
  <p:notesSz cx="6858000" cy="9144000"/>
  <p:embeddedFontLst>
    <p:embeddedFont>
      <p:font typeface="Tahoma"/>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Tahoma-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Tahoma-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8" name="Google Shape;21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7" name="Google Shape;2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6" name="Google Shape;24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58" name="Google Shape;25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94" name="Google Shape;29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05" name="Google Shape;30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24" name="Google Shape;32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35" name="Google Shape;33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67" name="Google Shape;36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79" name="Google Shape;37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90" name="Google Shape;39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01" name="Google Shape;40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16" name="Google Shape;41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31" name="Google Shape;43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39" name="Google Shape;43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58" name="Google Shape;45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71" name="Google Shape;47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89" name="Google Shape;48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08" name="Google Shape;50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26" name="Google Shape;52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45" name="Google Shape;54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57" name="Google Shape;55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83" name="Google Shape;58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02" name="Google Shape;60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10" name="Google Shape;61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27" name="Google Shape;62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42" name="Google Shape;64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3" name="Google Shape;643;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57" name="Google Shape;65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76" name="Google Shape;67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95" name="Google Shape;69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6" name="Google Shape;69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10" name="Google Shape;71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1" name="Google Shape;71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25" name="Google Shape;72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6" name="Google Shape;72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45" name="Google Shape;74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5183188" y="987425"/>
            <a:ext cx="6172200" cy="4873625"/>
          </a:xfrm>
          <a:prstGeom prst="rect">
            <a:avLst/>
          </a:prstGeom>
          <a:noFill/>
          <a:ln>
            <a:noFill/>
          </a:ln>
        </p:spPr>
      </p:sp>
      <p:sp>
        <p:nvSpPr>
          <p:cNvPr id="71" name="Google Shape;71;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7" name="Shape 27"/>
        <p:cNvGrpSpPr/>
        <p:nvPr/>
      </p:nvGrpSpPr>
      <p:grpSpPr>
        <a:xfrm>
          <a:off x="0" y="0"/>
          <a:ext cx="0" cy="0"/>
          <a:chOff x="0" y="0"/>
          <a:chExt cx="0" cy="0"/>
        </a:xfrm>
      </p:grpSpPr>
      <p:sp>
        <p:nvSpPr>
          <p:cNvPr id="28" name="Google Shape;28;p4"/>
          <p:cNvSpPr txBox="1"/>
          <p:nvPr>
            <p:ph idx="1" type="body"/>
          </p:nvPr>
        </p:nvSpPr>
        <p:spPr>
          <a:xfrm>
            <a:off x="609600" y="274639"/>
            <a:ext cx="10972800" cy="5851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1.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UNIT-2: The Data Link Layer</a:t>
            </a:r>
            <a:endParaRPr b="1"/>
          </a:p>
        </p:txBody>
      </p:sp>
      <p:sp>
        <p:nvSpPr>
          <p:cNvPr id="92" name="Google Shape;92;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body"/>
          </p:nvPr>
        </p:nvSpPr>
        <p:spPr>
          <a:xfrm>
            <a:off x="838200" y="361507"/>
            <a:ext cx="10515600" cy="581545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3200"/>
              <a:buChar char="•"/>
            </a:pPr>
            <a:r>
              <a:rPr b="1" lang="en-US" sz="3200">
                <a:solidFill>
                  <a:srgbClr val="FF0000"/>
                </a:solidFill>
              </a:rPr>
              <a:t>2. Multicast Addresses: </a:t>
            </a:r>
            <a:r>
              <a:rPr lang="en-US" sz="3200"/>
              <a:t>Multicasting means one-to-many</a:t>
            </a:r>
            <a:endParaRPr/>
          </a:p>
          <a:p>
            <a:pPr indent="0" lvl="0" marL="0" rtl="0" algn="l">
              <a:lnSpc>
                <a:spcPct val="90000"/>
              </a:lnSpc>
              <a:spcBef>
                <a:spcPts val="1000"/>
              </a:spcBef>
              <a:spcAft>
                <a:spcPts val="0"/>
              </a:spcAft>
              <a:buClr>
                <a:schemeClr val="dk1"/>
              </a:buClr>
              <a:buSzPts val="3200"/>
              <a:buNone/>
            </a:pPr>
            <a:r>
              <a:rPr lang="en-US" sz="3200"/>
              <a:t>communication.</a:t>
            </a:r>
            <a:endParaRPr/>
          </a:p>
          <a:p>
            <a:pPr indent="0" lvl="0" marL="0" rtl="0" algn="l">
              <a:lnSpc>
                <a:spcPct val="90000"/>
              </a:lnSpc>
              <a:spcBef>
                <a:spcPts val="1000"/>
              </a:spcBef>
              <a:spcAft>
                <a:spcPts val="0"/>
              </a:spcAft>
              <a:buClr>
                <a:schemeClr val="dk1"/>
              </a:buClr>
              <a:buSzPts val="3600"/>
              <a:buNone/>
            </a:pPr>
            <a:r>
              <a:rPr lang="en-US" sz="3600">
                <a:latin typeface="Times"/>
                <a:ea typeface="Times"/>
                <a:cs typeface="Times"/>
                <a:sym typeface="Times"/>
              </a:rPr>
              <a:t>The multicast link-layer addresses in the most common LAN, Ethernet, are 48 bits (six bytes) that are presented as 12 hexadecimal digits separated by colons.</a:t>
            </a:r>
            <a:endParaRPr/>
          </a:p>
          <a:p>
            <a:pPr indent="-228600" lvl="0" marL="228600" rtl="0" algn="l">
              <a:lnSpc>
                <a:spcPct val="90000"/>
              </a:lnSpc>
              <a:spcBef>
                <a:spcPts val="1000"/>
              </a:spcBef>
              <a:spcAft>
                <a:spcPts val="0"/>
              </a:spcAft>
              <a:buClr>
                <a:schemeClr val="dk1"/>
              </a:buClr>
              <a:buSzPts val="3600"/>
              <a:buChar char="•"/>
            </a:pPr>
            <a:r>
              <a:rPr lang="en-US" sz="3600">
                <a:latin typeface="Times"/>
                <a:ea typeface="Times"/>
                <a:cs typeface="Times"/>
                <a:sym typeface="Times"/>
              </a:rPr>
              <a:t>The second digit, however, needs to be an even number in hexadecimal.</a:t>
            </a:r>
            <a:endParaRPr/>
          </a:p>
          <a:p>
            <a:pPr indent="-228600" lvl="0" marL="228600" rtl="0" algn="l">
              <a:lnSpc>
                <a:spcPct val="90000"/>
              </a:lnSpc>
              <a:spcBef>
                <a:spcPts val="1000"/>
              </a:spcBef>
              <a:spcAft>
                <a:spcPts val="0"/>
              </a:spcAft>
              <a:buClr>
                <a:srgbClr val="FF0000"/>
              </a:buClr>
              <a:buSzPts val="3600"/>
              <a:buChar char="•"/>
            </a:pPr>
            <a:r>
              <a:rPr b="1" lang="en-US" sz="3600">
                <a:solidFill>
                  <a:srgbClr val="FF0000"/>
                </a:solidFill>
                <a:latin typeface="Times"/>
                <a:ea typeface="Times"/>
                <a:cs typeface="Times"/>
                <a:sym typeface="Times"/>
              </a:rPr>
              <a:t>Ex: </a:t>
            </a:r>
            <a:r>
              <a:rPr b="1" lang="en-US"/>
              <a:t>A2:34:45:11:92:F1</a:t>
            </a:r>
            <a:r>
              <a:rPr b="1" lang="en-US" sz="3600">
                <a:solidFill>
                  <a:srgbClr val="FF0000"/>
                </a:solidFill>
              </a:rPr>
              <a:t> </a:t>
            </a:r>
            <a:endParaRPr b="1" sz="36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838200" y="520995"/>
            <a:ext cx="10515600" cy="56559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None/>
            </a:pPr>
            <a:r>
              <a:rPr lang="en-US" sz="3200">
                <a:solidFill>
                  <a:srgbClr val="FF0000"/>
                </a:solidFill>
              </a:rPr>
              <a:t>3. Broadcast address: </a:t>
            </a:r>
            <a:r>
              <a:rPr lang="en-US" sz="3200"/>
              <a:t>Broadcasting means one-to-all</a:t>
            </a:r>
            <a:endParaRPr/>
          </a:p>
          <a:p>
            <a:pPr indent="0" lvl="0" marL="0" rtl="0" algn="l">
              <a:lnSpc>
                <a:spcPct val="90000"/>
              </a:lnSpc>
              <a:spcBef>
                <a:spcPts val="1000"/>
              </a:spcBef>
              <a:spcAft>
                <a:spcPts val="0"/>
              </a:spcAft>
              <a:buClr>
                <a:schemeClr val="dk1"/>
              </a:buClr>
              <a:buSzPts val="3200"/>
              <a:buNone/>
            </a:pPr>
            <a:r>
              <a:rPr lang="en-US" sz="3200"/>
              <a:t>communication. A frame with a destination broadcast address is sent to all entities in</a:t>
            </a:r>
            <a:endParaRPr/>
          </a:p>
          <a:p>
            <a:pPr indent="0" lvl="0" marL="0" rtl="0" algn="l">
              <a:lnSpc>
                <a:spcPct val="90000"/>
              </a:lnSpc>
              <a:spcBef>
                <a:spcPts val="1000"/>
              </a:spcBef>
              <a:spcAft>
                <a:spcPts val="0"/>
              </a:spcAft>
              <a:buClr>
                <a:schemeClr val="dk1"/>
              </a:buClr>
              <a:buSzPts val="3200"/>
              <a:buNone/>
            </a:pPr>
            <a:r>
              <a:rPr lang="en-US" sz="3200"/>
              <a:t>the link.</a:t>
            </a:r>
            <a:endParaRPr/>
          </a:p>
          <a:p>
            <a:pPr indent="0" lvl="0" marL="0" rtl="0" algn="l">
              <a:lnSpc>
                <a:spcPct val="90000"/>
              </a:lnSpc>
              <a:spcBef>
                <a:spcPts val="1000"/>
              </a:spcBef>
              <a:spcAft>
                <a:spcPts val="0"/>
              </a:spcAft>
              <a:buClr>
                <a:schemeClr val="dk1"/>
              </a:buClr>
              <a:buSzPts val="3200"/>
              <a:buNone/>
            </a:pPr>
            <a:r>
              <a:rPr lang="en-US" sz="3200"/>
              <a:t>The link layer broadcast address is all 1’s</a:t>
            </a:r>
            <a:endParaRPr/>
          </a:p>
          <a:p>
            <a:pPr indent="0" lvl="0" marL="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2800"/>
              <a:buNone/>
            </a:pPr>
            <a:r>
              <a:rPr b="1" lang="en-US"/>
              <a:t>FF:FF:FF:FF:FF:FF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763772" y="0"/>
            <a:ext cx="10515600" cy="857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Address Resolution Protocol (ARP)</a:t>
            </a:r>
            <a:endParaRPr b="1"/>
          </a:p>
        </p:txBody>
      </p:sp>
      <p:sp>
        <p:nvSpPr>
          <p:cNvPr id="155" name="Google Shape;155;p25"/>
          <p:cNvSpPr txBox="1"/>
          <p:nvPr>
            <p:ph idx="1" type="body"/>
          </p:nvPr>
        </p:nvSpPr>
        <p:spPr>
          <a:xfrm>
            <a:off x="838200" y="946298"/>
            <a:ext cx="10515600" cy="52306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The source host knows the IP address and link layer address of itself. It also knows the IP address of the destination. But it does not know the link layer address of the receiver.</a:t>
            </a:r>
            <a:endParaRPr/>
          </a:p>
          <a:p>
            <a:pPr indent="-228600" lvl="0" marL="228600" rtl="0" algn="l">
              <a:lnSpc>
                <a:spcPct val="90000"/>
              </a:lnSpc>
              <a:spcBef>
                <a:spcPts val="1000"/>
              </a:spcBef>
              <a:spcAft>
                <a:spcPts val="0"/>
              </a:spcAft>
              <a:buClr>
                <a:schemeClr val="dk1"/>
              </a:buClr>
              <a:buSzPts val="3200"/>
              <a:buChar char="•"/>
            </a:pPr>
            <a:r>
              <a:rPr lang="en-US" sz="3200"/>
              <a:t>The  ARP is used to find out the link layer address of a host, given its IP address. </a:t>
            </a:r>
            <a:endParaRPr/>
          </a:p>
          <a:p>
            <a:pPr indent="0" lvl="0" marL="0" rtl="0" algn="l">
              <a:lnSpc>
                <a:spcPct val="90000"/>
              </a:lnSpc>
              <a:spcBef>
                <a:spcPts val="1000"/>
              </a:spcBef>
              <a:spcAft>
                <a:spcPts val="0"/>
              </a:spcAft>
              <a:buClr>
                <a:schemeClr val="dk1"/>
              </a:buClr>
              <a:buSzPts val="3200"/>
              <a:buNone/>
            </a:pPr>
            <a:r>
              <a:t/>
            </a:r>
            <a:endParaRPr sz="3200"/>
          </a:p>
        </p:txBody>
      </p:sp>
      <p:pic>
        <p:nvPicPr>
          <p:cNvPr id="156" name="Google Shape;156;p25"/>
          <p:cNvPicPr preferRelativeResize="0"/>
          <p:nvPr/>
        </p:nvPicPr>
        <p:blipFill rotWithShape="1">
          <a:blip r:embed="rId3">
            <a:alphaModFix/>
          </a:blip>
          <a:srcRect b="0" l="0" r="0" t="0"/>
          <a:stretch/>
        </p:blipFill>
        <p:spPr>
          <a:xfrm>
            <a:off x="838200" y="3317358"/>
            <a:ext cx="10900144" cy="35406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838200" y="365125"/>
            <a:ext cx="10515600" cy="7831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ARP Operation: Request</a:t>
            </a:r>
            <a:endParaRPr b="1"/>
          </a:p>
        </p:txBody>
      </p:sp>
      <p:pic>
        <p:nvPicPr>
          <p:cNvPr id="162" name="Google Shape;162;p26"/>
          <p:cNvPicPr preferRelativeResize="0"/>
          <p:nvPr>
            <p:ph idx="1" type="body"/>
          </p:nvPr>
        </p:nvPicPr>
        <p:blipFill rotWithShape="1">
          <a:blip r:embed="rId3">
            <a:alphaModFix/>
          </a:blip>
          <a:srcRect b="0" l="0" r="0" t="0"/>
          <a:stretch/>
        </p:blipFill>
        <p:spPr>
          <a:xfrm>
            <a:off x="838200" y="1148316"/>
            <a:ext cx="10634330" cy="50929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838200" y="141841"/>
            <a:ext cx="10515600" cy="740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Response- Unicast</a:t>
            </a:r>
            <a:endParaRPr b="1"/>
          </a:p>
        </p:txBody>
      </p:sp>
      <p:pic>
        <p:nvPicPr>
          <p:cNvPr id="168" name="Google Shape;168;p27"/>
          <p:cNvPicPr preferRelativeResize="0"/>
          <p:nvPr>
            <p:ph idx="1" type="body"/>
          </p:nvPr>
        </p:nvPicPr>
        <p:blipFill rotWithShape="1">
          <a:blip r:embed="rId3">
            <a:alphaModFix/>
          </a:blip>
          <a:srcRect b="0" l="0" r="0" t="0"/>
          <a:stretch/>
        </p:blipFill>
        <p:spPr>
          <a:xfrm>
            <a:off x="1169581" y="1041991"/>
            <a:ext cx="10419907" cy="46889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838200" y="173738"/>
            <a:ext cx="10515600" cy="7087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Caching</a:t>
            </a:r>
            <a:endParaRPr b="1"/>
          </a:p>
        </p:txBody>
      </p:sp>
      <p:sp>
        <p:nvSpPr>
          <p:cNvPr id="174" name="Google Shape;174;p28"/>
          <p:cNvSpPr txBox="1"/>
          <p:nvPr>
            <p:ph idx="1" type="body"/>
          </p:nvPr>
        </p:nvSpPr>
        <p:spPr>
          <a:xfrm>
            <a:off x="838200" y="1020726"/>
            <a:ext cx="10515600" cy="515623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838200" y="109944"/>
            <a:ext cx="10515600" cy="8257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Packet Format</a:t>
            </a:r>
            <a:endParaRPr b="1"/>
          </a:p>
        </p:txBody>
      </p:sp>
      <p:pic>
        <p:nvPicPr>
          <p:cNvPr id="180" name="Google Shape;180;p29"/>
          <p:cNvPicPr preferRelativeResize="0"/>
          <p:nvPr>
            <p:ph idx="1" type="body"/>
          </p:nvPr>
        </p:nvPicPr>
        <p:blipFill rotWithShape="1">
          <a:blip r:embed="rId3">
            <a:alphaModFix/>
          </a:blip>
          <a:srcRect b="0" l="0" r="0" t="0"/>
          <a:stretch/>
        </p:blipFill>
        <p:spPr>
          <a:xfrm>
            <a:off x="935664" y="1137684"/>
            <a:ext cx="10643191" cy="55289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idx="1" type="body"/>
          </p:nvPr>
        </p:nvSpPr>
        <p:spPr>
          <a:xfrm>
            <a:off x="159487" y="170121"/>
            <a:ext cx="11663917" cy="600684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a:t>Hardware type </a:t>
            </a:r>
            <a:r>
              <a:rPr lang="en-US" sz="2400"/>
              <a:t>− This field specifies the type of hardware used on the network, such as Ethernet. </a:t>
            </a:r>
            <a:endParaRPr sz="2400"/>
          </a:p>
          <a:p>
            <a:pPr indent="0" lvl="0" marL="0" rtl="0" algn="l">
              <a:lnSpc>
                <a:spcPct val="90000"/>
              </a:lnSpc>
              <a:spcBef>
                <a:spcPts val="1000"/>
              </a:spcBef>
              <a:spcAft>
                <a:spcPts val="0"/>
              </a:spcAft>
              <a:buClr>
                <a:schemeClr val="dk1"/>
              </a:buClr>
              <a:buSzPts val="2400"/>
              <a:buNone/>
            </a:pPr>
            <a:r>
              <a:rPr b="1" lang="en-US" sz="2400"/>
              <a:t>Protocol type </a:t>
            </a:r>
            <a:r>
              <a:rPr lang="en-US" sz="2400"/>
              <a:t>− This field specifies the type of protocol used on the network, such as IPv4.</a:t>
            </a:r>
            <a:endParaRPr sz="2400"/>
          </a:p>
          <a:p>
            <a:pPr indent="0" lvl="0" marL="0" rtl="0" algn="l">
              <a:lnSpc>
                <a:spcPct val="90000"/>
              </a:lnSpc>
              <a:spcBef>
                <a:spcPts val="1000"/>
              </a:spcBef>
              <a:spcAft>
                <a:spcPts val="0"/>
              </a:spcAft>
              <a:buClr>
                <a:schemeClr val="dk1"/>
              </a:buClr>
              <a:buSzPts val="2400"/>
              <a:buNone/>
            </a:pPr>
            <a:r>
              <a:rPr b="1" lang="en-US" sz="2400"/>
              <a:t>Hardware address length </a:t>
            </a:r>
            <a:r>
              <a:rPr lang="en-US" sz="2400"/>
              <a:t>− This field specifies the length of the hardware address, in bytes.</a:t>
            </a:r>
            <a:endParaRPr sz="2400"/>
          </a:p>
          <a:p>
            <a:pPr indent="0" lvl="0" marL="0" rtl="0" algn="l">
              <a:lnSpc>
                <a:spcPct val="90000"/>
              </a:lnSpc>
              <a:spcBef>
                <a:spcPts val="1000"/>
              </a:spcBef>
              <a:spcAft>
                <a:spcPts val="0"/>
              </a:spcAft>
              <a:buClr>
                <a:schemeClr val="dk1"/>
              </a:buClr>
              <a:buSzPts val="2400"/>
              <a:buNone/>
            </a:pPr>
            <a:r>
              <a:rPr b="1" lang="en-US" sz="2400"/>
              <a:t>Protocol address length </a:t>
            </a:r>
            <a:r>
              <a:rPr lang="en-US" sz="2400"/>
              <a:t>− This field specifies the length of the protocol address, in bytes.</a:t>
            </a:r>
            <a:endParaRPr sz="2400"/>
          </a:p>
          <a:p>
            <a:pPr indent="0" lvl="0" marL="0" rtl="0" algn="l">
              <a:lnSpc>
                <a:spcPct val="90000"/>
              </a:lnSpc>
              <a:spcBef>
                <a:spcPts val="1000"/>
              </a:spcBef>
              <a:spcAft>
                <a:spcPts val="0"/>
              </a:spcAft>
              <a:buClr>
                <a:schemeClr val="dk1"/>
              </a:buClr>
              <a:buSzPts val="2400"/>
              <a:buNone/>
            </a:pPr>
            <a:r>
              <a:rPr b="1" lang="en-US" sz="2400"/>
              <a:t>Operation</a:t>
            </a:r>
            <a:r>
              <a:rPr lang="en-US" sz="2400"/>
              <a:t> − This field specifies the type of ARP operation being performed, such as request or reply.</a:t>
            </a:r>
            <a:endParaRPr sz="2400"/>
          </a:p>
          <a:p>
            <a:pPr indent="0" lvl="0" marL="0" rtl="0" algn="l">
              <a:lnSpc>
                <a:spcPct val="90000"/>
              </a:lnSpc>
              <a:spcBef>
                <a:spcPts val="1000"/>
              </a:spcBef>
              <a:spcAft>
                <a:spcPts val="0"/>
              </a:spcAft>
              <a:buClr>
                <a:schemeClr val="dk1"/>
              </a:buClr>
              <a:buSzPts val="2400"/>
              <a:buNone/>
            </a:pPr>
            <a:r>
              <a:rPr b="1" lang="en-US" sz="2400"/>
              <a:t>Sender hardware address </a:t>
            </a:r>
            <a:r>
              <a:rPr lang="en-US" sz="2400"/>
              <a:t>− This field contains the hardware address of the sender of the packet.</a:t>
            </a:r>
            <a:endParaRPr sz="2400"/>
          </a:p>
          <a:p>
            <a:pPr indent="0" lvl="0" marL="0" rtl="0" algn="l">
              <a:lnSpc>
                <a:spcPct val="90000"/>
              </a:lnSpc>
              <a:spcBef>
                <a:spcPts val="1000"/>
              </a:spcBef>
              <a:spcAft>
                <a:spcPts val="0"/>
              </a:spcAft>
              <a:buClr>
                <a:schemeClr val="dk1"/>
              </a:buClr>
              <a:buSzPts val="2400"/>
              <a:buNone/>
            </a:pPr>
            <a:r>
              <a:rPr b="1" lang="en-US" sz="2400"/>
              <a:t>Sender protocol address </a:t>
            </a:r>
            <a:r>
              <a:rPr lang="en-US" sz="2400"/>
              <a:t>− This field contains the protocol address of the sender of the packet.</a:t>
            </a:r>
            <a:endParaRPr sz="2400"/>
          </a:p>
          <a:p>
            <a:pPr indent="0" lvl="0" marL="0" rtl="0" algn="l">
              <a:lnSpc>
                <a:spcPct val="90000"/>
              </a:lnSpc>
              <a:spcBef>
                <a:spcPts val="1000"/>
              </a:spcBef>
              <a:spcAft>
                <a:spcPts val="0"/>
              </a:spcAft>
              <a:buClr>
                <a:schemeClr val="dk1"/>
              </a:buClr>
              <a:buSzPts val="2400"/>
              <a:buNone/>
            </a:pPr>
            <a:r>
              <a:rPr b="1" lang="en-US" sz="2400"/>
              <a:t>Target hardware address </a:t>
            </a:r>
            <a:r>
              <a:rPr lang="en-US" sz="2400"/>
              <a:t>− This field contains the hardware address of the target of the packet.</a:t>
            </a:r>
            <a:endParaRPr sz="2400"/>
          </a:p>
          <a:p>
            <a:pPr indent="0" lvl="0" marL="0" rtl="0" algn="l">
              <a:lnSpc>
                <a:spcPct val="90000"/>
              </a:lnSpc>
              <a:spcBef>
                <a:spcPts val="1000"/>
              </a:spcBef>
              <a:spcAft>
                <a:spcPts val="0"/>
              </a:spcAft>
              <a:buClr>
                <a:schemeClr val="dk1"/>
              </a:buClr>
              <a:buSzPts val="2400"/>
              <a:buNone/>
            </a:pPr>
            <a:r>
              <a:rPr b="1" lang="en-US" sz="2400"/>
              <a:t>Target protocol address </a:t>
            </a:r>
            <a:r>
              <a:rPr lang="en-US" sz="2400"/>
              <a:t>− This field contains the protocol address of the target of the packet.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838200" y="131209"/>
            <a:ext cx="10515600" cy="7938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An Example of Communication</a:t>
            </a:r>
            <a:endParaRPr b="1"/>
          </a:p>
        </p:txBody>
      </p:sp>
      <p:pic>
        <p:nvPicPr>
          <p:cNvPr id="191" name="Google Shape;191;p31"/>
          <p:cNvPicPr preferRelativeResize="0"/>
          <p:nvPr>
            <p:ph idx="1" type="body"/>
          </p:nvPr>
        </p:nvPicPr>
        <p:blipFill rotWithShape="1">
          <a:blip r:embed="rId3">
            <a:alphaModFix/>
          </a:blip>
          <a:srcRect b="0" l="0" r="0" t="0"/>
          <a:stretch/>
        </p:blipFill>
        <p:spPr>
          <a:xfrm>
            <a:off x="988828" y="1095153"/>
            <a:ext cx="10100929" cy="44444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838200" y="131210"/>
            <a:ext cx="10515600" cy="7725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Activities at Alice’s Site</a:t>
            </a:r>
            <a:endParaRPr b="1"/>
          </a:p>
        </p:txBody>
      </p:sp>
      <p:pic>
        <p:nvPicPr>
          <p:cNvPr id="197" name="Google Shape;197;p32"/>
          <p:cNvPicPr preferRelativeResize="0"/>
          <p:nvPr>
            <p:ph idx="1" type="body"/>
          </p:nvPr>
        </p:nvPicPr>
        <p:blipFill rotWithShape="1">
          <a:blip r:embed="rId3">
            <a:alphaModFix/>
          </a:blip>
          <a:srcRect b="0" l="0" r="0" t="0"/>
          <a:stretch/>
        </p:blipFill>
        <p:spPr>
          <a:xfrm>
            <a:off x="838200" y="827609"/>
            <a:ext cx="10921409" cy="56688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18255"/>
            <a:ext cx="10515600" cy="7483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Communication at the data link layer</a:t>
            </a:r>
            <a:endParaRPr/>
          </a:p>
        </p:txBody>
      </p:sp>
      <p:pic>
        <p:nvPicPr>
          <p:cNvPr id="98" name="Google Shape;98;p15"/>
          <p:cNvPicPr preferRelativeResize="0"/>
          <p:nvPr>
            <p:ph idx="1" type="body"/>
          </p:nvPr>
        </p:nvPicPr>
        <p:blipFill rotWithShape="1">
          <a:blip r:embed="rId3">
            <a:alphaModFix/>
          </a:blip>
          <a:srcRect b="0" l="0" r="0" t="0"/>
          <a:stretch/>
        </p:blipFill>
        <p:spPr>
          <a:xfrm>
            <a:off x="1902691" y="997526"/>
            <a:ext cx="8321964" cy="55141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678712" y="258800"/>
            <a:ext cx="10515600" cy="75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Activities at Router R1</a:t>
            </a:r>
            <a:endParaRPr b="1"/>
          </a:p>
        </p:txBody>
      </p:sp>
      <p:pic>
        <p:nvPicPr>
          <p:cNvPr id="203" name="Google Shape;203;p33"/>
          <p:cNvPicPr preferRelativeResize="0"/>
          <p:nvPr>
            <p:ph idx="1" type="body"/>
          </p:nvPr>
        </p:nvPicPr>
        <p:blipFill rotWithShape="1">
          <a:blip r:embed="rId3">
            <a:alphaModFix/>
          </a:blip>
          <a:srcRect b="0" l="0" r="0" t="0"/>
          <a:stretch/>
        </p:blipFill>
        <p:spPr>
          <a:xfrm>
            <a:off x="0" y="819490"/>
            <a:ext cx="11993525" cy="6038510"/>
          </a:xfrm>
          <a:prstGeom prst="rect">
            <a:avLst/>
          </a:prstGeom>
          <a:noFill/>
          <a:ln>
            <a:noFill/>
          </a:ln>
        </p:spPr>
      </p:pic>
      <p:pic>
        <p:nvPicPr>
          <p:cNvPr id="204" name="Google Shape;204;p33"/>
          <p:cNvPicPr preferRelativeResize="0"/>
          <p:nvPr/>
        </p:nvPicPr>
        <p:blipFill rotWithShape="1">
          <a:blip r:embed="rId3">
            <a:alphaModFix/>
          </a:blip>
          <a:srcRect b="0" l="0" r="0" t="0"/>
          <a:stretch/>
        </p:blipFill>
        <p:spPr>
          <a:xfrm>
            <a:off x="152400" y="971890"/>
            <a:ext cx="11993525" cy="60385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678712" y="258800"/>
            <a:ext cx="10515600" cy="75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Activities at Router R2</a:t>
            </a:r>
            <a:endParaRPr b="1"/>
          </a:p>
        </p:txBody>
      </p:sp>
      <p:pic>
        <p:nvPicPr>
          <p:cNvPr id="210" name="Google Shape;210;p34"/>
          <p:cNvPicPr preferRelativeResize="0"/>
          <p:nvPr>
            <p:ph idx="1" type="body"/>
          </p:nvPr>
        </p:nvPicPr>
        <p:blipFill rotWithShape="1">
          <a:blip r:embed="rId3">
            <a:alphaModFix/>
          </a:blip>
          <a:srcRect b="0" l="0" r="0" t="0"/>
          <a:stretch/>
        </p:blipFill>
        <p:spPr>
          <a:xfrm>
            <a:off x="435934" y="1010094"/>
            <a:ext cx="11217349" cy="56246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5"/>
          <p:cNvPicPr preferRelativeResize="0"/>
          <p:nvPr>
            <p:ph idx="1" type="body"/>
          </p:nvPr>
        </p:nvPicPr>
        <p:blipFill rotWithShape="1">
          <a:blip r:embed="rId3">
            <a:alphaModFix/>
          </a:blip>
          <a:srcRect b="0" l="0" r="0" t="0"/>
          <a:stretch/>
        </p:blipFill>
        <p:spPr>
          <a:xfrm>
            <a:off x="531628" y="196744"/>
            <a:ext cx="11206716" cy="61721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pic>
        <p:nvPicPr>
          <p:cNvPr descr="Forouzan4e07_banner" id="222" name="Google Shape;222;p36"/>
          <p:cNvPicPr preferRelativeResize="0"/>
          <p:nvPr>
            <p:ph idx="1" type="body"/>
          </p:nvPr>
        </p:nvPicPr>
        <p:blipFill rotWithShape="1">
          <a:blip r:embed="rId3">
            <a:alphaModFix/>
          </a:blip>
          <a:srcRect b="0" l="0" r="0" t="0"/>
          <a:stretch/>
        </p:blipFill>
        <p:spPr>
          <a:xfrm>
            <a:off x="1524000" y="1"/>
            <a:ext cx="9144000" cy="1096963"/>
          </a:xfrm>
          <a:prstGeom prst="rect">
            <a:avLst/>
          </a:prstGeom>
          <a:noFill/>
          <a:ln>
            <a:noFill/>
          </a:ln>
        </p:spPr>
      </p:pic>
      <p:sp>
        <p:nvSpPr>
          <p:cNvPr id="223" name="Google Shape;223;p36"/>
          <p:cNvSpPr/>
          <p:nvPr/>
        </p:nvSpPr>
        <p:spPr>
          <a:xfrm>
            <a:off x="2667000" y="2514601"/>
            <a:ext cx="6858000" cy="310854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Arial"/>
                <a:ea typeface="Arial"/>
                <a:cs typeface="Arial"/>
                <a:sym typeface="Arial"/>
              </a:rPr>
              <a:t>Chapter 10</a:t>
            </a:r>
            <a:endParaRPr/>
          </a:p>
          <a:p>
            <a:pPr indent="0" lvl="0" marL="0" marR="0" rtl="0" algn="ctr">
              <a:spcBef>
                <a:spcPts val="0"/>
              </a:spcBef>
              <a:spcAft>
                <a:spcPts val="0"/>
              </a:spcAft>
              <a:buNone/>
            </a:pPr>
            <a:r>
              <a:t/>
            </a:r>
            <a:endParaRPr b="1" i="0" sz="2000" u="none" cap="none" strike="noStrike">
              <a:solidFill>
                <a:schemeClr val="dk2"/>
              </a:solidFill>
              <a:latin typeface="Arial"/>
              <a:ea typeface="Arial"/>
              <a:cs typeface="Arial"/>
              <a:sym typeface="Arial"/>
            </a:endParaRPr>
          </a:p>
          <a:p>
            <a:pPr indent="0" lvl="0" marL="0" marR="0" rtl="0" algn="ctr">
              <a:spcBef>
                <a:spcPts val="0"/>
              </a:spcBef>
              <a:spcAft>
                <a:spcPts val="0"/>
              </a:spcAft>
              <a:buNone/>
            </a:pPr>
            <a:r>
              <a:rPr b="1" i="0" lang="en-US" sz="4400" u="none" cap="none" strike="noStrike">
                <a:solidFill>
                  <a:schemeClr val="dk1"/>
                </a:solidFill>
                <a:latin typeface="Arial"/>
                <a:ea typeface="Arial"/>
                <a:cs typeface="Arial"/>
                <a:sym typeface="Arial"/>
              </a:rPr>
              <a:t>Error Detection </a:t>
            </a:r>
            <a:br>
              <a:rPr b="1" i="0" lang="en-US" sz="4400" u="none" cap="none" strike="noStrike">
                <a:solidFill>
                  <a:schemeClr val="dk1"/>
                </a:solidFill>
                <a:latin typeface="Arial"/>
                <a:ea typeface="Arial"/>
                <a:cs typeface="Arial"/>
                <a:sym typeface="Arial"/>
              </a:rPr>
            </a:br>
            <a:r>
              <a:rPr b="1" i="0" lang="en-US" sz="4400" u="none" cap="none" strike="noStrike">
                <a:solidFill>
                  <a:schemeClr val="dk1"/>
                </a:solidFill>
                <a:latin typeface="Arial"/>
                <a:ea typeface="Arial"/>
                <a:cs typeface="Arial"/>
                <a:sym typeface="Arial"/>
              </a:rPr>
              <a:t>and </a:t>
            </a:r>
            <a:br>
              <a:rPr b="1" i="0" lang="en-US" sz="4400" u="none" cap="none" strike="noStrike">
                <a:solidFill>
                  <a:schemeClr val="dk1"/>
                </a:solidFill>
                <a:latin typeface="Arial"/>
                <a:ea typeface="Arial"/>
                <a:cs typeface="Arial"/>
                <a:sym typeface="Arial"/>
              </a:rPr>
            </a:br>
            <a:r>
              <a:rPr b="1" i="0" lang="en-US" sz="4400" u="none" cap="none" strike="noStrike">
                <a:solidFill>
                  <a:schemeClr val="dk1"/>
                </a:solidFill>
                <a:latin typeface="Arial"/>
                <a:ea typeface="Arial"/>
                <a:cs typeface="Arial"/>
                <a:sym typeface="Arial"/>
              </a:rPr>
              <a:t>Correction</a:t>
            </a:r>
            <a:endParaRPr/>
          </a:p>
        </p:txBody>
      </p:sp>
      <p:sp>
        <p:nvSpPr>
          <p:cNvPr id="224" name="Google Shape;224;p36"/>
          <p:cNvSpPr txBox="1"/>
          <p:nvPr/>
        </p:nvSpPr>
        <p:spPr>
          <a:xfrm>
            <a:off x="1524000" y="6507164"/>
            <a:ext cx="9144000" cy="2746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231" name="Google Shape;231;p37"/>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32" name="Google Shape;232;p37"/>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33" name="Google Shape;233;p37"/>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34" name="Google Shape;234;p37"/>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35" name="Google Shape;235;p37"/>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36" name="Google Shape;236;p37"/>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37" name="Google Shape;237;p37"/>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238" name="Google Shape;238;p37"/>
          <p:cNvCxnSpPr/>
          <p:nvPr/>
        </p:nvCxnSpPr>
        <p:spPr>
          <a:xfrm>
            <a:off x="2055813" y="19812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239" name="Google Shape;239;p37"/>
          <p:cNvCxnSpPr/>
          <p:nvPr/>
        </p:nvCxnSpPr>
        <p:spPr>
          <a:xfrm>
            <a:off x="2057400" y="4724400"/>
            <a:ext cx="8153400" cy="0"/>
          </a:xfrm>
          <a:prstGeom prst="straightConnector1">
            <a:avLst/>
          </a:prstGeom>
          <a:noFill/>
          <a:ln cap="flat" cmpd="sng" w="76200">
            <a:solidFill>
              <a:srgbClr val="009900"/>
            </a:solidFill>
            <a:prstDash val="solid"/>
            <a:round/>
            <a:headEnd len="med" w="med" type="none"/>
            <a:tailEnd len="med" w="med" type="none"/>
          </a:ln>
        </p:spPr>
      </p:cxnSp>
      <p:sp>
        <p:nvSpPr>
          <p:cNvPr id="240" name="Google Shape;240;p37"/>
          <p:cNvSpPr/>
          <p:nvPr/>
        </p:nvSpPr>
        <p:spPr>
          <a:xfrm>
            <a:off x="2093913" y="2073276"/>
            <a:ext cx="8077200" cy="2554545"/>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Data can be corrupted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during transmission.</a:t>
            </a:r>
            <a:br>
              <a:rPr b="1" i="0" lang="en-US" sz="3200" u="none" cap="none" strike="noStrike">
                <a:solidFill>
                  <a:schemeClr val="dk1"/>
                </a:solidFill>
                <a:latin typeface="Arial"/>
                <a:ea typeface="Arial"/>
                <a:cs typeface="Arial"/>
                <a:sym typeface="Arial"/>
              </a:rPr>
            </a:br>
            <a:endParaRPr b="1" i="0" sz="32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Some applications require that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errors be detected and corrected.</a:t>
            </a:r>
            <a:endParaRPr/>
          </a:p>
        </p:txBody>
      </p:sp>
      <p:grpSp>
        <p:nvGrpSpPr>
          <p:cNvPr id="241" name="Google Shape;241;p37"/>
          <p:cNvGrpSpPr/>
          <p:nvPr/>
        </p:nvGrpSpPr>
        <p:grpSpPr>
          <a:xfrm>
            <a:off x="2057400" y="1338264"/>
            <a:ext cx="1143000" cy="566737"/>
            <a:chOff x="1200" y="1248"/>
            <a:chExt cx="720" cy="357"/>
          </a:xfrm>
        </p:grpSpPr>
        <p:pic>
          <p:nvPicPr>
            <p:cNvPr id="242" name="Google Shape;242;p3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43" name="Google Shape;243;p3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250" name="Google Shape;250;p38"/>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51" name="Google Shape;251;p38"/>
          <p:cNvSpPr txBox="1"/>
          <p:nvPr/>
        </p:nvSpPr>
        <p:spPr>
          <a:xfrm>
            <a:off x="1752600" y="406400"/>
            <a:ext cx="2525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a:ea typeface="Times"/>
                <a:cs typeface="Times"/>
                <a:sym typeface="Times"/>
              </a:rPr>
              <a:t>10-1   INTRODUCTION</a:t>
            </a:r>
            <a:endParaRPr/>
          </a:p>
        </p:txBody>
      </p:sp>
      <p:sp>
        <p:nvSpPr>
          <p:cNvPr id="252" name="Google Shape;252;p38"/>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253" name="Google Shape;253;p38"/>
          <p:cNvSpPr/>
          <p:nvPr/>
        </p:nvSpPr>
        <p:spPr>
          <a:xfrm>
            <a:off x="1828800" y="1600200"/>
            <a:ext cx="8229600" cy="94615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1" lang="en-US" sz="2800" u="none" cap="none" strike="noStrike">
                <a:solidFill>
                  <a:schemeClr val="dk1"/>
                </a:solidFill>
                <a:latin typeface="Times New Roman"/>
                <a:ea typeface="Times New Roman"/>
                <a:cs typeface="Times New Roman"/>
                <a:sym typeface="Times New Roman"/>
              </a:rPr>
              <a:t>Let us first discuss some issues related, directly or indirectly, to error detection and correction.</a:t>
            </a:r>
            <a:endParaRPr/>
          </a:p>
        </p:txBody>
      </p:sp>
      <p:sp>
        <p:nvSpPr>
          <p:cNvPr id="254" name="Google Shape;254;p38"/>
          <p:cNvSpPr/>
          <p:nvPr/>
        </p:nvSpPr>
        <p:spPr>
          <a:xfrm>
            <a:off x="1676400" y="3371850"/>
            <a:ext cx="8382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i="0" lang="en-US" sz="2400" u="none" cap="none" strike="noStrike">
                <a:solidFill>
                  <a:srgbClr val="0033CC"/>
                </a:solidFill>
                <a:latin typeface="Times New Roman"/>
                <a:ea typeface="Times New Roman"/>
                <a:cs typeface="Times New Roman"/>
                <a:sym typeface="Times New Roman"/>
              </a:rPr>
              <a:t>Types of Errors</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Redundancy</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Detection Versus Correction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Forward Error Correction Versus Retransmission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Coding</a:t>
            </a:r>
            <a:endParaRPr/>
          </a:p>
          <a:p>
            <a:pPr indent="0" lvl="0" marL="0" marR="0" rtl="0" algn="l">
              <a:spcBef>
                <a:spcPts val="0"/>
              </a:spcBef>
              <a:spcAft>
                <a:spcPts val="0"/>
              </a:spcAft>
              <a:buClr>
                <a:schemeClr val="dk1"/>
              </a:buClr>
              <a:buSzPts val="2808"/>
              <a:buFont typeface="Noto Sans Symbols"/>
              <a:buNone/>
            </a:pPr>
            <a:r>
              <a:rPr b="1" i="0" lang="en-US" sz="2400" u="none" cap="none" strike="noStrike">
                <a:solidFill>
                  <a:srgbClr val="0033CC"/>
                </a:solidFill>
                <a:latin typeface="Times New Roman"/>
                <a:ea typeface="Times New Roman"/>
                <a:cs typeface="Times New Roman"/>
                <a:sym typeface="Times New Roman"/>
              </a:rPr>
              <a:t>Modular Arithmetic</a:t>
            </a:r>
            <a:endParaRPr/>
          </a:p>
        </p:txBody>
      </p:sp>
      <p:sp>
        <p:nvSpPr>
          <p:cNvPr id="255" name="Google Shape;255;p38"/>
          <p:cNvSpPr txBox="1"/>
          <p:nvPr/>
        </p:nvSpPr>
        <p:spPr>
          <a:xfrm>
            <a:off x="1689101" y="2895601"/>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sng" cap="none" strike="noStrike">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262" name="Google Shape;262;p39"/>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63" name="Google Shape;263;p39"/>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64" name="Google Shape;264;p39"/>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65" name="Google Shape;265;p39"/>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66" name="Google Shape;266;p39"/>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67" name="Google Shape;267;p39"/>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68" name="Google Shape;268;p39"/>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269" name="Google Shape;269;p39"/>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270" name="Google Shape;270;p39"/>
          <p:cNvCxnSpPr/>
          <p:nvPr/>
        </p:nvCxnSpPr>
        <p:spPr>
          <a:xfrm>
            <a:off x="1982788" y="3886200"/>
            <a:ext cx="8153400" cy="0"/>
          </a:xfrm>
          <a:prstGeom prst="straightConnector1">
            <a:avLst/>
          </a:prstGeom>
          <a:noFill/>
          <a:ln cap="flat" cmpd="sng" w="76200">
            <a:solidFill>
              <a:srgbClr val="009900"/>
            </a:solidFill>
            <a:prstDash val="solid"/>
            <a:round/>
            <a:headEnd len="med" w="med" type="none"/>
            <a:tailEnd len="med" w="med" type="none"/>
          </a:ln>
        </p:spPr>
      </p:cxnSp>
      <p:sp>
        <p:nvSpPr>
          <p:cNvPr id="271" name="Google Shape;271;p39"/>
          <p:cNvSpPr/>
          <p:nvPr/>
        </p:nvSpPr>
        <p:spPr>
          <a:xfrm>
            <a:off x="2019300" y="2759075"/>
            <a:ext cx="8077200" cy="106680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In a single-bit error, only 1 bit in the data unit has changed.</a:t>
            </a:r>
            <a:endParaRPr/>
          </a:p>
        </p:txBody>
      </p:sp>
      <p:grpSp>
        <p:nvGrpSpPr>
          <p:cNvPr id="272" name="Google Shape;272;p39"/>
          <p:cNvGrpSpPr/>
          <p:nvPr/>
        </p:nvGrpSpPr>
        <p:grpSpPr>
          <a:xfrm>
            <a:off x="2057400" y="1947864"/>
            <a:ext cx="1143000" cy="566737"/>
            <a:chOff x="1200" y="1248"/>
            <a:chExt cx="720" cy="357"/>
          </a:xfrm>
        </p:grpSpPr>
        <p:pic>
          <p:nvPicPr>
            <p:cNvPr id="273" name="Google Shape;273;p3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74" name="Google Shape;274;p3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grpSp>
        <p:nvGrpSpPr>
          <p:cNvPr id="280" name="Google Shape;280;p40"/>
          <p:cNvGrpSpPr/>
          <p:nvPr/>
        </p:nvGrpSpPr>
        <p:grpSpPr>
          <a:xfrm>
            <a:off x="3251894" y="1397834"/>
            <a:ext cx="5688210" cy="4062330"/>
            <a:chOff x="203894" y="834"/>
            <a:chExt cx="5688210" cy="4062330"/>
          </a:xfrm>
        </p:grpSpPr>
        <p:sp>
          <p:nvSpPr>
            <p:cNvPr id="281" name="Google Shape;281;p40"/>
            <p:cNvSpPr/>
            <p:nvPr/>
          </p:nvSpPr>
          <p:spPr>
            <a:xfrm>
              <a:off x="2912566" y="1548840"/>
              <a:ext cx="1489769" cy="708994"/>
            </a:xfrm>
            <a:custGeom>
              <a:rect b="b" l="l" r="r" t="t"/>
              <a:pathLst>
                <a:path extrusionOk="0" h="120000" w="120000">
                  <a:moveTo>
                    <a:pt x="0" y="0"/>
                  </a:moveTo>
                  <a:lnTo>
                    <a:pt x="0" y="81777"/>
                  </a:lnTo>
                  <a:lnTo>
                    <a:pt x="120000" y="81777"/>
                  </a:lnTo>
                  <a:lnTo>
                    <a:pt x="120000" y="120000"/>
                  </a:lnTo>
                </a:path>
              </a:pathLst>
            </a:custGeom>
            <a:noFill/>
            <a:ln cap="flat" cmpd="sng" w="12700">
              <a:solidFill>
                <a:srgbClr val="345A99"/>
              </a:solidFill>
              <a:prstDash val="solid"/>
              <a:miter lim="800000"/>
              <a:headEnd len="sm" w="sm" type="none"/>
              <a:tailEnd len="sm" w="sm" type="none"/>
            </a:ln>
          </p:spPr>
        </p:sp>
        <p:sp>
          <p:nvSpPr>
            <p:cNvPr id="282" name="Google Shape;282;p40"/>
            <p:cNvSpPr/>
            <p:nvPr/>
          </p:nvSpPr>
          <p:spPr>
            <a:xfrm>
              <a:off x="1422796" y="1548840"/>
              <a:ext cx="1489769" cy="708994"/>
            </a:xfrm>
            <a:custGeom>
              <a:rect b="b" l="l" r="r" t="t"/>
              <a:pathLst>
                <a:path extrusionOk="0" h="120000" w="120000">
                  <a:moveTo>
                    <a:pt x="120000" y="0"/>
                  </a:moveTo>
                  <a:lnTo>
                    <a:pt x="120000" y="81777"/>
                  </a:lnTo>
                  <a:lnTo>
                    <a:pt x="0" y="81777"/>
                  </a:lnTo>
                  <a:lnTo>
                    <a:pt x="0" y="120000"/>
                  </a:lnTo>
                </a:path>
              </a:pathLst>
            </a:custGeom>
            <a:noFill/>
            <a:ln cap="flat" cmpd="sng" w="12700">
              <a:solidFill>
                <a:srgbClr val="345A99"/>
              </a:solidFill>
              <a:prstDash val="solid"/>
              <a:miter lim="800000"/>
              <a:headEnd len="sm" w="sm" type="none"/>
              <a:tailEnd len="sm" w="sm" type="none"/>
            </a:ln>
          </p:spPr>
        </p:sp>
        <p:sp>
          <p:nvSpPr>
            <p:cNvPr id="283" name="Google Shape;283;p40"/>
            <p:cNvSpPr/>
            <p:nvPr/>
          </p:nvSpPr>
          <p:spPr>
            <a:xfrm>
              <a:off x="1693664" y="834"/>
              <a:ext cx="2437804" cy="154800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
            <p:cNvSpPr/>
            <p:nvPr/>
          </p:nvSpPr>
          <p:spPr>
            <a:xfrm>
              <a:off x="1964531" y="258158"/>
              <a:ext cx="2437804" cy="1548005"/>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
            <p:cNvSpPr txBox="1"/>
            <p:nvPr/>
          </p:nvSpPr>
          <p:spPr>
            <a:xfrm>
              <a:off x="2009871" y="303498"/>
              <a:ext cx="2347124" cy="1457325"/>
            </a:xfrm>
            <a:prstGeom prst="rect">
              <a:avLst/>
            </a:prstGeom>
            <a:noFill/>
            <a:ln>
              <a:noFill/>
            </a:ln>
          </p:spPr>
          <p:txBody>
            <a:bodyPr anchorCtr="0" anchor="ctr" bIns="156200" lIns="156200" spcFirstLastPara="1" rIns="156200" wrap="square" tIns="156200">
              <a:noAutofit/>
            </a:bodyPr>
            <a:lstStyle/>
            <a:p>
              <a:pPr indent="0" lvl="0" marL="0" marR="0" rtl="0" algn="ctr">
                <a:lnSpc>
                  <a:spcPct val="90000"/>
                </a:lnSpc>
                <a:spcBef>
                  <a:spcPts val="0"/>
                </a:spcBef>
                <a:spcAft>
                  <a:spcPts val="0"/>
                </a:spcAft>
                <a:buNone/>
              </a:pPr>
              <a:r>
                <a:rPr b="0" i="0" lang="en-US" sz="4100" u="none" cap="none" strike="noStrike">
                  <a:solidFill>
                    <a:schemeClr val="dk1"/>
                  </a:solidFill>
                  <a:latin typeface="Calibri"/>
                  <a:ea typeface="Calibri"/>
                  <a:cs typeface="Calibri"/>
                  <a:sym typeface="Calibri"/>
                </a:rPr>
                <a:t>Types of Errors</a:t>
              </a:r>
              <a:endParaRPr b="0" i="0" sz="4100" u="none" cap="none" strike="noStrike">
                <a:solidFill>
                  <a:schemeClr val="dk1"/>
                </a:solidFill>
                <a:latin typeface="Calibri"/>
                <a:ea typeface="Calibri"/>
                <a:cs typeface="Calibri"/>
                <a:sym typeface="Calibri"/>
              </a:endParaRPr>
            </a:p>
          </p:txBody>
        </p:sp>
        <p:sp>
          <p:nvSpPr>
            <p:cNvPr id="286" name="Google Shape;286;p40"/>
            <p:cNvSpPr/>
            <p:nvPr/>
          </p:nvSpPr>
          <p:spPr>
            <a:xfrm>
              <a:off x="203894" y="2257835"/>
              <a:ext cx="2437804" cy="154800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a:off x="474761" y="2515159"/>
              <a:ext cx="2437804" cy="1548005"/>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txBox="1"/>
            <p:nvPr/>
          </p:nvSpPr>
          <p:spPr>
            <a:xfrm>
              <a:off x="520101" y="2560499"/>
              <a:ext cx="2347124" cy="1457325"/>
            </a:xfrm>
            <a:prstGeom prst="rect">
              <a:avLst/>
            </a:prstGeom>
            <a:noFill/>
            <a:ln>
              <a:noFill/>
            </a:ln>
          </p:spPr>
          <p:txBody>
            <a:bodyPr anchorCtr="0" anchor="ctr" bIns="156200" lIns="156200" spcFirstLastPara="1" rIns="156200" wrap="square" tIns="156200">
              <a:noAutofit/>
            </a:bodyPr>
            <a:lstStyle/>
            <a:p>
              <a:pPr indent="0" lvl="0" marL="0" marR="0" rtl="0" algn="ctr">
                <a:lnSpc>
                  <a:spcPct val="90000"/>
                </a:lnSpc>
                <a:spcBef>
                  <a:spcPts val="0"/>
                </a:spcBef>
                <a:spcAft>
                  <a:spcPts val="0"/>
                </a:spcAft>
                <a:buNone/>
              </a:pPr>
              <a:r>
                <a:rPr b="0" i="0" lang="en-US" sz="4100" u="none" cap="none" strike="noStrike">
                  <a:solidFill>
                    <a:schemeClr val="dk1"/>
                  </a:solidFill>
                  <a:latin typeface="Calibri"/>
                  <a:ea typeface="Calibri"/>
                  <a:cs typeface="Calibri"/>
                  <a:sym typeface="Calibri"/>
                </a:rPr>
                <a:t>Single Bit</a:t>
              </a:r>
              <a:endParaRPr b="0" i="0" sz="4100" u="none" cap="none" strike="noStrike">
                <a:solidFill>
                  <a:schemeClr val="dk1"/>
                </a:solidFill>
                <a:latin typeface="Calibri"/>
                <a:ea typeface="Calibri"/>
                <a:cs typeface="Calibri"/>
                <a:sym typeface="Calibri"/>
              </a:endParaRPr>
            </a:p>
          </p:txBody>
        </p:sp>
        <p:sp>
          <p:nvSpPr>
            <p:cNvPr id="289" name="Google Shape;289;p40"/>
            <p:cNvSpPr/>
            <p:nvPr/>
          </p:nvSpPr>
          <p:spPr>
            <a:xfrm>
              <a:off x="3183433" y="2257835"/>
              <a:ext cx="2437804" cy="154800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p:nvPr/>
          </p:nvSpPr>
          <p:spPr>
            <a:xfrm>
              <a:off x="3454300" y="2515159"/>
              <a:ext cx="2437804" cy="1548005"/>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txBox="1"/>
            <p:nvPr/>
          </p:nvSpPr>
          <p:spPr>
            <a:xfrm>
              <a:off x="3499640" y="2560499"/>
              <a:ext cx="2347124" cy="1457325"/>
            </a:xfrm>
            <a:prstGeom prst="rect">
              <a:avLst/>
            </a:prstGeom>
            <a:noFill/>
            <a:ln>
              <a:noFill/>
            </a:ln>
          </p:spPr>
          <p:txBody>
            <a:bodyPr anchorCtr="0" anchor="ctr" bIns="156200" lIns="156200" spcFirstLastPara="1" rIns="156200" wrap="square" tIns="156200">
              <a:noAutofit/>
            </a:bodyPr>
            <a:lstStyle/>
            <a:p>
              <a:pPr indent="0" lvl="0" marL="0" marR="0" rtl="0" algn="ctr">
                <a:lnSpc>
                  <a:spcPct val="90000"/>
                </a:lnSpc>
                <a:spcBef>
                  <a:spcPts val="0"/>
                </a:spcBef>
                <a:spcAft>
                  <a:spcPts val="0"/>
                </a:spcAft>
                <a:buNone/>
              </a:pPr>
              <a:r>
                <a:rPr b="0" i="0" lang="en-US" sz="4100" u="none" cap="none" strike="noStrike">
                  <a:solidFill>
                    <a:schemeClr val="dk1"/>
                  </a:solidFill>
                  <a:latin typeface="Calibri"/>
                  <a:ea typeface="Calibri"/>
                  <a:cs typeface="Calibri"/>
                  <a:sym typeface="Calibri"/>
                </a:rPr>
                <a:t>Burst Error</a:t>
              </a:r>
              <a:endParaRPr b="0" i="0" sz="4100" u="none" cap="none" strike="noStrike">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cxnSp>
        <p:nvCxnSpPr>
          <p:cNvPr id="298" name="Google Shape;298;p41"/>
          <p:cNvCxnSpPr/>
          <p:nvPr/>
        </p:nvCxnSpPr>
        <p:spPr>
          <a:xfrm>
            <a:off x="1676400" y="533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299" name="Google Shape;299;p41"/>
          <p:cNvCxnSpPr/>
          <p:nvPr/>
        </p:nvCxnSpPr>
        <p:spPr>
          <a:xfrm>
            <a:off x="1676400" y="1371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300" name="Google Shape;300;p41"/>
          <p:cNvSpPr txBox="1"/>
          <p:nvPr/>
        </p:nvSpPr>
        <p:spPr>
          <a:xfrm>
            <a:off x="1828801" y="762000"/>
            <a:ext cx="34194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folHlink"/>
                </a:solidFill>
                <a:latin typeface="Times New Roman"/>
                <a:ea typeface="Times New Roman"/>
                <a:cs typeface="Times New Roman"/>
                <a:sym typeface="Times New Roman"/>
              </a:rPr>
              <a:t>Figure 10.1  </a:t>
            </a:r>
            <a:r>
              <a:rPr b="1" i="1" lang="en-US" sz="2000" u="none" cap="none" strike="noStrike">
                <a:solidFill>
                  <a:schemeClr val="dk1"/>
                </a:solidFill>
                <a:latin typeface="Times New Roman"/>
                <a:ea typeface="Times New Roman"/>
                <a:cs typeface="Times New Roman"/>
                <a:sym typeface="Times New Roman"/>
              </a:rPr>
              <a:t>Single-bit error</a:t>
            </a:r>
            <a:endParaRPr/>
          </a:p>
        </p:txBody>
      </p:sp>
      <p:cxnSp>
        <p:nvCxnSpPr>
          <p:cNvPr id="301" name="Google Shape;301;p41"/>
          <p:cNvCxnSpPr/>
          <p:nvPr/>
        </p:nvCxnSpPr>
        <p:spPr>
          <a:xfrm>
            <a:off x="1676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302" name="Google Shape;302;p41"/>
          <p:cNvPicPr preferRelativeResize="0"/>
          <p:nvPr/>
        </p:nvPicPr>
        <p:blipFill rotWithShape="1">
          <a:blip r:embed="rId3">
            <a:alphaModFix/>
          </a:blip>
          <a:srcRect b="0" l="0" r="0" t="0"/>
          <a:stretch/>
        </p:blipFill>
        <p:spPr>
          <a:xfrm>
            <a:off x="2019300" y="2587625"/>
            <a:ext cx="8153400" cy="1682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309" name="Google Shape;309;p42"/>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10" name="Google Shape;310;p42"/>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11" name="Google Shape;311;p42"/>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12" name="Google Shape;312;p42"/>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13" name="Google Shape;313;p42"/>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14" name="Google Shape;314;p42"/>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15" name="Google Shape;315;p42"/>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316" name="Google Shape;316;p42"/>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317" name="Google Shape;317;p42"/>
          <p:cNvCxnSpPr/>
          <p:nvPr/>
        </p:nvCxnSpPr>
        <p:spPr>
          <a:xfrm>
            <a:off x="1982788" y="3886200"/>
            <a:ext cx="8153400" cy="0"/>
          </a:xfrm>
          <a:prstGeom prst="straightConnector1">
            <a:avLst/>
          </a:prstGeom>
          <a:noFill/>
          <a:ln cap="flat" cmpd="sng" w="76200">
            <a:solidFill>
              <a:srgbClr val="009900"/>
            </a:solidFill>
            <a:prstDash val="solid"/>
            <a:round/>
            <a:headEnd len="med" w="med" type="none"/>
            <a:tailEnd len="med" w="med" type="none"/>
          </a:ln>
        </p:spPr>
      </p:cxnSp>
      <p:sp>
        <p:nvSpPr>
          <p:cNvPr id="318" name="Google Shape;318;p42"/>
          <p:cNvSpPr/>
          <p:nvPr/>
        </p:nvSpPr>
        <p:spPr>
          <a:xfrm>
            <a:off x="2019300" y="2759075"/>
            <a:ext cx="8077200" cy="106680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A burst error means that 2 or more bits in the data unit have changed.</a:t>
            </a:r>
            <a:endParaRPr/>
          </a:p>
        </p:txBody>
      </p:sp>
      <p:grpSp>
        <p:nvGrpSpPr>
          <p:cNvPr id="319" name="Google Shape;319;p42"/>
          <p:cNvGrpSpPr/>
          <p:nvPr/>
        </p:nvGrpSpPr>
        <p:grpSpPr>
          <a:xfrm>
            <a:off x="2057400" y="2024064"/>
            <a:ext cx="1143000" cy="566737"/>
            <a:chOff x="1200" y="1248"/>
            <a:chExt cx="720" cy="357"/>
          </a:xfrm>
        </p:grpSpPr>
        <p:pic>
          <p:nvPicPr>
            <p:cNvPr id="320" name="Google Shape;320;p4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21" name="Google Shape;321;p4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217345"/>
            <a:ext cx="10515600" cy="7155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Nodes and Links</a:t>
            </a:r>
            <a:endParaRPr b="1"/>
          </a:p>
        </p:txBody>
      </p:sp>
      <p:pic>
        <p:nvPicPr>
          <p:cNvPr id="104" name="Google Shape;104;p16"/>
          <p:cNvPicPr preferRelativeResize="0"/>
          <p:nvPr>
            <p:ph idx="1" type="body"/>
          </p:nvPr>
        </p:nvPicPr>
        <p:blipFill rotWithShape="1">
          <a:blip r:embed="rId3">
            <a:alphaModFix/>
          </a:blip>
          <a:srcRect b="0" l="0" r="0" t="0"/>
          <a:stretch/>
        </p:blipFill>
        <p:spPr>
          <a:xfrm>
            <a:off x="1357746" y="1533236"/>
            <a:ext cx="9208654" cy="341281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cxnSp>
        <p:nvCxnSpPr>
          <p:cNvPr id="328" name="Google Shape;328;p43"/>
          <p:cNvCxnSpPr/>
          <p:nvPr/>
        </p:nvCxnSpPr>
        <p:spPr>
          <a:xfrm>
            <a:off x="1676400" y="533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329" name="Google Shape;329;p43"/>
          <p:cNvCxnSpPr/>
          <p:nvPr/>
        </p:nvCxnSpPr>
        <p:spPr>
          <a:xfrm>
            <a:off x="1676400" y="1371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330" name="Google Shape;330;p43"/>
          <p:cNvSpPr txBox="1"/>
          <p:nvPr/>
        </p:nvSpPr>
        <p:spPr>
          <a:xfrm>
            <a:off x="1828801" y="762000"/>
            <a:ext cx="41751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folHlink"/>
                </a:solidFill>
                <a:latin typeface="Times New Roman"/>
                <a:ea typeface="Times New Roman"/>
                <a:cs typeface="Times New Roman"/>
                <a:sym typeface="Times New Roman"/>
              </a:rPr>
              <a:t>Figure 10.2  </a:t>
            </a:r>
            <a:r>
              <a:rPr b="1" i="1" lang="en-US" sz="2000" u="none" cap="none" strike="noStrike">
                <a:solidFill>
                  <a:schemeClr val="dk1"/>
                </a:solidFill>
                <a:latin typeface="Times New Roman"/>
                <a:ea typeface="Times New Roman"/>
                <a:cs typeface="Times New Roman"/>
                <a:sym typeface="Times New Roman"/>
              </a:rPr>
              <a:t>Burst error of length 8</a:t>
            </a:r>
            <a:endParaRPr/>
          </a:p>
        </p:txBody>
      </p:sp>
      <p:cxnSp>
        <p:nvCxnSpPr>
          <p:cNvPr id="331" name="Google Shape;331;p43"/>
          <p:cNvCxnSpPr/>
          <p:nvPr/>
        </p:nvCxnSpPr>
        <p:spPr>
          <a:xfrm>
            <a:off x="1676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332" name="Google Shape;332;p43"/>
          <p:cNvPicPr preferRelativeResize="0"/>
          <p:nvPr/>
        </p:nvPicPr>
        <p:blipFill rotWithShape="1">
          <a:blip r:embed="rId3">
            <a:alphaModFix/>
          </a:blip>
          <a:srcRect b="0" l="0" r="0" t="0"/>
          <a:stretch/>
        </p:blipFill>
        <p:spPr>
          <a:xfrm>
            <a:off x="2511426" y="1698626"/>
            <a:ext cx="7167563" cy="34591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339" name="Google Shape;339;p44"/>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40" name="Google Shape;340;p44"/>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41" name="Google Shape;341;p44"/>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42" name="Google Shape;342;p44"/>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43" name="Google Shape;343;p44"/>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44" name="Google Shape;344;p44"/>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45" name="Google Shape;345;p44"/>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346" name="Google Shape;346;p44"/>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347" name="Google Shape;347;p44"/>
          <p:cNvCxnSpPr/>
          <p:nvPr/>
        </p:nvCxnSpPr>
        <p:spPr>
          <a:xfrm>
            <a:off x="1982788" y="4419600"/>
            <a:ext cx="8153400" cy="0"/>
          </a:xfrm>
          <a:prstGeom prst="straightConnector1">
            <a:avLst/>
          </a:prstGeom>
          <a:noFill/>
          <a:ln cap="flat" cmpd="sng" w="76200">
            <a:solidFill>
              <a:srgbClr val="009900"/>
            </a:solidFill>
            <a:prstDash val="solid"/>
            <a:round/>
            <a:headEnd len="med" w="med" type="none"/>
            <a:tailEnd len="med" w="med" type="none"/>
          </a:ln>
        </p:spPr>
      </p:cxnSp>
      <p:sp>
        <p:nvSpPr>
          <p:cNvPr id="348" name="Google Shape;348;p44"/>
          <p:cNvSpPr/>
          <p:nvPr/>
        </p:nvSpPr>
        <p:spPr>
          <a:xfrm>
            <a:off x="2019300" y="2759075"/>
            <a:ext cx="8077200" cy="1570038"/>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To detect or correct errors, we need to send extra (redundant) bits with data.</a:t>
            </a:r>
            <a:endParaRPr/>
          </a:p>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This is called Redundant Bit.</a:t>
            </a:r>
            <a:endParaRPr/>
          </a:p>
        </p:txBody>
      </p:sp>
      <p:grpSp>
        <p:nvGrpSpPr>
          <p:cNvPr id="349" name="Google Shape;349;p44"/>
          <p:cNvGrpSpPr/>
          <p:nvPr/>
        </p:nvGrpSpPr>
        <p:grpSpPr>
          <a:xfrm>
            <a:off x="2057400" y="2024064"/>
            <a:ext cx="1143000" cy="566737"/>
            <a:chOff x="1200" y="1248"/>
            <a:chExt cx="720" cy="357"/>
          </a:xfrm>
        </p:grpSpPr>
        <p:pic>
          <p:nvPicPr>
            <p:cNvPr id="350" name="Google Shape;350;p4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51" name="Google Shape;351;p4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Detection versus Correction </a:t>
            </a:r>
            <a:endParaRPr/>
          </a:p>
        </p:txBody>
      </p:sp>
      <p:sp>
        <p:nvSpPr>
          <p:cNvPr id="357" name="Google Shape;357;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correction of errors is more difficult than the detection. </a:t>
            </a:r>
            <a:endParaRPr/>
          </a:p>
          <a:p>
            <a:pPr indent="-228600" lvl="0" marL="228600" rtl="0" algn="l">
              <a:lnSpc>
                <a:spcPct val="90000"/>
              </a:lnSpc>
              <a:spcBef>
                <a:spcPts val="1000"/>
              </a:spcBef>
              <a:spcAft>
                <a:spcPts val="0"/>
              </a:spcAft>
              <a:buClr>
                <a:schemeClr val="dk1"/>
              </a:buClr>
              <a:buSzPts val="2800"/>
              <a:buChar char="•"/>
            </a:pPr>
            <a:r>
              <a:rPr lang="en-US"/>
              <a:t>In detection, only check is made if error is present? Answer is simple, yes or no.</a:t>
            </a:r>
            <a:endParaRPr/>
          </a:p>
          <a:p>
            <a:pPr indent="-228600" lvl="0" marL="228600" rtl="0" algn="l">
              <a:lnSpc>
                <a:spcPct val="90000"/>
              </a:lnSpc>
              <a:spcBef>
                <a:spcPts val="1000"/>
              </a:spcBef>
              <a:spcAft>
                <a:spcPts val="0"/>
              </a:spcAft>
              <a:buClr>
                <a:schemeClr val="dk1"/>
              </a:buClr>
              <a:buSzPts val="2800"/>
              <a:buChar char="•"/>
            </a:pPr>
            <a:r>
              <a:rPr lang="en-US"/>
              <a:t>In correction, once the check is made and error is detected, it also locates the error. Answer is additional information of location of error to perform correction. </a:t>
            </a:r>
            <a:endParaRPr/>
          </a:p>
        </p:txBody>
      </p:sp>
      <p:sp>
        <p:nvSpPr>
          <p:cNvPr id="358" name="Google Shape;358;p4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1828800" y="17463"/>
            <a:ext cx="8229600" cy="7159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Coding</a:t>
            </a:r>
            <a:endParaRPr/>
          </a:p>
        </p:txBody>
      </p:sp>
      <p:sp>
        <p:nvSpPr>
          <p:cNvPr id="364" name="Google Shape;364;p46"/>
          <p:cNvSpPr txBox="1"/>
          <p:nvPr>
            <p:ph idx="1" type="body"/>
          </p:nvPr>
        </p:nvSpPr>
        <p:spPr>
          <a:xfrm>
            <a:off x="1752600" y="733426"/>
            <a:ext cx="8915400" cy="58959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Redundancy is achieved through various coding schemes. </a:t>
            </a:r>
            <a:endParaRPr/>
          </a:p>
          <a:p>
            <a:pPr indent="-228600" lvl="0" marL="228600" rtl="0" algn="l">
              <a:lnSpc>
                <a:spcPct val="90000"/>
              </a:lnSpc>
              <a:spcBef>
                <a:spcPts val="1000"/>
              </a:spcBef>
              <a:spcAft>
                <a:spcPts val="0"/>
              </a:spcAft>
              <a:buClr>
                <a:schemeClr val="dk1"/>
              </a:buClr>
              <a:buSzPts val="2800"/>
              <a:buChar char="•"/>
            </a:pPr>
            <a:r>
              <a:rPr lang="en-US"/>
              <a:t>We can divide coding schemes into two broad categories: </a:t>
            </a:r>
            <a:r>
              <a:rPr b="1" lang="en-US"/>
              <a:t>block coding </a:t>
            </a:r>
            <a:r>
              <a:rPr lang="en-US"/>
              <a:t>and </a:t>
            </a:r>
            <a:r>
              <a:rPr b="1" lang="en-US"/>
              <a:t>convolution coding</a:t>
            </a:r>
            <a:r>
              <a:rPr i="1" lang="en-US"/>
              <a:t>. </a:t>
            </a:r>
            <a:endParaRPr/>
          </a:p>
          <a:p>
            <a:pPr indent="-228600" lvl="0" marL="228600" rtl="0" algn="l">
              <a:lnSpc>
                <a:spcPct val="90000"/>
              </a:lnSpc>
              <a:spcBef>
                <a:spcPts val="1000"/>
              </a:spcBef>
              <a:spcAft>
                <a:spcPts val="0"/>
              </a:spcAft>
              <a:buClr>
                <a:schemeClr val="dk1"/>
              </a:buClr>
              <a:buSzPts val="2800"/>
              <a:buChar char="•"/>
            </a:pPr>
            <a:r>
              <a:rPr lang="en-US"/>
              <a:t>The receiver can detect error/ a change in the original codeword, if it follows these two conditions:</a:t>
            </a:r>
            <a:br>
              <a:rPr lang="en-US"/>
            </a:br>
            <a:r>
              <a:rPr b="1" lang="en-US"/>
              <a:t>1. </a:t>
            </a:r>
            <a:r>
              <a:rPr lang="en-US"/>
              <a:t>The receiver has (or can find) a list of valid codewords.</a:t>
            </a:r>
            <a:br>
              <a:rPr lang="en-US"/>
            </a:br>
            <a:r>
              <a:rPr b="1" lang="en-US"/>
              <a:t>2. </a:t>
            </a:r>
            <a:r>
              <a:rPr lang="en-US"/>
              <a:t>The original codeword has changed to an invalid one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371" name="Google Shape;371;p47"/>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72" name="Google Shape;372;p47"/>
          <p:cNvSpPr txBox="1"/>
          <p:nvPr/>
        </p:nvSpPr>
        <p:spPr>
          <a:xfrm>
            <a:off x="1752600" y="406400"/>
            <a:ext cx="25186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a:ea typeface="Times"/>
                <a:cs typeface="Times"/>
                <a:sym typeface="Times"/>
              </a:rPr>
              <a:t>10-2   BLOCK CODING</a:t>
            </a:r>
            <a:endParaRPr/>
          </a:p>
        </p:txBody>
      </p:sp>
      <p:sp>
        <p:nvSpPr>
          <p:cNvPr id="373" name="Google Shape;373;p47"/>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374" name="Google Shape;374;p47"/>
          <p:cNvSpPr/>
          <p:nvPr/>
        </p:nvSpPr>
        <p:spPr>
          <a:xfrm>
            <a:off x="1828800" y="1377951"/>
            <a:ext cx="8229600" cy="180022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1" lang="en-US" sz="2800" u="none" cap="none" strike="noStrike">
                <a:solidFill>
                  <a:schemeClr val="dk1"/>
                </a:solidFill>
                <a:latin typeface="Times New Roman"/>
                <a:ea typeface="Times New Roman"/>
                <a:cs typeface="Times New Roman"/>
                <a:sym typeface="Times New Roman"/>
              </a:rPr>
              <a:t>In block coding, we divide our message into blocks, each of k bits, called </a:t>
            </a:r>
            <a:r>
              <a:rPr b="0" i="1" lang="en-US" sz="2800" u="none" cap="none" strike="noStrike">
                <a:solidFill>
                  <a:schemeClr val="hlink"/>
                </a:solidFill>
                <a:latin typeface="Times New Roman"/>
                <a:ea typeface="Times New Roman"/>
                <a:cs typeface="Times New Roman"/>
                <a:sym typeface="Times New Roman"/>
              </a:rPr>
              <a:t>datawords</a:t>
            </a:r>
            <a:r>
              <a:rPr b="0" i="1" lang="en-US" sz="2800" u="none" cap="none" strike="noStrike">
                <a:solidFill>
                  <a:schemeClr val="dk1"/>
                </a:solidFill>
                <a:latin typeface="Times New Roman"/>
                <a:ea typeface="Times New Roman"/>
                <a:cs typeface="Times New Roman"/>
                <a:sym typeface="Times New Roman"/>
              </a:rPr>
              <a:t>. We add r redundant bits to each block to make the length n = k + r. The resulting n-bit blocks are called </a:t>
            </a:r>
            <a:r>
              <a:rPr b="0" i="1" lang="en-US" sz="2800" u="none" cap="none" strike="noStrike">
                <a:solidFill>
                  <a:schemeClr val="hlink"/>
                </a:solidFill>
                <a:latin typeface="Times New Roman"/>
                <a:ea typeface="Times New Roman"/>
                <a:cs typeface="Times New Roman"/>
                <a:sym typeface="Times New Roman"/>
              </a:rPr>
              <a:t>codewords</a:t>
            </a:r>
            <a:r>
              <a:rPr b="0" i="1" lang="en-US" sz="2800" u="none" cap="none" strike="noStrike">
                <a:solidFill>
                  <a:schemeClr val="dk1"/>
                </a:solidFill>
                <a:latin typeface="Times New Roman"/>
                <a:ea typeface="Times New Roman"/>
                <a:cs typeface="Times New Roman"/>
                <a:sym typeface="Times New Roman"/>
              </a:rPr>
              <a:t>.</a:t>
            </a:r>
            <a:endParaRPr/>
          </a:p>
        </p:txBody>
      </p:sp>
      <p:sp>
        <p:nvSpPr>
          <p:cNvPr id="375" name="Google Shape;375;p47"/>
          <p:cNvSpPr/>
          <p:nvPr/>
        </p:nvSpPr>
        <p:spPr>
          <a:xfrm>
            <a:off x="1676400" y="4679950"/>
            <a:ext cx="67056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i="0" lang="en-US" sz="2400" u="none" cap="none" strike="noStrike">
                <a:solidFill>
                  <a:srgbClr val="0033CC"/>
                </a:solidFill>
                <a:latin typeface="Times New Roman"/>
                <a:ea typeface="Times New Roman"/>
                <a:cs typeface="Times New Roman"/>
                <a:sym typeface="Times New Roman"/>
              </a:rPr>
              <a:t>Error Detection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Error Correction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Hamming Distance</a:t>
            </a:r>
            <a:endParaRPr/>
          </a:p>
          <a:p>
            <a:pPr indent="0" lvl="0" marL="0" marR="0" rtl="0" algn="l">
              <a:spcBef>
                <a:spcPts val="0"/>
              </a:spcBef>
              <a:spcAft>
                <a:spcPts val="0"/>
              </a:spcAft>
              <a:buClr>
                <a:schemeClr val="dk1"/>
              </a:buClr>
              <a:buSzPts val="2808"/>
              <a:buFont typeface="Noto Sans Symbols"/>
              <a:buNone/>
            </a:pPr>
            <a:r>
              <a:rPr b="1" i="0" lang="en-US" sz="2400" u="none" cap="none" strike="noStrike">
                <a:solidFill>
                  <a:srgbClr val="0033CC"/>
                </a:solidFill>
                <a:latin typeface="Times New Roman"/>
                <a:ea typeface="Times New Roman"/>
                <a:cs typeface="Times New Roman"/>
                <a:sym typeface="Times New Roman"/>
              </a:rPr>
              <a:t>Minimum Hamming Distance</a:t>
            </a:r>
            <a:endParaRPr/>
          </a:p>
        </p:txBody>
      </p:sp>
      <p:sp>
        <p:nvSpPr>
          <p:cNvPr id="376" name="Google Shape;376;p47"/>
          <p:cNvSpPr txBox="1"/>
          <p:nvPr/>
        </p:nvSpPr>
        <p:spPr>
          <a:xfrm>
            <a:off x="1689101" y="4203701"/>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sng" cap="none" strike="noStrike">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cxnSp>
        <p:nvCxnSpPr>
          <p:cNvPr id="383" name="Google Shape;383;p48"/>
          <p:cNvCxnSpPr/>
          <p:nvPr/>
        </p:nvCxnSpPr>
        <p:spPr>
          <a:xfrm>
            <a:off x="1676400" y="533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384" name="Google Shape;384;p48"/>
          <p:cNvCxnSpPr/>
          <p:nvPr/>
        </p:nvCxnSpPr>
        <p:spPr>
          <a:xfrm>
            <a:off x="1676400" y="1371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385" name="Google Shape;385;p48"/>
          <p:cNvSpPr txBox="1"/>
          <p:nvPr/>
        </p:nvSpPr>
        <p:spPr>
          <a:xfrm>
            <a:off x="1828800" y="762000"/>
            <a:ext cx="6229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folHlink"/>
                </a:solidFill>
                <a:latin typeface="Times New Roman"/>
                <a:ea typeface="Times New Roman"/>
                <a:cs typeface="Times New Roman"/>
                <a:sym typeface="Times New Roman"/>
              </a:rPr>
              <a:t>Figure 10.5  </a:t>
            </a:r>
            <a:r>
              <a:rPr b="1" i="1" lang="en-US" sz="2000" u="none" cap="none" strike="noStrike">
                <a:solidFill>
                  <a:schemeClr val="dk1"/>
                </a:solidFill>
                <a:latin typeface="Times New Roman"/>
                <a:ea typeface="Times New Roman"/>
                <a:cs typeface="Times New Roman"/>
                <a:sym typeface="Times New Roman"/>
              </a:rPr>
              <a:t>Datawords and codewords in block coding</a:t>
            </a:r>
            <a:endParaRPr/>
          </a:p>
        </p:txBody>
      </p:sp>
      <p:cxnSp>
        <p:nvCxnSpPr>
          <p:cNvPr id="386" name="Google Shape;386;p48"/>
          <p:cNvCxnSpPr/>
          <p:nvPr/>
        </p:nvCxnSpPr>
        <p:spPr>
          <a:xfrm>
            <a:off x="1676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387" name="Google Shape;387;p48"/>
          <p:cNvPicPr preferRelativeResize="0"/>
          <p:nvPr/>
        </p:nvPicPr>
        <p:blipFill rotWithShape="1">
          <a:blip r:embed="rId3">
            <a:alphaModFix/>
          </a:blip>
          <a:srcRect b="0" l="0" r="0" t="0"/>
          <a:stretch/>
        </p:blipFill>
        <p:spPr>
          <a:xfrm>
            <a:off x="2439988" y="2479676"/>
            <a:ext cx="7085012" cy="2625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cxnSp>
        <p:nvCxnSpPr>
          <p:cNvPr id="394" name="Google Shape;394;p49"/>
          <p:cNvCxnSpPr/>
          <p:nvPr/>
        </p:nvCxnSpPr>
        <p:spPr>
          <a:xfrm>
            <a:off x="1676400" y="533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395" name="Google Shape;395;p49"/>
          <p:cNvCxnSpPr/>
          <p:nvPr/>
        </p:nvCxnSpPr>
        <p:spPr>
          <a:xfrm>
            <a:off x="1676400" y="1371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396" name="Google Shape;396;p49"/>
          <p:cNvSpPr txBox="1"/>
          <p:nvPr/>
        </p:nvSpPr>
        <p:spPr>
          <a:xfrm>
            <a:off x="1828800" y="762000"/>
            <a:ext cx="61610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folHlink"/>
                </a:solidFill>
                <a:latin typeface="Times New Roman"/>
                <a:ea typeface="Times New Roman"/>
                <a:cs typeface="Times New Roman"/>
                <a:sym typeface="Times New Roman"/>
              </a:rPr>
              <a:t>Figure 10.6  </a:t>
            </a:r>
            <a:r>
              <a:rPr b="1" i="1" lang="en-US" sz="2000" u="none" cap="none" strike="noStrike">
                <a:solidFill>
                  <a:schemeClr val="dk1"/>
                </a:solidFill>
                <a:latin typeface="Times New Roman"/>
                <a:ea typeface="Times New Roman"/>
                <a:cs typeface="Times New Roman"/>
                <a:sym typeface="Times New Roman"/>
              </a:rPr>
              <a:t>Process of error detection in block coding</a:t>
            </a:r>
            <a:endParaRPr/>
          </a:p>
        </p:txBody>
      </p:sp>
      <p:cxnSp>
        <p:nvCxnSpPr>
          <p:cNvPr id="397" name="Google Shape;397;p49"/>
          <p:cNvCxnSpPr/>
          <p:nvPr/>
        </p:nvCxnSpPr>
        <p:spPr>
          <a:xfrm>
            <a:off x="1676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398" name="Google Shape;398;p49"/>
          <p:cNvPicPr preferRelativeResize="0"/>
          <p:nvPr/>
        </p:nvPicPr>
        <p:blipFill rotWithShape="1">
          <a:blip r:embed="rId3">
            <a:alphaModFix/>
          </a:blip>
          <a:srcRect b="0" l="0" r="0" t="0"/>
          <a:stretch/>
        </p:blipFill>
        <p:spPr>
          <a:xfrm>
            <a:off x="1712914" y="1873250"/>
            <a:ext cx="8802687" cy="3536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405" name="Google Shape;405;p50"/>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06" name="Google Shape;406;p50"/>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07" name="Google Shape;407;p50"/>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08" name="Google Shape;408;p50"/>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09" name="Google Shape;409;p50"/>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10" name="Google Shape;410;p50"/>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11" name="Google Shape;411;p50"/>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12" name="Google Shape;412;p50"/>
          <p:cNvSpPr/>
          <p:nvPr/>
        </p:nvSpPr>
        <p:spPr>
          <a:xfrm>
            <a:off x="1752600" y="1143000"/>
            <a:ext cx="8686800" cy="4362450"/>
          </a:xfrm>
          <a:prstGeom prst="rect">
            <a:avLst/>
          </a:prstGeom>
          <a:solidFill>
            <a:schemeClr val="lt1"/>
          </a:solid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Let us assume that k = 2 and n = 3. Table 10.1 shows the list of datawords and codewords. Later, we will see how to derive a codeword from a dataword. </a:t>
            </a:r>
            <a:endParaRPr/>
          </a:p>
          <a:p>
            <a:pPr indent="-457200" lvl="0" marL="457200" marR="0" rtl="0" algn="just">
              <a:spcBef>
                <a:spcPts val="0"/>
              </a:spcBef>
              <a:spcAft>
                <a:spcPts val="0"/>
              </a:spcAft>
              <a:buNone/>
            </a:pPr>
            <a:r>
              <a:t/>
            </a:r>
            <a:endParaRPr b="1" i="1" sz="2800" u="none" cap="none" strike="noStrike">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i="1" sz="2800" u="none" cap="none" strike="noStrike">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Assume the sender encodes the dataword 01 as 011 and</a:t>
            </a:r>
            <a:endParaRPr/>
          </a:p>
          <a:p>
            <a:pPr indent="-457200" lvl="0" marL="457200" marR="0" rtl="0" algn="just">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sends it to the receiver. Consider the following cases:</a:t>
            </a:r>
            <a:endParaRPr/>
          </a:p>
          <a:p>
            <a:pPr indent="-457200" lvl="0" marL="457200" marR="0" rtl="0" algn="just">
              <a:spcBef>
                <a:spcPts val="0"/>
              </a:spcBef>
              <a:spcAft>
                <a:spcPts val="0"/>
              </a:spcAft>
              <a:buNone/>
            </a:pPr>
            <a:r>
              <a:t/>
            </a:r>
            <a:endParaRPr b="1" i="1" sz="2800" u="none" cap="none" strike="noStrike">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1.</a:t>
            </a:r>
            <a:r>
              <a:rPr b="1" i="1" lang="en-US" sz="2800" u="none" cap="none" strike="noStrike">
                <a:solidFill>
                  <a:schemeClr val="dk1"/>
                </a:solidFill>
                <a:latin typeface="Times New Roman"/>
                <a:ea typeface="Times New Roman"/>
                <a:cs typeface="Times New Roman"/>
                <a:sym typeface="Times New Roman"/>
              </a:rPr>
              <a:t> The receiver receives 011. It is a valid codeword. The   </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receiver extracts the dataword 01 from it.</a:t>
            </a:r>
            <a:endParaRPr/>
          </a:p>
        </p:txBody>
      </p:sp>
      <p:sp>
        <p:nvSpPr>
          <p:cNvPr id="413" name="Google Shape;413;p50"/>
          <p:cNvSpPr txBox="1"/>
          <p:nvPr/>
        </p:nvSpPr>
        <p:spPr>
          <a:xfrm>
            <a:off x="2667001" y="0"/>
            <a:ext cx="248761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hlink"/>
                </a:solidFill>
                <a:latin typeface="Times New Roman"/>
                <a:ea typeface="Times New Roman"/>
                <a:cs typeface="Times New Roman"/>
                <a:sym typeface="Times New Roman"/>
              </a:rPr>
              <a:t>Example 10.2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420" name="Google Shape;420;p51"/>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21" name="Google Shape;421;p51"/>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22" name="Google Shape;422;p51"/>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23" name="Google Shape;423;p51"/>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24" name="Google Shape;424;p51"/>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25" name="Google Shape;425;p51"/>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26" name="Google Shape;426;p51"/>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27" name="Google Shape;427;p51"/>
          <p:cNvSpPr/>
          <p:nvPr/>
        </p:nvSpPr>
        <p:spPr>
          <a:xfrm>
            <a:off x="1752600" y="1143001"/>
            <a:ext cx="8686800" cy="35083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 The codeword is corrupted during transmission, and</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111 is received. This is not a valid codeword and is</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discarded.</a:t>
            </a:r>
            <a:endParaRPr/>
          </a:p>
          <a:p>
            <a:pPr indent="0" lvl="0" marL="0" marR="0" rtl="0" algn="just">
              <a:spcBef>
                <a:spcPts val="0"/>
              </a:spcBef>
              <a:spcAft>
                <a:spcPts val="0"/>
              </a:spcAft>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3.</a:t>
            </a:r>
            <a:r>
              <a:rPr b="1" i="1" lang="en-US" sz="2800" u="none" cap="none" strike="noStrike">
                <a:solidFill>
                  <a:schemeClr val="dk1"/>
                </a:solidFill>
                <a:latin typeface="Times New Roman"/>
                <a:ea typeface="Times New Roman"/>
                <a:cs typeface="Times New Roman"/>
                <a:sym typeface="Times New Roman"/>
              </a:rPr>
              <a:t> The codeword is corrupted during transmission, and</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000 is received. This is a valid codeword. The receiver</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incorrectly extracts the dataword 00. Two corrupted</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bits have made the error undetectable.</a:t>
            </a:r>
            <a:endParaRPr/>
          </a:p>
        </p:txBody>
      </p:sp>
      <p:sp>
        <p:nvSpPr>
          <p:cNvPr id="428" name="Google Shape;428;p51"/>
          <p:cNvSpPr txBox="1"/>
          <p:nvPr/>
        </p:nvSpPr>
        <p:spPr>
          <a:xfrm>
            <a:off x="2667000" y="0"/>
            <a:ext cx="452913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hlink"/>
                </a:solidFill>
                <a:latin typeface="Times New Roman"/>
                <a:ea typeface="Times New Roman"/>
                <a:cs typeface="Times New Roman"/>
                <a:sym typeface="Times New Roman"/>
              </a:rPr>
              <a:t>Example 10.2 (continued)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435" name="Google Shape;435;p52"/>
          <p:cNvSpPr txBox="1"/>
          <p:nvPr/>
        </p:nvSpPr>
        <p:spPr>
          <a:xfrm>
            <a:off x="2178050" y="914400"/>
            <a:ext cx="6051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folHlink"/>
                </a:solidFill>
                <a:latin typeface="Times New Roman"/>
                <a:ea typeface="Times New Roman"/>
                <a:cs typeface="Times New Roman"/>
                <a:sym typeface="Times New Roman"/>
              </a:rPr>
              <a:t>Table 10.1  </a:t>
            </a:r>
            <a:r>
              <a:rPr b="1" i="1" lang="en-US" sz="2000" u="none" cap="none" strike="noStrike">
                <a:solidFill>
                  <a:schemeClr val="dk1"/>
                </a:solidFill>
                <a:latin typeface="Times New Roman"/>
                <a:ea typeface="Times New Roman"/>
                <a:cs typeface="Times New Roman"/>
                <a:sym typeface="Times New Roman"/>
              </a:rPr>
              <a:t>A code for error detection (Example 10.2)</a:t>
            </a:r>
            <a:endParaRPr/>
          </a:p>
        </p:txBody>
      </p:sp>
      <p:pic>
        <p:nvPicPr>
          <p:cNvPr id="436" name="Google Shape;436;p52"/>
          <p:cNvPicPr preferRelativeResize="0"/>
          <p:nvPr/>
        </p:nvPicPr>
        <p:blipFill rotWithShape="1">
          <a:blip r:embed="rId3">
            <a:alphaModFix/>
          </a:blip>
          <a:srcRect b="0" l="0" r="0" t="0"/>
          <a:stretch/>
        </p:blipFill>
        <p:spPr>
          <a:xfrm>
            <a:off x="1749426" y="1374775"/>
            <a:ext cx="8537575" cy="353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161926"/>
            <a:ext cx="10515600" cy="7155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Services provided</a:t>
            </a:r>
            <a:endParaRPr b="1"/>
          </a:p>
        </p:txBody>
      </p:sp>
      <p:pic>
        <p:nvPicPr>
          <p:cNvPr id="110" name="Google Shape;110;p17"/>
          <p:cNvPicPr preferRelativeResize="0"/>
          <p:nvPr>
            <p:ph idx="1" type="body"/>
          </p:nvPr>
        </p:nvPicPr>
        <p:blipFill rotWithShape="1">
          <a:blip r:embed="rId3">
            <a:alphaModFix/>
          </a:blip>
          <a:srcRect b="0" l="0" r="0" t="0"/>
          <a:stretch/>
        </p:blipFill>
        <p:spPr>
          <a:xfrm>
            <a:off x="838200" y="1351883"/>
            <a:ext cx="9642763" cy="334374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443" name="Google Shape;443;p53"/>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44" name="Google Shape;444;p53"/>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45" name="Google Shape;445;p53"/>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46" name="Google Shape;446;p53"/>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47" name="Google Shape;447;p53"/>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48" name="Google Shape;448;p53"/>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49" name="Google Shape;449;p53"/>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450" name="Google Shape;450;p53"/>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451" name="Google Shape;451;p53"/>
          <p:cNvCxnSpPr/>
          <p:nvPr/>
        </p:nvCxnSpPr>
        <p:spPr>
          <a:xfrm>
            <a:off x="1982788" y="4876800"/>
            <a:ext cx="8153400" cy="0"/>
          </a:xfrm>
          <a:prstGeom prst="straightConnector1">
            <a:avLst/>
          </a:prstGeom>
          <a:noFill/>
          <a:ln cap="flat" cmpd="sng" w="76200">
            <a:solidFill>
              <a:srgbClr val="009900"/>
            </a:solidFill>
            <a:prstDash val="solid"/>
            <a:round/>
            <a:headEnd len="med" w="med" type="none"/>
            <a:tailEnd len="med" w="med" type="none"/>
          </a:ln>
        </p:spPr>
      </p:cxnSp>
      <p:sp>
        <p:nvSpPr>
          <p:cNvPr id="452" name="Google Shape;452;p53"/>
          <p:cNvSpPr/>
          <p:nvPr/>
        </p:nvSpPr>
        <p:spPr>
          <a:xfrm>
            <a:off x="2019300" y="2759076"/>
            <a:ext cx="8077200" cy="2062103"/>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An error-detecting code can detect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only the types of errors for which it is designed; other types of errors may remain undetected.</a:t>
            </a:r>
            <a:endParaRPr/>
          </a:p>
        </p:txBody>
      </p:sp>
      <p:grpSp>
        <p:nvGrpSpPr>
          <p:cNvPr id="453" name="Google Shape;453;p53"/>
          <p:cNvGrpSpPr/>
          <p:nvPr/>
        </p:nvGrpSpPr>
        <p:grpSpPr>
          <a:xfrm>
            <a:off x="2057400" y="2024064"/>
            <a:ext cx="1143000" cy="566737"/>
            <a:chOff x="1200" y="1248"/>
            <a:chExt cx="720" cy="357"/>
          </a:xfrm>
        </p:grpSpPr>
        <p:pic>
          <p:nvPicPr>
            <p:cNvPr id="454" name="Google Shape;454;p5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55" name="Google Shape;455;p5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cxnSp>
        <p:nvCxnSpPr>
          <p:cNvPr id="462" name="Google Shape;462;p54"/>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463" name="Google Shape;463;p54"/>
          <p:cNvCxnSpPr/>
          <p:nvPr/>
        </p:nvCxnSpPr>
        <p:spPr>
          <a:xfrm>
            <a:off x="1982788" y="4419600"/>
            <a:ext cx="8153400" cy="0"/>
          </a:xfrm>
          <a:prstGeom prst="straightConnector1">
            <a:avLst/>
          </a:prstGeom>
          <a:noFill/>
          <a:ln cap="flat" cmpd="sng" w="76200">
            <a:solidFill>
              <a:srgbClr val="009900"/>
            </a:solidFill>
            <a:prstDash val="solid"/>
            <a:round/>
            <a:headEnd len="med" w="med" type="none"/>
            <a:tailEnd len="med" w="med" type="none"/>
          </a:ln>
        </p:spPr>
      </p:cxnSp>
      <p:sp>
        <p:nvSpPr>
          <p:cNvPr id="464" name="Google Shape;464;p54"/>
          <p:cNvSpPr/>
          <p:nvPr/>
        </p:nvSpPr>
        <p:spPr>
          <a:xfrm>
            <a:off x="2019300" y="2759075"/>
            <a:ext cx="8077200" cy="156966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The Hamming distance between two words is the number of differences between corresponding bits.</a:t>
            </a:r>
            <a:endParaRPr/>
          </a:p>
        </p:txBody>
      </p:sp>
      <p:grpSp>
        <p:nvGrpSpPr>
          <p:cNvPr id="465" name="Google Shape;465;p54"/>
          <p:cNvGrpSpPr/>
          <p:nvPr/>
        </p:nvGrpSpPr>
        <p:grpSpPr>
          <a:xfrm>
            <a:off x="2057400" y="2024064"/>
            <a:ext cx="1143000" cy="566737"/>
            <a:chOff x="1200" y="1248"/>
            <a:chExt cx="720" cy="357"/>
          </a:xfrm>
        </p:grpSpPr>
        <p:pic>
          <p:nvPicPr>
            <p:cNvPr id="466" name="Google Shape;466;p5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67" name="Google Shape;467;p5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
        <p:nvSpPr>
          <p:cNvPr id="468" name="Google Shape;468;p54"/>
          <p:cNvSpPr txBox="1"/>
          <p:nvPr/>
        </p:nvSpPr>
        <p:spPr>
          <a:xfrm>
            <a:off x="1828800" y="152400"/>
            <a:ext cx="8153400" cy="7699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chemeClr val="dk1"/>
                </a:solidFill>
                <a:latin typeface="Arial"/>
                <a:ea typeface="Arial"/>
                <a:cs typeface="Arial"/>
                <a:sym typeface="Arial"/>
              </a:rPr>
              <a:t>Hamming distance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475" name="Google Shape;475;p55"/>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76" name="Google Shape;476;p55"/>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77" name="Google Shape;477;p55"/>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78" name="Google Shape;478;p55"/>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79" name="Google Shape;479;p55"/>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80" name="Google Shape;480;p55"/>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81" name="Google Shape;481;p55"/>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82" name="Google Shape;482;p55"/>
          <p:cNvSpPr/>
          <p:nvPr/>
        </p:nvSpPr>
        <p:spPr>
          <a:xfrm>
            <a:off x="1752600" y="1143001"/>
            <a:ext cx="8686800" cy="222726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Let us find the Hamming distance between two pairs of words.</a:t>
            </a:r>
            <a:endParaRPr/>
          </a:p>
          <a:p>
            <a:pPr indent="0" lvl="0" marL="0" marR="0" rtl="0" algn="just">
              <a:spcBef>
                <a:spcPts val="0"/>
              </a:spcBef>
              <a:spcAft>
                <a:spcPts val="0"/>
              </a:spcAft>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1</a:t>
            </a:r>
            <a:r>
              <a:rPr b="1" i="1" lang="en-US" sz="2800" u="none" cap="none" strike="noStrike">
                <a:solidFill>
                  <a:schemeClr val="dk1"/>
                </a:solidFill>
                <a:latin typeface="Times New Roman"/>
                <a:ea typeface="Times New Roman"/>
                <a:cs typeface="Times New Roman"/>
                <a:sym typeface="Times New Roman"/>
              </a:rPr>
              <a:t>. The Hamming distance d(000, 011) is 2 because </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a:t>
            </a:r>
            <a:endParaRPr/>
          </a:p>
        </p:txBody>
      </p:sp>
      <p:sp>
        <p:nvSpPr>
          <p:cNvPr id="483" name="Google Shape;483;p55"/>
          <p:cNvSpPr txBox="1"/>
          <p:nvPr/>
        </p:nvSpPr>
        <p:spPr>
          <a:xfrm>
            <a:off x="2667001" y="0"/>
            <a:ext cx="248761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hlink"/>
                </a:solidFill>
                <a:latin typeface="Times New Roman"/>
                <a:ea typeface="Times New Roman"/>
                <a:cs typeface="Times New Roman"/>
                <a:sym typeface="Times New Roman"/>
              </a:rPr>
              <a:t>Example 10.4</a:t>
            </a:r>
            <a:endParaRPr/>
          </a:p>
        </p:txBody>
      </p:sp>
      <p:sp>
        <p:nvSpPr>
          <p:cNvPr id="484" name="Google Shape;484;p55"/>
          <p:cNvSpPr/>
          <p:nvPr/>
        </p:nvSpPr>
        <p:spPr>
          <a:xfrm>
            <a:off x="1828800" y="4114801"/>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 The Hamming distance d(10101, 11110) is 3 because</a:t>
            </a:r>
            <a:endParaRPr/>
          </a:p>
        </p:txBody>
      </p:sp>
      <p:pic>
        <p:nvPicPr>
          <p:cNvPr id="485" name="Google Shape;485;p55"/>
          <p:cNvPicPr preferRelativeResize="0"/>
          <p:nvPr/>
        </p:nvPicPr>
        <p:blipFill rotWithShape="1">
          <a:blip r:embed="rId3">
            <a:alphaModFix/>
          </a:blip>
          <a:srcRect b="0" l="0" r="0" t="0"/>
          <a:stretch/>
        </p:blipFill>
        <p:spPr>
          <a:xfrm>
            <a:off x="4713288" y="3257551"/>
            <a:ext cx="2906712" cy="341313"/>
          </a:xfrm>
          <a:prstGeom prst="rect">
            <a:avLst/>
          </a:prstGeom>
          <a:noFill/>
          <a:ln cap="flat" cmpd="thickThin" w="57150">
            <a:solidFill>
              <a:schemeClr val="folHlink"/>
            </a:solidFill>
            <a:prstDash val="solid"/>
            <a:miter lim="800000"/>
            <a:headEnd len="sm" w="sm" type="none"/>
            <a:tailEnd len="sm" w="sm" type="none"/>
          </a:ln>
        </p:spPr>
      </p:pic>
      <p:pic>
        <p:nvPicPr>
          <p:cNvPr id="486" name="Google Shape;486;p55"/>
          <p:cNvPicPr preferRelativeResize="0"/>
          <p:nvPr/>
        </p:nvPicPr>
        <p:blipFill rotWithShape="1">
          <a:blip r:embed="rId4">
            <a:alphaModFix/>
          </a:blip>
          <a:srcRect b="0" l="0" r="0" t="0"/>
          <a:stretch/>
        </p:blipFill>
        <p:spPr>
          <a:xfrm>
            <a:off x="4191000" y="5027614"/>
            <a:ext cx="3811588" cy="30797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493" name="Google Shape;493;p56"/>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94" name="Google Shape;494;p56"/>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95" name="Google Shape;495;p56"/>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96" name="Google Shape;496;p56"/>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97" name="Google Shape;497;p56"/>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98" name="Google Shape;498;p56"/>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99" name="Google Shape;499;p56"/>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500" name="Google Shape;500;p56"/>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501" name="Google Shape;501;p56"/>
          <p:cNvCxnSpPr/>
          <p:nvPr/>
        </p:nvCxnSpPr>
        <p:spPr>
          <a:xfrm>
            <a:off x="1982788" y="4419600"/>
            <a:ext cx="8153400" cy="0"/>
          </a:xfrm>
          <a:prstGeom prst="straightConnector1">
            <a:avLst/>
          </a:prstGeom>
          <a:noFill/>
          <a:ln cap="flat" cmpd="sng" w="76200">
            <a:solidFill>
              <a:srgbClr val="009900"/>
            </a:solidFill>
            <a:prstDash val="solid"/>
            <a:round/>
            <a:headEnd len="med" w="med" type="none"/>
            <a:tailEnd len="med" w="med" type="none"/>
          </a:ln>
        </p:spPr>
      </p:cxnSp>
      <p:sp>
        <p:nvSpPr>
          <p:cNvPr id="502" name="Google Shape;502;p56"/>
          <p:cNvSpPr/>
          <p:nvPr/>
        </p:nvSpPr>
        <p:spPr>
          <a:xfrm>
            <a:off x="2019300" y="2759075"/>
            <a:ext cx="8077200" cy="156966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The minimum Hamming distance is the smallest Hamming distance between</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 all possible pairs in a set of words.</a:t>
            </a:r>
            <a:endParaRPr/>
          </a:p>
        </p:txBody>
      </p:sp>
      <p:grpSp>
        <p:nvGrpSpPr>
          <p:cNvPr id="503" name="Google Shape;503;p56"/>
          <p:cNvGrpSpPr/>
          <p:nvPr/>
        </p:nvGrpSpPr>
        <p:grpSpPr>
          <a:xfrm>
            <a:off x="2057400" y="2024064"/>
            <a:ext cx="1143000" cy="566737"/>
            <a:chOff x="1200" y="1248"/>
            <a:chExt cx="720" cy="357"/>
          </a:xfrm>
        </p:grpSpPr>
        <p:pic>
          <p:nvPicPr>
            <p:cNvPr id="504" name="Google Shape;504;p5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05" name="Google Shape;505;p5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512" name="Google Shape;512;p57"/>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13" name="Google Shape;513;p57"/>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14" name="Google Shape;514;p57"/>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15" name="Google Shape;515;p57"/>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16" name="Google Shape;516;p57"/>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17" name="Google Shape;517;p57"/>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18" name="Google Shape;518;p57"/>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19" name="Google Shape;519;p57"/>
          <p:cNvSpPr/>
          <p:nvPr/>
        </p:nvSpPr>
        <p:spPr>
          <a:xfrm>
            <a:off x="1752600" y="1143000"/>
            <a:ext cx="8686800" cy="9461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Find the minimum Hamming distance of the coding scheme in Table 10.1.</a:t>
            </a:r>
            <a:endParaRPr/>
          </a:p>
        </p:txBody>
      </p:sp>
      <p:sp>
        <p:nvSpPr>
          <p:cNvPr id="520" name="Google Shape;520;p57"/>
          <p:cNvSpPr/>
          <p:nvPr/>
        </p:nvSpPr>
        <p:spPr>
          <a:xfrm>
            <a:off x="1752600" y="2209800"/>
            <a:ext cx="8686800" cy="946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Solution</a:t>
            </a:r>
            <a:endParaRPr/>
          </a:p>
          <a:p>
            <a:pPr indent="0" lvl="0" marL="0" marR="0" rtl="0" algn="l">
              <a:spcBef>
                <a:spcPts val="0"/>
              </a:spcBef>
              <a:spcAft>
                <a:spcPts val="0"/>
              </a:spcAft>
              <a:buNone/>
            </a:pPr>
            <a:r>
              <a:rPr b="1" i="1" lang="en-US" sz="2800" u="none" cap="none" strike="noStrike">
                <a:solidFill>
                  <a:schemeClr val="dk1"/>
                </a:solidFill>
                <a:latin typeface="Times"/>
                <a:ea typeface="Times"/>
                <a:cs typeface="Times"/>
                <a:sym typeface="Times"/>
              </a:rPr>
              <a:t>We first find all Hamming distances.</a:t>
            </a:r>
            <a:endParaRPr/>
          </a:p>
        </p:txBody>
      </p:sp>
      <p:sp>
        <p:nvSpPr>
          <p:cNvPr id="521" name="Google Shape;521;p57"/>
          <p:cNvSpPr txBox="1"/>
          <p:nvPr/>
        </p:nvSpPr>
        <p:spPr>
          <a:xfrm>
            <a:off x="2667001" y="0"/>
            <a:ext cx="248761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hlink"/>
                </a:solidFill>
                <a:latin typeface="Times New Roman"/>
                <a:ea typeface="Times New Roman"/>
                <a:cs typeface="Times New Roman"/>
                <a:sym typeface="Times New Roman"/>
              </a:rPr>
              <a:t>Example 10.5</a:t>
            </a:r>
            <a:endParaRPr/>
          </a:p>
        </p:txBody>
      </p:sp>
      <p:pic>
        <p:nvPicPr>
          <p:cNvPr id="522" name="Google Shape;522;p57"/>
          <p:cNvPicPr preferRelativeResize="0"/>
          <p:nvPr/>
        </p:nvPicPr>
        <p:blipFill rotWithShape="1">
          <a:blip r:embed="rId3">
            <a:alphaModFix/>
          </a:blip>
          <a:srcRect b="0" l="0" r="0" t="0"/>
          <a:stretch/>
        </p:blipFill>
        <p:spPr>
          <a:xfrm>
            <a:off x="1816101" y="3341688"/>
            <a:ext cx="8558213" cy="620712"/>
          </a:xfrm>
          <a:prstGeom prst="rect">
            <a:avLst/>
          </a:prstGeom>
          <a:noFill/>
          <a:ln cap="flat" cmpd="thickThin" w="57150">
            <a:solidFill>
              <a:schemeClr val="folHlink"/>
            </a:solidFill>
            <a:prstDash val="solid"/>
            <a:miter lim="800000"/>
            <a:headEnd len="sm" w="sm" type="none"/>
            <a:tailEnd len="sm" w="sm" type="none"/>
          </a:ln>
        </p:spPr>
      </p:pic>
      <p:sp>
        <p:nvSpPr>
          <p:cNvPr id="523" name="Google Shape;523;p57"/>
          <p:cNvSpPr/>
          <p:nvPr/>
        </p:nvSpPr>
        <p:spPr>
          <a:xfrm>
            <a:off x="1752600" y="4267201"/>
            <a:ext cx="86868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u="none" cap="none" strike="noStrike">
                <a:solidFill>
                  <a:schemeClr val="dk1"/>
                </a:solidFill>
                <a:latin typeface="Times"/>
                <a:ea typeface="Times"/>
                <a:cs typeface="Times"/>
                <a:sym typeface="Times"/>
              </a:rPr>
              <a:t>The d</a:t>
            </a:r>
            <a:r>
              <a:rPr b="1" baseline="-25000" i="1" lang="en-US" sz="2800" u="none" cap="none" strike="noStrike">
                <a:solidFill>
                  <a:schemeClr val="dk1"/>
                </a:solidFill>
                <a:latin typeface="Times"/>
                <a:ea typeface="Times"/>
                <a:cs typeface="Times"/>
                <a:sym typeface="Times"/>
              </a:rPr>
              <a:t>min</a:t>
            </a:r>
            <a:r>
              <a:rPr b="1" i="1" lang="en-US" sz="2800" u="none" cap="none" strike="noStrike">
                <a:solidFill>
                  <a:schemeClr val="dk1"/>
                </a:solidFill>
                <a:latin typeface="Times"/>
                <a:ea typeface="Times"/>
                <a:cs typeface="Times"/>
                <a:sym typeface="Times"/>
              </a:rPr>
              <a:t> in this case is 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530" name="Google Shape;530;p58"/>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31" name="Google Shape;531;p58"/>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32" name="Google Shape;532;p58"/>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33" name="Google Shape;533;p58"/>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34" name="Google Shape;534;p58"/>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35" name="Google Shape;535;p58"/>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36" name="Google Shape;536;p58"/>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537" name="Google Shape;537;p58"/>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538" name="Google Shape;538;p58"/>
          <p:cNvCxnSpPr/>
          <p:nvPr/>
        </p:nvCxnSpPr>
        <p:spPr>
          <a:xfrm>
            <a:off x="1982788" y="4876800"/>
            <a:ext cx="8153400" cy="0"/>
          </a:xfrm>
          <a:prstGeom prst="straightConnector1">
            <a:avLst/>
          </a:prstGeom>
          <a:noFill/>
          <a:ln cap="flat" cmpd="sng" w="76200">
            <a:solidFill>
              <a:srgbClr val="009900"/>
            </a:solidFill>
            <a:prstDash val="solid"/>
            <a:round/>
            <a:headEnd len="med" w="med" type="none"/>
            <a:tailEnd len="med" w="med" type="none"/>
          </a:ln>
        </p:spPr>
      </p:cxnSp>
      <p:sp>
        <p:nvSpPr>
          <p:cNvPr id="539" name="Google Shape;539;p58"/>
          <p:cNvSpPr/>
          <p:nvPr/>
        </p:nvSpPr>
        <p:spPr>
          <a:xfrm>
            <a:off x="2019300" y="2759076"/>
            <a:ext cx="8077200" cy="2062103"/>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To guarantee the detection of up to s errors in all cases, the minimum</a:t>
            </a:r>
            <a:endParaRPr/>
          </a:p>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Hamming distance in a block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code must be d</a:t>
            </a:r>
            <a:r>
              <a:rPr b="1" baseline="-25000" i="0" lang="en-US" sz="3200" u="none" cap="none" strike="noStrike">
                <a:solidFill>
                  <a:schemeClr val="dk1"/>
                </a:solidFill>
                <a:latin typeface="Arial"/>
                <a:ea typeface="Arial"/>
                <a:cs typeface="Arial"/>
                <a:sym typeface="Arial"/>
              </a:rPr>
              <a:t>min</a:t>
            </a:r>
            <a:r>
              <a:rPr b="1" i="0" lang="en-US" sz="3200" u="none" cap="none" strike="noStrike">
                <a:solidFill>
                  <a:schemeClr val="dk1"/>
                </a:solidFill>
                <a:latin typeface="Arial"/>
                <a:ea typeface="Arial"/>
                <a:cs typeface="Arial"/>
                <a:sym typeface="Arial"/>
              </a:rPr>
              <a:t> = s + 1.</a:t>
            </a:r>
            <a:endParaRPr/>
          </a:p>
        </p:txBody>
      </p:sp>
      <p:grpSp>
        <p:nvGrpSpPr>
          <p:cNvPr id="540" name="Google Shape;540;p58"/>
          <p:cNvGrpSpPr/>
          <p:nvPr/>
        </p:nvGrpSpPr>
        <p:grpSpPr>
          <a:xfrm>
            <a:off x="2057400" y="2024064"/>
            <a:ext cx="1143000" cy="566737"/>
            <a:chOff x="1200" y="1248"/>
            <a:chExt cx="720" cy="357"/>
          </a:xfrm>
        </p:grpSpPr>
        <p:pic>
          <p:nvPicPr>
            <p:cNvPr id="541" name="Google Shape;541;p5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42" name="Google Shape;542;p5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549" name="Google Shape;549;p59"/>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550" name="Google Shape;550;p59"/>
          <p:cNvSpPr txBox="1"/>
          <p:nvPr/>
        </p:nvSpPr>
        <p:spPr>
          <a:xfrm>
            <a:off x="1752600" y="406400"/>
            <a:ext cx="3281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a:ea typeface="Times"/>
                <a:cs typeface="Times"/>
                <a:sym typeface="Times"/>
              </a:rPr>
              <a:t>10-3   LINEAR BLOCK CODES</a:t>
            </a:r>
            <a:endParaRPr/>
          </a:p>
        </p:txBody>
      </p:sp>
      <p:sp>
        <p:nvSpPr>
          <p:cNvPr id="551" name="Google Shape;551;p59"/>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552" name="Google Shape;552;p59"/>
          <p:cNvSpPr/>
          <p:nvPr/>
        </p:nvSpPr>
        <p:spPr>
          <a:xfrm>
            <a:off x="1752600" y="1447801"/>
            <a:ext cx="8229600" cy="180022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1" lang="en-US" sz="2800" u="none" cap="none" strike="noStrike">
                <a:solidFill>
                  <a:schemeClr val="dk1"/>
                </a:solidFill>
                <a:latin typeface="Times New Roman"/>
                <a:ea typeface="Times New Roman"/>
                <a:cs typeface="Times New Roman"/>
                <a:sym typeface="Times New Roman"/>
              </a:rPr>
              <a:t>Almost all block codes used today belong to a subset called </a:t>
            </a:r>
            <a:r>
              <a:rPr b="0" i="1" lang="en-US" sz="2800" u="none" cap="none" strike="noStrike">
                <a:solidFill>
                  <a:schemeClr val="hlink"/>
                </a:solidFill>
                <a:latin typeface="Times New Roman"/>
                <a:ea typeface="Times New Roman"/>
                <a:cs typeface="Times New Roman"/>
                <a:sym typeface="Times New Roman"/>
              </a:rPr>
              <a:t>linear block codes</a:t>
            </a:r>
            <a:r>
              <a:rPr b="0" i="1" lang="en-US" sz="2800" u="none" cap="none" strike="noStrike">
                <a:solidFill>
                  <a:schemeClr val="dk1"/>
                </a:solidFill>
                <a:latin typeface="Times New Roman"/>
                <a:ea typeface="Times New Roman"/>
                <a:cs typeface="Times New Roman"/>
                <a:sym typeface="Times New Roman"/>
              </a:rPr>
              <a:t>. A linear block code is a code in which the exclusive OR (addition modulo-2) of two valid codewords creates another valid codeword.</a:t>
            </a:r>
            <a:endParaRPr/>
          </a:p>
        </p:txBody>
      </p:sp>
      <p:sp>
        <p:nvSpPr>
          <p:cNvPr id="553" name="Google Shape;553;p59"/>
          <p:cNvSpPr/>
          <p:nvPr/>
        </p:nvSpPr>
        <p:spPr>
          <a:xfrm>
            <a:off x="1676400" y="4679951"/>
            <a:ext cx="67056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i="0" lang="en-US" sz="2400" u="none" cap="none" strike="noStrike">
                <a:solidFill>
                  <a:srgbClr val="0033CC"/>
                </a:solidFill>
                <a:latin typeface="Times New Roman"/>
                <a:ea typeface="Times New Roman"/>
                <a:cs typeface="Times New Roman"/>
                <a:sym typeface="Times New Roman"/>
              </a:rPr>
              <a:t>Minimum Distance for Linear Block Codes</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Some Linear Block Codes</a:t>
            </a:r>
            <a:endParaRPr b="1" i="0" sz="2400" u="none" cap="none" strike="noStrike">
              <a:solidFill>
                <a:srgbClr val="0033CC"/>
              </a:solidFill>
              <a:latin typeface="Times New Roman"/>
              <a:ea typeface="Times New Roman"/>
              <a:cs typeface="Times New Roman"/>
              <a:sym typeface="Times New Roman"/>
            </a:endParaRPr>
          </a:p>
        </p:txBody>
      </p:sp>
      <p:sp>
        <p:nvSpPr>
          <p:cNvPr id="554" name="Google Shape;554;p59"/>
          <p:cNvSpPr txBox="1"/>
          <p:nvPr/>
        </p:nvSpPr>
        <p:spPr>
          <a:xfrm>
            <a:off x="1689101" y="4203701"/>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sng" cap="none" strike="noStrike">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0"/>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61" name="Google Shape;561;p60"/>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62" name="Google Shape;562;p60"/>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63" name="Google Shape;563;p60"/>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64" name="Google Shape;564;p60"/>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65" name="Google Shape;565;p60"/>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66" name="Google Shape;566;p60"/>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567" name="Google Shape;567;p60"/>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568" name="Google Shape;568;p60"/>
          <p:cNvCxnSpPr/>
          <p:nvPr/>
        </p:nvCxnSpPr>
        <p:spPr>
          <a:xfrm>
            <a:off x="1982788" y="4419600"/>
            <a:ext cx="8153400" cy="0"/>
          </a:xfrm>
          <a:prstGeom prst="straightConnector1">
            <a:avLst/>
          </a:prstGeom>
          <a:noFill/>
          <a:ln cap="flat" cmpd="sng" w="76200">
            <a:solidFill>
              <a:srgbClr val="009900"/>
            </a:solidFill>
            <a:prstDash val="solid"/>
            <a:round/>
            <a:headEnd len="med" w="med" type="none"/>
            <a:tailEnd len="med" w="med" type="none"/>
          </a:ln>
        </p:spPr>
      </p:cxnSp>
      <p:sp>
        <p:nvSpPr>
          <p:cNvPr id="569" name="Google Shape;569;p60"/>
          <p:cNvSpPr/>
          <p:nvPr/>
        </p:nvSpPr>
        <p:spPr>
          <a:xfrm>
            <a:off x="2019300" y="2759075"/>
            <a:ext cx="8077200" cy="156966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In a linear block code, the exclusive OR (XOR) of any two valid codewords creates another valid codeword.</a:t>
            </a:r>
            <a:endParaRPr/>
          </a:p>
        </p:txBody>
      </p:sp>
      <p:grpSp>
        <p:nvGrpSpPr>
          <p:cNvPr id="570" name="Google Shape;570;p60"/>
          <p:cNvGrpSpPr/>
          <p:nvPr/>
        </p:nvGrpSpPr>
        <p:grpSpPr>
          <a:xfrm>
            <a:off x="2057400" y="2024064"/>
            <a:ext cx="1143000" cy="566737"/>
            <a:chOff x="1200" y="1248"/>
            <a:chExt cx="720" cy="357"/>
          </a:xfrm>
        </p:grpSpPr>
        <p:pic>
          <p:nvPicPr>
            <p:cNvPr id="571" name="Google Shape;571;p6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72" name="Google Shape;572;p6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
        <p:nvSpPr>
          <p:cNvPr id="573" name="Google Shape;573;p60"/>
          <p:cNvSpPr txBox="1"/>
          <p:nvPr/>
        </p:nvSpPr>
        <p:spPr>
          <a:xfrm>
            <a:off x="2057400" y="4724401"/>
            <a:ext cx="8135938" cy="2062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The minimum hamming distance for linear block code is the number of 1’s in a non-zero valid codeword with smallest number of 1’s.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579" name="Google Shape;579;p61"/>
          <p:cNvSpPr txBox="1"/>
          <p:nvPr/>
        </p:nvSpPr>
        <p:spPr>
          <a:xfrm>
            <a:off x="1828800" y="228601"/>
            <a:ext cx="8610600"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FF0000"/>
                </a:solidFill>
                <a:latin typeface="Arial"/>
                <a:ea typeface="Arial"/>
                <a:cs typeface="Arial"/>
                <a:sym typeface="Arial"/>
              </a:rPr>
              <a:t>Parity Check Code</a:t>
            </a:r>
            <a:endParaRPr/>
          </a:p>
        </p:txBody>
      </p:sp>
      <p:sp>
        <p:nvSpPr>
          <p:cNvPr id="580" name="Google Shape;580;p61"/>
          <p:cNvSpPr txBox="1"/>
          <p:nvPr/>
        </p:nvSpPr>
        <p:spPr>
          <a:xfrm>
            <a:off x="1828800" y="936625"/>
            <a:ext cx="8610600" cy="50165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It is a linear block code where a k-bit dataword is changed to n=k+1 bit codeword.</a:t>
            </a:r>
            <a:endParaRPr/>
          </a:p>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There is a single redundant bit called </a:t>
            </a:r>
            <a:r>
              <a:rPr b="1" i="0" lang="en-US" sz="3200" u="none" cap="none" strike="noStrike">
                <a:solidFill>
                  <a:srgbClr val="FF0000"/>
                </a:solidFill>
                <a:latin typeface="Arial"/>
                <a:ea typeface="Arial"/>
                <a:cs typeface="Arial"/>
                <a:sym typeface="Arial"/>
              </a:rPr>
              <a:t>parity bit.</a:t>
            </a:r>
            <a:endParaRPr/>
          </a:p>
          <a:p>
            <a:pPr indent="-457200" lvl="0" marL="457200" marR="0" rtl="0" algn="l">
              <a:spcBef>
                <a:spcPts val="0"/>
              </a:spcBef>
              <a:spcAft>
                <a:spcPts val="0"/>
              </a:spcAft>
              <a:buClr>
                <a:srgbClr val="FF0000"/>
              </a:buClr>
              <a:buSzPts val="3200"/>
              <a:buFont typeface="Arial"/>
              <a:buChar char="-"/>
            </a:pPr>
            <a:r>
              <a:rPr b="1" i="0" lang="en-US" sz="3200" u="none" cap="none" strike="noStrike">
                <a:solidFill>
                  <a:srgbClr val="FF0000"/>
                </a:solidFill>
                <a:latin typeface="Arial"/>
                <a:ea typeface="Arial"/>
                <a:cs typeface="Arial"/>
                <a:sym typeface="Arial"/>
              </a:rPr>
              <a:t>A parity bit is added to make sure that the codeword has even number of 1’s.</a:t>
            </a:r>
            <a:endParaRPr/>
          </a:p>
          <a:p>
            <a:pPr indent="-457200" lvl="0" marL="457200" marR="0" rtl="0" algn="l">
              <a:spcBef>
                <a:spcPts val="0"/>
              </a:spcBef>
              <a:spcAft>
                <a:spcPts val="0"/>
              </a:spcAft>
              <a:buClr>
                <a:srgbClr val="FF0000"/>
              </a:buClr>
              <a:buSzPts val="3200"/>
              <a:buFont typeface="Arial"/>
              <a:buChar char="-"/>
            </a:pPr>
            <a:r>
              <a:rPr b="1" i="0" lang="en-US" sz="3200" u="none" cap="none" strike="noStrike">
                <a:solidFill>
                  <a:srgbClr val="FF0000"/>
                </a:solidFill>
                <a:latin typeface="Arial"/>
                <a:ea typeface="Arial"/>
                <a:cs typeface="Arial"/>
                <a:sym typeface="Arial"/>
              </a:rPr>
              <a:t>Also called as even parity.</a:t>
            </a:r>
            <a:endParaRPr/>
          </a:p>
          <a:p>
            <a:pPr indent="-457200" lvl="0" marL="457200" marR="0" rtl="0" algn="l">
              <a:spcBef>
                <a:spcPts val="0"/>
              </a:spcBef>
              <a:spcAft>
                <a:spcPts val="0"/>
              </a:spcAft>
              <a:buClr>
                <a:srgbClr val="FF0000"/>
              </a:buClr>
              <a:buSzPts val="3200"/>
              <a:buFont typeface="Arial"/>
              <a:buChar char="-"/>
            </a:pPr>
            <a:r>
              <a:rPr b="1" i="0" lang="en-US" sz="3200" u="none" cap="none" strike="noStrike">
                <a:solidFill>
                  <a:srgbClr val="FF0000"/>
                </a:solidFill>
                <a:latin typeface="Arial"/>
                <a:ea typeface="Arial"/>
                <a:cs typeface="Arial"/>
                <a:sym typeface="Arial"/>
              </a:rPr>
              <a:t>This code can only detect single bit errors.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587" name="Google Shape;587;p62"/>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88" name="Google Shape;588;p62"/>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89" name="Google Shape;589;p62"/>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90" name="Google Shape;590;p62"/>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91" name="Google Shape;591;p62"/>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92" name="Google Shape;592;p62"/>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93" name="Google Shape;593;p62"/>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594" name="Google Shape;594;p62"/>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595" name="Google Shape;595;p62"/>
          <p:cNvCxnSpPr/>
          <p:nvPr/>
        </p:nvCxnSpPr>
        <p:spPr>
          <a:xfrm>
            <a:off x="1982788" y="4876800"/>
            <a:ext cx="8153400" cy="0"/>
          </a:xfrm>
          <a:prstGeom prst="straightConnector1">
            <a:avLst/>
          </a:prstGeom>
          <a:noFill/>
          <a:ln cap="flat" cmpd="sng" w="76200">
            <a:solidFill>
              <a:srgbClr val="009900"/>
            </a:solidFill>
            <a:prstDash val="solid"/>
            <a:round/>
            <a:headEnd len="med" w="med" type="none"/>
            <a:tailEnd len="med" w="med" type="none"/>
          </a:ln>
        </p:spPr>
      </p:cxnSp>
      <p:sp>
        <p:nvSpPr>
          <p:cNvPr id="596" name="Google Shape;596;p62"/>
          <p:cNvSpPr/>
          <p:nvPr/>
        </p:nvSpPr>
        <p:spPr>
          <a:xfrm>
            <a:off x="2019300" y="2759076"/>
            <a:ext cx="8077200" cy="2062103"/>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A simple parity-check code is a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single-bit error-detecting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code in which </a:t>
            </a:r>
            <a:br>
              <a:rPr b="1" i="0" lang="en-US" sz="3200" u="none" cap="none" strike="noStrike">
                <a:solidFill>
                  <a:schemeClr val="dk1"/>
                </a:solidFill>
                <a:latin typeface="Arial"/>
                <a:ea typeface="Arial"/>
                <a:cs typeface="Arial"/>
                <a:sym typeface="Arial"/>
              </a:rPr>
            </a:br>
            <a:r>
              <a:rPr b="1" i="1" lang="en-US" sz="3200" u="none" cap="none" strike="noStrike">
                <a:solidFill>
                  <a:schemeClr val="dk1"/>
                </a:solidFill>
                <a:latin typeface="Arial"/>
                <a:ea typeface="Arial"/>
                <a:cs typeface="Arial"/>
                <a:sym typeface="Arial"/>
              </a:rPr>
              <a:t>n</a:t>
            </a:r>
            <a:r>
              <a:rPr b="1" i="0" lang="en-US" sz="3200" u="none" cap="none" strike="noStrike">
                <a:solidFill>
                  <a:schemeClr val="dk1"/>
                </a:solidFill>
                <a:latin typeface="Arial"/>
                <a:ea typeface="Arial"/>
                <a:cs typeface="Arial"/>
                <a:sym typeface="Arial"/>
              </a:rPr>
              <a:t> = </a:t>
            </a:r>
            <a:r>
              <a:rPr b="1" i="1" lang="en-US" sz="3200" u="none" cap="none" strike="noStrike">
                <a:solidFill>
                  <a:schemeClr val="dk1"/>
                </a:solidFill>
                <a:latin typeface="Arial"/>
                <a:ea typeface="Arial"/>
                <a:cs typeface="Arial"/>
                <a:sym typeface="Arial"/>
              </a:rPr>
              <a:t>k</a:t>
            </a:r>
            <a:r>
              <a:rPr b="1" i="0" lang="en-US" sz="3200" u="none" cap="none" strike="noStrike">
                <a:solidFill>
                  <a:schemeClr val="dk1"/>
                </a:solidFill>
                <a:latin typeface="Arial"/>
                <a:ea typeface="Arial"/>
                <a:cs typeface="Arial"/>
                <a:sym typeface="Arial"/>
              </a:rPr>
              <a:t> + 1 with </a:t>
            </a:r>
            <a:r>
              <a:rPr b="1" i="1" lang="en-US" sz="3200" u="none" cap="none" strike="noStrike">
                <a:solidFill>
                  <a:schemeClr val="dk1"/>
                </a:solidFill>
                <a:latin typeface="Arial"/>
                <a:ea typeface="Arial"/>
                <a:cs typeface="Arial"/>
                <a:sym typeface="Arial"/>
              </a:rPr>
              <a:t>d</a:t>
            </a:r>
            <a:r>
              <a:rPr b="1" baseline="-25000" i="0" lang="en-US" sz="3200" u="none" cap="none" strike="noStrike">
                <a:solidFill>
                  <a:schemeClr val="dk1"/>
                </a:solidFill>
                <a:latin typeface="Arial"/>
                <a:ea typeface="Arial"/>
                <a:cs typeface="Arial"/>
                <a:sym typeface="Arial"/>
              </a:rPr>
              <a:t>min</a:t>
            </a:r>
            <a:r>
              <a:rPr b="1" i="0" lang="en-US" sz="3200" u="none" cap="none" strike="noStrike">
                <a:solidFill>
                  <a:schemeClr val="dk1"/>
                </a:solidFill>
                <a:latin typeface="Arial"/>
                <a:ea typeface="Arial"/>
                <a:cs typeface="Arial"/>
                <a:sym typeface="Arial"/>
              </a:rPr>
              <a:t> = 2.</a:t>
            </a:r>
            <a:endParaRPr/>
          </a:p>
        </p:txBody>
      </p:sp>
      <p:grpSp>
        <p:nvGrpSpPr>
          <p:cNvPr id="597" name="Google Shape;597;p62"/>
          <p:cNvGrpSpPr/>
          <p:nvPr/>
        </p:nvGrpSpPr>
        <p:grpSpPr>
          <a:xfrm>
            <a:off x="2057400" y="2024064"/>
            <a:ext cx="1143000" cy="566737"/>
            <a:chOff x="1200" y="1248"/>
            <a:chExt cx="720" cy="357"/>
          </a:xfrm>
        </p:grpSpPr>
        <p:pic>
          <p:nvPicPr>
            <p:cNvPr id="598" name="Google Shape;598;p6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99" name="Google Shape;599;p6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838200" y="387927"/>
            <a:ext cx="10515600" cy="57890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Framing</a:t>
            </a:r>
            <a:endParaRPr/>
          </a:p>
          <a:p>
            <a:pPr indent="-228600" lvl="0" marL="228600" rtl="0" algn="l">
              <a:lnSpc>
                <a:spcPct val="90000"/>
              </a:lnSpc>
              <a:spcBef>
                <a:spcPts val="1000"/>
              </a:spcBef>
              <a:spcAft>
                <a:spcPts val="0"/>
              </a:spcAft>
              <a:buClr>
                <a:schemeClr val="dk1"/>
              </a:buClr>
              <a:buSzPts val="3200"/>
              <a:buChar char="•"/>
            </a:pPr>
            <a:r>
              <a:rPr lang="en-US" sz="3200"/>
              <a:t>Flow Control</a:t>
            </a:r>
            <a:endParaRPr/>
          </a:p>
          <a:p>
            <a:pPr indent="-228600" lvl="0" marL="228600" rtl="0" algn="l">
              <a:lnSpc>
                <a:spcPct val="90000"/>
              </a:lnSpc>
              <a:spcBef>
                <a:spcPts val="1000"/>
              </a:spcBef>
              <a:spcAft>
                <a:spcPts val="0"/>
              </a:spcAft>
              <a:buClr>
                <a:schemeClr val="dk1"/>
              </a:buClr>
              <a:buSzPts val="3200"/>
              <a:buChar char="•"/>
            </a:pPr>
            <a:r>
              <a:rPr lang="en-US" sz="3200"/>
              <a:t>Error Control</a:t>
            </a:r>
            <a:endParaRPr/>
          </a:p>
          <a:p>
            <a:pPr indent="-228600" lvl="0" marL="228600" rtl="0" algn="l">
              <a:lnSpc>
                <a:spcPct val="90000"/>
              </a:lnSpc>
              <a:spcBef>
                <a:spcPts val="1000"/>
              </a:spcBef>
              <a:spcAft>
                <a:spcPts val="0"/>
              </a:spcAft>
              <a:buClr>
                <a:schemeClr val="dk1"/>
              </a:buClr>
              <a:buSzPts val="3200"/>
              <a:buChar char="•"/>
            </a:pPr>
            <a:r>
              <a:rPr lang="en-US" sz="3200"/>
              <a:t>Congestion Control</a:t>
            </a:r>
            <a:endParaRPr sz="3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606" name="Google Shape;606;p63"/>
          <p:cNvSpPr txBox="1"/>
          <p:nvPr/>
        </p:nvSpPr>
        <p:spPr>
          <a:xfrm>
            <a:off x="1905000" y="914400"/>
            <a:ext cx="5092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folHlink"/>
                </a:solidFill>
                <a:latin typeface="Times New Roman"/>
                <a:ea typeface="Times New Roman"/>
                <a:cs typeface="Times New Roman"/>
                <a:sym typeface="Times New Roman"/>
              </a:rPr>
              <a:t>Table 10.3  </a:t>
            </a:r>
            <a:r>
              <a:rPr b="1" i="1" lang="en-US" sz="2000" u="none" cap="none" strike="noStrike">
                <a:solidFill>
                  <a:schemeClr val="dk1"/>
                </a:solidFill>
                <a:latin typeface="Times New Roman"/>
                <a:ea typeface="Times New Roman"/>
                <a:cs typeface="Times New Roman"/>
                <a:sym typeface="Times New Roman"/>
              </a:rPr>
              <a:t>Simple parity-check code C(5, 4)</a:t>
            </a:r>
            <a:endParaRPr/>
          </a:p>
        </p:txBody>
      </p:sp>
      <p:pic>
        <p:nvPicPr>
          <p:cNvPr id="607" name="Google Shape;607;p63"/>
          <p:cNvPicPr preferRelativeResize="0"/>
          <p:nvPr/>
        </p:nvPicPr>
        <p:blipFill rotWithShape="1">
          <a:blip r:embed="rId3">
            <a:alphaModFix/>
          </a:blip>
          <a:srcRect b="0" l="0" r="0" t="0"/>
          <a:stretch/>
        </p:blipFill>
        <p:spPr>
          <a:xfrm>
            <a:off x="1843088" y="1303339"/>
            <a:ext cx="8520112" cy="41497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cxnSp>
        <p:nvCxnSpPr>
          <p:cNvPr id="614" name="Google Shape;614;p64"/>
          <p:cNvCxnSpPr/>
          <p:nvPr/>
        </p:nvCxnSpPr>
        <p:spPr>
          <a:xfrm>
            <a:off x="1676400" y="533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615" name="Google Shape;615;p64"/>
          <p:cNvCxnSpPr/>
          <p:nvPr/>
        </p:nvCxnSpPr>
        <p:spPr>
          <a:xfrm>
            <a:off x="1676400" y="1371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616" name="Google Shape;616;p64"/>
          <p:cNvSpPr txBox="1"/>
          <p:nvPr/>
        </p:nvSpPr>
        <p:spPr>
          <a:xfrm>
            <a:off x="1828800" y="762000"/>
            <a:ext cx="7202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folHlink"/>
                </a:solidFill>
                <a:latin typeface="Times New Roman"/>
                <a:ea typeface="Times New Roman"/>
                <a:cs typeface="Times New Roman"/>
                <a:sym typeface="Times New Roman"/>
              </a:rPr>
              <a:t>Figure 10.10  </a:t>
            </a:r>
            <a:r>
              <a:rPr b="1" i="1" lang="en-US" sz="2000" u="none" cap="none" strike="noStrike">
                <a:solidFill>
                  <a:schemeClr val="dk1"/>
                </a:solidFill>
                <a:latin typeface="Times New Roman"/>
                <a:ea typeface="Times New Roman"/>
                <a:cs typeface="Times New Roman"/>
                <a:sym typeface="Times New Roman"/>
              </a:rPr>
              <a:t>Encoder and decoder for simple parity-check code</a:t>
            </a:r>
            <a:endParaRPr/>
          </a:p>
        </p:txBody>
      </p:sp>
      <p:cxnSp>
        <p:nvCxnSpPr>
          <p:cNvPr id="617" name="Google Shape;617;p64"/>
          <p:cNvCxnSpPr/>
          <p:nvPr/>
        </p:nvCxnSpPr>
        <p:spPr>
          <a:xfrm>
            <a:off x="1676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618" name="Google Shape;618;p64"/>
          <p:cNvPicPr preferRelativeResize="0"/>
          <p:nvPr/>
        </p:nvPicPr>
        <p:blipFill rotWithShape="1">
          <a:blip r:embed="rId3">
            <a:alphaModFix/>
          </a:blip>
          <a:srcRect b="0" l="0" r="0" t="0"/>
          <a:stretch/>
        </p:blipFill>
        <p:spPr>
          <a:xfrm>
            <a:off x="2111376" y="1474788"/>
            <a:ext cx="8099425" cy="43735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624" name="Google Shape;624;p65"/>
          <p:cNvSpPr txBox="1"/>
          <p:nvPr/>
        </p:nvSpPr>
        <p:spPr>
          <a:xfrm>
            <a:off x="1676400" y="228600"/>
            <a:ext cx="8763000" cy="60023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The parity bit is generated using the </a:t>
            </a:r>
            <a:r>
              <a:rPr b="1" i="0" lang="en-US" sz="3200" u="none" cap="none" strike="noStrike">
                <a:solidFill>
                  <a:srgbClr val="FF0000"/>
                </a:solidFill>
                <a:latin typeface="Arial"/>
                <a:ea typeface="Arial"/>
                <a:cs typeface="Arial"/>
                <a:sym typeface="Arial"/>
              </a:rPr>
              <a:t>modulo-2 arithmetic</a:t>
            </a:r>
            <a:endParaRPr/>
          </a:p>
          <a:p>
            <a:pPr indent="-457200" lvl="0" marL="457200" marR="0" rtl="0" algn="l">
              <a:spcBef>
                <a:spcPts val="0"/>
              </a:spcBef>
              <a:spcAft>
                <a:spcPts val="0"/>
              </a:spcAft>
              <a:buClr>
                <a:srgbClr val="FF0000"/>
              </a:buClr>
              <a:buSzPts val="3200"/>
              <a:buFont typeface="Arial"/>
              <a:buChar char="-"/>
            </a:pPr>
            <a:r>
              <a:rPr b="1" i="0" lang="en-US" sz="3200" u="none" cap="none" strike="noStrike">
                <a:solidFill>
                  <a:srgbClr val="FF0000"/>
                </a:solidFill>
                <a:latin typeface="Arial"/>
                <a:ea typeface="Arial"/>
                <a:cs typeface="Arial"/>
                <a:sym typeface="Arial"/>
              </a:rPr>
              <a:t>r= a0+a1+a2+a3 (modulo-2)</a:t>
            </a:r>
            <a:endParaRPr/>
          </a:p>
          <a:p>
            <a:pPr indent="-457200" lvl="0" marL="457200" marR="0" rtl="0" algn="l">
              <a:spcBef>
                <a:spcPts val="0"/>
              </a:spcBef>
              <a:spcAft>
                <a:spcPts val="0"/>
              </a:spcAft>
              <a:buClr>
                <a:srgbClr val="FF0000"/>
              </a:buClr>
              <a:buSzPts val="3200"/>
              <a:buFont typeface="Arial"/>
              <a:buChar char="-"/>
            </a:pPr>
            <a:r>
              <a:rPr b="1" i="0" lang="en-US" sz="3200" u="none" cap="none" strike="noStrike">
                <a:solidFill>
                  <a:srgbClr val="FF0000"/>
                </a:solidFill>
                <a:latin typeface="Arial"/>
                <a:ea typeface="Arial"/>
                <a:cs typeface="Arial"/>
                <a:sym typeface="Arial"/>
              </a:rPr>
              <a:t>If the number of 1’s is even, the result is 0 and if odd, the result is 1.</a:t>
            </a:r>
            <a:endParaRPr/>
          </a:p>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The receiver does the same calculation</a:t>
            </a:r>
            <a:r>
              <a:rPr b="1" i="0" lang="en-US" sz="3200" u="none" cap="none" strike="noStrike">
                <a:solidFill>
                  <a:srgbClr val="FF0000"/>
                </a:solidFill>
                <a:latin typeface="Arial"/>
                <a:ea typeface="Arial"/>
                <a:cs typeface="Arial"/>
                <a:sym typeface="Arial"/>
              </a:rPr>
              <a:t>.</a:t>
            </a:r>
            <a:endParaRPr/>
          </a:p>
          <a:p>
            <a:pPr indent="-457200" lvl="0" marL="457200" marR="0" rtl="0" algn="l">
              <a:spcBef>
                <a:spcPts val="0"/>
              </a:spcBef>
              <a:spcAft>
                <a:spcPts val="0"/>
              </a:spcAft>
              <a:buClr>
                <a:srgbClr val="FF0000"/>
              </a:buClr>
              <a:buSzPts val="3200"/>
              <a:buFont typeface="Arial"/>
              <a:buChar char="-"/>
            </a:pPr>
            <a:r>
              <a:rPr b="1" i="0" lang="en-US" sz="3200" u="none" cap="none" strike="noStrike">
                <a:solidFill>
                  <a:srgbClr val="FF0000"/>
                </a:solidFill>
                <a:latin typeface="Arial"/>
                <a:ea typeface="Arial"/>
                <a:cs typeface="Arial"/>
                <a:sym typeface="Arial"/>
              </a:rPr>
              <a:t>s0= a0+a1+a2+a3+r0 (modulo-2)</a:t>
            </a:r>
            <a:endParaRPr/>
          </a:p>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s0 is called the </a:t>
            </a:r>
            <a:r>
              <a:rPr b="1" i="0" lang="en-US" sz="3200" u="none" cap="none" strike="noStrike">
                <a:solidFill>
                  <a:srgbClr val="FF0000"/>
                </a:solidFill>
                <a:latin typeface="Arial"/>
                <a:ea typeface="Arial"/>
                <a:cs typeface="Arial"/>
                <a:sym typeface="Arial"/>
              </a:rPr>
              <a:t>syndrome bit.</a:t>
            </a:r>
            <a:endParaRPr/>
          </a:p>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The syndrome is passed to the decision logic.</a:t>
            </a:r>
            <a:endParaRPr/>
          </a:p>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If syndrome is 0, there is no error. Otherwise, there is an error</a:t>
            </a:r>
            <a:r>
              <a:rPr b="1" i="0" lang="en-US" sz="3200" u="none" cap="none" strike="noStrike">
                <a:solidFill>
                  <a:srgbClr val="FF0000"/>
                </a:solidFill>
                <a:latin typeface="Arial"/>
                <a:ea typeface="Arial"/>
                <a:cs typeface="Arial"/>
                <a:sym typeface="Arial"/>
              </a:rPr>
              <a:t>.</a:t>
            </a:r>
            <a:endParaRPr b="1" i="0" sz="32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631" name="Google Shape;631;p66"/>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32" name="Google Shape;632;p66"/>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33" name="Google Shape;633;p66"/>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34" name="Google Shape;634;p66"/>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35" name="Google Shape;635;p66"/>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36" name="Google Shape;636;p66"/>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37" name="Google Shape;637;p66"/>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38" name="Google Shape;638;p66"/>
          <p:cNvSpPr/>
          <p:nvPr/>
        </p:nvSpPr>
        <p:spPr>
          <a:xfrm>
            <a:off x="1752600" y="1143001"/>
            <a:ext cx="8686800" cy="521652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Let us look at some transmission scenarios. Assume the sender sends the dataword 1011. The codeword created from this dataword is 10111, which is sent to the receiver. We examine five cases:</a:t>
            </a:r>
            <a:endParaRPr/>
          </a:p>
          <a:p>
            <a:pPr indent="0" lvl="0" marL="0" marR="0" rtl="0" algn="just">
              <a:spcBef>
                <a:spcPts val="0"/>
              </a:spcBef>
              <a:spcAft>
                <a:spcPts val="0"/>
              </a:spcAft>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1.</a:t>
            </a:r>
            <a:r>
              <a:rPr b="1" i="1" lang="en-US" sz="2800" u="none" cap="none" strike="noStrike">
                <a:solidFill>
                  <a:schemeClr val="dk1"/>
                </a:solidFill>
                <a:latin typeface="Times New Roman"/>
                <a:ea typeface="Times New Roman"/>
                <a:cs typeface="Times New Roman"/>
                <a:sym typeface="Times New Roman"/>
              </a:rPr>
              <a:t>  No error occurs; the received codeword is 10111. The</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syndrome is 0. The dataword 1011 is created.</a:t>
            </a:r>
            <a:endParaRPr/>
          </a:p>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  One single-bit error changes a</a:t>
            </a:r>
            <a:r>
              <a:rPr b="1" baseline="-25000" i="1" lang="en-US" sz="2800" u="none" cap="none" strike="noStrike">
                <a:solidFill>
                  <a:schemeClr val="dk1"/>
                </a:solidFill>
                <a:latin typeface="Times New Roman"/>
                <a:ea typeface="Times New Roman"/>
                <a:cs typeface="Times New Roman"/>
                <a:sym typeface="Times New Roman"/>
              </a:rPr>
              <a:t>1 </a:t>
            </a:r>
            <a:r>
              <a:rPr b="1" i="1" lang="en-US" sz="2800" u="none" cap="none" strike="noStrike">
                <a:solidFill>
                  <a:schemeClr val="dk1"/>
                </a:solidFill>
                <a:latin typeface="Times New Roman"/>
                <a:ea typeface="Times New Roman"/>
                <a:cs typeface="Times New Roman"/>
                <a:sym typeface="Times New Roman"/>
              </a:rPr>
              <a:t>. The received</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codeword is 10011. The syndrome is 1. No dataword</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is created.</a:t>
            </a:r>
            <a:endParaRPr/>
          </a:p>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3.</a:t>
            </a:r>
            <a:r>
              <a:rPr b="1" i="1" lang="en-US" sz="2800" u="none" cap="none" strike="noStrike">
                <a:solidFill>
                  <a:schemeClr val="dk1"/>
                </a:solidFill>
                <a:latin typeface="Times New Roman"/>
                <a:ea typeface="Times New Roman"/>
                <a:cs typeface="Times New Roman"/>
                <a:sym typeface="Times New Roman"/>
              </a:rPr>
              <a:t> One single-bit error changes r</a:t>
            </a:r>
            <a:r>
              <a:rPr b="1" baseline="-25000" i="1" lang="en-US" sz="2800" u="none" cap="none" strike="noStrike">
                <a:solidFill>
                  <a:schemeClr val="dk1"/>
                </a:solidFill>
                <a:latin typeface="Times New Roman"/>
                <a:ea typeface="Times New Roman"/>
                <a:cs typeface="Times New Roman"/>
                <a:sym typeface="Times New Roman"/>
              </a:rPr>
              <a:t>0 </a:t>
            </a:r>
            <a:r>
              <a:rPr b="1" i="1" lang="en-US" sz="2800" u="none" cap="none" strike="noStrike">
                <a:solidFill>
                  <a:schemeClr val="dk1"/>
                </a:solidFill>
                <a:latin typeface="Times New Roman"/>
                <a:ea typeface="Times New Roman"/>
                <a:cs typeface="Times New Roman"/>
                <a:sym typeface="Times New Roman"/>
              </a:rPr>
              <a:t>. The received codeword</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is 10110. The syndrome is 1. No dataword is created. </a:t>
            </a:r>
            <a:endParaRPr/>
          </a:p>
        </p:txBody>
      </p:sp>
      <p:sp>
        <p:nvSpPr>
          <p:cNvPr id="639" name="Google Shape;639;p66"/>
          <p:cNvSpPr txBox="1"/>
          <p:nvPr/>
        </p:nvSpPr>
        <p:spPr>
          <a:xfrm>
            <a:off x="2667001" y="0"/>
            <a:ext cx="269081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hlink"/>
                </a:solidFill>
                <a:latin typeface="Times New Roman"/>
                <a:ea typeface="Times New Roman"/>
                <a:cs typeface="Times New Roman"/>
                <a:sym typeface="Times New Roman"/>
              </a:rPr>
              <a:t>Example 10.12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646" name="Google Shape;646;p67"/>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47" name="Google Shape;647;p67"/>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48" name="Google Shape;648;p67"/>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49" name="Google Shape;649;p67"/>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50" name="Google Shape;650;p67"/>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51" name="Google Shape;651;p67"/>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52" name="Google Shape;652;p67"/>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53" name="Google Shape;653;p67"/>
          <p:cNvSpPr/>
          <p:nvPr/>
        </p:nvSpPr>
        <p:spPr>
          <a:xfrm>
            <a:off x="1752600" y="1143000"/>
            <a:ext cx="8763000" cy="4362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4</a:t>
            </a:r>
            <a:r>
              <a:rPr b="1" i="1" lang="en-US" sz="2800" u="none" cap="none" strike="noStrike">
                <a:solidFill>
                  <a:schemeClr val="dk1"/>
                </a:solidFill>
                <a:latin typeface="Times New Roman"/>
                <a:ea typeface="Times New Roman"/>
                <a:cs typeface="Times New Roman"/>
                <a:sym typeface="Times New Roman"/>
              </a:rPr>
              <a:t>. An error changes r</a:t>
            </a:r>
            <a:r>
              <a:rPr b="1" baseline="-25000" i="1" lang="en-US" sz="2800" u="none" cap="none" strike="noStrike">
                <a:solidFill>
                  <a:schemeClr val="dk1"/>
                </a:solidFill>
                <a:latin typeface="Times New Roman"/>
                <a:ea typeface="Times New Roman"/>
                <a:cs typeface="Times New Roman"/>
                <a:sym typeface="Times New Roman"/>
              </a:rPr>
              <a:t>0</a:t>
            </a:r>
            <a:r>
              <a:rPr b="1" i="1" lang="en-US" sz="2800" u="none" cap="none" strike="noStrike">
                <a:solidFill>
                  <a:schemeClr val="dk1"/>
                </a:solidFill>
                <a:latin typeface="Times New Roman"/>
                <a:ea typeface="Times New Roman"/>
                <a:cs typeface="Times New Roman"/>
                <a:sym typeface="Times New Roman"/>
              </a:rPr>
              <a:t> and a second error changes a</a:t>
            </a:r>
            <a:r>
              <a:rPr b="1" baseline="-25000" i="1" lang="en-US" sz="2800" u="none" cap="none" strike="noStrike">
                <a:solidFill>
                  <a:schemeClr val="dk1"/>
                </a:solidFill>
                <a:latin typeface="Times New Roman"/>
                <a:ea typeface="Times New Roman"/>
                <a:cs typeface="Times New Roman"/>
                <a:sym typeface="Times New Roman"/>
              </a:rPr>
              <a:t>3 </a:t>
            </a:r>
            <a:r>
              <a:rPr b="1" i="1" lang="en-US" sz="2800" u="none" cap="none" strike="noStrike">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    The received codeword is 00110. The syndrome is 0.</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The dataword 0011 is created at the receiver. Note that</a:t>
            </a:r>
            <a:endParaRPr/>
          </a:p>
          <a:p>
            <a:pPr indent="0" lvl="0" marL="0" marR="0" rtl="0" algn="l">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    here the dataword is  wrongly created due to the</a:t>
            </a:r>
            <a:endParaRPr/>
          </a:p>
          <a:p>
            <a:pPr indent="0" lvl="0" marL="0" marR="0" rtl="0" algn="l">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    syndrome value. </a:t>
            </a:r>
            <a:endParaRPr/>
          </a:p>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5</a:t>
            </a:r>
            <a:r>
              <a:rPr b="1" i="1" lang="en-US" sz="2800" u="none" cap="none" strike="noStrike">
                <a:solidFill>
                  <a:schemeClr val="dk1"/>
                </a:solidFill>
                <a:latin typeface="Times New Roman"/>
                <a:ea typeface="Times New Roman"/>
                <a:cs typeface="Times New Roman"/>
                <a:sym typeface="Times New Roman"/>
              </a:rPr>
              <a:t>. Three bits—a</a:t>
            </a:r>
            <a:r>
              <a:rPr b="1" baseline="-25000" i="1" lang="en-US" sz="2800" u="none" cap="none" strike="noStrike">
                <a:solidFill>
                  <a:schemeClr val="dk1"/>
                </a:solidFill>
                <a:latin typeface="Times New Roman"/>
                <a:ea typeface="Times New Roman"/>
                <a:cs typeface="Times New Roman"/>
                <a:sym typeface="Times New Roman"/>
              </a:rPr>
              <a:t>3</a:t>
            </a:r>
            <a:r>
              <a:rPr b="1" i="1" lang="en-US" sz="2800" u="none" cap="none" strike="noStrike">
                <a:solidFill>
                  <a:schemeClr val="dk1"/>
                </a:solidFill>
                <a:latin typeface="Times New Roman"/>
                <a:ea typeface="Times New Roman"/>
                <a:cs typeface="Times New Roman"/>
                <a:sym typeface="Times New Roman"/>
              </a:rPr>
              <a:t>, a</a:t>
            </a:r>
            <a:r>
              <a:rPr b="1" baseline="-25000" i="1" lang="en-US" sz="2800" u="none" cap="none" strike="noStrike">
                <a:solidFill>
                  <a:schemeClr val="dk1"/>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 and a</a:t>
            </a:r>
            <a:r>
              <a:rPr b="1" baseline="-25000" i="1" lang="en-US" sz="2800" u="none" cap="none" strike="noStrike">
                <a:solidFill>
                  <a:schemeClr val="dk1"/>
                </a:solidFill>
                <a:latin typeface="Times New Roman"/>
                <a:ea typeface="Times New Roman"/>
                <a:cs typeface="Times New Roman"/>
                <a:sym typeface="Times New Roman"/>
              </a:rPr>
              <a:t>1</a:t>
            </a:r>
            <a:r>
              <a:rPr b="1" i="1" lang="en-US" sz="2800" u="none" cap="none" strike="noStrike">
                <a:solidFill>
                  <a:schemeClr val="dk1"/>
                </a:solidFill>
                <a:latin typeface="Times New Roman"/>
                <a:ea typeface="Times New Roman"/>
                <a:cs typeface="Times New Roman"/>
                <a:sym typeface="Times New Roman"/>
              </a:rPr>
              <a:t>—are changed by errors.</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The received codeword is 01011. The syndrome is 1.</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The dataword is not created. This shows that the simple</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parity check, guaranteed to detect one single error, can</a:t>
            </a:r>
            <a:br>
              <a:rPr b="1" i="1" lang="en-US" sz="2800" u="none" cap="none" strike="noStrike">
                <a:solidFill>
                  <a:schemeClr val="dk1"/>
                </a:solidFill>
                <a:latin typeface="Times New Roman"/>
                <a:ea typeface="Times New Roman"/>
                <a:cs typeface="Times New Roman"/>
                <a:sym typeface="Times New Roman"/>
              </a:rPr>
            </a:br>
            <a:r>
              <a:rPr b="1" i="1" lang="en-US" sz="2800" u="none" cap="none" strike="noStrike">
                <a:solidFill>
                  <a:schemeClr val="dk1"/>
                </a:solidFill>
                <a:latin typeface="Times New Roman"/>
                <a:ea typeface="Times New Roman"/>
                <a:cs typeface="Times New Roman"/>
                <a:sym typeface="Times New Roman"/>
              </a:rPr>
              <a:t>    also find any odd number of errors.</a:t>
            </a:r>
            <a:endParaRPr/>
          </a:p>
        </p:txBody>
      </p:sp>
      <p:sp>
        <p:nvSpPr>
          <p:cNvPr id="654" name="Google Shape;654;p67"/>
          <p:cNvSpPr txBox="1"/>
          <p:nvPr/>
        </p:nvSpPr>
        <p:spPr>
          <a:xfrm>
            <a:off x="2667000" y="0"/>
            <a:ext cx="483393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hlink"/>
                </a:solidFill>
                <a:latin typeface="Times New Roman"/>
                <a:ea typeface="Times New Roman"/>
                <a:cs typeface="Times New Roman"/>
                <a:sym typeface="Times New Roman"/>
              </a:rPr>
              <a:t>Example 10.12  (continued)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661" name="Google Shape;661;p68"/>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62" name="Google Shape;662;p68"/>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63" name="Google Shape;663;p68"/>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64" name="Google Shape;664;p68"/>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65" name="Google Shape;665;p68"/>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66" name="Google Shape;666;p68"/>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67" name="Google Shape;667;p68"/>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668" name="Google Shape;668;p68"/>
          <p:cNvCxnSpPr/>
          <p:nvPr/>
        </p:nvCxnSpPr>
        <p:spPr>
          <a:xfrm>
            <a:off x="1981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669" name="Google Shape;669;p68"/>
          <p:cNvCxnSpPr/>
          <p:nvPr/>
        </p:nvCxnSpPr>
        <p:spPr>
          <a:xfrm>
            <a:off x="1982788" y="3886200"/>
            <a:ext cx="8153400" cy="0"/>
          </a:xfrm>
          <a:prstGeom prst="straightConnector1">
            <a:avLst/>
          </a:prstGeom>
          <a:noFill/>
          <a:ln cap="flat" cmpd="sng" w="76200">
            <a:solidFill>
              <a:srgbClr val="009900"/>
            </a:solidFill>
            <a:prstDash val="solid"/>
            <a:round/>
            <a:headEnd len="med" w="med" type="none"/>
            <a:tailEnd len="med" w="med" type="none"/>
          </a:ln>
        </p:spPr>
      </p:cxnSp>
      <p:sp>
        <p:nvSpPr>
          <p:cNvPr id="670" name="Google Shape;670;p68"/>
          <p:cNvSpPr/>
          <p:nvPr/>
        </p:nvSpPr>
        <p:spPr>
          <a:xfrm>
            <a:off x="2019300" y="2759075"/>
            <a:ext cx="8077200" cy="106680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A simple parity-check code can detect an odd number of errors.</a:t>
            </a:r>
            <a:endParaRPr/>
          </a:p>
        </p:txBody>
      </p:sp>
      <p:grpSp>
        <p:nvGrpSpPr>
          <p:cNvPr id="671" name="Google Shape;671;p68"/>
          <p:cNvGrpSpPr/>
          <p:nvPr/>
        </p:nvGrpSpPr>
        <p:grpSpPr>
          <a:xfrm>
            <a:off x="2057400" y="2024064"/>
            <a:ext cx="1143000" cy="566737"/>
            <a:chOff x="1200" y="1248"/>
            <a:chExt cx="720" cy="357"/>
          </a:xfrm>
        </p:grpSpPr>
        <p:pic>
          <p:nvPicPr>
            <p:cNvPr id="672" name="Google Shape;672;p6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73" name="Google Shape;673;p6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680" name="Google Shape;680;p69"/>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81" name="Google Shape;681;p69"/>
          <p:cNvSpPr txBox="1"/>
          <p:nvPr/>
        </p:nvSpPr>
        <p:spPr>
          <a:xfrm>
            <a:off x="1752601" y="406400"/>
            <a:ext cx="20633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a:ea typeface="Times"/>
                <a:cs typeface="Times"/>
                <a:sym typeface="Times"/>
              </a:rPr>
              <a:t>10-5   CHECKSUM</a:t>
            </a:r>
            <a:endParaRPr/>
          </a:p>
        </p:txBody>
      </p:sp>
      <p:sp>
        <p:nvSpPr>
          <p:cNvPr id="682" name="Google Shape;682;p69"/>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683" name="Google Shape;683;p69"/>
          <p:cNvSpPr/>
          <p:nvPr/>
        </p:nvSpPr>
        <p:spPr>
          <a:xfrm>
            <a:off x="1676400" y="1730376"/>
            <a:ext cx="8229600" cy="1814513"/>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1" lang="en-US" sz="2800" u="none" cap="none" strike="noStrike">
                <a:solidFill>
                  <a:schemeClr val="dk1"/>
                </a:solidFill>
                <a:latin typeface="Times New Roman"/>
                <a:ea typeface="Times New Roman"/>
                <a:cs typeface="Times New Roman"/>
                <a:sym typeface="Times New Roman"/>
              </a:rPr>
              <a:t>The checksum is used in the Internet by several protocols although not at the data link layer.</a:t>
            </a:r>
            <a:endParaRPr/>
          </a:p>
          <a:p>
            <a:pPr indent="0" lvl="0" marL="0" marR="0" rtl="0" algn="just">
              <a:spcBef>
                <a:spcPts val="0"/>
              </a:spcBef>
              <a:spcAft>
                <a:spcPts val="0"/>
              </a:spcAft>
              <a:buNone/>
            </a:pPr>
            <a:r>
              <a:rPr b="0" i="1" lang="en-US" sz="2800" u="none" cap="none" strike="noStrike">
                <a:solidFill>
                  <a:schemeClr val="dk1"/>
                </a:solidFill>
                <a:latin typeface="Times New Roman"/>
                <a:ea typeface="Times New Roman"/>
                <a:cs typeface="Times New Roman"/>
                <a:sym typeface="Times New Roman"/>
              </a:rPr>
              <a:t>It is an error detecting technique that can be applied to a message of any length. </a:t>
            </a:r>
            <a:endParaRPr b="0" i="1" sz="2800" u="none" cap="none" strike="noStrike">
              <a:solidFill>
                <a:schemeClr val="dk1"/>
              </a:solidFill>
              <a:latin typeface="Times New Roman"/>
              <a:ea typeface="Times New Roman"/>
              <a:cs typeface="Times New Roman"/>
              <a:sym typeface="Times New Roman"/>
            </a:endParaRPr>
          </a:p>
        </p:txBody>
      </p:sp>
      <p:sp>
        <p:nvSpPr>
          <p:cNvPr id="684" name="Google Shape;684;p69"/>
          <p:cNvSpPr/>
          <p:nvPr/>
        </p:nvSpPr>
        <p:spPr>
          <a:xfrm>
            <a:off x="1676400" y="4679951"/>
            <a:ext cx="6705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i="0" lang="en-US" sz="2400" u="none" cap="none" strike="noStrike">
                <a:solidFill>
                  <a:srgbClr val="0033CC"/>
                </a:solidFill>
                <a:latin typeface="Times New Roman"/>
                <a:ea typeface="Times New Roman"/>
                <a:cs typeface="Times New Roman"/>
                <a:sym typeface="Times New Roman"/>
              </a:rPr>
              <a:t>Idea</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One’s Complement</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Internet Checksum</a:t>
            </a:r>
            <a:endParaRPr b="1" i="0" sz="2400" u="none" cap="none" strike="noStrike">
              <a:solidFill>
                <a:srgbClr val="0033CC"/>
              </a:solidFill>
              <a:latin typeface="Times New Roman"/>
              <a:ea typeface="Times New Roman"/>
              <a:cs typeface="Times New Roman"/>
              <a:sym typeface="Times New Roman"/>
            </a:endParaRPr>
          </a:p>
        </p:txBody>
      </p:sp>
      <p:sp>
        <p:nvSpPr>
          <p:cNvPr id="685" name="Google Shape;685;p69"/>
          <p:cNvSpPr txBox="1"/>
          <p:nvPr/>
        </p:nvSpPr>
        <p:spPr>
          <a:xfrm>
            <a:off x="1689101" y="4203701"/>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sng" cap="none" strike="noStrike">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691" name="Google Shape;691;p70"/>
          <p:cNvSpPr txBox="1"/>
          <p:nvPr/>
        </p:nvSpPr>
        <p:spPr>
          <a:xfrm>
            <a:off x="1752600" y="304800"/>
            <a:ext cx="8686800" cy="1570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How Checksum works?</a:t>
            </a:r>
            <a:endParaRPr/>
          </a:p>
          <a:p>
            <a:pPr indent="0" lvl="0" marL="0" marR="0" rtl="0" algn="l">
              <a:spcBef>
                <a:spcPts val="0"/>
              </a:spcBef>
              <a:spcAft>
                <a:spcPts val="0"/>
              </a:spcAft>
              <a:buNone/>
            </a:pPr>
            <a:r>
              <a:t/>
            </a:r>
            <a:endParaRPr b="1" i="0" sz="3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i="0" sz="3200" u="none" cap="none" strike="noStrike">
              <a:solidFill>
                <a:schemeClr val="dk1"/>
              </a:solidFill>
              <a:latin typeface="Arial"/>
              <a:ea typeface="Arial"/>
              <a:cs typeface="Arial"/>
              <a:sym typeface="Arial"/>
            </a:endParaRPr>
          </a:p>
        </p:txBody>
      </p:sp>
      <p:pic>
        <p:nvPicPr>
          <p:cNvPr id="692" name="Google Shape;692;p70"/>
          <p:cNvPicPr preferRelativeResize="0"/>
          <p:nvPr/>
        </p:nvPicPr>
        <p:blipFill rotWithShape="1">
          <a:blip r:embed="rId3">
            <a:alphaModFix/>
          </a:blip>
          <a:srcRect b="0" l="0" r="0" t="0"/>
          <a:stretch/>
        </p:blipFill>
        <p:spPr>
          <a:xfrm>
            <a:off x="1447800" y="914400"/>
            <a:ext cx="9144000" cy="5943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699" name="Google Shape;699;p71"/>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00" name="Google Shape;700;p71"/>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01" name="Google Shape;701;p71"/>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02" name="Google Shape;702;p71"/>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03" name="Google Shape;703;p71"/>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04" name="Google Shape;704;p71"/>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05" name="Google Shape;705;p71"/>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06" name="Google Shape;706;p71"/>
          <p:cNvSpPr/>
          <p:nvPr/>
        </p:nvSpPr>
        <p:spPr>
          <a:xfrm>
            <a:off x="1752600" y="1143000"/>
            <a:ext cx="8686800" cy="43624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Suppose our data is a list of five 4-bit numbers that we want to send to a destination. In addition to sending these numbers, we send the sum of the numbers. For example, if the set of numbers is (7, 11, 12, 0, 6), we send (7, 11, 12, 0, 6, </a:t>
            </a:r>
            <a:r>
              <a:rPr b="1" i="1" lang="en-US" sz="2800" u="none" cap="none" strike="noStrike">
                <a:solidFill>
                  <a:schemeClr val="hlink"/>
                </a:solidFill>
                <a:latin typeface="Times New Roman"/>
                <a:ea typeface="Times New Roman"/>
                <a:cs typeface="Times New Roman"/>
                <a:sym typeface="Times New Roman"/>
              </a:rPr>
              <a:t>36</a:t>
            </a:r>
            <a:r>
              <a:rPr b="1" i="1" lang="en-US" sz="2800" u="none" cap="none" strike="noStrike">
                <a:solidFill>
                  <a:schemeClr val="dk1"/>
                </a:solidFill>
                <a:latin typeface="Times New Roman"/>
                <a:ea typeface="Times New Roman"/>
                <a:cs typeface="Times New Roman"/>
                <a:sym typeface="Times New Roman"/>
              </a:rPr>
              <a:t>), where 36 is the sum of the original numbers. The receiver adds the five numbers and compares the result with the sum. If the two are the same, the receiver assumes no error, accepts the five numbers, and discards the sum. Otherwise, there is an error somewhere and the data are not accepted.</a:t>
            </a:r>
            <a:endParaRPr/>
          </a:p>
        </p:txBody>
      </p:sp>
      <p:sp>
        <p:nvSpPr>
          <p:cNvPr id="707" name="Google Shape;707;p71"/>
          <p:cNvSpPr txBox="1"/>
          <p:nvPr/>
        </p:nvSpPr>
        <p:spPr>
          <a:xfrm>
            <a:off x="2667001" y="0"/>
            <a:ext cx="269081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hlink"/>
                </a:solidFill>
                <a:latin typeface="Times New Roman"/>
                <a:ea typeface="Times New Roman"/>
                <a:cs typeface="Times New Roman"/>
                <a:sym typeface="Times New Roman"/>
              </a:rPr>
              <a:t>Example 10.18</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714" name="Google Shape;714;p72"/>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15" name="Google Shape;715;p72"/>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16" name="Google Shape;716;p72"/>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17" name="Google Shape;717;p72"/>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18" name="Google Shape;718;p72"/>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19" name="Google Shape;719;p72"/>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20" name="Google Shape;720;p72"/>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21" name="Google Shape;721;p72"/>
          <p:cNvSpPr/>
          <p:nvPr/>
        </p:nvSpPr>
        <p:spPr>
          <a:xfrm>
            <a:off x="1752600" y="1143000"/>
            <a:ext cx="8686800" cy="2654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u="none" cap="none" strike="noStrike">
                <a:solidFill>
                  <a:schemeClr val="dk1"/>
                </a:solidFill>
                <a:latin typeface="Times New Roman"/>
                <a:ea typeface="Times New Roman"/>
                <a:cs typeface="Times New Roman"/>
                <a:sym typeface="Times New Roman"/>
              </a:rPr>
              <a:t>We can make the job of the receiver easier if we send the negative (complement) of the sum, called the </a:t>
            </a:r>
            <a:r>
              <a:rPr b="1" i="1" lang="en-US" sz="2800" u="none" cap="none" strike="noStrike">
                <a:solidFill>
                  <a:schemeClr val="hlink"/>
                </a:solidFill>
                <a:latin typeface="Times New Roman"/>
                <a:ea typeface="Times New Roman"/>
                <a:cs typeface="Times New Roman"/>
                <a:sym typeface="Times New Roman"/>
              </a:rPr>
              <a:t>checksum</a:t>
            </a:r>
            <a:r>
              <a:rPr b="1" i="1" lang="en-US" sz="2800" u="none" cap="none" strike="noStrike">
                <a:solidFill>
                  <a:schemeClr val="dk1"/>
                </a:solidFill>
                <a:latin typeface="Times New Roman"/>
                <a:ea typeface="Times New Roman"/>
                <a:cs typeface="Times New Roman"/>
                <a:sym typeface="Times New Roman"/>
              </a:rPr>
              <a:t>. In this case, we send (7, 11, 12, 0, 6, </a:t>
            </a:r>
            <a:r>
              <a:rPr b="1" i="1" lang="en-US" sz="2800" u="none" cap="none" strike="noStrike">
                <a:solidFill>
                  <a:schemeClr val="hlink"/>
                </a:solidFill>
                <a:latin typeface="Times New Roman"/>
                <a:ea typeface="Times New Roman"/>
                <a:cs typeface="Times New Roman"/>
                <a:sym typeface="Times New Roman"/>
              </a:rPr>
              <a:t>−36</a:t>
            </a:r>
            <a:r>
              <a:rPr b="1" i="1" lang="en-US" sz="2800" u="none" cap="none" strike="noStrike">
                <a:solidFill>
                  <a:schemeClr val="dk1"/>
                </a:solidFill>
                <a:latin typeface="Times New Roman"/>
                <a:ea typeface="Times New Roman"/>
                <a:cs typeface="Times New Roman"/>
                <a:sym typeface="Times New Roman"/>
              </a:rPr>
              <a:t>). The receiver can add all the numbers received (including the checksum). If the result is 0, it assumes no error; otherwise, there is an error.</a:t>
            </a:r>
            <a:endParaRPr/>
          </a:p>
        </p:txBody>
      </p:sp>
      <p:sp>
        <p:nvSpPr>
          <p:cNvPr id="722" name="Google Shape;722;p72"/>
          <p:cNvSpPr txBox="1"/>
          <p:nvPr/>
        </p:nvSpPr>
        <p:spPr>
          <a:xfrm>
            <a:off x="2667001" y="0"/>
            <a:ext cx="269081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hlink"/>
                </a:solidFill>
                <a:latin typeface="Times New Roman"/>
                <a:ea typeface="Times New Roman"/>
                <a:cs typeface="Times New Roman"/>
                <a:sym typeface="Times New Roman"/>
              </a:rPr>
              <a:t>Example 10.19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152689"/>
            <a:ext cx="10515600" cy="752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Two sub-layers</a:t>
            </a:r>
            <a:endParaRPr b="1"/>
          </a:p>
        </p:txBody>
      </p:sp>
      <p:sp>
        <p:nvSpPr>
          <p:cNvPr id="121" name="Google Shape;121;p19"/>
          <p:cNvSpPr txBox="1"/>
          <p:nvPr>
            <p:ph idx="1" type="body"/>
          </p:nvPr>
        </p:nvSpPr>
        <p:spPr>
          <a:xfrm>
            <a:off x="838200" y="979055"/>
            <a:ext cx="10515600" cy="51979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Link Control (DLC)</a:t>
            </a:r>
            <a:endParaRPr/>
          </a:p>
          <a:p>
            <a:pPr indent="-228600" lvl="0" marL="228600" rtl="0" algn="l">
              <a:lnSpc>
                <a:spcPct val="90000"/>
              </a:lnSpc>
              <a:spcBef>
                <a:spcPts val="1000"/>
              </a:spcBef>
              <a:spcAft>
                <a:spcPts val="0"/>
              </a:spcAft>
              <a:buClr>
                <a:schemeClr val="dk1"/>
              </a:buClr>
              <a:buSzPts val="2800"/>
              <a:buChar char="•"/>
            </a:pPr>
            <a:r>
              <a:rPr lang="en-US"/>
              <a:t>Medium Access Control (MAC)</a:t>
            </a:r>
            <a:endParaRPr/>
          </a:p>
          <a:p>
            <a:pPr indent="0" lvl="0" marL="0" rtl="0" algn="l">
              <a:lnSpc>
                <a:spcPct val="90000"/>
              </a:lnSpc>
              <a:spcBef>
                <a:spcPts val="1000"/>
              </a:spcBef>
              <a:spcAft>
                <a:spcPts val="0"/>
              </a:spcAft>
              <a:buClr>
                <a:schemeClr val="dk1"/>
              </a:buClr>
              <a:buSzPts val="2800"/>
              <a:buNone/>
            </a:pPr>
            <a:r>
              <a:t/>
            </a:r>
            <a:endParaRPr/>
          </a:p>
        </p:txBody>
      </p:sp>
      <p:pic>
        <p:nvPicPr>
          <p:cNvPr id="122" name="Google Shape;122;p19"/>
          <p:cNvPicPr preferRelativeResize="0"/>
          <p:nvPr/>
        </p:nvPicPr>
        <p:blipFill rotWithShape="1">
          <a:blip r:embed="rId3">
            <a:alphaModFix/>
          </a:blip>
          <a:srcRect b="0" l="0" r="0" t="0"/>
          <a:stretch/>
        </p:blipFill>
        <p:spPr>
          <a:xfrm>
            <a:off x="1339273" y="2595446"/>
            <a:ext cx="9070109" cy="269699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729" name="Google Shape;729;p73"/>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30" name="Google Shape;730;p73"/>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31" name="Google Shape;731;p73"/>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32" name="Google Shape;732;p73"/>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33" name="Google Shape;733;p73"/>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34" name="Google Shape;734;p73"/>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35" name="Google Shape;735;p73"/>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736" name="Google Shape;736;p73"/>
          <p:cNvCxnSpPr/>
          <p:nvPr/>
        </p:nvCxnSpPr>
        <p:spPr>
          <a:xfrm>
            <a:off x="1981200" y="18288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737" name="Google Shape;737;p73"/>
          <p:cNvCxnSpPr/>
          <p:nvPr/>
        </p:nvCxnSpPr>
        <p:spPr>
          <a:xfrm>
            <a:off x="1982788" y="5562600"/>
            <a:ext cx="8153400" cy="0"/>
          </a:xfrm>
          <a:prstGeom prst="straightConnector1">
            <a:avLst/>
          </a:prstGeom>
          <a:noFill/>
          <a:ln cap="flat" cmpd="sng" w="76200">
            <a:solidFill>
              <a:srgbClr val="009900"/>
            </a:solidFill>
            <a:prstDash val="solid"/>
            <a:round/>
            <a:headEnd len="med" w="med" type="none"/>
            <a:tailEnd len="med" w="med" type="none"/>
          </a:ln>
        </p:spPr>
      </p:cxnSp>
      <p:sp>
        <p:nvSpPr>
          <p:cNvPr id="738" name="Google Shape;738;p73"/>
          <p:cNvSpPr/>
          <p:nvPr/>
        </p:nvSpPr>
        <p:spPr>
          <a:xfrm>
            <a:off x="2019300" y="1892300"/>
            <a:ext cx="8077200" cy="356870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Sender site:</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1.</a:t>
            </a:r>
            <a:r>
              <a:rPr b="1" i="0" lang="en-US" sz="2800" u="none" cap="none" strike="noStrike">
                <a:solidFill>
                  <a:schemeClr val="dk1"/>
                </a:solidFill>
                <a:latin typeface="Arial"/>
                <a:ea typeface="Arial"/>
                <a:cs typeface="Arial"/>
                <a:sym typeface="Arial"/>
              </a:rPr>
              <a:t> The message is divided into 16-bit words.</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2.</a:t>
            </a:r>
            <a:r>
              <a:rPr b="1" i="0" lang="en-US" sz="2800" u="none" cap="none" strike="noStrike">
                <a:solidFill>
                  <a:schemeClr val="dk1"/>
                </a:solidFill>
                <a:latin typeface="Arial"/>
                <a:ea typeface="Arial"/>
                <a:cs typeface="Arial"/>
                <a:sym typeface="Arial"/>
              </a:rPr>
              <a:t> The value of the checksum word is set to 0.</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3.</a:t>
            </a:r>
            <a:r>
              <a:rPr b="1" i="0" lang="en-US" sz="2800" u="none" cap="none" strike="noStrike">
                <a:solidFill>
                  <a:schemeClr val="dk1"/>
                </a:solidFill>
                <a:latin typeface="Arial"/>
                <a:ea typeface="Arial"/>
                <a:cs typeface="Arial"/>
                <a:sym typeface="Arial"/>
              </a:rPr>
              <a:t> All words including the checksum are</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added using one’s complement addition.</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4.</a:t>
            </a:r>
            <a:r>
              <a:rPr b="1" i="0" lang="en-US" sz="2800" u="none" cap="none" strike="noStrike">
                <a:solidFill>
                  <a:schemeClr val="dk1"/>
                </a:solidFill>
                <a:latin typeface="Arial"/>
                <a:ea typeface="Arial"/>
                <a:cs typeface="Arial"/>
                <a:sym typeface="Arial"/>
              </a:rPr>
              <a:t> The sum is complemented and becomes the</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checksum.</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5.</a:t>
            </a:r>
            <a:r>
              <a:rPr b="1" i="0" lang="en-US" sz="2800" u="none" cap="none" strike="noStrike">
                <a:solidFill>
                  <a:schemeClr val="dk1"/>
                </a:solidFill>
                <a:latin typeface="Arial"/>
                <a:ea typeface="Arial"/>
                <a:cs typeface="Arial"/>
                <a:sym typeface="Arial"/>
              </a:rPr>
              <a:t> The checksum is sent with the data.</a:t>
            </a:r>
            <a:endParaRPr/>
          </a:p>
        </p:txBody>
      </p:sp>
      <p:grpSp>
        <p:nvGrpSpPr>
          <p:cNvPr id="739" name="Google Shape;739;p73"/>
          <p:cNvGrpSpPr/>
          <p:nvPr/>
        </p:nvGrpSpPr>
        <p:grpSpPr>
          <a:xfrm>
            <a:off x="2057400" y="1185864"/>
            <a:ext cx="1143000" cy="566737"/>
            <a:chOff x="1200" y="1248"/>
            <a:chExt cx="720" cy="357"/>
          </a:xfrm>
        </p:grpSpPr>
        <p:pic>
          <p:nvPicPr>
            <p:cNvPr id="740" name="Google Shape;740;p7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741" name="Google Shape;741;p7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
        <p:nvSpPr>
          <p:cNvPr id="742" name="Google Shape;742;p73"/>
          <p:cNvSpPr txBox="1"/>
          <p:nvPr/>
        </p:nvSpPr>
        <p:spPr>
          <a:xfrm>
            <a:off x="4191000" y="685800"/>
            <a:ext cx="457200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Internet Checksum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b="1" i="0" sz="2000" u="none" cap="none" strike="noStrike">
              <a:solidFill>
                <a:schemeClr val="lt2"/>
              </a:solidFill>
              <a:latin typeface="Arial"/>
              <a:ea typeface="Arial"/>
              <a:cs typeface="Arial"/>
              <a:sym typeface="Arial"/>
            </a:endParaRPr>
          </a:p>
        </p:txBody>
      </p:sp>
      <p:sp>
        <p:nvSpPr>
          <p:cNvPr id="749" name="Google Shape;749;p74"/>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50" name="Google Shape;750;p74"/>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51" name="Google Shape;751;p74"/>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52" name="Google Shape;752;p74"/>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53" name="Google Shape;753;p74"/>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54" name="Google Shape;754;p74"/>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755" name="Google Shape;755;p74"/>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cxnSp>
        <p:nvCxnSpPr>
          <p:cNvPr id="756" name="Google Shape;756;p74"/>
          <p:cNvCxnSpPr/>
          <p:nvPr/>
        </p:nvCxnSpPr>
        <p:spPr>
          <a:xfrm>
            <a:off x="1981200" y="18288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757" name="Google Shape;757;p74"/>
          <p:cNvCxnSpPr/>
          <p:nvPr/>
        </p:nvCxnSpPr>
        <p:spPr>
          <a:xfrm>
            <a:off x="1982788" y="6019800"/>
            <a:ext cx="8153400" cy="0"/>
          </a:xfrm>
          <a:prstGeom prst="straightConnector1">
            <a:avLst/>
          </a:prstGeom>
          <a:noFill/>
          <a:ln cap="flat" cmpd="sng" w="76200">
            <a:solidFill>
              <a:srgbClr val="009900"/>
            </a:solidFill>
            <a:prstDash val="solid"/>
            <a:round/>
            <a:headEnd len="med" w="med" type="none"/>
            <a:tailEnd len="med" w="med" type="none"/>
          </a:ln>
        </p:spPr>
      </p:cxnSp>
      <p:sp>
        <p:nvSpPr>
          <p:cNvPr id="758" name="Google Shape;758;p74"/>
          <p:cNvSpPr/>
          <p:nvPr/>
        </p:nvSpPr>
        <p:spPr>
          <a:xfrm>
            <a:off x="2019300" y="1920875"/>
            <a:ext cx="8077200" cy="3995738"/>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Receiver site:</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1.</a:t>
            </a:r>
            <a:r>
              <a:rPr b="1" i="0" lang="en-US" sz="2800" u="none" cap="none" strike="noStrike">
                <a:solidFill>
                  <a:schemeClr val="dk1"/>
                </a:solidFill>
                <a:latin typeface="Arial"/>
                <a:ea typeface="Arial"/>
                <a:cs typeface="Arial"/>
                <a:sym typeface="Arial"/>
              </a:rPr>
              <a:t> The message (including checksum) is</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divided into 16-bit words.</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2.</a:t>
            </a:r>
            <a:r>
              <a:rPr b="1" i="0" lang="en-US" sz="2800" u="none" cap="none" strike="noStrike">
                <a:solidFill>
                  <a:schemeClr val="dk1"/>
                </a:solidFill>
                <a:latin typeface="Arial"/>
                <a:ea typeface="Arial"/>
                <a:cs typeface="Arial"/>
                <a:sym typeface="Arial"/>
              </a:rPr>
              <a:t> All words are added using one’s</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complement addition.</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3.</a:t>
            </a:r>
            <a:r>
              <a:rPr b="1" i="0" lang="en-US" sz="2800" u="none" cap="none" strike="noStrike">
                <a:solidFill>
                  <a:schemeClr val="dk1"/>
                </a:solidFill>
                <a:latin typeface="Arial"/>
                <a:ea typeface="Arial"/>
                <a:cs typeface="Arial"/>
                <a:sym typeface="Arial"/>
              </a:rPr>
              <a:t> The sum is complemented and becomes the</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new checksum.</a:t>
            </a:r>
            <a:endParaRPr/>
          </a:p>
          <a:p>
            <a:pPr indent="0" lvl="0" marL="0" marR="0" rtl="0" algn="l">
              <a:spcBef>
                <a:spcPts val="0"/>
              </a:spcBef>
              <a:spcAft>
                <a:spcPts val="0"/>
              </a:spcAft>
              <a:buNone/>
            </a:pPr>
            <a:r>
              <a:rPr b="1" i="0" lang="en-US" sz="2800" u="none" cap="none" strike="noStrike">
                <a:solidFill>
                  <a:schemeClr val="hlink"/>
                </a:solidFill>
                <a:latin typeface="Arial"/>
                <a:ea typeface="Arial"/>
                <a:cs typeface="Arial"/>
                <a:sym typeface="Arial"/>
              </a:rPr>
              <a:t>4.</a:t>
            </a:r>
            <a:r>
              <a:rPr b="1" i="0" lang="en-US" sz="2800" u="none" cap="none" strike="noStrike">
                <a:solidFill>
                  <a:schemeClr val="dk1"/>
                </a:solidFill>
                <a:latin typeface="Arial"/>
                <a:ea typeface="Arial"/>
                <a:cs typeface="Arial"/>
                <a:sym typeface="Arial"/>
              </a:rPr>
              <a:t> If the value of checksum is 0, the message</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is accepted; otherwise, it is rejected.</a:t>
            </a:r>
            <a:endParaRPr/>
          </a:p>
        </p:txBody>
      </p:sp>
      <p:grpSp>
        <p:nvGrpSpPr>
          <p:cNvPr id="759" name="Google Shape;759;p74"/>
          <p:cNvGrpSpPr/>
          <p:nvPr/>
        </p:nvGrpSpPr>
        <p:grpSpPr>
          <a:xfrm>
            <a:off x="2057400" y="1185864"/>
            <a:ext cx="1143000" cy="566737"/>
            <a:chOff x="1200" y="1248"/>
            <a:chExt cx="720" cy="357"/>
          </a:xfrm>
        </p:grpSpPr>
        <p:pic>
          <p:nvPicPr>
            <p:cNvPr id="760" name="Google Shape;760;p7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761" name="Google Shape;761;p7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5"/>
          <p:cNvSpPr/>
          <p:nvPr/>
        </p:nvSpPr>
        <p:spPr>
          <a:xfrm>
            <a:off x="1447800" y="6477000"/>
            <a:ext cx="1905000" cy="381000"/>
          </a:xfrm>
          <a:prstGeom prst="rect">
            <a:avLst/>
          </a:prstGeom>
          <a:noFill/>
          <a:ln>
            <a:noFill/>
          </a:ln>
        </p:spPr>
        <p:txBody>
          <a:bodyPr anchorCtr="0" anchor="b" bIns="0" lIns="0" spcFirstLastPara="1" rIns="40625" wrap="square" tIns="0">
            <a:noAutofit/>
          </a:bodyPr>
          <a:lstStyle/>
          <a:p>
            <a:pPr indent="0" lvl="0" marL="39688" marR="0" rtl="0" algn="l">
              <a:spcBef>
                <a:spcPts val="0"/>
              </a:spcBef>
              <a:spcAft>
                <a:spcPts val="0"/>
              </a:spcAft>
              <a:buNone/>
            </a:pPr>
            <a:r>
              <a:rPr b="1" i="0" lang="en-US" sz="2000" u="none" cap="none" strike="noStrike">
                <a:solidFill>
                  <a:srgbClr val="1C1C1C"/>
                </a:solidFill>
                <a:latin typeface="Arial"/>
                <a:ea typeface="Arial"/>
                <a:cs typeface="Arial"/>
                <a:sym typeface="Arial"/>
              </a:rPr>
              <a:t>10.</a:t>
            </a:r>
            <a:endParaRPr/>
          </a:p>
        </p:txBody>
      </p:sp>
      <p:grpSp>
        <p:nvGrpSpPr>
          <p:cNvPr id="767" name="Google Shape;767;p75"/>
          <p:cNvGrpSpPr/>
          <p:nvPr/>
        </p:nvGrpSpPr>
        <p:grpSpPr>
          <a:xfrm>
            <a:off x="1890713" y="107951"/>
            <a:ext cx="438150" cy="474663"/>
            <a:chOff x="0" y="0"/>
            <a:chExt cx="276" cy="299"/>
          </a:xfrm>
        </p:grpSpPr>
        <p:sp>
          <p:nvSpPr>
            <p:cNvPr id="768" name="Google Shape;768;p75"/>
            <p:cNvSpPr/>
            <p:nvPr/>
          </p:nvSpPr>
          <p:spPr>
            <a:xfrm>
              <a:off x="0" y="0"/>
              <a:ext cx="276" cy="299"/>
            </a:xfrm>
            <a:prstGeom prst="rect">
              <a:avLst/>
            </a:prstGeom>
            <a:solidFill>
              <a:srgbClr val="FFCF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75"/>
            <p:cNvSpPr/>
            <p:nvPr/>
          </p:nvSpPr>
          <p:spPr>
            <a:xfrm>
              <a:off x="0" y="0"/>
              <a:ext cx="0"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70" name="Google Shape;770;p75"/>
          <p:cNvGrpSpPr/>
          <p:nvPr/>
        </p:nvGrpSpPr>
        <p:grpSpPr>
          <a:xfrm>
            <a:off x="2273301" y="107951"/>
            <a:ext cx="328613" cy="474663"/>
            <a:chOff x="0" y="0"/>
            <a:chExt cx="207" cy="299"/>
          </a:xfrm>
        </p:grpSpPr>
        <p:sp>
          <p:nvSpPr>
            <p:cNvPr id="771" name="Google Shape;771;p75"/>
            <p:cNvSpPr/>
            <p:nvPr/>
          </p:nvSpPr>
          <p:spPr>
            <a:xfrm>
              <a:off x="0" y="0"/>
              <a:ext cx="207" cy="299"/>
            </a:xfrm>
            <a:prstGeom prst="rect">
              <a:avLst/>
            </a:prstGeom>
            <a:gradFill>
              <a:gsLst>
                <a:gs pos="0">
                  <a:srgbClr val="FFCF01"/>
                </a:gs>
                <a:gs pos="100000">
                  <a:srgbClr val="FFFFFF"/>
                </a:gs>
              </a:gsLst>
              <a:lin ang="0" scaled="0"/>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75"/>
            <p:cNvSpPr/>
            <p:nvPr/>
          </p:nvSpPr>
          <p:spPr>
            <a:xfrm>
              <a:off x="0" y="0"/>
              <a:ext cx="0"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73" name="Google Shape;773;p75"/>
          <p:cNvGrpSpPr/>
          <p:nvPr/>
        </p:nvGrpSpPr>
        <p:grpSpPr>
          <a:xfrm>
            <a:off x="2014539" y="530226"/>
            <a:ext cx="422275" cy="474663"/>
            <a:chOff x="0" y="0"/>
            <a:chExt cx="266" cy="299"/>
          </a:xfrm>
        </p:grpSpPr>
        <p:sp>
          <p:nvSpPr>
            <p:cNvPr id="774" name="Google Shape;774;p75"/>
            <p:cNvSpPr/>
            <p:nvPr/>
          </p:nvSpPr>
          <p:spPr>
            <a:xfrm>
              <a:off x="0" y="0"/>
              <a:ext cx="266" cy="299"/>
            </a:xfrm>
            <a:prstGeom prst="rect">
              <a:avLst/>
            </a:pr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75"/>
            <p:cNvSpPr/>
            <p:nvPr/>
          </p:nvSpPr>
          <p:spPr>
            <a:xfrm>
              <a:off x="0" y="0"/>
              <a:ext cx="0"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76" name="Google Shape;776;p75"/>
          <p:cNvGrpSpPr/>
          <p:nvPr/>
        </p:nvGrpSpPr>
        <p:grpSpPr>
          <a:xfrm>
            <a:off x="2384425" y="530226"/>
            <a:ext cx="368300" cy="474663"/>
            <a:chOff x="0" y="0"/>
            <a:chExt cx="232" cy="299"/>
          </a:xfrm>
        </p:grpSpPr>
        <p:sp>
          <p:nvSpPr>
            <p:cNvPr id="777" name="Google Shape;777;p75"/>
            <p:cNvSpPr/>
            <p:nvPr/>
          </p:nvSpPr>
          <p:spPr>
            <a:xfrm>
              <a:off x="0" y="0"/>
              <a:ext cx="232" cy="299"/>
            </a:xfrm>
            <a:prstGeom prst="rect">
              <a:avLst/>
            </a:prstGeom>
            <a:gradFill>
              <a:gsLst>
                <a:gs pos="0">
                  <a:srgbClr val="3333CC"/>
                </a:gs>
                <a:gs pos="100000">
                  <a:srgbClr val="FFFFFF"/>
                </a:gs>
              </a:gsLst>
              <a:lin ang="0" scaled="0"/>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75"/>
            <p:cNvSpPr/>
            <p:nvPr/>
          </p:nvSpPr>
          <p:spPr>
            <a:xfrm>
              <a:off x="0" y="0"/>
              <a:ext cx="0"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79" name="Google Shape;779;p75"/>
          <p:cNvGrpSpPr/>
          <p:nvPr/>
        </p:nvGrpSpPr>
        <p:grpSpPr>
          <a:xfrm>
            <a:off x="1598614" y="457201"/>
            <a:ext cx="561975" cy="422275"/>
            <a:chOff x="0" y="0"/>
            <a:chExt cx="353" cy="266"/>
          </a:xfrm>
        </p:grpSpPr>
        <p:sp>
          <p:nvSpPr>
            <p:cNvPr id="780" name="Google Shape;780;p75"/>
            <p:cNvSpPr/>
            <p:nvPr/>
          </p:nvSpPr>
          <p:spPr>
            <a:xfrm>
              <a:off x="0" y="0"/>
              <a:ext cx="353" cy="266"/>
            </a:xfrm>
            <a:prstGeom prst="rect">
              <a:avLst/>
            </a:prstGeom>
            <a:gradFill>
              <a:gsLst>
                <a:gs pos="0">
                  <a:srgbClr val="FFFFFF"/>
                </a:gs>
                <a:gs pos="100000">
                  <a:srgbClr val="FF0000"/>
                </a:gs>
              </a:gsLst>
              <a:lin ang="18900000" scaled="0"/>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75"/>
            <p:cNvSpPr/>
            <p:nvPr/>
          </p:nvSpPr>
          <p:spPr>
            <a:xfrm>
              <a:off x="0" y="0"/>
              <a:ext cx="0"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82" name="Google Shape;782;p75"/>
          <p:cNvGrpSpPr/>
          <p:nvPr/>
        </p:nvGrpSpPr>
        <p:grpSpPr>
          <a:xfrm>
            <a:off x="2235200" y="1"/>
            <a:ext cx="31750" cy="1052513"/>
            <a:chOff x="0" y="0"/>
            <a:chExt cx="20" cy="663"/>
          </a:xfrm>
        </p:grpSpPr>
        <p:sp>
          <p:nvSpPr>
            <p:cNvPr id="783" name="Google Shape;783;p75"/>
            <p:cNvSpPr/>
            <p:nvPr/>
          </p:nvSpPr>
          <p:spPr>
            <a:xfrm>
              <a:off x="0" y="0"/>
              <a:ext cx="20" cy="663"/>
            </a:xfrm>
            <a:prstGeom prst="rect">
              <a:avLst/>
            </a:prstGeom>
            <a:solidFill>
              <a:srgbClr val="1C1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75"/>
            <p:cNvSpPr/>
            <p:nvPr/>
          </p:nvSpPr>
          <p:spPr>
            <a:xfrm>
              <a:off x="0" y="0"/>
              <a:ext cx="0"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85" name="Google Shape;785;p75"/>
          <p:cNvGrpSpPr/>
          <p:nvPr/>
        </p:nvGrpSpPr>
        <p:grpSpPr>
          <a:xfrm>
            <a:off x="1966914" y="533401"/>
            <a:ext cx="8226425" cy="276225"/>
            <a:chOff x="0" y="0"/>
            <a:chExt cx="5182" cy="174"/>
          </a:xfrm>
        </p:grpSpPr>
        <p:sp>
          <p:nvSpPr>
            <p:cNvPr id="786" name="Google Shape;786;p75"/>
            <p:cNvSpPr/>
            <p:nvPr/>
          </p:nvSpPr>
          <p:spPr>
            <a:xfrm>
              <a:off x="0" y="0"/>
              <a:ext cx="5182" cy="20"/>
            </a:xfrm>
            <a:prstGeom prst="rect">
              <a:avLst/>
            </a:prstGeom>
            <a:gradFill>
              <a:gsLst>
                <a:gs pos="0">
                  <a:srgbClr val="1C1C1C"/>
                </a:gs>
                <a:gs pos="100000">
                  <a:srgbClr val="FFFFFF"/>
                </a:gs>
              </a:gsLst>
              <a:lin ang="0" scaled="0"/>
            </a:gra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75"/>
            <p:cNvSpPr/>
            <p:nvPr/>
          </p:nvSpPr>
          <p:spPr>
            <a:xfrm>
              <a:off x="0" y="0"/>
              <a:ext cx="0"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8" name="Google Shape;788;p75"/>
          <p:cNvSpPr/>
          <p:nvPr/>
        </p:nvSpPr>
        <p:spPr>
          <a:xfrm>
            <a:off x="1752600" y="914400"/>
            <a:ext cx="8686800" cy="5372100"/>
          </a:xfrm>
          <a:prstGeom prst="rect">
            <a:avLst/>
          </a:prstGeom>
          <a:noFill/>
          <a:ln>
            <a:noFill/>
          </a:ln>
        </p:spPr>
        <p:txBody>
          <a:bodyPr anchorCtr="0" anchor="t" bIns="0" lIns="0" spcFirstLastPara="1" rIns="40625" wrap="square" tIns="0">
            <a:noAutofit/>
          </a:bodyPr>
          <a:lstStyle/>
          <a:p>
            <a:pPr indent="0" lvl="0" marL="39688" marR="0" rtl="0" algn="just">
              <a:spcBef>
                <a:spcPts val="0"/>
              </a:spcBef>
              <a:spcAft>
                <a:spcPts val="0"/>
              </a:spcAft>
              <a:buNone/>
            </a:pPr>
            <a:r>
              <a:rPr b="1" i="1" lang="en-US" sz="2800" u="none">
                <a:solidFill>
                  <a:schemeClr val="dk1"/>
                </a:solidFill>
                <a:latin typeface="Times New Roman"/>
                <a:ea typeface="Times New Roman"/>
                <a:cs typeface="Times New Roman"/>
                <a:sym typeface="Times New Roman"/>
              </a:rPr>
              <a:t>Let us calculate the checksum for a text of 8 characters (“Forouzan”). The text needs to be divided into 2-byte (16-bit) words. We use ASCII (see Appendix A) to change each byte to a 2-digit hexadecimal number. For example, F is represented as 0x46 and o is represented as 0x6F. Figure 10.25 shows how the checksum is calculated at the sender and receiver sites. In part a of the figure, the value of partial sum for the first column is 0x36. We keep the rightmost digit (6) and insert the leftmost digit (3) as the carry in the second column. The process is repeated for each column. Note that if there is any corruption, the checksum recalculated by the receiver is not all 0s. We leave this an exercise.</a:t>
            </a:r>
            <a:endParaRPr/>
          </a:p>
        </p:txBody>
      </p:sp>
      <p:sp>
        <p:nvSpPr>
          <p:cNvPr id="789" name="Google Shape;789;p75"/>
          <p:cNvSpPr/>
          <p:nvPr/>
        </p:nvSpPr>
        <p:spPr>
          <a:xfrm>
            <a:off x="2667000" y="1"/>
            <a:ext cx="2612574" cy="492443"/>
          </a:xfrm>
          <a:prstGeom prst="rect">
            <a:avLst/>
          </a:prstGeom>
          <a:noFill/>
          <a:ln>
            <a:noFill/>
          </a:ln>
        </p:spPr>
        <p:txBody>
          <a:bodyPr anchorCtr="0" anchor="t" bIns="0" lIns="0" spcFirstLastPara="1" rIns="40625" wrap="square" tIns="0">
            <a:noAutofit/>
          </a:bodyPr>
          <a:lstStyle/>
          <a:p>
            <a:pPr indent="0" lvl="0" marL="39688" marR="0" rtl="0" algn="l">
              <a:spcBef>
                <a:spcPts val="0"/>
              </a:spcBef>
              <a:spcAft>
                <a:spcPts val="0"/>
              </a:spcAft>
              <a:buNone/>
            </a:pPr>
            <a:r>
              <a:rPr b="1" i="1" lang="en-US" sz="3200" u="none">
                <a:solidFill>
                  <a:srgbClr val="FF0000"/>
                </a:solidFill>
                <a:latin typeface="Times New Roman"/>
                <a:ea typeface="Times New Roman"/>
                <a:cs typeface="Times New Roman"/>
                <a:sym typeface="Times New Roman"/>
              </a:rPr>
              <a:t>Example 10.23</a:t>
            </a:r>
            <a:endParaRPr/>
          </a:p>
        </p:txBody>
      </p:sp>
      <p:sp>
        <p:nvSpPr>
          <p:cNvPr id="790" name="Google Shape;790;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6"/>
          <p:cNvSpPr/>
          <p:nvPr/>
        </p:nvSpPr>
        <p:spPr>
          <a:xfrm>
            <a:off x="1447800" y="6477000"/>
            <a:ext cx="1905000" cy="381000"/>
          </a:xfrm>
          <a:prstGeom prst="rect">
            <a:avLst/>
          </a:prstGeom>
          <a:noFill/>
          <a:ln>
            <a:noFill/>
          </a:ln>
        </p:spPr>
        <p:txBody>
          <a:bodyPr anchorCtr="0" anchor="b" bIns="0" lIns="0" spcFirstLastPara="1" rIns="40625" wrap="square" tIns="0">
            <a:noAutofit/>
          </a:bodyPr>
          <a:lstStyle/>
          <a:p>
            <a:pPr indent="0" lvl="0" marL="39688" marR="0" rtl="0" algn="l">
              <a:spcBef>
                <a:spcPts val="0"/>
              </a:spcBef>
              <a:spcAft>
                <a:spcPts val="0"/>
              </a:spcAft>
              <a:buNone/>
            </a:pPr>
            <a:r>
              <a:t/>
            </a:r>
            <a:endParaRPr b="1" sz="2000">
              <a:solidFill>
                <a:srgbClr val="1C1C1C"/>
              </a:solidFill>
              <a:latin typeface="Arial"/>
              <a:ea typeface="Arial"/>
              <a:cs typeface="Arial"/>
              <a:sym typeface="Arial"/>
            </a:endParaRPr>
          </a:p>
        </p:txBody>
      </p:sp>
      <p:cxnSp>
        <p:nvCxnSpPr>
          <p:cNvPr id="796" name="Google Shape;796;p76"/>
          <p:cNvCxnSpPr/>
          <p:nvPr/>
        </p:nvCxnSpPr>
        <p:spPr>
          <a:xfrm>
            <a:off x="1676400" y="533400"/>
            <a:ext cx="8763000" cy="1588"/>
          </a:xfrm>
          <a:prstGeom prst="straightConnector1">
            <a:avLst/>
          </a:prstGeom>
          <a:noFill/>
          <a:ln cap="flat" cmpd="sng" w="76200">
            <a:solidFill>
              <a:srgbClr val="FF0000"/>
            </a:solidFill>
            <a:prstDash val="solid"/>
            <a:round/>
            <a:headEnd len="med" w="med" type="none"/>
            <a:tailEnd len="med" w="med" type="none"/>
          </a:ln>
        </p:spPr>
      </p:cxnSp>
      <p:cxnSp>
        <p:nvCxnSpPr>
          <p:cNvPr id="797" name="Google Shape;797;p76"/>
          <p:cNvCxnSpPr/>
          <p:nvPr/>
        </p:nvCxnSpPr>
        <p:spPr>
          <a:xfrm>
            <a:off x="1676400" y="1371600"/>
            <a:ext cx="8763000" cy="1588"/>
          </a:xfrm>
          <a:prstGeom prst="straightConnector1">
            <a:avLst/>
          </a:prstGeom>
          <a:noFill/>
          <a:ln cap="flat" cmpd="sng" w="25400">
            <a:solidFill>
              <a:srgbClr val="FF0000"/>
            </a:solidFill>
            <a:prstDash val="solid"/>
            <a:round/>
            <a:headEnd len="med" w="med" type="none"/>
            <a:tailEnd len="med" w="med" type="none"/>
          </a:ln>
        </p:spPr>
      </p:cxnSp>
      <p:sp>
        <p:nvSpPr>
          <p:cNvPr id="798" name="Google Shape;798;p76"/>
          <p:cNvSpPr/>
          <p:nvPr/>
        </p:nvSpPr>
        <p:spPr>
          <a:xfrm>
            <a:off x="1828800" y="762000"/>
            <a:ext cx="3450174" cy="369332"/>
          </a:xfrm>
          <a:prstGeom prst="rect">
            <a:avLst/>
          </a:prstGeom>
          <a:noFill/>
          <a:ln>
            <a:noFill/>
          </a:ln>
        </p:spPr>
        <p:txBody>
          <a:bodyPr anchorCtr="0" anchor="t" bIns="0" lIns="0" spcFirstLastPara="1" rIns="40625" wrap="square" tIns="0">
            <a:noAutofit/>
          </a:bodyPr>
          <a:lstStyle/>
          <a:p>
            <a:pPr indent="0" lvl="0" marL="39688" marR="0" rtl="0" algn="l">
              <a:spcBef>
                <a:spcPts val="0"/>
              </a:spcBef>
              <a:spcAft>
                <a:spcPts val="0"/>
              </a:spcAft>
              <a:buNone/>
            </a:pPr>
            <a:r>
              <a:rPr b="1" lang="en-US" sz="2400">
                <a:solidFill>
                  <a:srgbClr val="3333CC"/>
                </a:solidFill>
                <a:latin typeface="Times New Roman"/>
                <a:ea typeface="Times New Roman"/>
                <a:cs typeface="Times New Roman"/>
                <a:sym typeface="Times New Roman"/>
              </a:rPr>
              <a:t>Figure 10.25  </a:t>
            </a:r>
            <a:r>
              <a:rPr b="1" i="1" lang="en-US" sz="2000">
                <a:solidFill>
                  <a:schemeClr val="dk1"/>
                </a:solidFill>
                <a:latin typeface="Times New Roman"/>
                <a:ea typeface="Times New Roman"/>
                <a:cs typeface="Times New Roman"/>
                <a:sym typeface="Times New Roman"/>
              </a:rPr>
              <a:t>Example 10.23</a:t>
            </a:r>
            <a:endParaRPr/>
          </a:p>
        </p:txBody>
      </p:sp>
      <p:cxnSp>
        <p:nvCxnSpPr>
          <p:cNvPr id="799" name="Google Shape;799;p76"/>
          <p:cNvCxnSpPr/>
          <p:nvPr/>
        </p:nvCxnSpPr>
        <p:spPr>
          <a:xfrm>
            <a:off x="1676400" y="6248400"/>
            <a:ext cx="8763000" cy="1588"/>
          </a:xfrm>
          <a:prstGeom prst="straightConnector1">
            <a:avLst/>
          </a:prstGeom>
          <a:noFill/>
          <a:ln cap="flat" cmpd="sng" w="76200">
            <a:solidFill>
              <a:srgbClr val="FF0000"/>
            </a:solidFill>
            <a:prstDash val="solid"/>
            <a:round/>
            <a:headEnd len="med" w="med" type="none"/>
            <a:tailEnd len="med" w="med" type="none"/>
          </a:ln>
        </p:spPr>
      </p:cxnSp>
      <p:sp>
        <p:nvSpPr>
          <p:cNvPr id="800" name="Google Shape;800;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1" name="Google Shape;801;p76"/>
          <p:cNvSpPr txBox="1"/>
          <p:nvPr/>
        </p:nvSpPr>
        <p:spPr>
          <a:xfrm>
            <a:off x="2214879" y="5821680"/>
            <a:ext cx="78054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 :  F + F + A + E + 0 -&gt;  15+15+10+14=54   54/16  Quo-&gt; 3 (carry), Re-6</a:t>
            </a:r>
            <a:endParaRPr sz="1800">
              <a:solidFill>
                <a:schemeClr val="dk1"/>
              </a:solidFill>
              <a:latin typeface="Calibri"/>
              <a:ea typeface="Calibri"/>
              <a:cs typeface="Calibri"/>
              <a:sym typeface="Calibri"/>
            </a:endParaRPr>
          </a:p>
        </p:txBody>
      </p:sp>
      <p:grpSp>
        <p:nvGrpSpPr>
          <p:cNvPr id="802" name="Google Shape;802;p76"/>
          <p:cNvGrpSpPr/>
          <p:nvPr/>
        </p:nvGrpSpPr>
        <p:grpSpPr>
          <a:xfrm>
            <a:off x="1784349" y="1467881"/>
            <a:ext cx="8235950" cy="4183063"/>
            <a:chOff x="1784349" y="1467881"/>
            <a:chExt cx="8235950" cy="4183063"/>
          </a:xfrm>
        </p:grpSpPr>
        <p:grpSp>
          <p:nvGrpSpPr>
            <p:cNvPr id="803" name="Google Shape;803;p76"/>
            <p:cNvGrpSpPr/>
            <p:nvPr/>
          </p:nvGrpSpPr>
          <p:grpSpPr>
            <a:xfrm>
              <a:off x="1784349" y="1467881"/>
              <a:ext cx="8235950" cy="4183063"/>
              <a:chOff x="1752600" y="1371600"/>
              <a:chExt cx="8235950" cy="4183063"/>
            </a:xfrm>
          </p:grpSpPr>
          <p:pic>
            <p:nvPicPr>
              <p:cNvPr id="804" name="Google Shape;804;p76"/>
              <p:cNvPicPr preferRelativeResize="0"/>
              <p:nvPr/>
            </p:nvPicPr>
            <p:blipFill rotWithShape="1">
              <a:blip r:embed="rId3">
                <a:alphaModFix/>
              </a:blip>
              <a:srcRect b="0" l="0" r="0" t="0"/>
              <a:stretch/>
            </p:blipFill>
            <p:spPr>
              <a:xfrm>
                <a:off x="1752600" y="1371600"/>
                <a:ext cx="8235950" cy="4183063"/>
              </a:xfrm>
              <a:prstGeom prst="rect">
                <a:avLst/>
              </a:prstGeom>
              <a:noFill/>
              <a:ln>
                <a:noFill/>
              </a:ln>
            </p:spPr>
          </p:pic>
          <p:sp>
            <p:nvSpPr>
              <p:cNvPr id="805" name="Google Shape;805;p76"/>
              <p:cNvSpPr/>
              <p:nvPr/>
            </p:nvSpPr>
            <p:spPr>
              <a:xfrm>
                <a:off x="3238499" y="2419350"/>
                <a:ext cx="200025" cy="3127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t>
                </a:r>
                <a:endParaRPr sz="1800">
                  <a:solidFill>
                    <a:schemeClr val="dk1"/>
                  </a:solidFill>
                  <a:latin typeface="Calibri"/>
                  <a:ea typeface="Calibri"/>
                  <a:cs typeface="Calibri"/>
                  <a:sym typeface="Calibri"/>
                </a:endParaRPr>
              </a:p>
            </p:txBody>
          </p:sp>
        </p:grpSp>
        <p:sp>
          <p:nvSpPr>
            <p:cNvPr id="806" name="Google Shape;806;p76"/>
            <p:cNvSpPr/>
            <p:nvPr/>
          </p:nvSpPr>
          <p:spPr>
            <a:xfrm>
              <a:off x="7466964" y="2483087"/>
              <a:ext cx="200025" cy="3127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t>
              </a:r>
              <a:endParaRPr sz="1800">
                <a:solidFill>
                  <a:schemeClr val="dk1"/>
                </a:solidFill>
                <a:latin typeface="Calibri"/>
                <a:ea typeface="Calibri"/>
                <a:cs typeface="Calibri"/>
                <a:sym typeface="Calibri"/>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pic>
        <p:nvPicPr>
          <p:cNvPr id="811" name="Google Shape;811;p77"/>
          <p:cNvPicPr preferRelativeResize="0"/>
          <p:nvPr>
            <p:ph idx="1" type="body"/>
          </p:nvPr>
        </p:nvPicPr>
        <p:blipFill rotWithShape="1">
          <a:blip r:embed="rId3">
            <a:alphaModFix/>
          </a:blip>
          <a:srcRect b="0" l="0" r="0" t="0"/>
          <a:stretch/>
        </p:blipFill>
        <p:spPr>
          <a:xfrm>
            <a:off x="838200" y="312627"/>
            <a:ext cx="9828784" cy="6537546"/>
          </a:xfrm>
          <a:prstGeom prst="rect">
            <a:avLst/>
          </a:prstGeom>
          <a:noFill/>
          <a:ln>
            <a:noFill/>
          </a:ln>
        </p:spPr>
      </p:pic>
      <p:sp>
        <p:nvSpPr>
          <p:cNvPr id="812" name="Google Shape;812;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Nandhini Vineeth</a:t>
            </a:r>
            <a:endParaRPr/>
          </a:p>
        </p:txBody>
      </p:sp>
      <p:sp>
        <p:nvSpPr>
          <p:cNvPr id="813" name="Google Shape;813;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4" name="Google Shape;814;p7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152689"/>
            <a:ext cx="10515600" cy="63240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latin typeface="Calibri"/>
                <a:ea typeface="Calibri"/>
                <a:cs typeface="Calibri"/>
                <a:sym typeface="Calibri"/>
              </a:rPr>
              <a:t>Link Layer Addressing</a:t>
            </a:r>
            <a:endParaRPr b="1">
              <a:latin typeface="Calibri"/>
              <a:ea typeface="Calibri"/>
              <a:cs typeface="Calibri"/>
              <a:sym typeface="Calibri"/>
            </a:endParaRPr>
          </a:p>
        </p:txBody>
      </p:sp>
      <p:sp>
        <p:nvSpPr>
          <p:cNvPr id="128" name="Google Shape;128;p20"/>
          <p:cNvSpPr txBox="1"/>
          <p:nvPr>
            <p:ph idx="1" type="body"/>
          </p:nvPr>
        </p:nvSpPr>
        <p:spPr>
          <a:xfrm>
            <a:off x="838200" y="886691"/>
            <a:ext cx="10515600" cy="52902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3200"/>
              <a:buChar char="•"/>
            </a:pPr>
            <a:r>
              <a:rPr lang="en-US" sz="3200">
                <a:solidFill>
                  <a:srgbClr val="FF0000"/>
                </a:solidFill>
              </a:rPr>
              <a:t>IP addresses</a:t>
            </a:r>
            <a:r>
              <a:rPr lang="en-US" sz="3200"/>
              <a:t>: They are network layer addresses that define the source and the destination in the network. But they cannot determine which links the packets have to travel to reach its destination.</a:t>
            </a:r>
            <a:endParaRPr sz="3200"/>
          </a:p>
          <a:p>
            <a:pPr indent="-228600" lvl="0" marL="228600" rtl="0" algn="l">
              <a:lnSpc>
                <a:spcPct val="90000"/>
              </a:lnSpc>
              <a:spcBef>
                <a:spcPts val="1000"/>
              </a:spcBef>
              <a:spcAft>
                <a:spcPts val="0"/>
              </a:spcAft>
              <a:buClr>
                <a:srgbClr val="FF0000"/>
              </a:buClr>
              <a:buSzPts val="3200"/>
              <a:buChar char="•"/>
            </a:pPr>
            <a:r>
              <a:rPr lang="en-US" sz="3200">
                <a:solidFill>
                  <a:srgbClr val="FF0000"/>
                </a:solidFill>
              </a:rPr>
              <a:t>Link Layer address (MAC address or physical address)</a:t>
            </a:r>
            <a:r>
              <a:rPr lang="en-US" sz="3200"/>
              <a:t>:When a datagram passes from the network layer to the data-link layer, the datagram will be encapsulated in a frame and two data-link addresses are added to the frame header. These two addresses are changed every time the frame moves from one link to another.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ph idx="1" type="body"/>
          </p:nvPr>
        </p:nvPicPr>
        <p:blipFill rotWithShape="1">
          <a:blip r:embed="rId3">
            <a:alphaModFix/>
          </a:blip>
          <a:srcRect b="0" l="0" r="0" t="0"/>
          <a:stretch/>
        </p:blipFill>
        <p:spPr>
          <a:xfrm>
            <a:off x="1234181" y="0"/>
            <a:ext cx="9972535" cy="66028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131208"/>
            <a:ext cx="10515600" cy="8788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Three types of addresses</a:t>
            </a:r>
            <a:endParaRPr b="1"/>
          </a:p>
        </p:txBody>
      </p:sp>
      <p:sp>
        <p:nvSpPr>
          <p:cNvPr id="139" name="Google Shape;139;p22"/>
          <p:cNvSpPr txBox="1"/>
          <p:nvPr>
            <p:ph idx="1" type="body"/>
          </p:nvPr>
        </p:nvSpPr>
        <p:spPr>
          <a:xfrm>
            <a:off x="838200" y="1010093"/>
            <a:ext cx="10515600" cy="51668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1.</a:t>
            </a:r>
            <a:r>
              <a:rPr lang="en-US" sz="3200">
                <a:solidFill>
                  <a:srgbClr val="FF0000"/>
                </a:solidFill>
              </a:rPr>
              <a:t> Unicast Address:</a:t>
            </a:r>
            <a:r>
              <a:rPr lang="en-US" sz="3200"/>
              <a:t> Each host or each interface of a router is assigned a unicast address. Unicasting means one-to-one communication. A frame with a unicast address destination is destined only for one entity in the link.</a:t>
            </a:r>
            <a:endParaRPr/>
          </a:p>
          <a:p>
            <a:pPr indent="-228600" lvl="0" marL="228600" rtl="0" algn="l">
              <a:lnSpc>
                <a:spcPct val="90000"/>
              </a:lnSpc>
              <a:spcBef>
                <a:spcPts val="1000"/>
              </a:spcBef>
              <a:spcAft>
                <a:spcPts val="0"/>
              </a:spcAft>
              <a:buClr>
                <a:schemeClr val="dk1"/>
              </a:buClr>
              <a:buSzPts val="3600"/>
              <a:buChar char="•"/>
            </a:pPr>
            <a:r>
              <a:rPr lang="en-US" sz="3600"/>
              <a:t>The unicast link-layer addresses in the most common LAN, Ethernet, are 48 bits (six bytes) that are presented as 12 hexadecimal digits separated by colons. Ex:</a:t>
            </a:r>
            <a:endParaRPr/>
          </a:p>
          <a:p>
            <a:pPr indent="0" lvl="0" marL="0" rtl="0" algn="l">
              <a:lnSpc>
                <a:spcPct val="90000"/>
              </a:lnSpc>
              <a:spcBef>
                <a:spcPts val="1000"/>
              </a:spcBef>
              <a:spcAft>
                <a:spcPts val="0"/>
              </a:spcAft>
              <a:buClr>
                <a:schemeClr val="dk1"/>
              </a:buClr>
              <a:buSzPts val="4000"/>
              <a:buNone/>
            </a:pPr>
            <a:r>
              <a:rPr lang="en-US" sz="4000"/>
              <a:t>A3:34:45:11:92:F1</a:t>
            </a:r>
            <a:endParaRPr/>
          </a:p>
          <a:p>
            <a:pPr indent="0" lvl="0" marL="0" rtl="0" algn="l">
              <a:lnSpc>
                <a:spcPct val="90000"/>
              </a:lnSpc>
              <a:spcBef>
                <a:spcPts val="1000"/>
              </a:spcBef>
              <a:spcAft>
                <a:spcPts val="0"/>
              </a:spcAft>
              <a:buClr>
                <a:schemeClr val="dk1"/>
              </a:buClr>
              <a:buSzPts val="4000"/>
              <a:buNone/>
            </a:pPr>
            <a:r>
              <a:t/>
            </a:r>
            <a:endParaRPr sz="4000"/>
          </a:p>
          <a:p>
            <a:pPr indent="0" lvl="0" marL="0" rtl="0" algn="l">
              <a:lnSpc>
                <a:spcPct val="90000"/>
              </a:lnSpc>
              <a:spcBef>
                <a:spcPts val="1000"/>
              </a:spcBef>
              <a:spcAft>
                <a:spcPts val="0"/>
              </a:spcAft>
              <a:buClr>
                <a:schemeClr val="dk1"/>
              </a:buClr>
              <a:buSzPts val="3200"/>
              <a:buNone/>
            </a:pPr>
            <a:r>
              <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