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8"/>
  </p:notesMasterIdLst>
  <p:handoutMasterIdLst>
    <p:handoutMasterId r:id="rId19"/>
  </p:handoutMasterIdLst>
  <p:sldIdLst>
    <p:sldId id="260" r:id="rId5"/>
    <p:sldId id="262" r:id="rId6"/>
    <p:sldId id="263" r:id="rId7"/>
    <p:sldId id="264" r:id="rId8"/>
    <p:sldId id="265" r:id="rId9"/>
    <p:sldId id="268" r:id="rId10"/>
    <p:sldId id="269" r:id="rId11"/>
    <p:sldId id="274" r:id="rId12"/>
    <p:sldId id="270" r:id="rId13"/>
    <p:sldId id="271" r:id="rId14"/>
    <p:sldId id="272" r:id="rId15"/>
    <p:sldId id="273" r:id="rId16"/>
    <p:sldId id="259"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slides" id="{69D25DEA-0682-4E59-A8CB-1928D33EBCF4}">
          <p14:sldIdLst>
            <p14:sldId id="260"/>
            <p14:sldId id="262"/>
            <p14:sldId id="263"/>
            <p14:sldId id="264"/>
            <p14:sldId id="265"/>
            <p14:sldId id="268"/>
            <p14:sldId id="269"/>
            <p14:sldId id="274"/>
            <p14:sldId id="270"/>
            <p14:sldId id="271"/>
            <p14:sldId id="272"/>
            <p14:sldId id="273"/>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ta Hariyani" initials="EH" lastIdx="12" clrIdx="0">
    <p:extLst>
      <p:ext uri="{19B8F6BF-5375-455C-9EA6-DF929625EA0E}">
        <p15:presenceInfo xmlns:p15="http://schemas.microsoft.com/office/powerpoint/2012/main" userId="S::EH00502061@techmahindra.com::c7470e6c-7493-4c02-b010-b9ad839de6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152E"/>
    <a:srgbClr val="AA1229"/>
    <a:srgbClr val="E92F4A"/>
    <a:srgbClr val="576469"/>
    <a:srgbClr val="4A5154"/>
    <a:srgbClr val="68787D"/>
    <a:srgbClr val="E82440"/>
    <a:srgbClr val="696969"/>
    <a:srgbClr val="5A5B5E"/>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65" d="100"/>
          <a:sy n="65" d="100"/>
        </p:scale>
        <p:origin x="66" y="276"/>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55" d="100"/>
          <a:sy n="55" d="100"/>
        </p:scale>
        <p:origin x="28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8/25/2023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8/25/2023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3cdd9029a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3cdd9029a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47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6</a:t>
            </a:fld>
            <a:endParaRPr lang="en-IN"/>
          </a:p>
        </p:txBody>
      </p:sp>
    </p:spTree>
    <p:extLst>
      <p:ext uri="{BB962C8B-B14F-4D97-AF65-F5344CB8AC3E}">
        <p14:creationId xmlns:p14="http://schemas.microsoft.com/office/powerpoint/2010/main" val="124144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7</a:t>
            </a:fld>
            <a:endParaRPr lang="en-IN"/>
          </a:p>
        </p:txBody>
      </p:sp>
    </p:spTree>
    <p:extLst>
      <p:ext uri="{BB962C8B-B14F-4D97-AF65-F5344CB8AC3E}">
        <p14:creationId xmlns:p14="http://schemas.microsoft.com/office/powerpoint/2010/main" val="347750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9</a:t>
            </a:fld>
            <a:endParaRPr lang="en-IN"/>
          </a:p>
        </p:txBody>
      </p:sp>
    </p:spTree>
    <p:extLst>
      <p:ext uri="{BB962C8B-B14F-4D97-AF65-F5344CB8AC3E}">
        <p14:creationId xmlns:p14="http://schemas.microsoft.com/office/powerpoint/2010/main" val="3722034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10</a:t>
            </a:fld>
            <a:endParaRPr lang="en-IN"/>
          </a:p>
        </p:txBody>
      </p:sp>
    </p:spTree>
    <p:extLst>
      <p:ext uri="{BB962C8B-B14F-4D97-AF65-F5344CB8AC3E}">
        <p14:creationId xmlns:p14="http://schemas.microsoft.com/office/powerpoint/2010/main" val="70087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11</a:t>
            </a:fld>
            <a:endParaRPr lang="en-IN"/>
          </a:p>
        </p:txBody>
      </p:sp>
    </p:spTree>
    <p:extLst>
      <p:ext uri="{BB962C8B-B14F-4D97-AF65-F5344CB8AC3E}">
        <p14:creationId xmlns:p14="http://schemas.microsoft.com/office/powerpoint/2010/main" val="360199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12</a:t>
            </a:fld>
            <a:endParaRPr lang="en-IN"/>
          </a:p>
        </p:txBody>
      </p:sp>
    </p:spTree>
    <p:extLst>
      <p:ext uri="{BB962C8B-B14F-4D97-AF65-F5344CB8AC3E}">
        <p14:creationId xmlns:p14="http://schemas.microsoft.com/office/powerpoint/2010/main" val="1459535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pic>
        <p:nvPicPr>
          <p:cNvPr id="18" name="Graphic 17">
            <a:extLst>
              <a:ext uri="{FF2B5EF4-FFF2-40B4-BE49-F238E27FC236}">
                <a16:creationId xmlns="" xmlns:a16="http://schemas.microsoft.com/office/drawing/2014/main" id="{05E27919-3A51-484A-8181-59724866C97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 xmlns:a16="http://schemas.microsoft.com/office/drawing/2014/main"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smtClean="0"/>
              <a:t>Click icon to add picture</a:t>
            </a:r>
            <a:endParaRPr lang="en-US" dirty="0"/>
          </a:p>
        </p:txBody>
      </p:sp>
    </p:spTree>
    <p:extLst>
      <p:ext uri="{BB962C8B-B14F-4D97-AF65-F5344CB8AC3E}">
        <p14:creationId xmlns:p14="http://schemas.microsoft.com/office/powerpoint/2010/main" val="82411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 xmlns:a16="http://schemas.microsoft.com/office/drawing/2014/main"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 xmlns:a16="http://schemas.microsoft.com/office/drawing/2014/main"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10" name="Text Placeholder 3">
            <a:extLst>
              <a:ext uri="{FF2B5EF4-FFF2-40B4-BE49-F238E27FC236}">
                <a16:creationId xmlns="" xmlns:a16="http://schemas.microsoft.com/office/drawing/2014/main"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smtClean="0"/>
              <a:t>Edit Master text styles</a:t>
            </a:r>
          </a:p>
        </p:txBody>
      </p:sp>
    </p:spTree>
    <p:extLst>
      <p:ext uri="{BB962C8B-B14F-4D97-AF65-F5344CB8AC3E}">
        <p14:creationId xmlns:p14="http://schemas.microsoft.com/office/powerpoint/2010/main" val="37526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C9098D2C-FC6C-4F72-A38D-10A912867197}"/>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 xmlns:a16="http://schemas.microsoft.com/office/drawing/2014/main"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Tree>
    <p:extLst>
      <p:ext uri="{BB962C8B-B14F-4D97-AF65-F5344CB8AC3E}">
        <p14:creationId xmlns:p14="http://schemas.microsoft.com/office/powerpoint/2010/main" val="4135421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850F9CE6-0EBA-428F-A2B9-278CB5F3876A}"/>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 xmlns:a16="http://schemas.microsoft.com/office/drawing/2014/main"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Tree>
    <p:extLst>
      <p:ext uri="{BB962C8B-B14F-4D97-AF65-F5344CB8AC3E}">
        <p14:creationId xmlns:p14="http://schemas.microsoft.com/office/powerpoint/2010/main" val="293617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850F9CE6-0EBA-428F-A2B9-278CB5F3876A}"/>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 xmlns:a16="http://schemas.microsoft.com/office/drawing/2014/main"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 xmlns:a16="http://schemas.microsoft.com/office/drawing/2014/main"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Tree>
    <p:extLst>
      <p:ext uri="{BB962C8B-B14F-4D97-AF65-F5344CB8AC3E}">
        <p14:creationId xmlns:p14="http://schemas.microsoft.com/office/powerpoint/2010/main" val="240212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 xmlns:a16="http://schemas.microsoft.com/office/drawing/2014/main"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1" name="Picture Placeholder 2">
            <a:extLst>
              <a:ext uri="{FF2B5EF4-FFF2-40B4-BE49-F238E27FC236}">
                <a16:creationId xmlns="" xmlns:a16="http://schemas.microsoft.com/office/drawing/2014/main"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6" name="Picture Placeholder 2">
            <a:extLst>
              <a:ext uri="{FF2B5EF4-FFF2-40B4-BE49-F238E27FC236}">
                <a16:creationId xmlns="" xmlns:a16="http://schemas.microsoft.com/office/drawing/2014/main"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8" name="Text Placeholder 37">
            <a:extLst>
              <a:ext uri="{FF2B5EF4-FFF2-40B4-BE49-F238E27FC236}">
                <a16:creationId xmlns="" xmlns:a16="http://schemas.microsoft.com/office/drawing/2014/main"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 xmlns:a16="http://schemas.microsoft.com/office/drawing/2014/main"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 xmlns:a16="http://schemas.microsoft.com/office/drawing/2014/main"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 xmlns:a16="http://schemas.microsoft.com/office/drawing/2014/main"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 xmlns:a16="http://schemas.microsoft.com/office/drawing/2014/main"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 xmlns:a16="http://schemas.microsoft.com/office/drawing/2014/main"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Tree>
    <p:extLst>
      <p:ext uri="{BB962C8B-B14F-4D97-AF65-F5344CB8AC3E}">
        <p14:creationId xmlns:p14="http://schemas.microsoft.com/office/powerpoint/2010/main" val="2980935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212146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25930699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16482087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Tree>
    <p:extLst>
      <p:ext uri="{BB962C8B-B14F-4D97-AF65-F5344CB8AC3E}">
        <p14:creationId xmlns:p14="http://schemas.microsoft.com/office/powerpoint/2010/main" val="90379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E55AD398-D2A1-4DD2-B38D-F67BC20B267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8828" y="294731"/>
            <a:ext cx="1628967" cy="410664"/>
          </a:xfrm>
          <a:prstGeom prst="rect">
            <a:avLst/>
          </a:prstGeom>
        </p:spPr>
      </p:pic>
    </p:spTree>
    <p:extLst>
      <p:ext uri="{BB962C8B-B14F-4D97-AF65-F5344CB8AC3E}">
        <p14:creationId xmlns:p14="http://schemas.microsoft.com/office/powerpoint/2010/main" val="407314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E55AD398-D2A1-4DD2-B38D-F67BC20B267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956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E55AD398-D2A1-4DD2-B38D-F67BC20B267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cxnSp>
        <p:nvCxnSpPr>
          <p:cNvPr id="8" name="Straight Connector 7">
            <a:extLst>
              <a:ext uri="{FF2B5EF4-FFF2-40B4-BE49-F238E27FC236}">
                <a16:creationId xmlns=""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Tree>
    <p:extLst>
      <p:ext uri="{BB962C8B-B14F-4D97-AF65-F5344CB8AC3E}">
        <p14:creationId xmlns:p14="http://schemas.microsoft.com/office/powerpoint/2010/main" val="390873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15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 xmlns:a16="http://schemas.microsoft.com/office/drawing/2014/main"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 xmlns:a16="http://schemas.microsoft.com/office/drawing/2014/main"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 xmlns:a16="http://schemas.microsoft.com/office/drawing/2014/main"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smtClean="0"/>
              <a:t>Click icon to add chart</a:t>
            </a:r>
            <a:endParaRPr lang="en-US"/>
          </a:p>
        </p:txBody>
      </p:sp>
    </p:spTree>
    <p:extLst>
      <p:ext uri="{BB962C8B-B14F-4D97-AF65-F5344CB8AC3E}">
        <p14:creationId xmlns:p14="http://schemas.microsoft.com/office/powerpoint/2010/main" val="40640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 xmlns:a16="http://schemas.microsoft.com/office/drawing/2014/main"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smtClean="0"/>
              <a:t>Click icon to add SmartArt graphic</a:t>
            </a:r>
            <a:endParaRPr lang="en-US"/>
          </a:p>
        </p:txBody>
      </p:sp>
      <p:sp>
        <p:nvSpPr>
          <p:cNvPr id="15" name="Text Placeholder 17">
            <a:extLst>
              <a:ext uri="{FF2B5EF4-FFF2-40B4-BE49-F238E27FC236}">
                <a16:creationId xmlns="" xmlns:a16="http://schemas.microsoft.com/office/drawing/2014/main"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Tree>
    <p:extLst>
      <p:ext uri="{BB962C8B-B14F-4D97-AF65-F5344CB8AC3E}">
        <p14:creationId xmlns:p14="http://schemas.microsoft.com/office/powerpoint/2010/main" val="223628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Tree>
    <p:extLst>
      <p:ext uri="{BB962C8B-B14F-4D97-AF65-F5344CB8AC3E}">
        <p14:creationId xmlns:p14="http://schemas.microsoft.com/office/powerpoint/2010/main" val="357985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91021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 xmlns:a16="http://schemas.microsoft.com/office/drawing/2014/main"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10197785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11" r:id="rId3"/>
    <p:sldLayoutId id="2147483716" r:id="rId4"/>
    <p:sldLayoutId id="2147483696" r:id="rId5"/>
    <p:sldLayoutId id="2147483705" r:id="rId6"/>
    <p:sldLayoutId id="2147483712" r:id="rId7"/>
    <p:sldLayoutId id="2147483714" r:id="rId8"/>
    <p:sldLayoutId id="2147483715" r:id="rId9"/>
    <p:sldLayoutId id="2147483713" r:id="rId10"/>
    <p:sldLayoutId id="2147483706" r:id="rId11"/>
    <p:sldLayoutId id="2147483710" r:id="rId12"/>
    <p:sldLayoutId id="2147483717" r:id="rId13"/>
    <p:sldLayoutId id="2147483707" r:id="rId14"/>
    <p:sldLayoutId id="2147483718" r:id="rId15"/>
    <p:sldLayoutId id="2147483719" r:id="rId16"/>
    <p:sldLayoutId id="2147483720" r:id="rId17"/>
    <p:sldLayoutId id="2147483721"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a:t>
            </a:r>
            <a:endParaRPr lang="en-US" dirty="0"/>
          </a:p>
        </p:txBody>
      </p:sp>
    </p:spTree>
    <p:extLst>
      <p:ext uri="{BB962C8B-B14F-4D97-AF65-F5344CB8AC3E}">
        <p14:creationId xmlns:p14="http://schemas.microsoft.com/office/powerpoint/2010/main" val="3226699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10</a:t>
            </a:fld>
            <a:endParaRPr lang="en-IN" dirty="0"/>
          </a:p>
        </p:txBody>
      </p:sp>
      <p:sp>
        <p:nvSpPr>
          <p:cNvPr id="58" name="Title 5"/>
          <p:cNvSpPr>
            <a:spLocks noGrp="1"/>
          </p:cNvSpPr>
          <p:nvPr>
            <p:ph type="title" idx="4294967295"/>
          </p:nvPr>
        </p:nvSpPr>
        <p:spPr>
          <a:xfrm>
            <a:off x="1149531" y="115435"/>
            <a:ext cx="11412538" cy="709612"/>
          </a:xfrm>
        </p:spPr>
        <p:txBody>
          <a:bodyPr>
            <a:noAutofit/>
          </a:bodyPr>
          <a:lstStyle/>
          <a:p>
            <a:r>
              <a:rPr lang="en-US" sz="3200" b="1" dirty="0">
                <a:solidFill>
                  <a:schemeClr val="bg1"/>
                </a:solidFill>
                <a:latin typeface="Vi"/>
                <a:cs typeface="Arial" panose="020B0604020202020204" pitchFamily="34" charset="0"/>
              </a:rPr>
              <a:t>Auto receptionist – </a:t>
            </a:r>
            <a:r>
              <a:rPr lang="en-US" sz="3200" b="1" dirty="0" smtClean="0">
                <a:solidFill>
                  <a:schemeClr val="bg1"/>
                </a:solidFill>
                <a:latin typeface="Vi"/>
                <a:cs typeface="Arial" panose="020B0604020202020204" pitchFamily="34" charset="0"/>
              </a:rPr>
              <a:t>Application </a:t>
            </a:r>
            <a:r>
              <a:rPr lang="en-US" sz="3200" b="1" dirty="0">
                <a:solidFill>
                  <a:schemeClr val="bg1"/>
                </a:solidFill>
                <a:latin typeface="Vi"/>
                <a:cs typeface="Arial" panose="020B0604020202020204" pitchFamily="34" charset="0"/>
              </a:rPr>
              <a:t>Flow </a:t>
            </a:r>
            <a:endParaRPr lang="en-US" sz="3200" b="1" u="sng" dirty="0">
              <a:solidFill>
                <a:schemeClr val="bg1"/>
              </a:solidFill>
              <a:latin typeface="Vi"/>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 xmlns:a16="http://schemas.microsoft.com/office/drawing/2014/main" id="{FCECF72D-EF80-4005-A992-D3758B020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4615"/>
            <a:ext cx="12192000" cy="5523648"/>
          </a:xfrm>
          <a:prstGeom prst="rect">
            <a:avLst/>
          </a:prstGeom>
        </p:spPr>
      </p:pic>
    </p:spTree>
    <p:extLst>
      <p:ext uri="{BB962C8B-B14F-4D97-AF65-F5344CB8AC3E}">
        <p14:creationId xmlns:p14="http://schemas.microsoft.com/office/powerpoint/2010/main" val="1775537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11</a:t>
            </a:fld>
            <a:endParaRPr lang="en-IN" dirty="0"/>
          </a:p>
        </p:txBody>
      </p:sp>
      <p:sp>
        <p:nvSpPr>
          <p:cNvPr id="58" name="Title 5"/>
          <p:cNvSpPr>
            <a:spLocks noGrp="1"/>
          </p:cNvSpPr>
          <p:nvPr>
            <p:ph type="title" idx="4294967295"/>
          </p:nvPr>
        </p:nvSpPr>
        <p:spPr>
          <a:xfrm>
            <a:off x="1227908" y="173271"/>
            <a:ext cx="11412538" cy="709612"/>
          </a:xfrm>
        </p:spPr>
        <p:txBody>
          <a:bodyPr>
            <a:noAutofit/>
          </a:bodyPr>
          <a:lstStyle/>
          <a:p>
            <a:r>
              <a:rPr lang="en-US" sz="3200" b="1" dirty="0">
                <a:solidFill>
                  <a:schemeClr val="bg1"/>
                </a:solidFill>
                <a:latin typeface="Vi"/>
                <a:cs typeface="Arial" panose="020B0604020202020204" pitchFamily="34" charset="0"/>
              </a:rPr>
              <a:t>Auto receptionist – SMS </a:t>
            </a:r>
            <a:r>
              <a:rPr lang="en-US" sz="3200" b="1" dirty="0" smtClean="0">
                <a:solidFill>
                  <a:schemeClr val="bg1"/>
                </a:solidFill>
                <a:latin typeface="Vi"/>
                <a:cs typeface="Arial" panose="020B0604020202020204" pitchFamily="34" charset="0"/>
              </a:rPr>
              <a:t>Configuration</a:t>
            </a:r>
            <a:endParaRPr lang="en-US" sz="3200" b="1" u="sng" dirty="0">
              <a:solidFill>
                <a:schemeClr val="bg1"/>
              </a:solidFill>
              <a:latin typeface="Vi"/>
              <a:cs typeface="Arial" panose="020B0604020202020204" pitchFamily="34" charset="0"/>
            </a:endParaRPr>
          </a:p>
        </p:txBody>
      </p:sp>
      <p:pic>
        <p:nvPicPr>
          <p:cNvPr id="4" name="Picture 3" descr="Graphical user interface, application&#10;&#10;Description automatically generated">
            <a:extLst>
              <a:ext uri="{FF2B5EF4-FFF2-40B4-BE49-F238E27FC236}">
                <a16:creationId xmlns="" xmlns:a16="http://schemas.microsoft.com/office/drawing/2014/main" id="{975CBA8C-6251-4681-8AEF-7E4ABD049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568" y="694764"/>
            <a:ext cx="12192000" cy="5608688"/>
          </a:xfrm>
          <a:prstGeom prst="rect">
            <a:avLst/>
          </a:prstGeom>
        </p:spPr>
      </p:pic>
    </p:spTree>
    <p:extLst>
      <p:ext uri="{BB962C8B-B14F-4D97-AF65-F5344CB8AC3E}">
        <p14:creationId xmlns:p14="http://schemas.microsoft.com/office/powerpoint/2010/main" val="4218768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12</a:t>
            </a:fld>
            <a:endParaRPr lang="en-IN" dirty="0"/>
          </a:p>
        </p:txBody>
      </p:sp>
      <p:sp>
        <p:nvSpPr>
          <p:cNvPr id="58" name="Title 5"/>
          <p:cNvSpPr>
            <a:spLocks noGrp="1"/>
          </p:cNvSpPr>
          <p:nvPr>
            <p:ph type="title" idx="4294967295"/>
          </p:nvPr>
        </p:nvSpPr>
        <p:spPr>
          <a:xfrm>
            <a:off x="1175657" y="141560"/>
            <a:ext cx="11412538" cy="709612"/>
          </a:xfrm>
        </p:spPr>
        <p:txBody>
          <a:bodyPr>
            <a:noAutofit/>
          </a:bodyPr>
          <a:lstStyle/>
          <a:p>
            <a:r>
              <a:rPr lang="en-US" sz="3200" b="1" dirty="0">
                <a:solidFill>
                  <a:schemeClr val="bg1"/>
                </a:solidFill>
                <a:latin typeface="Vi"/>
                <a:cs typeface="Arial" panose="020B0604020202020204" pitchFamily="34" charset="0"/>
              </a:rPr>
              <a:t>Auto receptionist – Reports</a:t>
            </a:r>
            <a:endParaRPr lang="en-US" sz="3200" b="1" u="sng" dirty="0">
              <a:solidFill>
                <a:schemeClr val="bg1"/>
              </a:solidFill>
              <a:latin typeface="Vi"/>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88259" y="966787"/>
            <a:ext cx="11846859" cy="4924425"/>
          </a:xfrm>
          <a:prstGeom prst="rect">
            <a:avLst/>
          </a:prstGeom>
        </p:spPr>
      </p:pic>
    </p:spTree>
    <p:extLst>
      <p:ext uri="{BB962C8B-B14F-4D97-AF65-F5344CB8AC3E}">
        <p14:creationId xmlns:p14="http://schemas.microsoft.com/office/powerpoint/2010/main" val="4151691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Footer Placeholder 2"/>
          <p:cNvSpPr>
            <a:spLocks noGrp="1"/>
          </p:cNvSpPr>
          <p:nvPr>
            <p:ph type="ftr" sz="quarter" idx="10"/>
          </p:nvPr>
        </p:nvSpPr>
        <p:spPr/>
        <p:txBody>
          <a:bodyPr/>
          <a:lstStyle/>
          <a:p>
            <a:r>
              <a:rPr lang="en-IN" smtClean="0">
                <a:solidFill>
                  <a:srgbClr val="FFFFFF"/>
                </a:solidFill>
              </a:rPr>
              <a:t>Vodafone Idea Confidential</a:t>
            </a:r>
            <a:endParaRPr lang="en-IN" dirty="0">
              <a:solidFill>
                <a:srgbClr val="FFFFFF"/>
              </a:solidFill>
            </a:endParaRPr>
          </a:p>
        </p:txBody>
      </p:sp>
      <p:sp>
        <p:nvSpPr>
          <p:cNvPr id="4" name="Slide Number Placeholder 3"/>
          <p:cNvSpPr>
            <a:spLocks noGrp="1"/>
          </p:cNvSpPr>
          <p:nvPr>
            <p:ph type="sldNum" sz="quarter" idx="11"/>
          </p:nvPr>
        </p:nvSpPr>
        <p:spPr/>
        <p:txBody>
          <a:bodyPr/>
          <a:lstStyle/>
          <a:p>
            <a:fld id="{AC1CC88B-8153-4770-B0DF-840C5C37FBC3}" type="slidenum">
              <a:rPr lang="en-IN" smtClean="0">
                <a:solidFill>
                  <a:srgbClr val="FFFFFF"/>
                </a:solidFill>
              </a:rPr>
              <a:pPr/>
              <a:t>13</a:t>
            </a:fld>
            <a:endParaRPr lang="en-IN" dirty="0">
              <a:solidFill>
                <a:srgbClr val="FFFFFF"/>
              </a:solidFill>
            </a:endParaRPr>
          </a:p>
        </p:txBody>
      </p:sp>
    </p:spTree>
    <p:extLst>
      <p:ext uri="{BB962C8B-B14F-4D97-AF65-F5344CB8AC3E}">
        <p14:creationId xmlns:p14="http://schemas.microsoft.com/office/powerpoint/2010/main" val="265469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solidFill>
                  <a:srgbClr val="FF0000"/>
                </a:solidFill>
              </a:rPr>
              <a:t>Auto Receptionist</a:t>
            </a:r>
            <a:endParaRPr lang="en-US" sz="7200" dirty="0">
              <a:solidFill>
                <a:srgbClr val="FF0000"/>
              </a:solidFill>
            </a:endParaRPr>
          </a:p>
        </p:txBody>
      </p:sp>
    </p:spTree>
    <p:extLst>
      <p:ext uri="{BB962C8B-B14F-4D97-AF65-F5344CB8AC3E}">
        <p14:creationId xmlns:p14="http://schemas.microsoft.com/office/powerpoint/2010/main" val="2403560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3"/>
          <p:cNvSpPr txBox="1">
            <a:spLocks noGrp="1"/>
          </p:cNvSpPr>
          <p:nvPr>
            <p:ph type="title" idx="4294967295"/>
          </p:nvPr>
        </p:nvSpPr>
        <p:spPr>
          <a:xfrm>
            <a:off x="1258038" y="132008"/>
            <a:ext cx="10786435" cy="581025"/>
          </a:xfrm>
          <a:prstGeom prst="rect">
            <a:avLst/>
          </a:prstGeom>
        </p:spPr>
        <p:txBody>
          <a:bodyPr spcFirstLastPara="1" vert="horz" wrap="square" lIns="91433" tIns="45700" rIns="91433" bIns="45700" rtlCol="0" anchor="ctr" anchorCtr="0">
            <a:noAutofit/>
          </a:bodyPr>
          <a:lstStyle/>
          <a:p>
            <a:pPr>
              <a:spcBef>
                <a:spcPts val="0"/>
              </a:spcBef>
            </a:pPr>
            <a:r>
              <a:rPr lang="en" sz="3200" b="1" dirty="0">
                <a:solidFill>
                  <a:schemeClr val="bg1"/>
                </a:solidFill>
                <a:latin typeface="Vi"/>
                <a:ea typeface="Arial"/>
                <a:cs typeface="Arial"/>
                <a:sym typeface="Arial"/>
              </a:rPr>
              <a:t>Incoming Call Solution – Auto Receptionist</a:t>
            </a:r>
            <a:endParaRPr sz="3200" dirty="0">
              <a:solidFill>
                <a:schemeClr val="bg1"/>
              </a:solidFill>
              <a:latin typeface="Vi"/>
            </a:endParaRPr>
          </a:p>
        </p:txBody>
      </p:sp>
      <p:sp>
        <p:nvSpPr>
          <p:cNvPr id="625" name="Google Shape;625;p73"/>
          <p:cNvSpPr txBox="1">
            <a:spLocks noGrp="1"/>
          </p:cNvSpPr>
          <p:nvPr>
            <p:ph type="sldNum" idx="4294967295"/>
          </p:nvPr>
        </p:nvSpPr>
        <p:spPr>
          <a:xfrm>
            <a:off x="11460163" y="6332538"/>
            <a:ext cx="731837" cy="525462"/>
          </a:xfrm>
          <a:prstGeom prst="rect">
            <a:avLst/>
          </a:prstGeom>
        </p:spPr>
        <p:txBody>
          <a:bodyPr spcFirstLastPara="1" vert="horz" wrap="square" lIns="91433" tIns="45700" rIns="91433" bIns="45700" rtlCol="0" anchor="ctr" anchorCtr="0">
            <a:normAutofit/>
          </a:bodyPr>
          <a:lstStyle/>
          <a:p>
            <a:fld id="{00000000-1234-1234-1234-123412341234}" type="slidenum">
              <a:rPr lang="en" sz="1733" b="1">
                <a:latin typeface="Montserrat"/>
                <a:ea typeface="Montserrat"/>
                <a:cs typeface="Montserrat"/>
                <a:sym typeface="Montserrat"/>
              </a:rPr>
              <a:pPr/>
              <a:t>3</a:t>
            </a:fld>
            <a:endParaRPr sz="1733" b="1">
              <a:latin typeface="Montserrat"/>
              <a:ea typeface="Montserrat"/>
              <a:cs typeface="Montserrat"/>
              <a:sym typeface="Montserrat"/>
            </a:endParaRPr>
          </a:p>
        </p:txBody>
      </p:sp>
      <p:sp>
        <p:nvSpPr>
          <p:cNvPr id="626" name="Google Shape;626;p73"/>
          <p:cNvSpPr/>
          <p:nvPr/>
        </p:nvSpPr>
        <p:spPr>
          <a:xfrm>
            <a:off x="8681665" y="3082877"/>
            <a:ext cx="2914800" cy="1780400"/>
          </a:xfrm>
          <a:prstGeom prst="roundRect">
            <a:avLst>
              <a:gd name="adj" fmla="val 16667"/>
            </a:avLst>
          </a:prstGeom>
          <a:solidFill>
            <a:schemeClr val="lt1"/>
          </a:solidFill>
          <a:ln>
            <a:noFill/>
          </a:ln>
          <a:effectLst>
            <a:outerShdw blurRad="200025" dist="57150" dir="3000000" algn="bl" rotWithShape="0">
              <a:srgbClr val="000000">
                <a:alpha val="17000"/>
              </a:srgbClr>
            </a:outerShdw>
          </a:effectLst>
        </p:spPr>
        <p:txBody>
          <a:bodyPr spcFirstLastPara="1" wrap="square" lIns="91433" tIns="91433" rIns="91433" bIns="91433" anchor="ctr" anchorCtr="0">
            <a:noAutofit/>
          </a:bodyPr>
          <a:lstStyle/>
          <a:p>
            <a:pPr>
              <a:buClr>
                <a:srgbClr val="000000"/>
              </a:buClr>
              <a:buSzPts val="1100"/>
            </a:pPr>
            <a:endParaRPr sz="1733" b="1" dirty="0">
              <a:solidFill>
                <a:schemeClr val="accent1"/>
              </a:solidFill>
              <a:latin typeface="Montserrat"/>
              <a:ea typeface="Montserrat"/>
              <a:cs typeface="Montserrat"/>
              <a:sym typeface="Montserrat"/>
            </a:endParaRPr>
          </a:p>
          <a:p>
            <a:pPr>
              <a:buClr>
                <a:srgbClr val="000000"/>
              </a:buClr>
              <a:buSzPts val="1100"/>
            </a:pPr>
            <a:r>
              <a:rPr lang="en" sz="1733" dirty="0">
                <a:solidFill>
                  <a:schemeClr val="accent1"/>
                </a:solidFill>
              </a:rPr>
              <a:t>Potential Segments</a:t>
            </a:r>
            <a:r>
              <a:rPr lang="en" sz="1733" b="1" dirty="0">
                <a:solidFill>
                  <a:srgbClr val="00ACEE"/>
                </a:solidFill>
              </a:rPr>
              <a:t/>
            </a:r>
            <a:br>
              <a:rPr lang="en" sz="1733" b="1" dirty="0">
                <a:solidFill>
                  <a:srgbClr val="00ACEE"/>
                </a:solidFill>
              </a:rPr>
            </a:br>
            <a:endParaRPr sz="800" b="1" dirty="0">
              <a:solidFill>
                <a:srgbClr val="00ACEE"/>
              </a:solidFill>
            </a:endParaRPr>
          </a:p>
          <a:p>
            <a:pPr>
              <a:lnSpc>
                <a:spcPct val="150000"/>
              </a:lnSpc>
              <a:buClr>
                <a:srgbClr val="000000"/>
              </a:buClr>
              <a:buSzPts val="1100"/>
            </a:pPr>
            <a:r>
              <a:rPr lang="en" sz="1067" dirty="0">
                <a:solidFill>
                  <a:schemeClr val="dk2"/>
                </a:solidFill>
              </a:rPr>
              <a:t>SME 	Retail</a:t>
            </a:r>
            <a:endParaRPr sz="1067" dirty="0">
              <a:solidFill>
                <a:schemeClr val="dk2"/>
              </a:solidFill>
            </a:endParaRPr>
          </a:p>
          <a:p>
            <a:pPr>
              <a:lnSpc>
                <a:spcPct val="150000"/>
              </a:lnSpc>
              <a:buClr>
                <a:srgbClr val="000000"/>
              </a:buClr>
              <a:buSzPts val="1100"/>
            </a:pPr>
            <a:r>
              <a:rPr lang="en" sz="1067" dirty="0">
                <a:solidFill>
                  <a:schemeClr val="dk2"/>
                </a:solidFill>
              </a:rPr>
              <a:t>Hospital	Automobile Dealers</a:t>
            </a:r>
            <a:endParaRPr sz="1067" dirty="0">
              <a:solidFill>
                <a:schemeClr val="dk2"/>
              </a:solidFill>
            </a:endParaRPr>
          </a:p>
          <a:p>
            <a:pPr>
              <a:lnSpc>
                <a:spcPct val="150000"/>
              </a:lnSpc>
              <a:buClr>
                <a:srgbClr val="000000"/>
              </a:buClr>
              <a:buSzPts val="1100"/>
            </a:pPr>
            <a:r>
              <a:rPr lang="en" sz="1067" dirty="0">
                <a:solidFill>
                  <a:schemeClr val="dk2"/>
                </a:solidFill>
              </a:rPr>
              <a:t>Real Estate 	Hotel Chain</a:t>
            </a:r>
            <a:r>
              <a:rPr lang="en" sz="1067" dirty="0">
                <a:solidFill>
                  <a:schemeClr val="dk2"/>
                </a:solidFill>
                <a:latin typeface="Montserrat"/>
                <a:ea typeface="Montserrat"/>
                <a:cs typeface="Montserrat"/>
                <a:sym typeface="Montserrat"/>
              </a:rPr>
              <a:t>	</a:t>
            </a:r>
            <a:endParaRPr sz="1067" dirty="0">
              <a:solidFill>
                <a:schemeClr val="dk2"/>
              </a:solidFill>
              <a:latin typeface="Montserrat"/>
              <a:ea typeface="Montserrat"/>
              <a:cs typeface="Montserrat"/>
              <a:sym typeface="Montserrat"/>
            </a:endParaRPr>
          </a:p>
          <a:p>
            <a:pPr>
              <a:lnSpc>
                <a:spcPct val="150000"/>
              </a:lnSpc>
              <a:buClr>
                <a:srgbClr val="000000"/>
              </a:buClr>
              <a:buSzPts val="1100"/>
            </a:pPr>
            <a:endParaRPr sz="1067" dirty="0">
              <a:solidFill>
                <a:schemeClr val="dk2"/>
              </a:solidFill>
              <a:latin typeface="Montserrat"/>
              <a:ea typeface="Montserrat"/>
              <a:cs typeface="Montserrat"/>
              <a:sym typeface="Montserrat"/>
            </a:endParaRPr>
          </a:p>
        </p:txBody>
      </p:sp>
      <p:grpSp>
        <p:nvGrpSpPr>
          <p:cNvPr id="627" name="Google Shape;627;p73"/>
          <p:cNvGrpSpPr/>
          <p:nvPr/>
        </p:nvGrpSpPr>
        <p:grpSpPr>
          <a:xfrm>
            <a:off x="29799" y="1006656"/>
            <a:ext cx="12207600" cy="1780400"/>
            <a:chOff x="-11600" y="1288775"/>
            <a:chExt cx="9155700" cy="1335300"/>
          </a:xfrm>
        </p:grpSpPr>
        <p:sp>
          <p:nvSpPr>
            <p:cNvPr id="628" name="Google Shape;628;p73"/>
            <p:cNvSpPr/>
            <p:nvPr/>
          </p:nvSpPr>
          <p:spPr>
            <a:xfrm>
              <a:off x="-11600" y="1288775"/>
              <a:ext cx="9155700" cy="1335300"/>
            </a:xfrm>
            <a:prstGeom prst="rect">
              <a:avLst/>
            </a:prstGeom>
            <a:solidFill>
              <a:srgbClr val="F3F3F3"/>
            </a:solidFill>
            <a:ln>
              <a:noFill/>
            </a:ln>
          </p:spPr>
          <p:txBody>
            <a:bodyPr spcFirstLastPara="1" wrap="square" lIns="121900" tIns="121900" rIns="121900" bIns="121900" anchor="ctr" anchorCtr="0">
              <a:noAutofit/>
            </a:bodyPr>
            <a:lstStyle/>
            <a:p>
              <a:endParaRPr sz="2400"/>
            </a:p>
          </p:txBody>
        </p:sp>
        <p:pic>
          <p:nvPicPr>
            <p:cNvPr id="629" name="Google Shape;629;p73"/>
            <p:cNvPicPr preferRelativeResize="0"/>
            <p:nvPr/>
          </p:nvPicPr>
          <p:blipFill>
            <a:blip r:embed="rId3">
              <a:alphaModFix/>
            </a:blip>
            <a:stretch>
              <a:fillRect/>
            </a:stretch>
          </p:blipFill>
          <p:spPr>
            <a:xfrm>
              <a:off x="801000" y="1288775"/>
              <a:ext cx="2006611" cy="1335300"/>
            </a:xfrm>
            <a:prstGeom prst="rect">
              <a:avLst/>
            </a:prstGeom>
            <a:noFill/>
            <a:ln>
              <a:noFill/>
            </a:ln>
          </p:spPr>
        </p:pic>
        <p:sp>
          <p:nvSpPr>
            <p:cNvPr id="630" name="Google Shape;630;p73"/>
            <p:cNvSpPr txBox="1"/>
            <p:nvPr/>
          </p:nvSpPr>
          <p:spPr>
            <a:xfrm>
              <a:off x="3146475" y="1404875"/>
              <a:ext cx="5271300" cy="1046700"/>
            </a:xfrm>
            <a:prstGeom prst="rect">
              <a:avLst/>
            </a:prstGeom>
            <a:noFill/>
            <a:ln>
              <a:noFill/>
            </a:ln>
          </p:spPr>
          <p:txBody>
            <a:bodyPr spcFirstLastPara="1" wrap="square" lIns="121900" tIns="121900" rIns="121900" bIns="121900" anchor="ctr" anchorCtr="0">
              <a:noAutofit/>
            </a:bodyPr>
            <a:lstStyle/>
            <a:p>
              <a:pPr marL="609585" indent="-414856">
                <a:buClr>
                  <a:schemeClr val="dk1"/>
                </a:buClr>
                <a:buSzPts val="1300"/>
                <a:buChar char="●"/>
              </a:pPr>
              <a:r>
                <a:rPr lang="en" sz="1733" dirty="0">
                  <a:solidFill>
                    <a:schemeClr val="dk1"/>
                  </a:solidFill>
                </a:rPr>
                <a:t>One person attending too many calls</a:t>
              </a:r>
              <a:endParaRPr sz="1733" dirty="0">
                <a:solidFill>
                  <a:schemeClr val="dk1"/>
                </a:solidFill>
              </a:endParaRPr>
            </a:p>
            <a:p>
              <a:pPr marL="609585" indent="-414856">
                <a:buClr>
                  <a:schemeClr val="dk1"/>
                </a:buClr>
                <a:buSzPts val="1300"/>
                <a:buChar char="●"/>
              </a:pPr>
              <a:r>
                <a:rPr lang="en" sz="1733" dirty="0">
                  <a:solidFill>
                    <a:schemeClr val="dk1"/>
                  </a:solidFill>
                </a:rPr>
                <a:t>Missed Calls vs Free man</a:t>
              </a:r>
              <a:endParaRPr sz="1733" dirty="0">
                <a:solidFill>
                  <a:schemeClr val="dk1"/>
                </a:solidFill>
              </a:endParaRPr>
            </a:p>
            <a:p>
              <a:pPr marL="609585" indent="-414856">
                <a:buClr>
                  <a:schemeClr val="dk1"/>
                </a:buClr>
                <a:buSzPts val="1300"/>
                <a:buChar char="●"/>
              </a:pPr>
              <a:r>
                <a:rPr lang="en" sz="1733" dirty="0">
                  <a:solidFill>
                    <a:schemeClr val="dk1"/>
                  </a:solidFill>
                </a:rPr>
                <a:t>Missing Follow-up</a:t>
              </a:r>
              <a:endParaRPr sz="1733" dirty="0">
                <a:solidFill>
                  <a:schemeClr val="dk1"/>
                </a:solidFill>
              </a:endParaRPr>
            </a:p>
            <a:p>
              <a:pPr marL="609585" indent="-414856">
                <a:buClr>
                  <a:schemeClr val="dk1"/>
                </a:buClr>
                <a:buSzPts val="1300"/>
                <a:buChar char="●"/>
              </a:pPr>
              <a:r>
                <a:rPr lang="en" sz="1733" dirty="0">
                  <a:solidFill>
                    <a:schemeClr val="dk1"/>
                  </a:solidFill>
                </a:rPr>
                <a:t>Efficiently Handle with Cloud IVR</a:t>
              </a:r>
              <a:endParaRPr sz="1733" dirty="0">
                <a:solidFill>
                  <a:schemeClr val="dk1"/>
                </a:solidFill>
              </a:endParaRPr>
            </a:p>
          </p:txBody>
        </p:sp>
      </p:grpSp>
      <p:grpSp>
        <p:nvGrpSpPr>
          <p:cNvPr id="631" name="Google Shape;631;p73"/>
          <p:cNvGrpSpPr/>
          <p:nvPr/>
        </p:nvGrpSpPr>
        <p:grpSpPr>
          <a:xfrm>
            <a:off x="3277500" y="3171466"/>
            <a:ext cx="5404171" cy="2515103"/>
            <a:chOff x="2458125" y="2976916"/>
            <a:chExt cx="4053128" cy="1886327"/>
          </a:xfrm>
        </p:grpSpPr>
        <p:sp>
          <p:nvSpPr>
            <p:cNvPr id="632" name="Google Shape;632;p73"/>
            <p:cNvSpPr/>
            <p:nvPr/>
          </p:nvSpPr>
          <p:spPr>
            <a:xfrm>
              <a:off x="2458125" y="3375675"/>
              <a:ext cx="1375321" cy="828204"/>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435D74"/>
                </a:solidFill>
                <a:latin typeface="Arial"/>
                <a:ea typeface="Arial"/>
                <a:cs typeface="Arial"/>
                <a:sym typeface="Arial"/>
              </a:endParaRPr>
            </a:p>
          </p:txBody>
        </p:sp>
        <p:sp>
          <p:nvSpPr>
            <p:cNvPr id="633" name="Google Shape;633;p73"/>
            <p:cNvSpPr txBox="1"/>
            <p:nvPr/>
          </p:nvSpPr>
          <p:spPr>
            <a:xfrm>
              <a:off x="2594988" y="3678875"/>
              <a:ext cx="1101600" cy="492316"/>
            </a:xfrm>
            <a:prstGeom prst="rect">
              <a:avLst/>
            </a:prstGeom>
            <a:noFill/>
            <a:ln>
              <a:noFill/>
            </a:ln>
          </p:spPr>
          <p:txBody>
            <a:bodyPr spcFirstLastPara="1" wrap="square" lIns="121900" tIns="121900" rIns="121900" bIns="121900" anchor="t" anchorCtr="0">
              <a:spAutoFit/>
            </a:bodyPr>
            <a:lstStyle/>
            <a:p>
              <a:pPr algn="ctr"/>
              <a:r>
                <a:rPr lang="en" sz="1333" b="1">
                  <a:solidFill>
                    <a:schemeClr val="dk2"/>
                  </a:solidFill>
                  <a:latin typeface="Montserrat"/>
                  <a:ea typeface="Montserrat"/>
                  <a:cs typeface="Montserrat"/>
                  <a:sym typeface="Montserrat"/>
                </a:rPr>
                <a:t>732000xxxx</a:t>
              </a:r>
              <a:endParaRPr sz="1333" b="1">
                <a:solidFill>
                  <a:schemeClr val="dk2"/>
                </a:solidFill>
                <a:latin typeface="Montserrat"/>
                <a:ea typeface="Montserrat"/>
                <a:cs typeface="Montserrat"/>
                <a:sym typeface="Montserrat"/>
              </a:endParaRPr>
            </a:p>
            <a:p>
              <a:pPr algn="ctr"/>
              <a:r>
                <a:rPr lang="en" sz="1333" b="1">
                  <a:solidFill>
                    <a:schemeClr val="accent1"/>
                  </a:solidFill>
                  <a:latin typeface="Montserrat"/>
                  <a:ea typeface="Montserrat"/>
                  <a:cs typeface="Montserrat"/>
                  <a:sym typeface="Montserrat"/>
                </a:rPr>
                <a:t>IVR</a:t>
              </a:r>
              <a:endParaRPr sz="1333" b="1">
                <a:solidFill>
                  <a:schemeClr val="accent1"/>
                </a:solidFill>
                <a:latin typeface="Montserrat"/>
                <a:ea typeface="Montserrat"/>
                <a:cs typeface="Montserrat"/>
                <a:sym typeface="Montserrat"/>
              </a:endParaRPr>
            </a:p>
          </p:txBody>
        </p:sp>
        <p:cxnSp>
          <p:nvCxnSpPr>
            <p:cNvPr id="634" name="Google Shape;634;p73"/>
            <p:cNvCxnSpPr/>
            <p:nvPr/>
          </p:nvCxnSpPr>
          <p:spPr>
            <a:xfrm>
              <a:off x="3917854" y="3825500"/>
              <a:ext cx="350100" cy="0"/>
            </a:xfrm>
            <a:prstGeom prst="straightConnector1">
              <a:avLst/>
            </a:prstGeom>
            <a:noFill/>
            <a:ln w="9525" cap="flat" cmpd="sng">
              <a:solidFill>
                <a:schemeClr val="accent2"/>
              </a:solidFill>
              <a:prstDash val="solid"/>
              <a:round/>
              <a:headEnd type="triangle" w="med" len="med"/>
              <a:tailEnd type="triangle" w="med" len="med"/>
            </a:ln>
          </p:spPr>
        </p:cxnSp>
        <p:grpSp>
          <p:nvGrpSpPr>
            <p:cNvPr id="652" name="Google Shape;652;p73"/>
            <p:cNvGrpSpPr/>
            <p:nvPr/>
          </p:nvGrpSpPr>
          <p:grpSpPr>
            <a:xfrm>
              <a:off x="5600153" y="2976916"/>
              <a:ext cx="911100" cy="530499"/>
              <a:chOff x="5676353" y="2976916"/>
              <a:chExt cx="911100" cy="530499"/>
            </a:xfrm>
          </p:grpSpPr>
          <p:grpSp>
            <p:nvGrpSpPr>
              <p:cNvPr id="653" name="Google Shape;653;p73"/>
              <p:cNvGrpSpPr/>
              <p:nvPr/>
            </p:nvGrpSpPr>
            <p:grpSpPr>
              <a:xfrm>
                <a:off x="5957329" y="2976916"/>
                <a:ext cx="349163" cy="349133"/>
                <a:chOff x="4628325" y="3599825"/>
                <a:chExt cx="295400" cy="295375"/>
              </a:xfrm>
            </p:grpSpPr>
            <p:sp>
              <p:nvSpPr>
                <p:cNvPr id="654" name="Google Shape;654;p73"/>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5" name="Google Shape;655;p73"/>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6" name="Google Shape;656;p73"/>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7" name="Google Shape;657;p73"/>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8" name="Google Shape;658;p73"/>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59" name="Google Shape;659;p73"/>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0" name="Google Shape;660;p73"/>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1" name="Google Shape;661;p73"/>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2" name="Google Shape;662;p73"/>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3" name="Google Shape;663;p73"/>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4" name="Google Shape;664;p73"/>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65" name="Google Shape;665;p73"/>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666" name="Google Shape;666;p73"/>
              <p:cNvSpPr txBox="1"/>
              <p:nvPr/>
            </p:nvSpPr>
            <p:spPr>
              <a:xfrm>
                <a:off x="5676353" y="3330715"/>
                <a:ext cx="911100" cy="176700"/>
              </a:xfrm>
              <a:prstGeom prst="rect">
                <a:avLst/>
              </a:prstGeom>
              <a:noFill/>
              <a:ln>
                <a:noFill/>
              </a:ln>
            </p:spPr>
            <p:txBody>
              <a:bodyPr spcFirstLastPara="1" wrap="square" lIns="121900" tIns="121900" rIns="121900" bIns="121900" anchor="ctr" anchorCtr="0">
                <a:noAutofit/>
              </a:bodyPr>
              <a:lstStyle/>
              <a:p>
                <a:pPr algn="ctr"/>
                <a:r>
                  <a:rPr lang="en" sz="1067">
                    <a:solidFill>
                      <a:srgbClr val="5F7D95"/>
                    </a:solidFill>
                    <a:latin typeface="Montserrat SemiBold"/>
                    <a:ea typeface="Montserrat SemiBold"/>
                    <a:cs typeface="Montserrat SemiBold"/>
                    <a:sym typeface="Montserrat SemiBold"/>
                  </a:rPr>
                  <a:t>Sales</a:t>
                </a:r>
                <a:endParaRPr sz="1067">
                  <a:solidFill>
                    <a:srgbClr val="5F7D95"/>
                  </a:solidFill>
                  <a:latin typeface="Montserrat SemiBold"/>
                  <a:ea typeface="Montserrat SemiBold"/>
                  <a:cs typeface="Montserrat SemiBold"/>
                  <a:sym typeface="Montserrat SemiBold"/>
                </a:endParaRPr>
              </a:p>
            </p:txBody>
          </p:sp>
        </p:grpSp>
        <p:grpSp>
          <p:nvGrpSpPr>
            <p:cNvPr id="667" name="Google Shape;667;p73"/>
            <p:cNvGrpSpPr/>
            <p:nvPr/>
          </p:nvGrpSpPr>
          <p:grpSpPr>
            <a:xfrm>
              <a:off x="5600153" y="3645128"/>
              <a:ext cx="911100" cy="547616"/>
              <a:chOff x="5676353" y="3645128"/>
              <a:chExt cx="911100" cy="547616"/>
            </a:xfrm>
          </p:grpSpPr>
          <p:grpSp>
            <p:nvGrpSpPr>
              <p:cNvPr id="668" name="Google Shape;668;p73"/>
              <p:cNvGrpSpPr/>
              <p:nvPr/>
            </p:nvGrpSpPr>
            <p:grpSpPr>
              <a:xfrm>
                <a:off x="5953172" y="3645128"/>
                <a:ext cx="357468" cy="356497"/>
                <a:chOff x="-31455100" y="3909350"/>
                <a:chExt cx="294600" cy="293800"/>
              </a:xfrm>
            </p:grpSpPr>
            <p:sp>
              <p:nvSpPr>
                <p:cNvPr id="669" name="Google Shape;669;p73"/>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0" name="Google Shape;670;p73"/>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671" name="Google Shape;671;p73"/>
              <p:cNvSpPr txBox="1"/>
              <p:nvPr/>
            </p:nvSpPr>
            <p:spPr>
              <a:xfrm>
                <a:off x="5676353" y="4016044"/>
                <a:ext cx="911100" cy="176700"/>
              </a:xfrm>
              <a:prstGeom prst="rect">
                <a:avLst/>
              </a:prstGeom>
              <a:noFill/>
              <a:ln>
                <a:noFill/>
              </a:ln>
            </p:spPr>
            <p:txBody>
              <a:bodyPr spcFirstLastPara="1" wrap="square" lIns="121900" tIns="121900" rIns="121900" bIns="121900" anchor="ctr" anchorCtr="0">
                <a:noAutofit/>
              </a:bodyPr>
              <a:lstStyle/>
              <a:p>
                <a:pPr algn="ctr"/>
                <a:r>
                  <a:rPr lang="en" sz="1067">
                    <a:solidFill>
                      <a:srgbClr val="5F7D95"/>
                    </a:solidFill>
                    <a:latin typeface="Montserrat SemiBold"/>
                    <a:ea typeface="Montserrat SemiBold"/>
                    <a:cs typeface="Montserrat SemiBold"/>
                    <a:sym typeface="Montserrat SemiBold"/>
                  </a:rPr>
                  <a:t>Service</a:t>
                </a:r>
                <a:endParaRPr sz="1067">
                  <a:solidFill>
                    <a:srgbClr val="5F7D95"/>
                  </a:solidFill>
                  <a:latin typeface="Montserrat SemiBold"/>
                  <a:ea typeface="Montserrat SemiBold"/>
                  <a:cs typeface="Montserrat SemiBold"/>
                  <a:sym typeface="Montserrat SemiBold"/>
                </a:endParaRPr>
              </a:p>
            </p:txBody>
          </p:sp>
        </p:grpSp>
        <p:grpSp>
          <p:nvGrpSpPr>
            <p:cNvPr id="672" name="Google Shape;672;p73"/>
            <p:cNvGrpSpPr/>
            <p:nvPr/>
          </p:nvGrpSpPr>
          <p:grpSpPr>
            <a:xfrm>
              <a:off x="5600153" y="4340120"/>
              <a:ext cx="911100" cy="523123"/>
              <a:chOff x="5676353" y="4340120"/>
              <a:chExt cx="911100" cy="523123"/>
            </a:xfrm>
          </p:grpSpPr>
          <p:grpSp>
            <p:nvGrpSpPr>
              <p:cNvPr id="673" name="Google Shape;673;p73"/>
              <p:cNvGrpSpPr/>
              <p:nvPr/>
            </p:nvGrpSpPr>
            <p:grpSpPr>
              <a:xfrm>
                <a:off x="5955085" y="4340120"/>
                <a:ext cx="353645" cy="353615"/>
                <a:chOff x="-31093575" y="3911725"/>
                <a:chExt cx="291450" cy="291425"/>
              </a:xfrm>
            </p:grpSpPr>
            <p:sp>
              <p:nvSpPr>
                <p:cNvPr id="674" name="Google Shape;674;p73"/>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75" name="Google Shape;675;p73"/>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676" name="Google Shape;676;p73"/>
              <p:cNvSpPr txBox="1"/>
              <p:nvPr/>
            </p:nvSpPr>
            <p:spPr>
              <a:xfrm>
                <a:off x="5676353" y="4686544"/>
                <a:ext cx="911100" cy="176700"/>
              </a:xfrm>
              <a:prstGeom prst="rect">
                <a:avLst/>
              </a:prstGeom>
              <a:noFill/>
              <a:ln>
                <a:noFill/>
              </a:ln>
            </p:spPr>
            <p:txBody>
              <a:bodyPr spcFirstLastPara="1" wrap="square" lIns="121900" tIns="121900" rIns="121900" bIns="121900" anchor="ctr" anchorCtr="0">
                <a:noAutofit/>
              </a:bodyPr>
              <a:lstStyle/>
              <a:p>
                <a:pPr algn="ctr"/>
                <a:r>
                  <a:rPr lang="en" sz="1067">
                    <a:solidFill>
                      <a:srgbClr val="5F7D95"/>
                    </a:solidFill>
                    <a:latin typeface="Montserrat SemiBold"/>
                    <a:ea typeface="Montserrat SemiBold"/>
                    <a:cs typeface="Montserrat SemiBold"/>
                    <a:sym typeface="Montserrat SemiBold"/>
                  </a:rPr>
                  <a:t>Support</a:t>
                </a:r>
                <a:endParaRPr sz="1067">
                  <a:solidFill>
                    <a:srgbClr val="5F7D95"/>
                  </a:solidFill>
                  <a:latin typeface="Montserrat SemiBold"/>
                  <a:ea typeface="Montserrat SemiBold"/>
                  <a:cs typeface="Montserrat SemiBold"/>
                  <a:sym typeface="Montserrat SemiBold"/>
                </a:endParaRPr>
              </a:p>
            </p:txBody>
          </p:sp>
        </p:grpSp>
        <p:grpSp>
          <p:nvGrpSpPr>
            <p:cNvPr id="677" name="Google Shape;677;p73"/>
            <p:cNvGrpSpPr/>
            <p:nvPr/>
          </p:nvGrpSpPr>
          <p:grpSpPr>
            <a:xfrm>
              <a:off x="4083003" y="3646579"/>
              <a:ext cx="911100" cy="622365"/>
              <a:chOff x="4159203" y="3646579"/>
              <a:chExt cx="911100" cy="622365"/>
            </a:xfrm>
          </p:grpSpPr>
          <p:grpSp>
            <p:nvGrpSpPr>
              <p:cNvPr id="678" name="Google Shape;678;p73"/>
              <p:cNvGrpSpPr/>
              <p:nvPr/>
            </p:nvGrpSpPr>
            <p:grpSpPr>
              <a:xfrm>
                <a:off x="4437936" y="3646579"/>
                <a:ext cx="353645" cy="353615"/>
                <a:chOff x="-35481425" y="3919600"/>
                <a:chExt cx="291450" cy="291425"/>
              </a:xfrm>
            </p:grpSpPr>
            <p:sp>
              <p:nvSpPr>
                <p:cNvPr id="679" name="Google Shape;679;p73"/>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0" name="Google Shape;680;p73"/>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1" name="Google Shape;681;p73"/>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2" name="Google Shape;682;p73"/>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3" name="Google Shape;683;p73"/>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4" name="Google Shape;684;p73"/>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5" name="Google Shape;685;p73"/>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686" name="Google Shape;686;p73"/>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rgbClr val="5F7D95"/>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687" name="Google Shape;687;p73"/>
              <p:cNvSpPr txBox="1"/>
              <p:nvPr/>
            </p:nvSpPr>
            <p:spPr>
              <a:xfrm>
                <a:off x="4159203" y="4092244"/>
                <a:ext cx="911100" cy="176700"/>
              </a:xfrm>
              <a:prstGeom prst="rect">
                <a:avLst/>
              </a:prstGeom>
              <a:noFill/>
              <a:ln>
                <a:noFill/>
              </a:ln>
            </p:spPr>
            <p:txBody>
              <a:bodyPr spcFirstLastPara="1" wrap="square" lIns="121900" tIns="121900" rIns="121900" bIns="121900" anchor="ctr" anchorCtr="0">
                <a:noAutofit/>
              </a:bodyPr>
              <a:lstStyle/>
              <a:p>
                <a:pPr algn="ctr"/>
                <a:r>
                  <a:rPr lang="en" sz="1067">
                    <a:solidFill>
                      <a:srgbClr val="5F7D95"/>
                    </a:solidFill>
                    <a:latin typeface="Montserrat SemiBold"/>
                    <a:ea typeface="Montserrat SemiBold"/>
                    <a:cs typeface="Montserrat SemiBold"/>
                    <a:sym typeface="Montserrat SemiBold"/>
                  </a:rPr>
                  <a:t>Call Processing</a:t>
                </a:r>
                <a:endParaRPr sz="1067">
                  <a:solidFill>
                    <a:srgbClr val="5F7D95"/>
                  </a:solidFill>
                  <a:latin typeface="Montserrat SemiBold"/>
                  <a:ea typeface="Montserrat SemiBold"/>
                  <a:cs typeface="Montserrat SemiBold"/>
                  <a:sym typeface="Montserrat SemiBold"/>
                </a:endParaRPr>
              </a:p>
            </p:txBody>
          </p:sp>
        </p:grpSp>
        <p:cxnSp>
          <p:nvCxnSpPr>
            <p:cNvPr id="691" name="Google Shape;691;p73"/>
            <p:cNvCxnSpPr/>
            <p:nvPr/>
          </p:nvCxnSpPr>
          <p:spPr>
            <a:xfrm>
              <a:off x="4803800" y="3860275"/>
              <a:ext cx="1014900" cy="758400"/>
            </a:xfrm>
            <a:prstGeom prst="curvedConnector3">
              <a:avLst>
                <a:gd name="adj1" fmla="val 50000"/>
              </a:avLst>
            </a:prstGeom>
            <a:noFill/>
            <a:ln w="9525" cap="flat" cmpd="sng">
              <a:solidFill>
                <a:schemeClr val="accent2"/>
              </a:solidFill>
              <a:prstDash val="solid"/>
              <a:round/>
              <a:headEnd type="oval" w="med" len="med"/>
              <a:tailEnd type="triangle" w="med" len="med"/>
            </a:ln>
          </p:spPr>
        </p:cxnSp>
        <p:cxnSp>
          <p:nvCxnSpPr>
            <p:cNvPr id="692" name="Google Shape;692;p73"/>
            <p:cNvCxnSpPr/>
            <p:nvPr/>
          </p:nvCxnSpPr>
          <p:spPr>
            <a:xfrm rot="10800000" flipH="1">
              <a:off x="4810879" y="3121946"/>
              <a:ext cx="1012500" cy="740400"/>
            </a:xfrm>
            <a:prstGeom prst="curvedConnector3">
              <a:avLst>
                <a:gd name="adj1" fmla="val 50000"/>
              </a:avLst>
            </a:prstGeom>
            <a:noFill/>
            <a:ln w="9525" cap="flat" cmpd="sng">
              <a:solidFill>
                <a:schemeClr val="accent2"/>
              </a:solidFill>
              <a:prstDash val="solid"/>
              <a:round/>
              <a:headEnd type="oval" w="med" len="med"/>
              <a:tailEnd type="triangle" w="med" len="med"/>
            </a:ln>
          </p:spPr>
        </p:cxnSp>
        <p:cxnSp>
          <p:nvCxnSpPr>
            <p:cNvPr id="693" name="Google Shape;693;p73"/>
            <p:cNvCxnSpPr/>
            <p:nvPr/>
          </p:nvCxnSpPr>
          <p:spPr>
            <a:xfrm>
              <a:off x="4850025" y="3862338"/>
              <a:ext cx="934200" cy="0"/>
            </a:xfrm>
            <a:prstGeom prst="straightConnector1">
              <a:avLst/>
            </a:prstGeom>
            <a:noFill/>
            <a:ln w="9525" cap="flat" cmpd="sng">
              <a:solidFill>
                <a:schemeClr val="accent2"/>
              </a:solidFill>
              <a:prstDash val="solid"/>
              <a:round/>
              <a:headEnd type="none" w="med" len="med"/>
              <a:tailEnd type="triangle" w="med" len="med"/>
            </a:ln>
          </p:spPr>
        </p:cxnSp>
      </p:grpSp>
      <p:pic>
        <p:nvPicPr>
          <p:cNvPr id="2" name="Google Shape;701;p74">
            <a:extLst>
              <a:ext uri="{FF2B5EF4-FFF2-40B4-BE49-F238E27FC236}">
                <a16:creationId xmlns="" xmlns:a16="http://schemas.microsoft.com/office/drawing/2014/main" id="{5952A971-5620-20C3-5FEB-165BAA3BA67F}"/>
              </a:ext>
            </a:extLst>
          </p:cNvPr>
          <p:cNvPicPr preferRelativeResize="0"/>
          <p:nvPr/>
        </p:nvPicPr>
        <p:blipFill rotWithShape="1">
          <a:blip r:embed="rId4">
            <a:alphaModFix/>
          </a:blip>
          <a:srcRect/>
          <a:stretch/>
        </p:blipFill>
        <p:spPr>
          <a:xfrm>
            <a:off x="877245" y="3823579"/>
            <a:ext cx="812800" cy="812800"/>
          </a:xfrm>
          <a:prstGeom prst="rect">
            <a:avLst/>
          </a:prstGeom>
          <a:noFill/>
          <a:ln>
            <a:noFill/>
          </a:ln>
        </p:spPr>
      </p:pic>
      <p:sp>
        <p:nvSpPr>
          <p:cNvPr id="3" name="Google Shape;702;p74">
            <a:extLst>
              <a:ext uri="{FF2B5EF4-FFF2-40B4-BE49-F238E27FC236}">
                <a16:creationId xmlns="" xmlns:a16="http://schemas.microsoft.com/office/drawing/2014/main" id="{54A9B550-B3FC-86A1-5214-94E9756366DB}"/>
              </a:ext>
            </a:extLst>
          </p:cNvPr>
          <p:cNvSpPr txBox="1"/>
          <p:nvPr/>
        </p:nvSpPr>
        <p:spPr>
          <a:xfrm>
            <a:off x="801245" y="4633744"/>
            <a:ext cx="964800" cy="430847"/>
          </a:xfrm>
          <a:prstGeom prst="rect">
            <a:avLst/>
          </a:prstGeom>
          <a:noFill/>
          <a:ln>
            <a:noFill/>
          </a:ln>
        </p:spPr>
        <p:txBody>
          <a:bodyPr spcFirstLastPara="1" wrap="square" lIns="121900" tIns="121900" rIns="121900" bIns="121900" anchor="t" anchorCtr="0">
            <a:spAutoFit/>
          </a:bodyPr>
          <a:lstStyle/>
          <a:p>
            <a:r>
              <a:rPr lang="en" sz="1200"/>
              <a:t>Customer</a:t>
            </a:r>
            <a:endParaRPr sz="1200"/>
          </a:p>
        </p:txBody>
      </p:sp>
      <p:cxnSp>
        <p:nvCxnSpPr>
          <p:cNvPr id="4" name="Google Shape;693;p73">
            <a:extLst>
              <a:ext uri="{FF2B5EF4-FFF2-40B4-BE49-F238E27FC236}">
                <a16:creationId xmlns="" xmlns:a16="http://schemas.microsoft.com/office/drawing/2014/main" id="{E2CEAEF8-70A0-B0FA-117B-B4C4EE158A2C}"/>
              </a:ext>
            </a:extLst>
          </p:cNvPr>
          <p:cNvCxnSpPr>
            <a:cxnSpLocks/>
          </p:cNvCxnSpPr>
          <p:nvPr/>
        </p:nvCxnSpPr>
        <p:spPr>
          <a:xfrm>
            <a:off x="1766046" y="4383575"/>
            <a:ext cx="1511455" cy="11691"/>
          </a:xfrm>
          <a:prstGeom prst="straightConnector1">
            <a:avLst/>
          </a:prstGeom>
          <a:noFill/>
          <a:ln w="9525" cap="flat" cmpd="sng">
            <a:solidFill>
              <a:schemeClr val="accent2"/>
            </a:solidFill>
            <a:prstDash val="solid"/>
            <a:round/>
            <a:headEnd type="none" w="med" len="med"/>
            <a:tailEnd type="triangle" w="med" len="med"/>
          </a:ln>
        </p:spPr>
      </p:cxnSp>
      <p:sp>
        <p:nvSpPr>
          <p:cNvPr id="6" name="TextBox 5">
            <a:extLst>
              <a:ext uri="{FF2B5EF4-FFF2-40B4-BE49-F238E27FC236}">
                <a16:creationId xmlns="" xmlns:a16="http://schemas.microsoft.com/office/drawing/2014/main" id="{A0A69552-8890-AE2A-0F76-08CB239AD503}"/>
              </a:ext>
            </a:extLst>
          </p:cNvPr>
          <p:cNvSpPr txBox="1"/>
          <p:nvPr/>
        </p:nvSpPr>
        <p:spPr>
          <a:xfrm>
            <a:off x="-18813" y="5722991"/>
            <a:ext cx="12063286" cy="584775"/>
          </a:xfrm>
          <a:prstGeom prst="rect">
            <a:avLst/>
          </a:prstGeom>
          <a:noFill/>
        </p:spPr>
        <p:txBody>
          <a:bodyPr wrap="square" rtlCol="0">
            <a:spAutoFit/>
          </a:bodyPr>
          <a:lstStyle/>
          <a:p>
            <a:pPr marL="380990" indent="-380990">
              <a:buFont typeface="Arial" panose="020B0604020202020204" pitchFamily="34" charset="0"/>
              <a:buChar char="•"/>
            </a:pPr>
            <a:r>
              <a:rPr lang="en-US" sz="1600" dirty="0">
                <a:solidFill>
                  <a:schemeClr val="dk1"/>
                </a:solidFill>
                <a:latin typeface="Vi"/>
              </a:rPr>
              <a:t>Sometimes businesses will have a Tollfree Number configured for customers to call</a:t>
            </a:r>
          </a:p>
          <a:p>
            <a:pPr marL="380990" indent="-380990">
              <a:buFont typeface="Arial" panose="020B0604020202020204" pitchFamily="34" charset="0"/>
              <a:buChar char="•"/>
            </a:pPr>
            <a:r>
              <a:rPr lang="en-US" sz="1600" dirty="0">
                <a:solidFill>
                  <a:schemeClr val="dk1"/>
                </a:solidFill>
                <a:latin typeface="Vi"/>
              </a:rPr>
              <a:t>In such cases Data Assist team configures all calls coming to the TFN to land on the IVR number</a:t>
            </a:r>
            <a:endParaRPr lang="en-IN" sz="1600" dirty="0">
              <a:solidFill>
                <a:schemeClr val="dk1"/>
              </a:solidFill>
              <a:latin typeface="Vi"/>
            </a:endParaRPr>
          </a:p>
        </p:txBody>
      </p:sp>
    </p:spTree>
    <p:extLst>
      <p:ext uri="{BB962C8B-B14F-4D97-AF65-F5344CB8AC3E}">
        <p14:creationId xmlns:p14="http://schemas.microsoft.com/office/powerpoint/2010/main" val="207906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7"/>
                                        </p:tgtEl>
                                        <p:attrNameLst>
                                          <p:attrName>style.visibility</p:attrName>
                                        </p:attrNameLst>
                                      </p:cBhvr>
                                      <p:to>
                                        <p:strVal val="visible"/>
                                      </p:to>
                                    </p:set>
                                    <p:animEffect transition="in" filter="fade">
                                      <p:cBhvr>
                                        <p:cTn id="7" dur="1000"/>
                                        <p:tgtEl>
                                          <p:spTgt spid="6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1"/>
                                        </p:tgtEl>
                                        <p:attrNameLst>
                                          <p:attrName>style.visibility</p:attrName>
                                        </p:attrNameLst>
                                      </p:cBhvr>
                                      <p:to>
                                        <p:strVal val="visible"/>
                                      </p:to>
                                    </p:set>
                                    <p:animEffect transition="in" filter="fade">
                                      <p:cBhvr>
                                        <p:cTn id="12" dur="1000"/>
                                        <p:tgtEl>
                                          <p:spTgt spid="63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26"/>
                                        </p:tgtEl>
                                        <p:attrNameLst>
                                          <p:attrName>style.visibility</p:attrName>
                                        </p:attrNameLst>
                                      </p:cBhvr>
                                      <p:to>
                                        <p:strVal val="visible"/>
                                      </p:to>
                                    </p:set>
                                    <p:animEffect transition="in" filter="fade">
                                      <p:cBhvr>
                                        <p:cTn id="16" dur="1000"/>
                                        <p:tgtEl>
                                          <p:spTgt spid="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79" y="927463"/>
            <a:ext cx="11848011" cy="6494085"/>
          </a:xfrm>
          <a:prstGeom prst="rect">
            <a:avLst/>
          </a:prstGeom>
          <a:noFill/>
        </p:spPr>
        <p:txBody>
          <a:bodyPr wrap="square" rtlCol="0">
            <a:spAutoFit/>
          </a:bodyPr>
          <a:lstStyle/>
          <a:p>
            <a:endParaRPr lang="en-US" sz="1600" b="1" dirty="0" smtClean="0">
              <a:solidFill>
                <a:srgbClr val="FF0000"/>
              </a:solidFill>
              <a:latin typeface="Vi"/>
            </a:endParaRPr>
          </a:p>
          <a:p>
            <a:r>
              <a:rPr lang="en-US" sz="1600" dirty="0" smtClean="0">
                <a:latin typeface="Vi"/>
              </a:rPr>
              <a:t>Vi</a:t>
            </a:r>
            <a:r>
              <a:rPr lang="en-US" sz="1600" dirty="0">
                <a:latin typeface="Vi"/>
              </a:rPr>
              <a:t> Cloud Telephony platform offers Auto Receptionist which is a voice-based IVR (Interactive Voice Response) solution, that addresses queries on the go and routes calls to the necessary departments or nominated agents</a:t>
            </a:r>
            <a:r>
              <a:rPr lang="en-US" sz="1600" dirty="0" smtClean="0">
                <a:latin typeface="Vi"/>
              </a:rPr>
              <a:t>. </a:t>
            </a:r>
            <a:r>
              <a:rPr lang="en-US" sz="1600" dirty="0">
                <a:latin typeface="Vi"/>
              </a:rPr>
              <a:t>Incoming callers are presented with a greeting and options to choose from (press 1 for sales, etc.) and then routed to the selection they make. Different options can be made available depending on the schedule (Business Hours, After Hours and Holiday</a:t>
            </a:r>
            <a:r>
              <a:rPr lang="en-US" sz="1600" dirty="0" smtClean="0">
                <a:latin typeface="Vi"/>
              </a:rPr>
              <a:t>).</a:t>
            </a:r>
          </a:p>
          <a:p>
            <a:endParaRPr lang="en-US" sz="1600" dirty="0">
              <a:latin typeface="Vi"/>
            </a:endParaRPr>
          </a:p>
          <a:p>
            <a:r>
              <a:rPr lang="en-US" sz="1600" b="1" dirty="0" smtClean="0">
                <a:solidFill>
                  <a:srgbClr val="FF0000"/>
                </a:solidFill>
                <a:latin typeface="Vi"/>
              </a:rPr>
              <a:t>Points to remember in Auto Receptionist:</a:t>
            </a:r>
          </a:p>
          <a:p>
            <a:endParaRPr lang="en-US" sz="1600" dirty="0" smtClean="0">
              <a:latin typeface="Vi"/>
            </a:endParaRPr>
          </a:p>
          <a:p>
            <a:pPr marL="285750" indent="-285750">
              <a:buFont typeface="Wingdings" panose="05000000000000000000" pitchFamily="2" charset="2"/>
              <a:buChar char="q"/>
            </a:pPr>
            <a:r>
              <a:rPr lang="en-US" sz="1600" b="1" dirty="0" smtClean="0">
                <a:latin typeface="Vi"/>
              </a:rPr>
              <a:t>DTMF:</a:t>
            </a:r>
            <a:r>
              <a:rPr lang="en-US" sz="1600" dirty="0" smtClean="0">
                <a:latin typeface="Vi"/>
              </a:rPr>
              <a:t> </a:t>
            </a:r>
            <a:r>
              <a:rPr lang="en-US" sz="1600" dirty="0">
                <a:latin typeface="Vi"/>
              </a:rPr>
              <a:t>Dual tone multi-frequency (DTMF) is the sounds or tones generated by a telephone when the numbers are pressed. These tones are transmitted with the voice channel. DTMF is used to control automated equipment and signal user intent, such as the number they wish to dial</a:t>
            </a:r>
            <a:r>
              <a:rPr lang="en-US" sz="1600" dirty="0" smtClean="0">
                <a:latin typeface="Vi"/>
              </a:rPr>
              <a:t>.</a:t>
            </a:r>
          </a:p>
          <a:p>
            <a:endParaRPr lang="en-US" sz="1600" dirty="0" smtClean="0">
              <a:latin typeface="Vi"/>
            </a:endParaRPr>
          </a:p>
          <a:p>
            <a:r>
              <a:rPr lang="en-US" sz="1600" b="1" u="sng" dirty="0" smtClean="0">
                <a:latin typeface="Vi"/>
              </a:rPr>
              <a:t>Example:</a:t>
            </a:r>
            <a:r>
              <a:rPr lang="en-US" sz="1600" b="1" dirty="0" smtClean="0">
                <a:latin typeface="Vi"/>
              </a:rPr>
              <a:t> </a:t>
            </a:r>
            <a:r>
              <a:rPr lang="en-US" sz="1600" dirty="0" smtClean="0">
                <a:latin typeface="Vi"/>
              </a:rPr>
              <a:t>If </a:t>
            </a:r>
            <a:r>
              <a:rPr lang="en-US" sz="1600" dirty="0" smtClean="0">
                <a:latin typeface="Vi"/>
              </a:rPr>
              <a:t>we make a call to a customer care then we listen the automated sound as “Press 1 for Hindi, press 2 for English. This Press 1, Press 2 are DTMF. </a:t>
            </a:r>
          </a:p>
          <a:p>
            <a:endParaRPr lang="en-US" sz="1600" dirty="0">
              <a:latin typeface="Vi"/>
            </a:endParaRPr>
          </a:p>
          <a:p>
            <a:pPr marL="285750" indent="-285750">
              <a:buFont typeface="Wingdings" panose="05000000000000000000" pitchFamily="2" charset="2"/>
              <a:buChar char="q"/>
            </a:pPr>
            <a:r>
              <a:rPr lang="en-US" sz="1600" dirty="0" smtClean="0">
                <a:latin typeface="Vi"/>
              </a:rPr>
              <a:t>In auto receptionist after DTMF customer’s call will be routed to the agents.</a:t>
            </a:r>
          </a:p>
          <a:p>
            <a:endParaRPr lang="en-US" sz="1600" dirty="0">
              <a:latin typeface="Vi"/>
            </a:endParaRPr>
          </a:p>
          <a:p>
            <a:pPr marL="285750" indent="-285750">
              <a:buFont typeface="Wingdings" panose="05000000000000000000" pitchFamily="2" charset="2"/>
              <a:buChar char="q"/>
            </a:pPr>
            <a:r>
              <a:rPr lang="en-US" sz="1600" dirty="0" smtClean="0">
                <a:latin typeface="Vi"/>
              </a:rPr>
              <a:t>Agent’s number will not be visible to customer. Customer will be able to see only IVR number in which number he has called. </a:t>
            </a:r>
          </a:p>
          <a:p>
            <a:endParaRPr lang="en-US" sz="1600" dirty="0">
              <a:latin typeface="Vi"/>
            </a:endParaRPr>
          </a:p>
          <a:p>
            <a:pPr marL="285750" indent="-285750">
              <a:buFont typeface="Wingdings" panose="05000000000000000000" pitchFamily="2" charset="2"/>
              <a:buChar char="q"/>
            </a:pPr>
            <a:r>
              <a:rPr lang="en-US" sz="1600" dirty="0" smtClean="0">
                <a:latin typeface="Vi"/>
              </a:rPr>
              <a:t>In auto receptionist service if customer’s call connected to the agent then there will be recording in the portal. </a:t>
            </a:r>
          </a:p>
          <a:p>
            <a:endParaRPr lang="en-US" sz="1600" dirty="0">
              <a:latin typeface="Vi"/>
            </a:endParaRPr>
          </a:p>
          <a:p>
            <a:pPr marL="285750" indent="-285750">
              <a:buFont typeface="Wingdings" panose="05000000000000000000" pitchFamily="2" charset="2"/>
              <a:buChar char="q"/>
            </a:pPr>
            <a:r>
              <a:rPr lang="en-US" sz="1600" b="1" dirty="0" smtClean="0">
                <a:latin typeface="Vi"/>
              </a:rPr>
              <a:t>OG duration:</a:t>
            </a:r>
            <a:r>
              <a:rPr lang="en-US" sz="1600" dirty="0" smtClean="0">
                <a:latin typeface="Vi"/>
              </a:rPr>
              <a:t> The conversation time between the agent and the customer. It will be in seconds. </a:t>
            </a:r>
          </a:p>
          <a:p>
            <a:endParaRPr lang="en-US" sz="1600" dirty="0">
              <a:latin typeface="Vi"/>
            </a:endParaRPr>
          </a:p>
          <a:p>
            <a:endParaRPr lang="en-US" sz="1600" dirty="0" smtClean="0">
              <a:latin typeface="Vi"/>
            </a:endParaRPr>
          </a:p>
          <a:p>
            <a:endParaRPr lang="en-US" sz="1600" dirty="0">
              <a:latin typeface="Vi"/>
            </a:endParaRPr>
          </a:p>
          <a:p>
            <a:endParaRPr lang="en-US" sz="1600" dirty="0">
              <a:latin typeface="Vi"/>
            </a:endParaRPr>
          </a:p>
        </p:txBody>
      </p:sp>
      <p:sp>
        <p:nvSpPr>
          <p:cNvPr id="3" name="TextBox 2"/>
          <p:cNvSpPr txBox="1"/>
          <p:nvPr/>
        </p:nvSpPr>
        <p:spPr>
          <a:xfrm>
            <a:off x="1162595" y="143692"/>
            <a:ext cx="9535885" cy="584775"/>
          </a:xfrm>
          <a:prstGeom prst="rect">
            <a:avLst/>
          </a:prstGeom>
          <a:noFill/>
        </p:spPr>
        <p:txBody>
          <a:bodyPr wrap="square" rtlCol="0">
            <a:spAutoFit/>
          </a:bodyPr>
          <a:lstStyle/>
          <a:p>
            <a:r>
              <a:rPr lang="en" sz="3200" b="1" dirty="0">
                <a:solidFill>
                  <a:schemeClr val="bg1"/>
                </a:solidFill>
                <a:latin typeface="Vi"/>
                <a:ea typeface="Arial"/>
                <a:cs typeface="Arial"/>
                <a:sym typeface="Arial"/>
              </a:rPr>
              <a:t>Incoming Call Solution – Auto Receptionist</a:t>
            </a:r>
            <a:endParaRPr lang="en-US" sz="3200" b="1" dirty="0">
              <a:solidFill>
                <a:schemeClr val="bg1"/>
              </a:solidFill>
              <a:latin typeface="Vi"/>
            </a:endParaRPr>
          </a:p>
        </p:txBody>
      </p:sp>
    </p:spTree>
    <p:extLst>
      <p:ext uri="{BB962C8B-B14F-4D97-AF65-F5344CB8AC3E}">
        <p14:creationId xmlns:p14="http://schemas.microsoft.com/office/powerpoint/2010/main" val="30376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985" y="971396"/>
            <a:ext cx="11781277" cy="4524315"/>
          </a:xfrm>
          <a:prstGeom prst="rect">
            <a:avLst/>
          </a:prstGeom>
        </p:spPr>
        <p:txBody>
          <a:bodyPr wrap="square">
            <a:spAutoFit/>
          </a:bodyPr>
          <a:lstStyle/>
          <a:p>
            <a:pPr marL="285750" indent="-285750">
              <a:buFont typeface="Wingdings" panose="05000000000000000000" pitchFamily="2" charset="2"/>
              <a:buChar char="q"/>
            </a:pPr>
            <a:r>
              <a:rPr lang="en-US" sz="1600" b="1" dirty="0" smtClean="0">
                <a:latin typeface="Vi"/>
              </a:rPr>
              <a:t>Call Routing Process in Auto Receptionist:</a:t>
            </a:r>
          </a:p>
          <a:p>
            <a:endParaRPr lang="en-US" sz="1600" dirty="0" smtClean="0">
              <a:latin typeface="Vi"/>
            </a:endParaRPr>
          </a:p>
          <a:p>
            <a:r>
              <a:rPr lang="en-US" sz="1600" dirty="0" smtClean="0">
                <a:latin typeface="Vi"/>
              </a:rPr>
              <a:t>Agents </a:t>
            </a:r>
            <a:r>
              <a:rPr lang="en-US" sz="1600" dirty="0">
                <a:latin typeface="Vi"/>
              </a:rPr>
              <a:t>will receive the calls in 3 types of dialing</a:t>
            </a:r>
            <a:r>
              <a:rPr lang="en-US" sz="1600" dirty="0" smtClean="0">
                <a:latin typeface="Vi"/>
              </a:rPr>
              <a:t>:</a:t>
            </a:r>
          </a:p>
          <a:p>
            <a:endParaRPr lang="en-US" sz="1600" dirty="0">
              <a:latin typeface="Vi"/>
            </a:endParaRPr>
          </a:p>
          <a:p>
            <a:r>
              <a:rPr lang="en-US" sz="1600" b="1" dirty="0" smtClean="0">
                <a:latin typeface="Vi"/>
              </a:rPr>
              <a:t>Parallel Dialing: </a:t>
            </a:r>
            <a:r>
              <a:rPr lang="en-US" sz="1600" dirty="0" smtClean="0">
                <a:latin typeface="Vi"/>
              </a:rPr>
              <a:t>Call will be routed to every agent at a time. If one agent picks up the call, the ring will stop for others.</a:t>
            </a:r>
          </a:p>
          <a:p>
            <a:endParaRPr lang="en-US" sz="1600" dirty="0">
              <a:latin typeface="Vi"/>
            </a:endParaRPr>
          </a:p>
          <a:p>
            <a:r>
              <a:rPr lang="en-US" sz="1600" b="1" dirty="0" smtClean="0">
                <a:latin typeface="Vi"/>
              </a:rPr>
              <a:t>Round Robing: </a:t>
            </a:r>
            <a:r>
              <a:rPr lang="en-US" sz="1600" dirty="0" smtClean="0">
                <a:latin typeface="Vi"/>
              </a:rPr>
              <a:t>Call will be connected to the agent one by one. Ex: If 4 agents are there then 1</a:t>
            </a:r>
            <a:r>
              <a:rPr lang="en-US" sz="1600" baseline="30000" dirty="0" smtClean="0">
                <a:latin typeface="Vi"/>
              </a:rPr>
              <a:t>st</a:t>
            </a:r>
            <a:r>
              <a:rPr lang="en-US" sz="1600" dirty="0" smtClean="0">
                <a:latin typeface="Vi"/>
              </a:rPr>
              <a:t> call will be routed to the 1</a:t>
            </a:r>
            <a:r>
              <a:rPr lang="en-US" sz="1600" baseline="30000" dirty="0" smtClean="0">
                <a:latin typeface="Vi"/>
              </a:rPr>
              <a:t>st</a:t>
            </a:r>
            <a:r>
              <a:rPr lang="en-US" sz="1600" dirty="0" smtClean="0">
                <a:latin typeface="Vi"/>
              </a:rPr>
              <a:t> agent. 2</a:t>
            </a:r>
            <a:r>
              <a:rPr lang="en-US" sz="1600" baseline="30000" dirty="0" smtClean="0">
                <a:latin typeface="Vi"/>
              </a:rPr>
              <a:t>nd</a:t>
            </a:r>
            <a:r>
              <a:rPr lang="en-US" sz="1600" dirty="0" smtClean="0">
                <a:latin typeface="Vi"/>
              </a:rPr>
              <a:t>  call will be routed to 2</a:t>
            </a:r>
            <a:r>
              <a:rPr lang="en-US" sz="1600" baseline="30000" dirty="0" smtClean="0">
                <a:latin typeface="Vi"/>
              </a:rPr>
              <a:t>nd</a:t>
            </a:r>
            <a:r>
              <a:rPr lang="en-US" sz="1600" dirty="0" smtClean="0">
                <a:latin typeface="Vi"/>
              </a:rPr>
              <a:t> agent.  </a:t>
            </a:r>
          </a:p>
          <a:p>
            <a:endParaRPr lang="en-US" sz="1600" dirty="0">
              <a:latin typeface="Vi"/>
            </a:endParaRPr>
          </a:p>
          <a:p>
            <a:r>
              <a:rPr lang="en-US" sz="1600" b="1" dirty="0" smtClean="0">
                <a:latin typeface="Vi"/>
              </a:rPr>
              <a:t>Sequential Routing: </a:t>
            </a:r>
            <a:r>
              <a:rPr lang="en-US" sz="1600" dirty="0" smtClean="0">
                <a:latin typeface="Vi"/>
              </a:rPr>
              <a:t>Here every call will be connecting to the 1</a:t>
            </a:r>
            <a:r>
              <a:rPr lang="en-US" sz="1600" baseline="30000" dirty="0" smtClean="0">
                <a:latin typeface="Vi"/>
              </a:rPr>
              <a:t>st</a:t>
            </a:r>
            <a:r>
              <a:rPr lang="en-US" sz="1600" dirty="0" smtClean="0">
                <a:latin typeface="Vi"/>
              </a:rPr>
              <a:t> agent first. If 1</a:t>
            </a:r>
            <a:r>
              <a:rPr lang="en-US" sz="1600" baseline="30000" dirty="0" smtClean="0">
                <a:latin typeface="Vi"/>
              </a:rPr>
              <a:t>st</a:t>
            </a:r>
            <a:r>
              <a:rPr lang="en-US" sz="1600" dirty="0" smtClean="0">
                <a:latin typeface="Vi"/>
              </a:rPr>
              <a:t> agent is busy then it will be transferred to 2</a:t>
            </a:r>
            <a:r>
              <a:rPr lang="en-US" sz="1600" baseline="30000" dirty="0" smtClean="0">
                <a:latin typeface="Vi"/>
              </a:rPr>
              <a:t>nd</a:t>
            </a:r>
            <a:r>
              <a:rPr lang="en-US" sz="1600" dirty="0" smtClean="0">
                <a:latin typeface="Vi"/>
              </a:rPr>
              <a:t> agent. Call will stay with the first agent for 20 second. </a:t>
            </a:r>
          </a:p>
          <a:p>
            <a:endParaRPr lang="en-US" sz="1600" dirty="0">
              <a:latin typeface="Vi"/>
            </a:endParaRPr>
          </a:p>
          <a:p>
            <a:pPr marL="285750" indent="-285750">
              <a:buFont typeface="Wingdings" panose="05000000000000000000" pitchFamily="2" charset="2"/>
              <a:buChar char="q"/>
            </a:pPr>
            <a:r>
              <a:rPr lang="en-US" sz="1600" b="1" dirty="0" smtClean="0">
                <a:latin typeface="Vi"/>
              </a:rPr>
              <a:t>Sticky Agent in Auto Receptionist:</a:t>
            </a:r>
          </a:p>
          <a:p>
            <a:endParaRPr lang="en-US" sz="1600" dirty="0">
              <a:latin typeface="Vi"/>
            </a:endParaRPr>
          </a:p>
          <a:p>
            <a:r>
              <a:rPr lang="en-US" sz="1600" b="1" dirty="0" smtClean="0">
                <a:latin typeface="Vi"/>
              </a:rPr>
              <a:t>Sticky Agent: </a:t>
            </a:r>
            <a:r>
              <a:rPr lang="en-US" sz="1600" dirty="0" smtClean="0">
                <a:latin typeface="Vi"/>
              </a:rPr>
              <a:t>If first time call connects to 1</a:t>
            </a:r>
            <a:r>
              <a:rPr lang="en-US" sz="1600" baseline="30000" dirty="0" smtClean="0">
                <a:latin typeface="Vi"/>
              </a:rPr>
              <a:t>st</a:t>
            </a:r>
            <a:r>
              <a:rPr lang="en-US" sz="1600" dirty="0" smtClean="0">
                <a:latin typeface="Vi"/>
              </a:rPr>
              <a:t> agent then if the customer calls 2</a:t>
            </a:r>
            <a:r>
              <a:rPr lang="en-US" sz="1600" baseline="30000" dirty="0" smtClean="0">
                <a:latin typeface="Vi"/>
              </a:rPr>
              <a:t>nd</a:t>
            </a:r>
            <a:r>
              <a:rPr lang="en-US" sz="1600" dirty="0" smtClean="0">
                <a:latin typeface="Vi"/>
              </a:rPr>
              <a:t> time and if we enable sticky agent then call will be connected to the 1</a:t>
            </a:r>
            <a:r>
              <a:rPr lang="en-US" sz="1600" baseline="30000" dirty="0" smtClean="0">
                <a:latin typeface="Vi"/>
              </a:rPr>
              <a:t>st</a:t>
            </a:r>
            <a:r>
              <a:rPr lang="en-US" sz="1600" dirty="0" smtClean="0">
                <a:latin typeface="Vi"/>
              </a:rPr>
              <a:t> agent only so that customer does not need to explain all details to the customer. </a:t>
            </a:r>
          </a:p>
          <a:p>
            <a:endParaRPr lang="en-US" sz="1600" dirty="0" smtClean="0">
              <a:latin typeface="Vi"/>
            </a:endParaRPr>
          </a:p>
          <a:p>
            <a:endParaRPr lang="en-US" sz="1600" dirty="0">
              <a:latin typeface="Vi"/>
            </a:endParaRPr>
          </a:p>
        </p:txBody>
      </p:sp>
      <p:sp>
        <p:nvSpPr>
          <p:cNvPr id="3" name="Rectangle 2"/>
          <p:cNvSpPr/>
          <p:nvPr/>
        </p:nvSpPr>
        <p:spPr>
          <a:xfrm>
            <a:off x="1245176" y="122310"/>
            <a:ext cx="8567538" cy="584775"/>
          </a:xfrm>
          <a:prstGeom prst="rect">
            <a:avLst/>
          </a:prstGeom>
        </p:spPr>
        <p:txBody>
          <a:bodyPr wrap="none">
            <a:spAutoFit/>
          </a:bodyPr>
          <a:lstStyle/>
          <a:p>
            <a:r>
              <a:rPr lang="en" sz="3200" b="1" dirty="0">
                <a:solidFill>
                  <a:schemeClr val="bg1"/>
                </a:solidFill>
                <a:latin typeface="Vi"/>
                <a:ea typeface="Arial"/>
                <a:cs typeface="Arial"/>
                <a:sym typeface="Arial"/>
              </a:rPr>
              <a:t>Incoming Call Solution – Auto Receptionist</a:t>
            </a:r>
            <a:endParaRPr lang="en-US" sz="3200" b="1" dirty="0">
              <a:solidFill>
                <a:schemeClr val="bg1"/>
              </a:solidFill>
              <a:latin typeface="Vi"/>
            </a:endParaRPr>
          </a:p>
        </p:txBody>
      </p:sp>
    </p:spTree>
    <p:extLst>
      <p:ext uri="{BB962C8B-B14F-4D97-AF65-F5344CB8AC3E}">
        <p14:creationId xmlns:p14="http://schemas.microsoft.com/office/powerpoint/2010/main" val="4010461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175657" y="-46175"/>
            <a:ext cx="11016343" cy="709612"/>
          </a:xfrm>
        </p:spPr>
        <p:txBody>
          <a:bodyPr>
            <a:noAutofit/>
          </a:bodyPr>
          <a:lstStyle/>
          <a:p>
            <a:r>
              <a:rPr lang="en-US" sz="3200" b="1" dirty="0">
                <a:solidFill>
                  <a:schemeClr val="bg1"/>
                </a:solidFill>
                <a:latin typeface="Vi"/>
                <a:cs typeface="Arial" panose="020B0604020202020204" pitchFamily="34" charset="0"/>
              </a:rPr>
              <a:t>Auto receptionist : Optimize operations and route queries to right department</a:t>
            </a:r>
            <a:endParaRPr lang="en-US" sz="3200" b="1" u="sng" dirty="0">
              <a:solidFill>
                <a:schemeClr val="bg1"/>
              </a:solidFill>
              <a:latin typeface="Vi"/>
              <a:cs typeface="Arial" panose="020B0604020202020204" pitchFamily="34" charset="0"/>
            </a:endParaRPr>
          </a:p>
        </p:txBody>
      </p:sp>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6</a:t>
            </a:fld>
            <a:endParaRPr lang="en-IN" dirty="0"/>
          </a:p>
        </p:txBody>
      </p:sp>
      <p:sp>
        <p:nvSpPr>
          <p:cNvPr id="8" name="Content Placeholder 2"/>
          <p:cNvSpPr txBox="1">
            <a:spLocks/>
          </p:cNvSpPr>
          <p:nvPr/>
        </p:nvSpPr>
        <p:spPr bwMode="auto">
          <a:xfrm>
            <a:off x="255495" y="1116106"/>
            <a:ext cx="10120485" cy="3068594"/>
          </a:xfrm>
          <a:prstGeom prst="rect">
            <a:avLst/>
          </a:prstGeom>
          <a:noFill/>
          <a:ln w="9525">
            <a:solidFill>
              <a:schemeClr val="tx1"/>
            </a:solidFill>
            <a:miter lim="800000"/>
            <a:headEnd/>
            <a:tailEnd/>
          </a:ln>
        </p:spPr>
        <p:txBody>
          <a:bodyPr vert="horz"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a:lstStyle>
          <a:p>
            <a:pPr marL="0" indent="0">
              <a:buNone/>
            </a:pPr>
            <a:r>
              <a:rPr lang="en-US" sz="2000" b="1" kern="0" dirty="0">
                <a:cs typeface="Arial" panose="020B0604020202020204" pitchFamily="34" charset="0"/>
              </a:rPr>
              <a:t>Need for Auto receptionist :</a:t>
            </a:r>
          </a:p>
          <a:p>
            <a:pPr marL="0" indent="0">
              <a:buNone/>
            </a:pPr>
            <a:endParaRPr lang="en-US" sz="1400" b="1" kern="0" dirty="0">
              <a:cs typeface="Arial" panose="020B0604020202020204" pitchFamily="34" charset="0"/>
            </a:endParaRPr>
          </a:p>
          <a:p>
            <a:pPr marL="0" indent="0">
              <a:buNone/>
            </a:pPr>
            <a:r>
              <a:rPr lang="en-US" sz="1400" kern="0" dirty="0">
                <a:cs typeface="Arial" panose="020B0604020202020204" pitchFamily="34" charset="0"/>
              </a:rPr>
              <a:t>Enterprises would like to ensure that various business queries are optimized by sharing correct information on the fly or routing calls to correct departments ensuring better CXX and cost savings, some of the business challenges that could be addressed by auto receptionist are listed below :</a:t>
            </a:r>
          </a:p>
          <a:p>
            <a:pPr marL="0" indent="0">
              <a:buNone/>
            </a:pPr>
            <a:endParaRPr lang="en-US" sz="1400" kern="0" dirty="0">
              <a:cs typeface="Arial" panose="020B0604020202020204" pitchFamily="34" charset="0"/>
            </a:endParaRPr>
          </a:p>
          <a:p>
            <a:pPr>
              <a:buFont typeface="Wingdings" panose="05000000000000000000" pitchFamily="2" charset="2"/>
              <a:buChar char="§"/>
            </a:pPr>
            <a:r>
              <a:rPr lang="en-US" sz="1400" kern="0" dirty="0">
                <a:cs typeface="Arial" panose="020B0604020202020204" pitchFamily="34" charset="0"/>
              </a:rPr>
              <a:t>Information about Products &amp; Services.</a:t>
            </a:r>
          </a:p>
          <a:p>
            <a:pPr>
              <a:buFont typeface="Wingdings" panose="05000000000000000000" pitchFamily="2" charset="2"/>
              <a:buChar char="§"/>
            </a:pPr>
            <a:r>
              <a:rPr lang="en-US" sz="1400" kern="0" dirty="0">
                <a:cs typeface="Arial" panose="020B0604020202020204" pitchFamily="34" charset="0"/>
              </a:rPr>
              <a:t>Information about new Offers &amp; Campaigns.</a:t>
            </a:r>
          </a:p>
          <a:p>
            <a:pPr>
              <a:buFont typeface="Wingdings" panose="05000000000000000000" pitchFamily="2" charset="2"/>
              <a:buChar char="§"/>
            </a:pPr>
            <a:r>
              <a:rPr lang="en-US" sz="1400" kern="0" dirty="0">
                <a:cs typeface="Arial" panose="020B0604020202020204" pitchFamily="34" charset="0"/>
              </a:rPr>
              <a:t>Information about Query Request &amp; Complaints.</a:t>
            </a:r>
          </a:p>
          <a:p>
            <a:pPr marL="0" indent="0">
              <a:buNone/>
            </a:pPr>
            <a:endParaRPr lang="en-US" sz="1400" kern="0" dirty="0">
              <a:cs typeface="Arial" panose="020B0604020202020204" pitchFamily="34" charset="0"/>
            </a:endParaRPr>
          </a:p>
          <a:p>
            <a:pPr marL="0" indent="0">
              <a:buNone/>
            </a:pPr>
            <a:r>
              <a:rPr lang="en-US" sz="1400" kern="0" dirty="0">
                <a:cs typeface="Arial" panose="020B0604020202020204" pitchFamily="34" charset="0"/>
              </a:rPr>
              <a:t>Cloud telephony platform offers voice based Auto receptionist solution which addresses queries on the fly and helps route calls to correct departments or nominated agents.</a:t>
            </a:r>
          </a:p>
        </p:txBody>
      </p:sp>
      <p:sp>
        <p:nvSpPr>
          <p:cNvPr id="9" name="Content Placeholder 2"/>
          <p:cNvSpPr txBox="1">
            <a:spLocks/>
          </p:cNvSpPr>
          <p:nvPr/>
        </p:nvSpPr>
        <p:spPr bwMode="auto">
          <a:xfrm>
            <a:off x="255495" y="4380426"/>
            <a:ext cx="10120484" cy="1325289"/>
          </a:xfrm>
          <a:prstGeom prst="rect">
            <a:avLst/>
          </a:prstGeom>
          <a:noFill/>
          <a:ln w="9525">
            <a:solidFill>
              <a:schemeClr val="tx1"/>
            </a:solidFill>
            <a:miter lim="800000"/>
            <a:headEnd/>
            <a:tailEnd/>
          </a:ln>
        </p:spPr>
        <p:txBody>
          <a:bodyPr vert="horz"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a:lstStyle>
          <a:p>
            <a:pPr marL="0" indent="0">
              <a:buNone/>
            </a:pPr>
            <a:r>
              <a:rPr lang="en-US" sz="2000" b="1" kern="0" dirty="0">
                <a:cs typeface="Arial" panose="020B0604020202020204" pitchFamily="34" charset="0"/>
              </a:rPr>
              <a:t>Benefits of Lead management solution: </a:t>
            </a:r>
          </a:p>
          <a:p>
            <a:pPr marL="0" indent="0">
              <a:buNone/>
            </a:pPr>
            <a:endParaRPr lang="en-US" sz="1400" b="1" kern="0" dirty="0">
              <a:cs typeface="Arial" panose="020B0604020202020204" pitchFamily="34" charset="0"/>
            </a:endParaRPr>
          </a:p>
          <a:p>
            <a:pPr>
              <a:buFont typeface="Wingdings" panose="05000000000000000000" pitchFamily="2" charset="2"/>
              <a:buChar char="§"/>
            </a:pPr>
            <a:r>
              <a:rPr lang="en-US" sz="1400" dirty="0">
                <a:cs typeface="Arial" panose="020B0604020202020204" pitchFamily="34" charset="0"/>
              </a:rPr>
              <a:t>Business process automation.</a:t>
            </a:r>
          </a:p>
          <a:p>
            <a:pPr>
              <a:buFont typeface="Wingdings" panose="05000000000000000000" pitchFamily="2" charset="2"/>
              <a:buChar char="§"/>
            </a:pPr>
            <a:r>
              <a:rPr lang="en-US" sz="1400" dirty="0">
                <a:cs typeface="Arial" panose="020B0604020202020204" pitchFamily="34" charset="0"/>
              </a:rPr>
              <a:t>Better CXX</a:t>
            </a:r>
          </a:p>
          <a:p>
            <a:pPr>
              <a:buFont typeface="Wingdings" panose="05000000000000000000" pitchFamily="2" charset="2"/>
              <a:buChar char="§"/>
            </a:pPr>
            <a:r>
              <a:rPr lang="en-US" sz="1400" dirty="0">
                <a:cs typeface="Arial" panose="020B0604020202020204" pitchFamily="34" charset="0"/>
              </a:rPr>
              <a:t>Track and Never miss a query &amp; Brand Image Boost.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8662" y="4380426"/>
            <a:ext cx="1434019" cy="1325290"/>
          </a:xfrm>
          <a:prstGeom prst="rect">
            <a:avLst/>
          </a:prstGeom>
        </p:spPr>
      </p:pic>
      <p:pic>
        <p:nvPicPr>
          <p:cNvPr id="15" name="Picture 14" descr="D:\Learning @ IDEA\IBS_ILL_PROMO\Reference Material\Images\Customer need.jpg"/>
          <p:cNvPicPr/>
          <p:nvPr/>
        </p:nvPicPr>
        <p:blipFill>
          <a:blip r:embed="rId4">
            <a:extLst>
              <a:ext uri="{28A0092B-C50C-407E-A947-70E740481C1C}">
                <a14:useLocalDpi xmlns:a14="http://schemas.microsoft.com/office/drawing/2010/main" val="0"/>
              </a:ext>
            </a:extLst>
          </a:blip>
          <a:srcRect/>
          <a:stretch>
            <a:fillRect/>
          </a:stretch>
        </p:blipFill>
        <p:spPr bwMode="auto">
          <a:xfrm>
            <a:off x="10488662" y="1116106"/>
            <a:ext cx="1434019" cy="3068594"/>
          </a:xfrm>
          <a:prstGeom prst="rect">
            <a:avLst/>
          </a:prstGeom>
          <a:noFill/>
          <a:ln>
            <a:noFill/>
          </a:ln>
        </p:spPr>
      </p:pic>
    </p:spTree>
    <p:extLst>
      <p:ext uri="{BB962C8B-B14F-4D97-AF65-F5344CB8AC3E}">
        <p14:creationId xmlns:p14="http://schemas.microsoft.com/office/powerpoint/2010/main" val="594568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7</a:t>
            </a:fld>
            <a:endParaRPr lang="en-IN" dirty="0"/>
          </a:p>
        </p:txBody>
      </p:sp>
      <p:sp>
        <p:nvSpPr>
          <p:cNvPr id="58" name="Title 5"/>
          <p:cNvSpPr>
            <a:spLocks noGrp="1"/>
          </p:cNvSpPr>
          <p:nvPr>
            <p:ph type="title" idx="4294967295"/>
          </p:nvPr>
        </p:nvSpPr>
        <p:spPr>
          <a:xfrm>
            <a:off x="1112007" y="-85059"/>
            <a:ext cx="10971136" cy="758510"/>
          </a:xfrm>
        </p:spPr>
        <p:txBody>
          <a:bodyPr>
            <a:noAutofit/>
          </a:bodyPr>
          <a:lstStyle/>
          <a:p>
            <a:r>
              <a:rPr lang="en-US" sz="3200" b="1" dirty="0">
                <a:solidFill>
                  <a:schemeClr val="bg1"/>
                </a:solidFill>
                <a:latin typeface="Vi"/>
                <a:cs typeface="Arial" panose="020B0604020202020204" pitchFamily="34" charset="0"/>
              </a:rPr>
              <a:t>Auto receptionist : Optimize operations and route queries to right department</a:t>
            </a:r>
            <a:endParaRPr lang="en-US" sz="3200" b="1" u="sng" dirty="0">
              <a:solidFill>
                <a:schemeClr val="bg1"/>
              </a:solidFill>
              <a:latin typeface="Vi"/>
              <a:cs typeface="Arial" panose="020B0604020202020204" pitchFamily="34" charset="0"/>
            </a:endParaRPr>
          </a:p>
        </p:txBody>
      </p:sp>
      <p:cxnSp>
        <p:nvCxnSpPr>
          <p:cNvPr id="59" name="Straight Arrow Connector 58"/>
          <p:cNvCxnSpPr/>
          <p:nvPr/>
        </p:nvCxnSpPr>
        <p:spPr>
          <a:xfrm>
            <a:off x="1156732" y="2602570"/>
            <a:ext cx="1895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1156356" y="3571432"/>
            <a:ext cx="1895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157918" y="4483422"/>
            <a:ext cx="1895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043775" y="2090021"/>
            <a:ext cx="2763638" cy="29551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b="1" u="sng" dirty="0">
              <a:solidFill>
                <a:schemeClr val="tx1"/>
              </a:solidFill>
              <a:cs typeface="Arial" panose="020B0604020202020204" pitchFamily="34" charset="0"/>
            </a:endParaRPr>
          </a:p>
          <a:p>
            <a:r>
              <a:rPr lang="en-US" sz="1000" b="1" u="sng" dirty="0">
                <a:solidFill>
                  <a:schemeClr val="tx1"/>
                </a:solidFill>
                <a:cs typeface="Arial" panose="020B0604020202020204" pitchFamily="34" charset="0"/>
              </a:rPr>
              <a:t>Step 2 :</a:t>
            </a:r>
          </a:p>
          <a:p>
            <a:endParaRPr lang="en-US" sz="1000" b="1" u="sng" dirty="0">
              <a:solidFill>
                <a:schemeClr val="tx1"/>
              </a:solidFill>
              <a:cs typeface="Arial" panose="020B0604020202020204" pitchFamily="34" charset="0"/>
            </a:endParaRPr>
          </a:p>
          <a:p>
            <a:pPr marL="171450" indent="-171450">
              <a:buFont typeface="Arial" panose="020B0604020202020204" pitchFamily="34" charset="0"/>
              <a:buChar char="•"/>
            </a:pPr>
            <a:r>
              <a:rPr lang="en-US" sz="1000" dirty="0">
                <a:solidFill>
                  <a:schemeClr val="tx1"/>
                </a:solidFill>
                <a:cs typeface="Arial" panose="020B0604020202020204" pitchFamily="34" charset="0"/>
              </a:rPr>
              <a:t>Detailed IVR flow is prompted to caller.</a:t>
            </a:r>
          </a:p>
          <a:p>
            <a:pPr marL="171450" indent="-171450">
              <a:buFont typeface="Arial" panose="020B0604020202020204" pitchFamily="34" charset="0"/>
              <a:buChar char="•"/>
            </a:pPr>
            <a:r>
              <a:rPr lang="en-US" sz="1000" dirty="0">
                <a:solidFill>
                  <a:schemeClr val="tx1"/>
                </a:solidFill>
                <a:cs typeface="Arial" panose="020B0604020202020204" pitchFamily="34" charset="0"/>
              </a:rPr>
              <a:t>The caller can navigate through IVR flow and choose correct query by entering DTMF.</a:t>
            </a:r>
          </a:p>
          <a:p>
            <a:pPr marL="171450" indent="-171450">
              <a:buFont typeface="Arial" panose="020B0604020202020204" pitchFamily="34" charset="0"/>
              <a:buChar char="•"/>
            </a:pPr>
            <a:r>
              <a:rPr lang="en-US" sz="1000" dirty="0">
                <a:solidFill>
                  <a:schemeClr val="tx1"/>
                </a:solidFill>
                <a:cs typeface="Arial" panose="020B0604020202020204" pitchFamily="34" charset="0"/>
              </a:rPr>
              <a:t>Information related to selected query is prompted back to caller.</a:t>
            </a:r>
          </a:p>
          <a:p>
            <a:pPr marL="171450" indent="-171450">
              <a:buFont typeface="Arial" panose="020B0604020202020204" pitchFamily="34" charset="0"/>
              <a:buChar char="•"/>
            </a:pPr>
            <a:r>
              <a:rPr lang="en-US" sz="1000" dirty="0">
                <a:solidFill>
                  <a:schemeClr val="tx1"/>
                </a:solidFill>
                <a:cs typeface="Arial" panose="020B0604020202020204" pitchFamily="34" charset="0"/>
              </a:rPr>
              <a:t>If required the caller is patched to concerned department for query resolution.</a:t>
            </a:r>
          </a:p>
          <a:p>
            <a:pPr marL="171450" indent="-171450">
              <a:buFont typeface="Arial" panose="020B0604020202020204" pitchFamily="34" charset="0"/>
              <a:buChar char="•"/>
            </a:pPr>
            <a:endParaRPr lang="en-US" sz="1000" dirty="0">
              <a:solidFill>
                <a:schemeClr val="tx1"/>
              </a:solidFill>
              <a:cs typeface="Arial" panose="020B0604020202020204" pitchFamily="34" charset="0"/>
            </a:endParaRPr>
          </a:p>
          <a:p>
            <a:endParaRPr lang="en-US" sz="1000" dirty="0">
              <a:solidFill>
                <a:schemeClr val="tx1"/>
              </a:solidFill>
              <a:cs typeface="Arial" panose="020B0604020202020204" pitchFamily="34" charset="0"/>
            </a:endParaRPr>
          </a:p>
        </p:txBody>
      </p:sp>
      <p:sp>
        <p:nvSpPr>
          <p:cNvPr id="63" name="Oval 62"/>
          <p:cNvSpPr/>
          <p:nvPr/>
        </p:nvSpPr>
        <p:spPr>
          <a:xfrm>
            <a:off x="1673738" y="2043539"/>
            <a:ext cx="1059084" cy="3001629"/>
          </a:xfrm>
          <a:prstGeom prst="ellipse">
            <a:avLst/>
          </a:prstGeom>
          <a:solidFill>
            <a:schemeClr val="accent2">
              <a:lumMod val="20000"/>
              <a:lumOff val="80000"/>
            </a:schemeClr>
          </a:solid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u="sng" dirty="0">
              <a:solidFill>
                <a:schemeClr val="tx1"/>
              </a:solidFill>
              <a:cs typeface="Arial" panose="020B0604020202020204" pitchFamily="34" charset="0"/>
            </a:endParaRPr>
          </a:p>
          <a:p>
            <a:pPr algn="ctr"/>
            <a:r>
              <a:rPr lang="en-US" sz="1000" b="1" u="sng" dirty="0">
                <a:solidFill>
                  <a:schemeClr val="tx1"/>
                </a:solidFill>
                <a:cs typeface="Arial" panose="020B0604020202020204" pitchFamily="34" charset="0"/>
              </a:rPr>
              <a:t>Step 1 :</a:t>
            </a:r>
          </a:p>
          <a:p>
            <a:pPr algn="ctr"/>
            <a:endParaRPr lang="en-US" sz="1000" b="1" u="sng" dirty="0">
              <a:solidFill>
                <a:schemeClr val="tx1"/>
              </a:solidFill>
              <a:cs typeface="Arial" panose="020B0604020202020204" pitchFamily="34" charset="0"/>
            </a:endParaRPr>
          </a:p>
          <a:p>
            <a:r>
              <a:rPr lang="en-US" sz="1000" dirty="0">
                <a:solidFill>
                  <a:schemeClr val="tx1"/>
                </a:solidFill>
                <a:cs typeface="Arial" panose="020B0604020202020204" pitchFamily="34" charset="0"/>
              </a:rPr>
              <a:t>User / Prospect calls to defined IVR number </a:t>
            </a:r>
          </a:p>
        </p:txBody>
      </p:sp>
      <p:sp>
        <p:nvSpPr>
          <p:cNvPr id="64" name="TextBox 63"/>
          <p:cNvSpPr txBox="1"/>
          <p:nvPr/>
        </p:nvSpPr>
        <p:spPr>
          <a:xfrm>
            <a:off x="3200286" y="2151024"/>
            <a:ext cx="2570285" cy="246221"/>
          </a:xfrm>
          <a:prstGeom prst="rect">
            <a:avLst/>
          </a:prstGeom>
          <a:solidFill>
            <a:schemeClr val="accent2"/>
          </a:solidFill>
        </p:spPr>
        <p:txBody>
          <a:bodyPr wrap="square" rtlCol="0">
            <a:spAutoFit/>
          </a:bodyPr>
          <a:lstStyle/>
          <a:p>
            <a:r>
              <a:rPr lang="en-US" sz="1000" b="1" dirty="0">
                <a:cs typeface="Arial" panose="020B0604020202020204" pitchFamily="34" charset="0"/>
              </a:rPr>
              <a:t>VIL Cloud Telephony platform</a:t>
            </a:r>
          </a:p>
        </p:txBody>
      </p:sp>
      <p:pic>
        <p:nvPicPr>
          <p:cNvPr id="65" name="Picture 121" descr="man-icon.gif"/>
          <p:cNvPicPr>
            <a:picLocks noChangeAspect="1"/>
          </p:cNvPicPr>
          <p:nvPr/>
        </p:nvPicPr>
        <p:blipFill>
          <a:blip r:embed="rId3"/>
          <a:srcRect/>
          <a:stretch>
            <a:fillRect/>
          </a:stretch>
        </p:blipFill>
        <p:spPr bwMode="auto">
          <a:xfrm>
            <a:off x="595722" y="1963917"/>
            <a:ext cx="781385" cy="737766"/>
          </a:xfrm>
          <a:prstGeom prst="rect">
            <a:avLst/>
          </a:prstGeom>
          <a:noFill/>
          <a:ln w="9525">
            <a:noFill/>
            <a:miter lim="800000"/>
            <a:headEnd/>
            <a:tailEnd/>
          </a:ln>
        </p:spPr>
      </p:pic>
      <p:sp>
        <p:nvSpPr>
          <p:cNvPr id="66" name="TextBox 65"/>
          <p:cNvSpPr txBox="1"/>
          <p:nvPr/>
        </p:nvSpPr>
        <p:spPr>
          <a:xfrm>
            <a:off x="1763036" y="5329173"/>
            <a:ext cx="1415718" cy="246221"/>
          </a:xfrm>
          <a:prstGeom prst="rect">
            <a:avLst/>
          </a:prstGeom>
          <a:noFill/>
        </p:spPr>
        <p:txBody>
          <a:bodyPr wrap="square" rtlCol="0">
            <a:spAutoFit/>
          </a:bodyPr>
          <a:lstStyle/>
          <a:p>
            <a:pPr algn="ctr"/>
            <a:r>
              <a:rPr lang="en-US" sz="1000" b="1" u="sng" dirty="0">
                <a:cs typeface="Arial" panose="020B0604020202020204" pitchFamily="34" charset="0"/>
              </a:rPr>
              <a:t>Step 5:</a:t>
            </a:r>
          </a:p>
        </p:txBody>
      </p:sp>
      <p:sp>
        <p:nvSpPr>
          <p:cNvPr id="67" name="TextBox 66"/>
          <p:cNvSpPr txBox="1"/>
          <p:nvPr/>
        </p:nvSpPr>
        <p:spPr>
          <a:xfrm>
            <a:off x="1763036" y="5562916"/>
            <a:ext cx="1581698" cy="553998"/>
          </a:xfrm>
          <a:prstGeom prst="rect">
            <a:avLst/>
          </a:prstGeom>
          <a:noFill/>
        </p:spPr>
        <p:txBody>
          <a:bodyPr wrap="square" rtlCol="0">
            <a:spAutoFit/>
          </a:bodyPr>
          <a:lstStyle/>
          <a:p>
            <a:r>
              <a:rPr lang="en-US" sz="1000" dirty="0">
                <a:cs typeface="Arial" panose="020B0604020202020204" pitchFamily="34" charset="0"/>
              </a:rPr>
              <a:t>Ack. SMS is sent back to prospects with relevant information.</a:t>
            </a:r>
          </a:p>
        </p:txBody>
      </p:sp>
      <p:pic>
        <p:nvPicPr>
          <p:cNvPr id="68" name="Picture 121" descr="man-icon.gif"/>
          <p:cNvPicPr>
            <a:picLocks noChangeAspect="1"/>
          </p:cNvPicPr>
          <p:nvPr/>
        </p:nvPicPr>
        <p:blipFill>
          <a:blip r:embed="rId3"/>
          <a:srcRect/>
          <a:stretch>
            <a:fillRect/>
          </a:stretch>
        </p:blipFill>
        <p:spPr bwMode="auto">
          <a:xfrm>
            <a:off x="595346" y="2932779"/>
            <a:ext cx="781385" cy="737766"/>
          </a:xfrm>
          <a:prstGeom prst="rect">
            <a:avLst/>
          </a:prstGeom>
          <a:noFill/>
          <a:ln w="9525">
            <a:noFill/>
            <a:miter lim="800000"/>
            <a:headEnd/>
            <a:tailEnd/>
          </a:ln>
        </p:spPr>
      </p:pic>
      <p:pic>
        <p:nvPicPr>
          <p:cNvPr id="69" name="Picture 121" descr="man-icon.gif"/>
          <p:cNvPicPr>
            <a:picLocks noChangeAspect="1"/>
          </p:cNvPicPr>
          <p:nvPr/>
        </p:nvPicPr>
        <p:blipFill>
          <a:blip r:embed="rId3"/>
          <a:srcRect/>
          <a:stretch>
            <a:fillRect/>
          </a:stretch>
        </p:blipFill>
        <p:spPr bwMode="auto">
          <a:xfrm>
            <a:off x="596908" y="3844769"/>
            <a:ext cx="781385" cy="737766"/>
          </a:xfrm>
          <a:prstGeom prst="rect">
            <a:avLst/>
          </a:prstGeom>
          <a:noFill/>
          <a:ln w="9525">
            <a:noFill/>
            <a:miter lim="800000"/>
            <a:headEnd/>
            <a:tailEnd/>
          </a:ln>
        </p:spPr>
      </p:pic>
      <p:pic>
        <p:nvPicPr>
          <p:cNvPr id="70" name="Picture 8"/>
          <p:cNvPicPr>
            <a:picLocks noChangeAspect="1" noChangeArrowheads="1"/>
          </p:cNvPicPr>
          <p:nvPr/>
        </p:nvPicPr>
        <p:blipFill>
          <a:blip r:embed="rId4" cstate="print"/>
          <a:srcRect/>
          <a:stretch>
            <a:fillRect/>
          </a:stretch>
        </p:blipFill>
        <p:spPr bwMode="auto">
          <a:xfrm>
            <a:off x="1286730" y="5650108"/>
            <a:ext cx="387008" cy="290326"/>
          </a:xfrm>
          <a:prstGeom prst="rect">
            <a:avLst/>
          </a:prstGeom>
          <a:noFill/>
          <a:ln w="9525">
            <a:noFill/>
            <a:miter lim="800000"/>
            <a:headEnd/>
            <a:tailEnd/>
          </a:ln>
          <a:effectLst/>
        </p:spPr>
      </p:pic>
      <p:cxnSp>
        <p:nvCxnSpPr>
          <p:cNvPr id="71" name="Elbow Connector 70"/>
          <p:cNvCxnSpPr>
            <a:stCxn id="62" idx="2"/>
            <a:endCxn id="69" idx="2"/>
          </p:cNvCxnSpPr>
          <p:nvPr/>
        </p:nvCxnSpPr>
        <p:spPr>
          <a:xfrm rot="5400000" flipH="1">
            <a:off x="2475281" y="3094856"/>
            <a:ext cx="462633" cy="3437993"/>
          </a:xfrm>
          <a:prstGeom prst="bentConnector3">
            <a:avLst>
              <a:gd name="adj1" fmla="val -4941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a:spLocks noChangeArrowheads="1"/>
          </p:cNvSpPr>
          <p:nvPr/>
        </p:nvSpPr>
        <p:spPr bwMode="auto">
          <a:xfrm>
            <a:off x="6319267" y="3931784"/>
            <a:ext cx="1686872" cy="861774"/>
          </a:xfrm>
          <a:prstGeom prst="rect">
            <a:avLst/>
          </a:prstGeom>
          <a:noFill/>
          <a:ln w="9525">
            <a:noFill/>
            <a:miter lim="800000"/>
            <a:headEnd/>
            <a:tailEnd/>
          </a:ln>
        </p:spPr>
        <p:txBody>
          <a:bodyPr wrap="square">
            <a:spAutoFit/>
          </a:bodyPr>
          <a:lstStyle/>
          <a:p>
            <a:r>
              <a:rPr lang="en-US" sz="1000" b="1" u="sng" dirty="0">
                <a:cs typeface="Arial" panose="020B0604020202020204" pitchFamily="34" charset="0"/>
              </a:rPr>
              <a:t>Step 4:</a:t>
            </a:r>
          </a:p>
          <a:p>
            <a:endParaRPr lang="en-US" sz="1000" b="1" u="sng" dirty="0">
              <a:cs typeface="Arial" panose="020B0604020202020204" pitchFamily="34" charset="0"/>
            </a:endParaRPr>
          </a:p>
          <a:p>
            <a:r>
              <a:rPr lang="en-US" sz="1000" dirty="0">
                <a:cs typeface="Arial" panose="020B0604020202020204" pitchFamily="34" charset="0"/>
              </a:rPr>
              <a:t>Admin can log in to portal to access the details of call status (queries)</a:t>
            </a:r>
          </a:p>
        </p:txBody>
      </p:sp>
      <p:cxnSp>
        <p:nvCxnSpPr>
          <p:cNvPr id="73" name="AutoShape 31"/>
          <p:cNvCxnSpPr>
            <a:cxnSpLocks noChangeShapeType="1"/>
            <a:endCxn id="62" idx="3"/>
          </p:cNvCxnSpPr>
          <p:nvPr/>
        </p:nvCxnSpPr>
        <p:spPr bwMode="auto">
          <a:xfrm rot="10800000">
            <a:off x="5807413" y="3567595"/>
            <a:ext cx="2198726" cy="1623252"/>
          </a:xfrm>
          <a:prstGeom prst="curvedConnector3">
            <a:avLst>
              <a:gd name="adj1" fmla="val 50000"/>
            </a:avLst>
          </a:prstGeom>
          <a:noFill/>
          <a:ln w="9525">
            <a:solidFill>
              <a:schemeClr val="accent1"/>
            </a:solidFill>
            <a:prstDash val="lgDashDotDot"/>
            <a:round/>
            <a:headEnd type="triangle" w="med" len="med"/>
            <a:tailEnd type="triangle" w="med" len="med"/>
          </a:ln>
        </p:spPr>
      </p:cxnSp>
      <p:pic>
        <p:nvPicPr>
          <p:cNvPr id="74" name="Picture 52" descr="http://t0.gstatic.com/images?q=tbn:ANd9GcRuHLQ5_4ZIvZidArPq6FWuHIZPj5AbgEBTYMx0t6DEXJbxN_-R"/>
          <p:cNvPicPr>
            <a:picLocks noChangeAspect="1" noChangeArrowheads="1"/>
          </p:cNvPicPr>
          <p:nvPr/>
        </p:nvPicPr>
        <p:blipFill>
          <a:blip r:embed="rId5"/>
          <a:srcRect/>
          <a:stretch>
            <a:fillRect/>
          </a:stretch>
        </p:blipFill>
        <p:spPr bwMode="auto">
          <a:xfrm>
            <a:off x="8006139" y="4836156"/>
            <a:ext cx="974162" cy="746881"/>
          </a:xfrm>
          <a:prstGeom prst="rect">
            <a:avLst/>
          </a:prstGeom>
          <a:noFill/>
          <a:ln w="9525">
            <a:noFill/>
            <a:miter lim="800000"/>
            <a:headEnd/>
            <a:tailEnd/>
          </a:ln>
        </p:spPr>
      </p:pic>
      <p:pic>
        <p:nvPicPr>
          <p:cNvPr id="75" name="Picture 72"/>
          <p:cNvPicPr>
            <a:picLocks noChangeAspect="1" noChangeArrowheads="1"/>
          </p:cNvPicPr>
          <p:nvPr/>
        </p:nvPicPr>
        <p:blipFill>
          <a:blip r:embed="rId6" cstate="print"/>
          <a:srcRect/>
          <a:stretch>
            <a:fillRect/>
          </a:stretch>
        </p:blipFill>
        <p:spPr bwMode="auto">
          <a:xfrm>
            <a:off x="7848249" y="1870810"/>
            <a:ext cx="821531" cy="1114425"/>
          </a:xfrm>
          <a:prstGeom prst="rect">
            <a:avLst/>
          </a:prstGeom>
          <a:noFill/>
          <a:ln w="9525">
            <a:noFill/>
            <a:miter lim="800000"/>
            <a:headEnd/>
            <a:tailEnd/>
          </a:ln>
        </p:spPr>
      </p:pic>
      <p:cxnSp>
        <p:nvCxnSpPr>
          <p:cNvPr id="76" name="Straight Arrow Connector 75"/>
          <p:cNvCxnSpPr>
            <a:stCxn id="62" idx="3"/>
            <a:endCxn id="75" idx="1"/>
          </p:cNvCxnSpPr>
          <p:nvPr/>
        </p:nvCxnSpPr>
        <p:spPr>
          <a:xfrm flipV="1">
            <a:off x="5807413" y="2428023"/>
            <a:ext cx="2040836" cy="1139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5886357" y="1957829"/>
            <a:ext cx="1686872" cy="861774"/>
          </a:xfrm>
          <a:prstGeom prst="rect">
            <a:avLst/>
          </a:prstGeom>
          <a:noFill/>
          <a:ln w="9525">
            <a:noFill/>
            <a:miter lim="800000"/>
            <a:headEnd/>
            <a:tailEnd/>
          </a:ln>
        </p:spPr>
        <p:txBody>
          <a:bodyPr wrap="square">
            <a:spAutoFit/>
          </a:bodyPr>
          <a:lstStyle/>
          <a:p>
            <a:r>
              <a:rPr lang="en-US" sz="1000" b="1" u="sng" dirty="0">
                <a:cs typeface="Arial" panose="020B0604020202020204" pitchFamily="34" charset="0"/>
              </a:rPr>
              <a:t>Step 3:</a:t>
            </a:r>
          </a:p>
          <a:p>
            <a:endParaRPr lang="en-US" sz="1000" b="1" u="sng" dirty="0">
              <a:cs typeface="Arial" panose="020B0604020202020204" pitchFamily="34" charset="0"/>
            </a:endParaRPr>
          </a:p>
          <a:p>
            <a:r>
              <a:rPr lang="en-US" sz="1000" dirty="0">
                <a:cs typeface="Arial" panose="020B0604020202020204" pitchFamily="34" charset="0"/>
              </a:rPr>
              <a:t>Call is patched to nominated agent of the concerned department</a:t>
            </a:r>
          </a:p>
        </p:txBody>
      </p:sp>
      <p:sp>
        <p:nvSpPr>
          <p:cNvPr id="78" name="TextBox 77"/>
          <p:cNvSpPr txBox="1"/>
          <p:nvPr/>
        </p:nvSpPr>
        <p:spPr>
          <a:xfrm>
            <a:off x="8006138" y="2962882"/>
            <a:ext cx="663641" cy="246221"/>
          </a:xfrm>
          <a:prstGeom prst="rect">
            <a:avLst/>
          </a:prstGeom>
          <a:noFill/>
        </p:spPr>
        <p:txBody>
          <a:bodyPr wrap="square" rtlCol="0">
            <a:spAutoFit/>
          </a:bodyPr>
          <a:lstStyle/>
          <a:p>
            <a:r>
              <a:rPr lang="en-US" sz="1000" dirty="0">
                <a:cs typeface="Arial" panose="020B0604020202020204" pitchFamily="34" charset="0"/>
              </a:rPr>
              <a:t>Agents</a:t>
            </a:r>
          </a:p>
        </p:txBody>
      </p:sp>
      <p:sp>
        <p:nvSpPr>
          <p:cNvPr id="79" name="TextBox 78"/>
          <p:cNvSpPr txBox="1"/>
          <p:nvPr/>
        </p:nvSpPr>
        <p:spPr>
          <a:xfrm>
            <a:off x="710755" y="2677912"/>
            <a:ext cx="550566" cy="246221"/>
          </a:xfrm>
          <a:prstGeom prst="rect">
            <a:avLst/>
          </a:prstGeom>
          <a:noFill/>
        </p:spPr>
        <p:txBody>
          <a:bodyPr wrap="square" rtlCol="0">
            <a:spAutoFit/>
          </a:bodyPr>
          <a:lstStyle/>
          <a:p>
            <a:r>
              <a:rPr lang="en-US" sz="1000" dirty="0">
                <a:cs typeface="Arial" panose="020B0604020202020204" pitchFamily="34" charset="0"/>
              </a:rPr>
              <a:t>Caller</a:t>
            </a:r>
          </a:p>
        </p:txBody>
      </p:sp>
      <p:sp>
        <p:nvSpPr>
          <p:cNvPr id="80" name="TextBox 79"/>
          <p:cNvSpPr txBox="1"/>
          <p:nvPr/>
        </p:nvSpPr>
        <p:spPr>
          <a:xfrm>
            <a:off x="707546" y="3647650"/>
            <a:ext cx="550566" cy="246221"/>
          </a:xfrm>
          <a:prstGeom prst="rect">
            <a:avLst/>
          </a:prstGeom>
          <a:noFill/>
        </p:spPr>
        <p:txBody>
          <a:bodyPr wrap="square" rtlCol="0">
            <a:spAutoFit/>
          </a:bodyPr>
          <a:lstStyle/>
          <a:p>
            <a:r>
              <a:rPr lang="en-US" sz="1000" dirty="0">
                <a:cs typeface="Arial" panose="020B0604020202020204" pitchFamily="34" charset="0"/>
              </a:rPr>
              <a:t>Caller</a:t>
            </a:r>
          </a:p>
        </p:txBody>
      </p:sp>
      <p:sp>
        <p:nvSpPr>
          <p:cNvPr id="81" name="TextBox 80"/>
          <p:cNvSpPr txBox="1"/>
          <p:nvPr/>
        </p:nvSpPr>
        <p:spPr>
          <a:xfrm>
            <a:off x="736164" y="4639406"/>
            <a:ext cx="550566" cy="246221"/>
          </a:xfrm>
          <a:prstGeom prst="rect">
            <a:avLst/>
          </a:prstGeom>
          <a:noFill/>
        </p:spPr>
        <p:txBody>
          <a:bodyPr wrap="square" rtlCol="0">
            <a:spAutoFit/>
          </a:bodyPr>
          <a:lstStyle/>
          <a:p>
            <a:r>
              <a:rPr lang="en-US" sz="1000" dirty="0">
                <a:cs typeface="Arial" panose="020B0604020202020204" pitchFamily="34" charset="0"/>
              </a:rPr>
              <a:t>Caller</a:t>
            </a:r>
          </a:p>
        </p:txBody>
      </p:sp>
    </p:spTree>
    <p:extLst>
      <p:ext uri="{BB962C8B-B14F-4D97-AF65-F5344CB8AC3E}">
        <p14:creationId xmlns:p14="http://schemas.microsoft.com/office/powerpoint/2010/main" val="4270568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528353" y="1268306"/>
          <a:ext cx="8725989" cy="4022150"/>
        </p:xfrm>
        <a:graphic>
          <a:graphicData uri="http://schemas.openxmlformats.org/drawingml/2006/table">
            <a:tbl>
              <a:tblPr firstRow="1" bandRow="1">
                <a:tableStyleId>{5C22544A-7EE6-4342-B048-85BDC9FD1C3A}</a:tableStyleId>
              </a:tblPr>
              <a:tblGrid>
                <a:gridCol w="1941532">
                  <a:extLst>
                    <a:ext uri="{9D8B030D-6E8A-4147-A177-3AD203B41FA5}">
                      <a16:colId xmlns="" xmlns:a16="http://schemas.microsoft.com/office/drawing/2014/main" val="3616790255"/>
                    </a:ext>
                  </a:extLst>
                </a:gridCol>
                <a:gridCol w="6784457">
                  <a:extLst>
                    <a:ext uri="{9D8B030D-6E8A-4147-A177-3AD203B41FA5}">
                      <a16:colId xmlns="" xmlns:a16="http://schemas.microsoft.com/office/drawing/2014/main" val="654342094"/>
                    </a:ext>
                  </a:extLst>
                </a:gridCol>
              </a:tblGrid>
              <a:tr h="804430">
                <a:tc>
                  <a:txBody>
                    <a:bodyPr/>
                    <a:lstStyle/>
                    <a:p>
                      <a:pPr algn="ctr"/>
                      <a:r>
                        <a:rPr lang="en-US" dirty="0" smtClean="0"/>
                        <a:t>TAB</a:t>
                      </a:r>
                      <a:r>
                        <a:rPr lang="en-US" baseline="0" dirty="0" smtClean="0"/>
                        <a:t> NAME</a:t>
                      </a:r>
                      <a:endParaRPr lang="en-US" dirty="0"/>
                    </a:p>
                  </a:txBody>
                  <a:tcPr anchor="ctr"/>
                </a:tc>
                <a:tc>
                  <a:txBody>
                    <a:bodyPr/>
                    <a:lstStyle/>
                    <a:p>
                      <a:pPr algn="ctr"/>
                      <a:r>
                        <a:rPr lang="en-US" dirty="0" smtClean="0"/>
                        <a:t>DETAILS</a:t>
                      </a:r>
                      <a:endParaRPr lang="en-US" dirty="0"/>
                    </a:p>
                  </a:txBody>
                  <a:tcPr anchor="ctr"/>
                </a:tc>
                <a:extLst>
                  <a:ext uri="{0D108BD9-81ED-4DB2-BD59-A6C34878D82A}">
                    <a16:rowId xmlns="" xmlns:a16="http://schemas.microsoft.com/office/drawing/2014/main" val="1887174575"/>
                  </a:ext>
                </a:extLst>
              </a:tr>
              <a:tr h="804430">
                <a:tc>
                  <a:txBody>
                    <a:bodyPr/>
                    <a:lstStyle/>
                    <a:p>
                      <a:pPr algn="ctr"/>
                      <a:r>
                        <a:rPr lang="en-US" b="1" dirty="0" smtClean="0"/>
                        <a:t>TOTAL CALLS</a:t>
                      </a:r>
                      <a:endParaRPr lang="en-US" b="1" dirty="0"/>
                    </a:p>
                  </a:txBody>
                  <a:tcPr anchor="ctr"/>
                </a:tc>
                <a:tc>
                  <a:txBody>
                    <a:bodyPr/>
                    <a:lstStyle/>
                    <a:p>
                      <a:pPr algn="ctr"/>
                      <a:r>
                        <a:rPr lang="en-US" dirty="0" smtClean="0"/>
                        <a:t>Total</a:t>
                      </a:r>
                      <a:r>
                        <a:rPr lang="en-US" baseline="0" dirty="0" smtClean="0"/>
                        <a:t> calls agents receive. </a:t>
                      </a:r>
                      <a:endParaRPr lang="en-US" dirty="0"/>
                    </a:p>
                  </a:txBody>
                  <a:tcPr anchor="ctr"/>
                </a:tc>
                <a:extLst>
                  <a:ext uri="{0D108BD9-81ED-4DB2-BD59-A6C34878D82A}">
                    <a16:rowId xmlns="" xmlns:a16="http://schemas.microsoft.com/office/drawing/2014/main" val="173154275"/>
                  </a:ext>
                </a:extLst>
              </a:tr>
              <a:tr h="804430">
                <a:tc>
                  <a:txBody>
                    <a:bodyPr/>
                    <a:lstStyle/>
                    <a:p>
                      <a:pPr algn="ctr"/>
                      <a:r>
                        <a:rPr lang="en-US" b="1" dirty="0" smtClean="0"/>
                        <a:t>UNIQUE CALLS</a:t>
                      </a:r>
                      <a:endParaRPr lang="en-US" b="1" dirty="0"/>
                    </a:p>
                  </a:txBody>
                  <a:tcPr anchor="ctr"/>
                </a:tc>
                <a:tc>
                  <a:txBody>
                    <a:bodyPr/>
                    <a:lstStyle/>
                    <a:p>
                      <a:pPr algn="ctr"/>
                      <a:r>
                        <a:rPr lang="en-US" dirty="0" smtClean="0"/>
                        <a:t>Agents</a:t>
                      </a:r>
                      <a:r>
                        <a:rPr lang="en-US" baseline="0" dirty="0" smtClean="0"/>
                        <a:t> receive calls from unique number. </a:t>
                      </a:r>
                      <a:endParaRPr lang="en-US" dirty="0"/>
                    </a:p>
                  </a:txBody>
                  <a:tcPr anchor="ctr"/>
                </a:tc>
                <a:extLst>
                  <a:ext uri="{0D108BD9-81ED-4DB2-BD59-A6C34878D82A}">
                    <a16:rowId xmlns="" xmlns:a16="http://schemas.microsoft.com/office/drawing/2014/main" val="1410659496"/>
                  </a:ext>
                </a:extLst>
              </a:tr>
              <a:tr h="804430">
                <a:tc>
                  <a:txBody>
                    <a:bodyPr/>
                    <a:lstStyle/>
                    <a:p>
                      <a:pPr algn="ctr"/>
                      <a:r>
                        <a:rPr lang="en-US" b="1" dirty="0" smtClean="0"/>
                        <a:t>PATCHED CALLS</a:t>
                      </a:r>
                      <a:endParaRPr lang="en-US" b="1" dirty="0"/>
                    </a:p>
                  </a:txBody>
                  <a:tcPr anchor="ctr"/>
                </a:tc>
                <a:tc>
                  <a:txBody>
                    <a:bodyPr/>
                    <a:lstStyle/>
                    <a:p>
                      <a:pPr algn="ctr"/>
                      <a:r>
                        <a:rPr lang="en-US" dirty="0" smtClean="0"/>
                        <a:t>Agent answered</a:t>
                      </a:r>
                      <a:r>
                        <a:rPr lang="en-US" baseline="0" dirty="0" smtClean="0"/>
                        <a:t> these calls.</a:t>
                      </a:r>
                      <a:endParaRPr lang="en-US" dirty="0"/>
                    </a:p>
                  </a:txBody>
                  <a:tcPr anchor="ctr"/>
                </a:tc>
                <a:extLst>
                  <a:ext uri="{0D108BD9-81ED-4DB2-BD59-A6C34878D82A}">
                    <a16:rowId xmlns="" xmlns:a16="http://schemas.microsoft.com/office/drawing/2014/main" val="2266484969"/>
                  </a:ext>
                </a:extLst>
              </a:tr>
              <a:tr h="804430">
                <a:tc>
                  <a:txBody>
                    <a:bodyPr/>
                    <a:lstStyle/>
                    <a:p>
                      <a:pPr algn="ctr"/>
                      <a:r>
                        <a:rPr lang="en-US" b="1" dirty="0" smtClean="0"/>
                        <a:t>MISSED CALLS</a:t>
                      </a:r>
                      <a:endParaRPr lang="en-US" b="1" dirty="0"/>
                    </a:p>
                  </a:txBody>
                  <a:tcPr anchor="ctr"/>
                </a:tc>
                <a:tc>
                  <a:txBody>
                    <a:bodyPr/>
                    <a:lstStyle/>
                    <a:p>
                      <a:pPr algn="ctr"/>
                      <a:r>
                        <a:rPr lang="en-US" dirty="0" smtClean="0"/>
                        <a:t>Calls</a:t>
                      </a:r>
                      <a:r>
                        <a:rPr lang="en-US" baseline="0" dirty="0" smtClean="0"/>
                        <a:t> which agent did not receive. </a:t>
                      </a:r>
                      <a:endParaRPr lang="en-US" dirty="0"/>
                    </a:p>
                  </a:txBody>
                  <a:tcPr anchor="ctr"/>
                </a:tc>
                <a:extLst>
                  <a:ext uri="{0D108BD9-81ED-4DB2-BD59-A6C34878D82A}">
                    <a16:rowId xmlns="" xmlns:a16="http://schemas.microsoft.com/office/drawing/2014/main" val="1062949861"/>
                  </a:ext>
                </a:extLst>
              </a:tr>
            </a:tbl>
          </a:graphicData>
        </a:graphic>
      </p:graphicFrame>
      <p:sp>
        <p:nvSpPr>
          <p:cNvPr id="3" name="TextBox 2"/>
          <p:cNvSpPr txBox="1"/>
          <p:nvPr/>
        </p:nvSpPr>
        <p:spPr>
          <a:xfrm>
            <a:off x="1280159" y="91440"/>
            <a:ext cx="3931920" cy="584775"/>
          </a:xfrm>
          <a:prstGeom prst="rect">
            <a:avLst/>
          </a:prstGeom>
          <a:noFill/>
        </p:spPr>
        <p:txBody>
          <a:bodyPr wrap="square" rtlCol="0">
            <a:spAutoFit/>
          </a:bodyPr>
          <a:lstStyle/>
          <a:p>
            <a:r>
              <a:rPr lang="en-US" sz="3200" b="1" dirty="0" smtClean="0">
                <a:solidFill>
                  <a:schemeClr val="bg1"/>
                </a:solidFill>
                <a:latin typeface="Vi"/>
              </a:rPr>
              <a:t>Tab Details</a:t>
            </a:r>
            <a:endParaRPr lang="en-US" sz="3200" b="1" dirty="0">
              <a:solidFill>
                <a:schemeClr val="bg1"/>
              </a:solidFill>
              <a:latin typeface="Vi"/>
            </a:endParaRPr>
          </a:p>
        </p:txBody>
      </p:sp>
    </p:spTree>
    <p:extLst>
      <p:ext uri="{BB962C8B-B14F-4D97-AF65-F5344CB8AC3E}">
        <p14:creationId xmlns:p14="http://schemas.microsoft.com/office/powerpoint/2010/main" val="2033649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9</a:t>
            </a:fld>
            <a:endParaRPr lang="en-IN" dirty="0"/>
          </a:p>
        </p:txBody>
      </p:sp>
      <p:sp>
        <p:nvSpPr>
          <p:cNvPr id="58" name="Title 5"/>
          <p:cNvSpPr>
            <a:spLocks noGrp="1"/>
          </p:cNvSpPr>
          <p:nvPr>
            <p:ph type="title" idx="4294967295"/>
          </p:nvPr>
        </p:nvSpPr>
        <p:spPr>
          <a:xfrm>
            <a:off x="1214846" y="128498"/>
            <a:ext cx="11412538" cy="709612"/>
          </a:xfrm>
        </p:spPr>
        <p:txBody>
          <a:bodyPr>
            <a:noAutofit/>
          </a:bodyPr>
          <a:lstStyle/>
          <a:p>
            <a:r>
              <a:rPr lang="en-US" sz="3200" b="1" dirty="0">
                <a:solidFill>
                  <a:schemeClr val="bg1"/>
                </a:solidFill>
                <a:latin typeface="Vi"/>
                <a:cs typeface="Arial" panose="020B0604020202020204" pitchFamily="34" charset="0"/>
              </a:rPr>
              <a:t>Auto receptionist – Dashboard</a:t>
            </a:r>
            <a:endParaRPr lang="en-US" sz="3200" b="1" u="sng" dirty="0">
              <a:solidFill>
                <a:schemeClr val="bg1"/>
              </a:solidFill>
              <a:latin typeface="Vi"/>
              <a:cs typeface="Arial" panose="020B0604020202020204" pitchFamily="34" charset="0"/>
            </a:endParaRPr>
          </a:p>
        </p:txBody>
      </p:sp>
      <p:pic>
        <p:nvPicPr>
          <p:cNvPr id="3" name="Picture 2" descr="A screenshot of a computer&#10;&#10;Description automatically generated">
            <a:extLst>
              <a:ext uri="{FF2B5EF4-FFF2-40B4-BE49-F238E27FC236}">
                <a16:creationId xmlns="" xmlns:a16="http://schemas.microsoft.com/office/drawing/2014/main" id="{887C517A-620F-41F8-B84B-35F2BF882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5492"/>
            <a:ext cx="12192000" cy="5443020"/>
          </a:xfrm>
          <a:prstGeom prst="rect">
            <a:avLst/>
          </a:prstGeom>
        </p:spPr>
      </p:pic>
    </p:spTree>
    <p:extLst>
      <p:ext uri="{BB962C8B-B14F-4D97-AF65-F5344CB8AC3E}">
        <p14:creationId xmlns:p14="http://schemas.microsoft.com/office/powerpoint/2010/main" val="115176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ikesCount xmlns="http://schemas.microsoft.com/sharepoint/v3" xsi:nil="true"/>
    <Mandatory_x0020_Tags_x0020__x0028_Key_x0020_words_x0029_ xmlns="4b5ff5d1-d666-4322-b250-cceca5c0f204">PPT Template</Mandatory_x0020_Tags_x0020__x0028_Key_x0020_words_x0029_>
    <Asset_x0020_File_x0020_Name xmlns="4b5ff5d1-d666-4322-b250-cceca5c0f204">PPT Template</Asset_x0020_File_x0020_Name>
    <Ratings xmlns="http://schemas.microsoft.com/sharepoint/v3" xsi:nil="true"/>
    <Asset_x0020_Subcolony xmlns="4b5ff5d1-d666-4322-b250-cceca5c0f204">Market Analysis</Asset_x0020_Subcolony>
    <LikedBy xmlns="http://schemas.microsoft.com/sharepoint/v3">
      <UserInfo>
        <DisplayName/>
        <AccountId xsi:nil="true"/>
        <AccountType/>
      </UserInfo>
    </LikedBy>
    <Asset_x0020_Description xmlns="4b5ff5d1-d666-4322-b250-cceca5c0f204">File to be used as template to make presentations, proposals and picth.</Asset_x0020_Description>
    <Asset_x0020_Colony xmlns="4b5ff5d1-d666-4322-b250-cceca5c0f204">Classified</Asset_x0020_Colony>
    <Remarks xmlns="4b5ff5d1-d666-4322-b250-cceca5c0f204">PPT Template</Remarks>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FE3CA3CDCDD94CADAEA6F3044E544C" ma:contentTypeVersion="12" ma:contentTypeDescription="Create a new document." ma:contentTypeScope="" ma:versionID="8c73d077d462d1e2d5d31c4a2aaa3e67">
  <xsd:schema xmlns:xsd="http://www.w3.org/2001/XMLSchema" xmlns:xs="http://www.w3.org/2001/XMLSchema" xmlns:p="http://schemas.microsoft.com/office/2006/metadata/properties" xmlns:ns1="http://schemas.microsoft.com/sharepoint/v3" xmlns:ns2="4b5ff5d1-d666-4322-b250-cceca5c0f204" targetNamespace="http://schemas.microsoft.com/office/2006/metadata/properties" ma:root="true" ma:fieldsID="ffe64427accbaa13eff2473b284d2db9" ns1:_="" ns2:_="">
    <xsd:import namespace="http://schemas.microsoft.com/sharepoint/v3"/>
    <xsd:import namespace="4b5ff5d1-d666-4322-b250-cceca5c0f204"/>
    <xsd:element name="properties">
      <xsd:complexType>
        <xsd:sequence>
          <xsd:element name="documentManagement">
            <xsd:complexType>
              <xsd:all>
                <xsd:element ref="ns2:Asset_x0020_File_x0020_Name"/>
                <xsd:element ref="ns2:Asset_x0020_Description"/>
                <xsd:element ref="ns2:Asset_x0020_Colony"/>
                <xsd:element ref="ns2:Asset_x0020_Subcolony"/>
                <xsd:element ref="ns2:Mandatory_x0020_Tags_x0020__x0028_Key_x0020_words_x0029_"/>
                <xsd:element ref="ns2:Remarks"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4" nillable="true" ma:displayName="Rating (0-5)" ma:decimals="2" ma:description="Average value of all the ratings that have been submitted" ma:internalName="AverageRating" ma:readOnly="true">
      <xsd:simpleType>
        <xsd:restriction base="dms:Number"/>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b5ff5d1-d666-4322-b250-cceca5c0f204" elementFormDefault="qualified">
    <xsd:import namespace="http://schemas.microsoft.com/office/2006/documentManagement/types"/>
    <xsd:import namespace="http://schemas.microsoft.com/office/infopath/2007/PartnerControls"/>
    <xsd:element name="Asset_x0020_File_x0020_Name" ma:index="8" ma:displayName="Asset File Name" ma:internalName="Asset_x0020_File_x0020_Name">
      <xsd:simpleType>
        <xsd:restriction base="dms:Text">
          <xsd:maxLength value="255"/>
        </xsd:restriction>
      </xsd:simpleType>
    </xsd:element>
    <xsd:element name="Asset_x0020_Description" ma:index="9" ma:displayName="Asset Description" ma:internalName="Asset_x0020_Description">
      <xsd:simpleType>
        <xsd:restriction base="dms:Note">
          <xsd:maxLength value="255"/>
        </xsd:restriction>
      </xsd:simpleType>
    </xsd:element>
    <xsd:element name="Asset_x0020_Colony" ma:index="10" ma:displayName="Asset Colony" ma:default="Classified" ma:format="Dropdown" ma:internalName="Asset_x0020_Colony">
      <xsd:simpleType>
        <xsd:restriction base="dms:Choice">
          <xsd:enumeration value="Classified"/>
          <xsd:enumeration value="Engagement"/>
          <xsd:enumeration value="Marketing"/>
          <xsd:enumeration value="Plans"/>
          <xsd:enumeration value="Sales"/>
          <xsd:enumeration value="Support"/>
          <xsd:enumeration value="Testing"/>
        </xsd:restriction>
      </xsd:simpleType>
    </xsd:element>
    <xsd:element name="Asset_x0020_Subcolony" ma:index="11" ma:displayName="Asset Subcolony" ma:default="Market Analysis" ma:format="Dropdown" ma:internalName="Asset_x0020_Subcolony">
      <xsd:simpleType>
        <xsd:restriction base="dms:Choice">
          <xsd:enumeration value="Market Analysis"/>
          <xsd:enumeration value="Conceptualization"/>
          <xsd:enumeration value="Campaigns"/>
          <xsd:enumeration value="Commercialization"/>
          <xsd:enumeration value="Competition"/>
          <xsd:enumeration value="Leads"/>
          <xsd:enumeration value="Partners"/>
          <xsd:enumeration value="Build and Testing"/>
        </xsd:restriction>
      </xsd:simpleType>
    </xsd:element>
    <xsd:element name="Mandatory_x0020_Tags_x0020__x0028_Key_x0020_words_x0029_" ma:index="12" ma:displayName="Mandatory Tags (Key words)" ma:internalName="Mandatory_x0020_Tags_x0020__x0028_Key_x0020_words_x0029_">
      <xsd:simpleType>
        <xsd:restriction base="dms:Text">
          <xsd:maxLength value="255"/>
        </xsd:restriction>
      </xsd:simpleType>
    </xsd:element>
    <xsd:element name="Remarks" ma:index="13" nillable="true" ma:displayName="Remarks" ma:internalName="Remark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elements/1.1/"/>
    <ds:schemaRef ds:uri="4d6ad1ba-d08e-4b75-8db3-2812d04b0920"/>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http://schemas.microsoft.com/sharepoint/v3"/>
    <ds:schemaRef ds:uri="4b5ff5d1-d666-4322-b250-cceca5c0f204"/>
  </ds:schemaRefs>
</ds:datastoreItem>
</file>

<file path=customXml/itemProps2.xml><?xml version="1.0" encoding="utf-8"?>
<ds:datastoreItem xmlns:ds="http://schemas.openxmlformats.org/officeDocument/2006/customXml" ds:itemID="{B56E9091-E786-4D99-A41E-C7EDED685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5ff5d1-d666-4322-b250-cceca5c0f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1729</TotalTime>
  <Words>596</Words>
  <Application>Microsoft Office PowerPoint</Application>
  <PresentationFormat>Widescreen</PresentationFormat>
  <Paragraphs>125</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Montserrat</vt:lpstr>
      <vt:lpstr>Montserrat SemiBold</vt:lpstr>
      <vt:lpstr>Vi</vt:lpstr>
      <vt:lpstr>vodafone rg</vt:lpstr>
      <vt:lpstr>Wingdings</vt:lpstr>
      <vt:lpstr>Custom Design</vt:lpstr>
      <vt:lpstr>VI</vt:lpstr>
      <vt:lpstr>Auto Receptionist</vt:lpstr>
      <vt:lpstr>Incoming Call Solution – Auto Receptionist</vt:lpstr>
      <vt:lpstr>PowerPoint Presentation</vt:lpstr>
      <vt:lpstr>PowerPoint Presentation</vt:lpstr>
      <vt:lpstr>Auto receptionist : Optimize operations and route queries to right department</vt:lpstr>
      <vt:lpstr>Auto receptionist : Optimize operations and route queries to right department</vt:lpstr>
      <vt:lpstr>PowerPoint Presentation</vt:lpstr>
      <vt:lpstr>Auto receptionist – Dashboard</vt:lpstr>
      <vt:lpstr>Auto receptionist – Application Flow </vt:lpstr>
      <vt:lpstr>Auto receptionist – SMS Configuration</vt:lpstr>
      <vt:lpstr>Auto receptionist – Reports</vt:lpstr>
      <vt:lpstr>Thank You</vt:lpstr>
    </vt:vector>
  </TitlesOfParts>
  <Company>TechMahindra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c:title>
  <dc:creator>Sreya Mukherjee1</dc:creator>
  <cp:lastModifiedBy>MUZZAMIL ALAM</cp:lastModifiedBy>
  <cp:revision>14</cp:revision>
  <dcterms:created xsi:type="dcterms:W3CDTF">2023-06-20T10:28:28Z</dcterms:created>
  <dcterms:modified xsi:type="dcterms:W3CDTF">2023-08-25T08:25:37Z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0x0101004DFE3CA3CDCDD94CADAEA6F3044E544C</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7331f486-f8b5-456b-a19a-dbe0d296c5fd_Enabled">
    <vt:lpwstr>true</vt:lpwstr>
  </property>
  <property fmtid="{D5CDD505-2E9C-101B-9397-08002B2CF9AE}" pid="10" name="MSIP_Label_7331f486-f8b5-456b-a19a-dbe0d296c5fd_SetDate">
    <vt:lpwstr>2022-09-20T13:41:11Z</vt:lpwstr>
  </property>
  <property fmtid="{D5CDD505-2E9C-101B-9397-08002B2CF9AE}" pid="11" name="MSIP_Label_7331f486-f8b5-456b-a19a-dbe0d296c5fd_Method">
    <vt:lpwstr>Standard</vt:lpwstr>
  </property>
  <property fmtid="{D5CDD505-2E9C-101B-9397-08002B2CF9AE}" pid="12" name="MSIP_Label_7331f486-f8b5-456b-a19a-dbe0d296c5fd_Name">
    <vt:lpwstr>Company Confidential Internal Use</vt:lpwstr>
  </property>
  <property fmtid="{D5CDD505-2E9C-101B-9397-08002B2CF9AE}" pid="13" name="MSIP_Label_7331f486-f8b5-456b-a19a-dbe0d296c5fd_SiteId">
    <vt:lpwstr>edf442f5-b994-4c86-a131-b42b03a16c95</vt:lpwstr>
  </property>
  <property fmtid="{D5CDD505-2E9C-101B-9397-08002B2CF9AE}" pid="14" name="MSIP_Label_7331f486-f8b5-456b-a19a-dbe0d296c5fd_ActionId">
    <vt:lpwstr>1dccdc25-820b-4398-b43d-c18baf6c0bbb</vt:lpwstr>
  </property>
  <property fmtid="{D5CDD505-2E9C-101B-9397-08002B2CF9AE}" pid="15" name="MSIP_Label_7331f486-f8b5-456b-a19a-dbe0d296c5fd_ContentBits">
    <vt:lpwstr>0</vt:lpwstr>
  </property>
</Properties>
</file>