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2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711" r:id="rId2"/>
    <p:sldMasterId id="2147483757" r:id="rId3"/>
  </p:sldMasterIdLst>
  <p:notesMasterIdLst>
    <p:notesMasterId r:id="rId25"/>
  </p:notesMasterIdLst>
  <p:sldIdLst>
    <p:sldId id="285" r:id="rId4"/>
    <p:sldId id="259" r:id="rId5"/>
    <p:sldId id="260" r:id="rId6"/>
    <p:sldId id="262" r:id="rId7"/>
    <p:sldId id="263" r:id="rId8"/>
    <p:sldId id="264" r:id="rId9"/>
    <p:sldId id="265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6" r:id="rId18"/>
    <p:sldId id="267" r:id="rId19"/>
    <p:sldId id="269" r:id="rId20"/>
    <p:sldId id="270" r:id="rId21"/>
    <p:sldId id="271" r:id="rId22"/>
    <p:sldId id="272" r:id="rId23"/>
    <p:sldId id="28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F13A6-98CE-4E1D-88B5-93F7D17F6661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946DF-D67E-40F4-A5BE-17AE9D112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6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2" Type="http://schemas.openxmlformats.org/officeDocument/2006/relationships/image" Target="../media/image2.svg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52" Type="http://schemas.openxmlformats.org/officeDocument/2006/relationships/image" Target="../media/image2.svg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sv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svg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2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2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2" Type="http://schemas.openxmlformats.org/officeDocument/2006/relationships/image" Target="../media/image2.svg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2" Type="http://schemas.openxmlformats.org/officeDocument/2006/relationships/image" Target="../media/image2.sv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svg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3789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D7C4C528-3EC4-4445-A9F3-0BF87C55BE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51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66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480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317163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="" xmlns:a16="http://schemas.microsoft.com/office/drawing/2014/main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0041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8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30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="" xmlns:a16="http://schemas.microsoft.com/office/drawing/2014/main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Picture Placeholder 11">
            <a:extLst>
              <a:ext uri="{FF2B5EF4-FFF2-40B4-BE49-F238E27FC236}">
                <a16:creationId xmlns="" xmlns:a16="http://schemas.microsoft.com/office/drawing/2014/main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10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84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434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="" xmlns:a16="http://schemas.microsoft.com/office/drawing/2014/main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2531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596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441C4331-1122-49F7-AE04-75DAD9DB7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39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963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903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6479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7">
            <a:extLst>
              <a:ext uri="{FF2B5EF4-FFF2-40B4-BE49-F238E27FC236}">
                <a16:creationId xmlns="" xmlns:a16="http://schemas.microsoft.com/office/drawing/2014/main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8662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6247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7792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033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="" xmlns:a16="http://schemas.microsoft.com/office/drawing/2014/main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792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0806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="" xmlns:a16="http://schemas.microsoft.com/office/drawing/2014/main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="" xmlns:a16="http://schemas.microsoft.com/office/drawing/2014/main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="" xmlns:a16="http://schemas.microsoft.com/office/drawing/2014/main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="" xmlns:a16="http://schemas.microsoft.com/office/drawing/2014/main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="" xmlns:a16="http://schemas.microsoft.com/office/drawing/2014/main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="" xmlns:a16="http://schemas.microsoft.com/office/drawing/2014/main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="" xmlns:a16="http://schemas.microsoft.com/office/drawing/2014/main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="" xmlns:a16="http://schemas.microsoft.com/office/drawing/2014/main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="" xmlns:a16="http://schemas.microsoft.com/office/drawing/2014/main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="" xmlns:a16="http://schemas.microsoft.com/office/drawing/2014/main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="" xmlns:a16="http://schemas.microsoft.com/office/drawing/2014/main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="" xmlns:a16="http://schemas.microsoft.com/office/drawing/2014/main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="" xmlns:a16="http://schemas.microsoft.com/office/drawing/2014/main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="" xmlns:a16="http://schemas.microsoft.com/office/drawing/2014/main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="" xmlns:a16="http://schemas.microsoft.com/office/drawing/2014/main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="" xmlns:a16="http://schemas.microsoft.com/office/drawing/2014/main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171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255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9549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77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093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86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434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364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="" xmlns:a16="http://schemas.microsoft.com/office/drawing/2014/main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="" xmlns:a16="http://schemas.microsoft.com/office/drawing/2014/main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="" xmlns:a16="http://schemas.microsoft.com/office/drawing/2014/main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="" xmlns:a16="http://schemas.microsoft.com/office/drawing/2014/main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="" xmlns:a16="http://schemas.microsoft.com/office/drawing/2014/main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="" xmlns:a16="http://schemas.microsoft.com/office/drawing/2014/main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6333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="" xmlns:a16="http://schemas.microsoft.com/office/drawing/2014/main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185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="" xmlns:a16="http://schemas.microsoft.com/office/drawing/2014/main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490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="" xmlns:a16="http://schemas.microsoft.com/office/drawing/2014/main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="" xmlns:a16="http://schemas.microsoft.com/office/drawing/2014/main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="" xmlns:a16="http://schemas.microsoft.com/office/drawing/2014/main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="" xmlns:a16="http://schemas.microsoft.com/office/drawing/2014/main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="" xmlns:a16="http://schemas.microsoft.com/office/drawing/2014/main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="" xmlns:a16="http://schemas.microsoft.com/office/drawing/2014/main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="" xmlns:a16="http://schemas.microsoft.com/office/drawing/2014/main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="" xmlns:a16="http://schemas.microsoft.com/office/drawing/2014/main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="" xmlns:a16="http://schemas.microsoft.com/office/drawing/2014/main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657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5C54E7F-652D-4C01-BDC0-A8A69B126B2A}"/>
              </a:ext>
            </a:extLst>
          </p:cNvPr>
          <p:cNvCxnSpPr>
            <a:cxnSpLocks/>
          </p:cNvCxnSpPr>
          <p:nvPr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881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="" xmlns:a16="http://schemas.microsoft.com/office/drawing/2014/main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="" xmlns:a16="http://schemas.microsoft.com/office/drawing/2014/main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="" xmlns:a16="http://schemas.microsoft.com/office/drawing/2014/main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="" xmlns:a16="http://schemas.microsoft.com/office/drawing/2014/main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="" xmlns:a16="http://schemas.microsoft.com/office/drawing/2014/main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039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09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212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593357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676EDF-5ED3-4668-BCD9-EB4F79AA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9F6E930-016D-4BED-9180-34FAF33D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="" xmlns:a16="http://schemas.microsoft.com/office/drawing/2014/main" id="{3212EA30-ACCD-431F-A415-147428506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7 April 2022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9FFD93D7-C6D8-4B16-BAAE-50D8ACEF7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224052523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srgbClr val="2F3043"/>
                </a:solidFill>
              </a:rPr>
              <a:pPr defTabSz="914126"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49604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 Placeholder 7">
            <a:extLst>
              <a:ext uri="{FF2B5EF4-FFF2-40B4-BE49-F238E27FC236}">
                <a16:creationId xmlns="" xmlns:a16="http://schemas.microsoft.com/office/drawing/2014/main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9156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IN"/>
          </a:p>
        </p:txBody>
      </p:sp>
      <p:pic>
        <p:nvPicPr>
          <p:cNvPr id="8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19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="" xmlns:a16="http://schemas.microsoft.com/office/drawing/2014/main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8" name="Picture Placeholder 11">
            <a:extLst>
              <a:ext uri="{FF2B5EF4-FFF2-40B4-BE49-F238E27FC236}">
                <a16:creationId xmlns="" xmlns:a16="http://schemas.microsoft.com/office/drawing/2014/main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IN"/>
          </a:p>
        </p:txBody>
      </p:sp>
      <p:pic>
        <p:nvPicPr>
          <p:cNvPr id="10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02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E867653-08D4-44C9-8019-32D9B5E6B035}"/>
              </a:ext>
            </a:extLst>
          </p:cNvPr>
          <p:cNvCxnSpPr>
            <a:cxnSpLocks/>
          </p:cNvCxnSpPr>
          <p:nvPr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519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4D67353-15AD-4D7B-A9A1-3B80785535BC}"/>
              </a:ext>
            </a:extLst>
          </p:cNvPr>
          <p:cNvSpPr/>
          <p:nvPr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BBD5B03-B0E6-4452-9A37-F8FE440C80DF}"/>
              </a:ext>
            </a:extLst>
          </p:cNvPr>
          <p:cNvSpPr/>
          <p:nvPr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Picture Placeholder 7">
            <a:extLst>
              <a:ext uri="{FF2B5EF4-FFF2-40B4-BE49-F238E27FC236}">
                <a16:creationId xmlns="" xmlns:a16="http://schemas.microsoft.com/office/drawing/2014/main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05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A76FEF-B604-4F56-B048-70FD0B7E2822}"/>
              </a:ext>
            </a:extLst>
          </p:cNvPr>
          <p:cNvSpPr/>
          <p:nvPr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2381E5B-1B61-45BA-A5BA-711D083D4C6F}"/>
              </a:ext>
            </a:extLst>
          </p:cNvPr>
          <p:cNvSpPr/>
          <p:nvPr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49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pic>
        <p:nvPicPr>
          <p:cNvPr id="6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090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34501E3-EDA7-4BFA-948A-C0950B5DF7F5}"/>
              </a:ext>
            </a:extLst>
          </p:cNvPr>
          <p:cNvSpPr/>
          <p:nvPr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D6525A9-E3DB-4375-9F05-46B565F65077}"/>
              </a:ext>
            </a:extLst>
          </p:cNvPr>
          <p:cNvSpPr/>
          <p:nvPr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107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10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9490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9C25681-5D7D-466A-B531-1D9CEAAE4EF7}"/>
              </a:ext>
            </a:extLst>
          </p:cNvPr>
          <p:cNvSpPr/>
          <p:nvPr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12" name="Picture Placeholder 7">
            <a:extLst>
              <a:ext uri="{FF2B5EF4-FFF2-40B4-BE49-F238E27FC236}">
                <a16:creationId xmlns="" xmlns:a16="http://schemas.microsoft.com/office/drawing/2014/main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9110CDC-FA76-4FAB-B1EF-0A3159D1E1D4}"/>
              </a:ext>
            </a:extLst>
          </p:cNvPr>
          <p:cNvSpPr/>
          <p:nvPr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C8E486A-7E2C-4D69-BD2B-4FE8CE13275F}"/>
              </a:ext>
            </a:extLst>
          </p:cNvPr>
          <p:cNvSpPr/>
          <p:nvPr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97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DAF289C-74D6-4D7D-A90B-5EE7D556BD28}"/>
              </a:ext>
            </a:extLst>
          </p:cNvPr>
          <p:cNvSpPr/>
          <p:nvPr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77CDBFC-EEDF-4DC4-9C3B-E775307588F1}"/>
              </a:ext>
            </a:extLst>
          </p:cNvPr>
          <p:cNvSpPr/>
          <p:nvPr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0855118-BD74-427F-A44D-296F3FB2FE04}"/>
              </a:ext>
            </a:extLst>
          </p:cNvPr>
          <p:cNvSpPr/>
          <p:nvPr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324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A1A16C5-39C5-4E53-914D-8BE84A1EA711}"/>
              </a:ext>
            </a:extLst>
          </p:cNvPr>
          <p:cNvSpPr/>
          <p:nvPr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FA9DA53-F066-4573-9774-810500B81B48}"/>
              </a:ext>
            </a:extLst>
          </p:cNvPr>
          <p:cNvSpPr/>
          <p:nvPr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9143214-5490-4958-A52E-76A9312641BB}"/>
              </a:ext>
            </a:extLst>
          </p:cNvPr>
          <p:cNvSpPr/>
          <p:nvPr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6740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4BFE557-5743-451F-B3D6-DFE821017F61}"/>
              </a:ext>
            </a:extLst>
          </p:cNvPr>
          <p:cNvCxnSpPr/>
          <p:nvPr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779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="" xmlns:a16="http://schemas.microsoft.com/office/drawing/2014/main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FAA454-8515-4B90-BA45-035E4B168BED}"/>
              </a:ext>
            </a:extLst>
          </p:cNvPr>
          <p:cNvCxnSpPr/>
          <p:nvPr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786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18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D9A84D5-9EB5-4AD6-9AA1-E9D7729F5414}"/>
              </a:ext>
            </a:extLst>
          </p:cNvPr>
          <p:cNvCxnSpPr>
            <a:cxnSpLocks/>
          </p:cNvCxnSpPr>
          <p:nvPr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rapezoid 7">
            <a:extLst>
              <a:ext uri="{FF2B5EF4-FFF2-40B4-BE49-F238E27FC236}">
                <a16:creationId xmlns="" xmlns:a16="http://schemas.microsoft.com/office/drawing/2014/main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="" xmlns:a16="http://schemas.microsoft.com/office/drawing/2014/main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="" xmlns:a16="http://schemas.microsoft.com/office/drawing/2014/main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442EEC91-986E-4A91-824B-007EC8824413}"/>
              </a:ext>
            </a:extLst>
          </p:cNvPr>
          <p:cNvCxnSpPr>
            <a:cxnSpLocks/>
          </p:cNvCxnSpPr>
          <p:nvPr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="" xmlns:a16="http://schemas.microsoft.com/office/drawing/2014/main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="" xmlns:a16="http://schemas.microsoft.com/office/drawing/2014/main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="" xmlns:a16="http://schemas.microsoft.com/office/drawing/2014/main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="" xmlns:a16="http://schemas.microsoft.com/office/drawing/2014/main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="" xmlns:a16="http://schemas.microsoft.com/office/drawing/2014/main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D2C3AC2-27F7-4879-93B2-3B55C836AAA0}"/>
              </a:ext>
            </a:extLst>
          </p:cNvPr>
          <p:cNvSpPr/>
          <p:nvPr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="" xmlns:a16="http://schemas.microsoft.com/office/drawing/2014/main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="" xmlns:a16="http://schemas.microsoft.com/office/drawing/2014/main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="" xmlns:a16="http://schemas.microsoft.com/office/drawing/2014/main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="" xmlns:a16="http://schemas.microsoft.com/office/drawing/2014/main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="" xmlns:a16="http://schemas.microsoft.com/office/drawing/2014/main" id="{FC60A82C-C5FE-456B-A692-ED98BB9348C0}"/>
              </a:ext>
            </a:extLst>
          </p:cNvPr>
          <p:cNvSpPr/>
          <p:nvPr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="" xmlns:a16="http://schemas.microsoft.com/office/drawing/2014/main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="" xmlns:a16="http://schemas.microsoft.com/office/drawing/2014/main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="" xmlns:a16="http://schemas.microsoft.com/office/drawing/2014/main" id="{90B6CD19-7D5A-4EDC-B05F-4F403AA8AC95}"/>
              </a:ext>
            </a:extLst>
          </p:cNvPr>
          <p:cNvSpPr/>
          <p:nvPr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547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8635A833-6D08-4A36-9D3B-0C1A151496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A1ACD808-FABB-4277-BAA1-89C2F1D7D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5725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195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F3E20F4-871C-4773-BA1B-45919BDCAC48}"/>
              </a:ext>
            </a:extLst>
          </p:cNvPr>
          <p:cNvCxnSpPr>
            <a:cxnSpLocks/>
          </p:cNvCxnSpPr>
          <p:nvPr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343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733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371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4544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944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5D59F46-A7D5-4B92-979C-D6D184AFC233}"/>
              </a:ext>
            </a:extLst>
          </p:cNvPr>
          <p:cNvSpPr/>
          <p:nvPr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CC6995-EF05-4F79-B270-6227C440D140}"/>
              </a:ext>
            </a:extLst>
          </p:cNvPr>
          <p:cNvSpPr/>
          <p:nvPr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0103BD-8EF3-485B-922E-F78215273D0E}"/>
              </a:ext>
            </a:extLst>
          </p:cNvPr>
          <p:cNvSpPr/>
          <p:nvPr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99128AD-694C-4DBE-B541-E5C014E16B2A}"/>
              </a:ext>
            </a:extLst>
          </p:cNvPr>
          <p:cNvSpPr/>
          <p:nvPr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A34AE09-A8A6-4D9F-9124-6610610B3BC8}"/>
              </a:ext>
            </a:extLst>
          </p:cNvPr>
          <p:cNvSpPr/>
          <p:nvPr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="" xmlns:a16="http://schemas.microsoft.com/office/drawing/2014/main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="" xmlns:a16="http://schemas.microsoft.com/office/drawing/2014/main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31BDA01-231D-4D9B-A8B9-5E0374C746F8}"/>
              </a:ext>
            </a:extLst>
          </p:cNvPr>
          <p:cNvSpPr/>
          <p:nvPr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4B53B7A-EC78-4370-958C-DC73D9A58255}"/>
              </a:ext>
            </a:extLst>
          </p:cNvPr>
          <p:cNvSpPr/>
          <p:nvPr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="" xmlns:a16="http://schemas.microsoft.com/office/drawing/2014/main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4363100-87B1-46D0-A587-F039262B77A3}"/>
              </a:ext>
            </a:extLst>
          </p:cNvPr>
          <p:cNvSpPr/>
          <p:nvPr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="" xmlns:a16="http://schemas.microsoft.com/office/drawing/2014/main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A1DE6C8-60E5-46E8-A04E-8F4EFA75F50C}"/>
              </a:ext>
            </a:extLst>
          </p:cNvPr>
          <p:cNvSpPr/>
          <p:nvPr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="" xmlns:a16="http://schemas.microsoft.com/office/drawing/2014/main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AADC066-765E-4AE4-92FA-A0280CAC6BAB}"/>
              </a:ext>
            </a:extLst>
          </p:cNvPr>
          <p:cNvSpPr/>
          <p:nvPr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="" xmlns:a16="http://schemas.microsoft.com/office/drawing/2014/main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6712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31" name="Content Placeholder 5">
            <a:extLst>
              <a:ext uri="{FF2B5EF4-FFF2-40B4-BE49-F238E27FC236}">
                <a16:creationId xmlns="" xmlns:a16="http://schemas.microsoft.com/office/drawing/2014/main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48650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B9A5B1C-F053-45EB-802C-AC245ED4CA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Media Placeholder 10">
            <a:extLst>
              <a:ext uri="{FF2B5EF4-FFF2-40B4-BE49-F238E27FC236}">
                <a16:creationId xmlns="" xmlns:a16="http://schemas.microsoft.com/office/drawing/2014/main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media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A55997AB-F86B-4272-AC39-8B7059AFFE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390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7AB16-2BA3-4A34-B124-4D074F81A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AA9EA4D1-B65D-440F-8556-5694C4003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="" xmlns:a16="http://schemas.microsoft.com/office/drawing/2014/main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="" xmlns:a16="http://schemas.microsoft.com/office/drawing/2014/main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="" xmlns:a16="http://schemas.microsoft.com/office/drawing/2014/main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="" xmlns:a16="http://schemas.microsoft.com/office/drawing/2014/main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="" xmlns:a16="http://schemas.microsoft.com/office/drawing/2014/main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="" xmlns:a16="http://schemas.microsoft.com/office/drawing/2014/main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="" xmlns:a16="http://schemas.microsoft.com/office/drawing/2014/main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="" xmlns:a16="http://schemas.microsoft.com/office/drawing/2014/main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="" xmlns:a16="http://schemas.microsoft.com/office/drawing/2014/main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1398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53067788-FF17-485E-B86D-D9175BB1C7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="" xmlns:a16="http://schemas.microsoft.com/office/drawing/2014/main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=""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=""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431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="" xmlns:a16="http://schemas.microsoft.com/office/drawing/2014/main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="" xmlns:a16="http://schemas.microsoft.com/office/drawing/2014/main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="" xmlns:a16="http://schemas.microsoft.com/office/drawing/2014/main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="" xmlns:a16="http://schemas.microsoft.com/office/drawing/2014/main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="" xmlns:a16="http://schemas.microsoft.com/office/drawing/2014/main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3776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0573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796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Google Shape;407;p65"/>
          <p:cNvSpPr txBox="1"/>
          <p:nvPr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1329273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21159394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1E655D4-A2C6-4A9B-A280-9B961B0AE7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6357" y="2162705"/>
            <a:ext cx="2136500" cy="1616260"/>
          </a:xfrm>
          <a:noFill/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Aft>
                <a:spcPts val="0"/>
              </a:spcAft>
              <a:buNone/>
              <a:defRPr sz="14933" spc="-1333" baseline="0">
                <a:solidFill>
                  <a:srgbClr val="F47920"/>
                </a:solidFill>
                <a:latin typeface="Vodafone Rg"/>
              </a:defRPr>
            </a:lvl1pPr>
          </a:lstStyle>
          <a:p>
            <a:pPr lvl="0"/>
            <a:r>
              <a:rPr lang="en-US" dirty="0"/>
              <a:t>#</a:t>
            </a:r>
          </a:p>
          <a:p>
            <a:pPr lvl="0"/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xmlns="" id="{6D0A4CDC-8A6D-4F0B-B23B-C6A9A9409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90619" y="2530399"/>
            <a:ext cx="7421408" cy="161626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xmlns="" id="{B34FC55A-80E1-466C-BF2B-C518E1E0FC8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7 April 2022</a:t>
            </a:fld>
            <a:endParaRPr lang="en-GB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B9EBF5BE-7D6B-4A15-9329-F8A7139FB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smtClean="0"/>
              <a:t>Insert Confidentiality Level in slide footer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773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096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61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="" xmlns:a16="http://schemas.microsoft.com/office/drawing/2014/main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=""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=""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601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0947FAC-B9B4-409A-B7DC-1B1F87AD73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8E5ABE82-8999-4A22-86EF-055949D02F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510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81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4692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3757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283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471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8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7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92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623706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="" xmlns:a16="http://schemas.microsoft.com/office/drawing/2014/main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5064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F5788329-F381-4BFA-870D-A29DAAFAAC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231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8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29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="" xmlns:a16="http://schemas.microsoft.com/office/drawing/2014/main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Picture Placeholder 11">
            <a:extLst>
              <a:ext uri="{FF2B5EF4-FFF2-40B4-BE49-F238E27FC236}">
                <a16:creationId xmlns="" xmlns:a16="http://schemas.microsoft.com/office/drawing/2014/main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0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19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303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="" xmlns:a16="http://schemas.microsoft.com/office/drawing/2014/main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9270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237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842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6228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9549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="" xmlns:a16="http://schemas.microsoft.com/office/drawing/2014/main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2412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042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2D88B3F3-B7CE-4A06-935F-6273CAC594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57CD5037-D677-4EE0-9F13-0AB222299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8370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49613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070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="" xmlns:a16="http://schemas.microsoft.com/office/drawing/2014/main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0528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682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="" xmlns:a16="http://schemas.microsoft.com/office/drawing/2014/main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="" xmlns:a16="http://schemas.microsoft.com/office/drawing/2014/main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="" xmlns:a16="http://schemas.microsoft.com/office/drawing/2014/main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="" xmlns:a16="http://schemas.microsoft.com/office/drawing/2014/main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="" xmlns:a16="http://schemas.microsoft.com/office/drawing/2014/main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="" xmlns:a16="http://schemas.microsoft.com/office/drawing/2014/main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="" xmlns:a16="http://schemas.microsoft.com/office/drawing/2014/main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="" xmlns:a16="http://schemas.microsoft.com/office/drawing/2014/main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="" xmlns:a16="http://schemas.microsoft.com/office/drawing/2014/main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="" xmlns:a16="http://schemas.microsoft.com/office/drawing/2014/main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="" xmlns:a16="http://schemas.microsoft.com/office/drawing/2014/main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="" xmlns:a16="http://schemas.microsoft.com/office/drawing/2014/main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="" xmlns:a16="http://schemas.microsoft.com/office/drawing/2014/main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="" xmlns:a16="http://schemas.microsoft.com/office/drawing/2014/main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="" xmlns:a16="http://schemas.microsoft.com/office/drawing/2014/main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="" xmlns:a16="http://schemas.microsoft.com/office/drawing/2014/main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794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4801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867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7364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894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4577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32A7CADF-F782-474F-B45C-342E359A1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2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86364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="" xmlns:a16="http://schemas.microsoft.com/office/drawing/2014/main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="" xmlns:a16="http://schemas.microsoft.com/office/drawing/2014/main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="" xmlns:a16="http://schemas.microsoft.com/office/drawing/2014/main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="" xmlns:a16="http://schemas.microsoft.com/office/drawing/2014/main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="" xmlns:a16="http://schemas.microsoft.com/office/drawing/2014/main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="" xmlns:a16="http://schemas.microsoft.com/office/drawing/2014/main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821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="" xmlns:a16="http://schemas.microsoft.com/office/drawing/2014/main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1981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>
                <a:solidFill>
                  <a:srgbClr val="FFFFFF"/>
                </a:solidFill>
              </a:rPr>
              <a:t>Vodafone Idea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="" xmlns:a16="http://schemas.microsoft.com/office/drawing/2014/main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72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="" xmlns:a16="http://schemas.microsoft.com/office/drawing/2014/main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="" xmlns:a16="http://schemas.microsoft.com/office/drawing/2014/main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="" xmlns:a16="http://schemas.microsoft.com/office/drawing/2014/main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="" xmlns:a16="http://schemas.microsoft.com/office/drawing/2014/main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="" xmlns:a16="http://schemas.microsoft.com/office/drawing/2014/main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="" xmlns:a16="http://schemas.microsoft.com/office/drawing/2014/main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="" xmlns:a16="http://schemas.microsoft.com/office/drawing/2014/main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="" xmlns:a16="http://schemas.microsoft.com/office/drawing/2014/main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="" xmlns:a16="http://schemas.microsoft.com/office/drawing/2014/main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4133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="" xmlns:a16="http://schemas.microsoft.com/office/drawing/2014/main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="" xmlns:a16="http://schemas.microsoft.com/office/drawing/2014/main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="" xmlns:a16="http://schemas.microsoft.com/office/drawing/2014/main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="" xmlns:a16="http://schemas.microsoft.com/office/drawing/2014/main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="" xmlns:a16="http://schemas.microsoft.com/office/drawing/2014/main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529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65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626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976476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1F989-E84A-407F-AE6A-65BCED650A02}" type="datetime1">
              <a:rPr lang="en-IN" smtClean="0">
                <a:solidFill>
                  <a:srgbClr val="2F3043"/>
                </a:solidFill>
              </a:rPr>
              <a:pPr/>
              <a:t>07-04-2022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2F304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99996D-5F79-461B-8953-818D502E1074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82A49BD2-9275-4F60-9BF5-7DE779CB6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16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103829179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35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626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952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="" xmlns:a16="http://schemas.microsoft.com/office/drawing/2014/main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=""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=""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4427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4891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610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00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54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1748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9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42" Type="http://schemas.openxmlformats.org/officeDocument/2006/relationships/slideLayout" Target="../slideLayouts/slideLayout87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37" Type="http://schemas.openxmlformats.org/officeDocument/2006/relationships/slideLayout" Target="../slideLayouts/slideLayout82.xml"/><Relationship Id="rId40" Type="http://schemas.openxmlformats.org/officeDocument/2006/relationships/slideLayout" Target="../slideLayouts/slideLayout85.xml"/><Relationship Id="rId45" Type="http://schemas.openxmlformats.org/officeDocument/2006/relationships/slideLayout" Target="../slideLayouts/slideLayout90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4" Type="http://schemas.openxmlformats.org/officeDocument/2006/relationships/slideLayout" Target="../slideLayouts/slideLayout89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80.xml"/><Relationship Id="rId43" Type="http://schemas.openxmlformats.org/officeDocument/2006/relationships/slideLayout" Target="../slideLayouts/slideLayout88.xml"/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38" Type="http://schemas.openxmlformats.org/officeDocument/2006/relationships/slideLayout" Target="../slideLayouts/slideLayout83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65.xml"/><Relationship Id="rId41" Type="http://schemas.openxmlformats.org/officeDocument/2006/relationships/slideLayout" Target="../slideLayouts/slideLayout8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26" Type="http://schemas.openxmlformats.org/officeDocument/2006/relationships/slideLayout" Target="../slideLayouts/slideLayout116.xml"/><Relationship Id="rId39" Type="http://schemas.openxmlformats.org/officeDocument/2006/relationships/slideLayout" Target="../slideLayouts/slideLayout129.xml"/><Relationship Id="rId21" Type="http://schemas.openxmlformats.org/officeDocument/2006/relationships/slideLayout" Target="../slideLayouts/slideLayout111.xml"/><Relationship Id="rId34" Type="http://schemas.openxmlformats.org/officeDocument/2006/relationships/slideLayout" Target="../slideLayouts/slideLayout124.xml"/><Relationship Id="rId42" Type="http://schemas.openxmlformats.org/officeDocument/2006/relationships/slideLayout" Target="../slideLayouts/slideLayout132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29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24" Type="http://schemas.openxmlformats.org/officeDocument/2006/relationships/slideLayout" Target="../slideLayouts/slideLayout114.xml"/><Relationship Id="rId32" Type="http://schemas.openxmlformats.org/officeDocument/2006/relationships/slideLayout" Target="../slideLayouts/slideLayout122.xml"/><Relationship Id="rId37" Type="http://schemas.openxmlformats.org/officeDocument/2006/relationships/slideLayout" Target="../slideLayouts/slideLayout127.xml"/><Relationship Id="rId40" Type="http://schemas.openxmlformats.org/officeDocument/2006/relationships/slideLayout" Target="../slideLayouts/slideLayout130.xml"/><Relationship Id="rId45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23" Type="http://schemas.openxmlformats.org/officeDocument/2006/relationships/slideLayout" Target="../slideLayouts/slideLayout113.xml"/><Relationship Id="rId28" Type="http://schemas.openxmlformats.org/officeDocument/2006/relationships/slideLayout" Target="../slideLayouts/slideLayout118.xml"/><Relationship Id="rId36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09.xml"/><Relationship Id="rId31" Type="http://schemas.openxmlformats.org/officeDocument/2006/relationships/slideLayout" Target="../slideLayouts/slideLayout121.xml"/><Relationship Id="rId44" Type="http://schemas.openxmlformats.org/officeDocument/2006/relationships/slideLayout" Target="../slideLayouts/slideLayout13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Relationship Id="rId22" Type="http://schemas.openxmlformats.org/officeDocument/2006/relationships/slideLayout" Target="../slideLayouts/slideLayout112.xml"/><Relationship Id="rId27" Type="http://schemas.openxmlformats.org/officeDocument/2006/relationships/slideLayout" Target="../slideLayouts/slideLayout117.xml"/><Relationship Id="rId30" Type="http://schemas.openxmlformats.org/officeDocument/2006/relationships/slideLayout" Target="../slideLayouts/slideLayout120.xml"/><Relationship Id="rId35" Type="http://schemas.openxmlformats.org/officeDocument/2006/relationships/slideLayout" Target="../slideLayouts/slideLayout125.xml"/><Relationship Id="rId43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5" Type="http://schemas.openxmlformats.org/officeDocument/2006/relationships/slideLayout" Target="../slideLayouts/slideLayout115.xml"/><Relationship Id="rId33" Type="http://schemas.openxmlformats.org/officeDocument/2006/relationships/slideLayout" Target="../slideLayouts/slideLayout123.xml"/><Relationship Id="rId38" Type="http://schemas.openxmlformats.org/officeDocument/2006/relationships/slideLayout" Target="../slideLayouts/slideLayout128.xml"/><Relationship Id="rId46" Type="http://schemas.openxmlformats.org/officeDocument/2006/relationships/theme" Target="../theme/theme3.xml"/><Relationship Id="rId20" Type="http://schemas.openxmlformats.org/officeDocument/2006/relationships/slideLayout" Target="../slideLayouts/slideLayout110.xml"/><Relationship Id="rId41" Type="http://schemas.openxmlformats.org/officeDocument/2006/relationships/slideLayout" Target="../slideLayouts/slideLayout1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EB31B15E-FAC9-4959-A8EF-84771B897A3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fl" descr="C2 – Vodafone Idea Internal"/>
          <p:cNvSpPr txBox="1"/>
          <p:nvPr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C2 – Vodafone Idea Internal</a:t>
            </a:r>
            <a:endParaRPr lang="en-US" sz="1000" b="0" i="0" u="none" baseline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72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10" r:id="rId4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3566">
          <p15:clr>
            <a:srgbClr val="F26B43"/>
          </p15:clr>
        </p15:guide>
        <p15:guide id="5" orient="horz" pos="867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372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C2 – Vodafone Idea Internal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9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1" r:id="rId20"/>
    <p:sldLayoutId id="2147483732" r:id="rId21"/>
    <p:sldLayoutId id="2147483733" r:id="rId22"/>
    <p:sldLayoutId id="2147483734" r:id="rId23"/>
    <p:sldLayoutId id="2147483735" r:id="rId24"/>
    <p:sldLayoutId id="2147483736" r:id="rId25"/>
    <p:sldLayoutId id="2147483737" r:id="rId26"/>
    <p:sldLayoutId id="2147483738" r:id="rId27"/>
    <p:sldLayoutId id="2147483739" r:id="rId28"/>
    <p:sldLayoutId id="2147483740" r:id="rId29"/>
    <p:sldLayoutId id="2147483741" r:id="rId30"/>
    <p:sldLayoutId id="2147483742" r:id="rId31"/>
    <p:sldLayoutId id="2147483743" r:id="rId32"/>
    <p:sldLayoutId id="2147483744" r:id="rId33"/>
    <p:sldLayoutId id="2147483745" r:id="rId34"/>
    <p:sldLayoutId id="2147483746" r:id="rId35"/>
    <p:sldLayoutId id="2147483747" r:id="rId36"/>
    <p:sldLayoutId id="2147483748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6" r:id="rId4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234">
          <p15:clr>
            <a:srgbClr val="F26B43"/>
          </p15:clr>
        </p15:guide>
        <p15:guide id="4294967295" pos="7423">
          <p15:clr>
            <a:srgbClr val="F26B43"/>
          </p15:clr>
        </p15:guide>
        <p15:guide id="4294967295" orient="horz" pos="686">
          <p15:clr>
            <a:srgbClr val="F26B43"/>
          </p15:clr>
        </p15:guide>
        <p15:guide id="4294967295" orient="horz" pos="3566">
          <p15:clr>
            <a:srgbClr val="F26B43"/>
          </p15:clr>
        </p15:guide>
        <p15:guide id="4294967295" orient="horz" pos="867">
          <p15:clr>
            <a:srgbClr val="F26B43"/>
          </p15:clr>
        </p15:guide>
        <p15:guide id="4294967295" orient="horz" pos="232">
          <p15:clr>
            <a:srgbClr val="F26B43"/>
          </p15:clr>
        </p15:guide>
        <p15:guide id="4294967295" orient="horz" pos="4065">
          <p15:clr>
            <a:srgbClr val="F26B43"/>
          </p15:clr>
        </p15:guide>
        <p15:guide id="4294967295" orient="horz" pos="372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2 – Vodafone Idea In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C2 – Vodafone Idea Internal</a:t>
            </a:r>
            <a:endParaRPr lang="en-US" sz="1000" b="0" i="0" u="none" baseline="0" dirty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90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  <p:sldLayoutId id="2147483776" r:id="rId19"/>
    <p:sldLayoutId id="2147483777" r:id="rId20"/>
    <p:sldLayoutId id="2147483778" r:id="rId21"/>
    <p:sldLayoutId id="2147483779" r:id="rId22"/>
    <p:sldLayoutId id="2147483780" r:id="rId23"/>
    <p:sldLayoutId id="2147483781" r:id="rId24"/>
    <p:sldLayoutId id="2147483782" r:id="rId25"/>
    <p:sldLayoutId id="2147483783" r:id="rId26"/>
    <p:sldLayoutId id="2147483784" r:id="rId27"/>
    <p:sldLayoutId id="2147483785" r:id="rId28"/>
    <p:sldLayoutId id="2147483786" r:id="rId29"/>
    <p:sldLayoutId id="2147483787" r:id="rId30"/>
    <p:sldLayoutId id="2147483788" r:id="rId31"/>
    <p:sldLayoutId id="2147483789" r:id="rId32"/>
    <p:sldLayoutId id="2147483790" r:id="rId33"/>
    <p:sldLayoutId id="2147483791" r:id="rId34"/>
    <p:sldLayoutId id="2147483792" r:id="rId35"/>
    <p:sldLayoutId id="2147483793" r:id="rId36"/>
    <p:sldLayoutId id="2147483794" r:id="rId37"/>
    <p:sldLayoutId id="2147483795" r:id="rId38"/>
    <p:sldLayoutId id="2147483796" r:id="rId39"/>
    <p:sldLayoutId id="2147483797" r:id="rId40"/>
    <p:sldLayoutId id="2147483798" r:id="rId41"/>
    <p:sldLayoutId id="2147483799" r:id="rId42"/>
    <p:sldLayoutId id="2147483800" r:id="rId43"/>
    <p:sldLayoutId id="2147483801" r:id="rId44"/>
    <p:sldLayoutId id="2147483802" r:id="rId4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pos="234">
          <p15:clr>
            <a:srgbClr val="F26B43"/>
          </p15:clr>
        </p15:guide>
        <p15:guide id="4294967295" pos="7423">
          <p15:clr>
            <a:srgbClr val="F26B43"/>
          </p15:clr>
        </p15:guide>
        <p15:guide id="4294967295" orient="horz" pos="686">
          <p15:clr>
            <a:srgbClr val="F26B43"/>
          </p15:clr>
        </p15:guide>
        <p15:guide id="4294967295" orient="horz" pos="3566">
          <p15:clr>
            <a:srgbClr val="F26B43"/>
          </p15:clr>
        </p15:guide>
        <p15:guide id="4294967295" orient="horz" pos="867">
          <p15:clr>
            <a:srgbClr val="F26B43"/>
          </p15:clr>
        </p15:guide>
        <p15:guide id="4294967295" orient="horz" pos="232">
          <p15:clr>
            <a:srgbClr val="F26B43"/>
          </p15:clr>
        </p15:guide>
        <p15:guide id="4294967295" orient="horz" pos="4065">
          <p15:clr>
            <a:srgbClr val="F26B43"/>
          </p15:clr>
        </p15:guide>
        <p15:guide id="4294967295" orient="horz" pos="37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36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1075988" cy="922338"/>
          </a:xfrm>
        </p:spPr>
        <p:txBody>
          <a:bodyPr anchor="ctr">
            <a:normAutofit/>
          </a:bodyPr>
          <a:lstStyle/>
          <a:p>
            <a:pPr>
              <a:lnSpc>
                <a:spcPts val="3438"/>
              </a:lnSpc>
            </a:pPr>
            <a:r>
              <a:rPr lang="en-US" altLang="en-US" sz="3200" b="1" dirty="0">
                <a:solidFill>
                  <a:srgbClr val="FF0000"/>
                </a:solidFill>
                <a:latin typeface="Vodafone Rg" panose="020B0606080202020204" pitchFamily="34" charset="0"/>
              </a:rPr>
              <a:t>Body of the email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5770" y="1035937"/>
            <a:ext cx="7620000" cy="50919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Vodafone Rg" panose="020B0606080202020204" pitchFamily="34" charset="0"/>
              </a:rPr>
              <a:t>All your emails should have minimum 3 parts</a:t>
            </a:r>
          </a:p>
          <a:p>
            <a:endParaRPr lang="en-US" sz="2000" dirty="0">
              <a:latin typeface="Vodafone Rg" panose="020B0606080202020204" pitchFamily="34" charset="0"/>
            </a:endParaRPr>
          </a:p>
          <a:p>
            <a:r>
              <a:rPr lang="en-US" sz="3200" b="1" dirty="0">
                <a:latin typeface="Vodafone Rg" panose="020B0606080202020204" pitchFamily="34" charset="0"/>
              </a:rPr>
              <a:t>O</a:t>
            </a:r>
            <a:r>
              <a:rPr lang="en-US" sz="3200" dirty="0">
                <a:latin typeface="Vodafone Rg" panose="020B0606080202020204" pitchFamily="34" charset="0"/>
              </a:rPr>
              <a:t>pening</a:t>
            </a:r>
          </a:p>
          <a:p>
            <a:endParaRPr lang="en-US" sz="3200" dirty="0">
              <a:latin typeface="Vodafone Rg" panose="020B0606080202020204" pitchFamily="34" charset="0"/>
            </a:endParaRPr>
          </a:p>
          <a:p>
            <a:r>
              <a:rPr lang="en-US" sz="3200" b="1" dirty="0">
                <a:latin typeface="Vodafone Rg" panose="020B0606080202020204" pitchFamily="34" charset="0"/>
              </a:rPr>
              <a:t>B</a:t>
            </a:r>
            <a:r>
              <a:rPr lang="en-US" sz="3200" dirty="0">
                <a:latin typeface="Vodafone Rg" panose="020B0606080202020204" pitchFamily="34" charset="0"/>
              </a:rPr>
              <a:t>ody </a:t>
            </a:r>
          </a:p>
          <a:p>
            <a:endParaRPr lang="en-US" sz="3200" dirty="0">
              <a:latin typeface="Vodafone Rg" panose="020B0606080202020204" pitchFamily="34" charset="0"/>
            </a:endParaRPr>
          </a:p>
          <a:p>
            <a:r>
              <a:rPr lang="en-US" sz="3200" b="1" dirty="0">
                <a:latin typeface="Vodafone Rg" panose="020B0606080202020204" pitchFamily="34" charset="0"/>
              </a:rPr>
              <a:t>C</a:t>
            </a:r>
            <a:r>
              <a:rPr lang="en-US" sz="3200" dirty="0">
                <a:latin typeface="Vodafone Rg" panose="020B0606080202020204" pitchFamily="34" charset="0"/>
              </a:rPr>
              <a:t>losing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609" y="2803454"/>
            <a:ext cx="3194382" cy="211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1068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1075988" cy="922338"/>
          </a:xfrm>
        </p:spPr>
        <p:txBody>
          <a:bodyPr anchor="ctr">
            <a:normAutofit/>
          </a:bodyPr>
          <a:lstStyle/>
          <a:p>
            <a:pPr>
              <a:lnSpc>
                <a:spcPts val="3438"/>
              </a:lnSpc>
            </a:pPr>
            <a:r>
              <a:rPr lang="en-US" altLang="en-US" sz="3200" b="1" dirty="0">
                <a:solidFill>
                  <a:srgbClr val="FF0000"/>
                </a:solidFill>
                <a:latin typeface="Vodafone Rg" panose="020B0606080202020204" pitchFamily="34" charset="0"/>
              </a:rPr>
              <a:t>Opening of the Email</a:t>
            </a:r>
            <a:endParaRPr lang="en-GB" altLang="en-US" sz="3200" b="1" dirty="0" smtClean="0">
              <a:solidFill>
                <a:srgbClr val="FF0000"/>
              </a:solidFill>
              <a:latin typeface="Vodafone Rg" panose="020B060608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5770" y="1035937"/>
            <a:ext cx="7620000" cy="5091908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The opening line of your email should give the reader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The reason you are writing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Reference of a previous mail, you are responding to 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Good Opening Lines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With reference to your mail dated 8th  June, I ...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I am writing to enquire about ...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This is regarding your email…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With reference to the mail below on TT……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This is with reference to your query about….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With reference to our discussion….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This is to summarize the details of our meeting, held on 1st January….</a:t>
            </a:r>
          </a:p>
        </p:txBody>
      </p:sp>
    </p:spTree>
    <p:extLst>
      <p:ext uri="{BB962C8B-B14F-4D97-AF65-F5344CB8AC3E}">
        <p14:creationId xmlns:p14="http://schemas.microsoft.com/office/powerpoint/2010/main" val="95714759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1075988" cy="922338"/>
          </a:xfrm>
        </p:spPr>
        <p:txBody>
          <a:bodyPr anchor="ctr">
            <a:normAutofit/>
          </a:bodyPr>
          <a:lstStyle/>
          <a:p>
            <a:pPr>
              <a:lnSpc>
                <a:spcPts val="3438"/>
              </a:lnSpc>
            </a:pPr>
            <a:r>
              <a:rPr lang="en-US" altLang="en-US" sz="3200" b="1" dirty="0">
                <a:solidFill>
                  <a:srgbClr val="FF0000"/>
                </a:solidFill>
                <a:latin typeface="Vodafone Rg" panose="020B0606080202020204" pitchFamily="34" charset="0"/>
              </a:rPr>
              <a:t>Paragraphs</a:t>
            </a:r>
            <a:endParaRPr lang="en-GB" altLang="en-US" sz="3200" b="1" dirty="0" smtClean="0">
              <a:solidFill>
                <a:srgbClr val="FF0000"/>
              </a:solidFill>
              <a:latin typeface="Vodafone Rg" panose="020B060608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543" y="1375472"/>
            <a:ext cx="4976673" cy="3713363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105770" y="1035937"/>
            <a:ext cx="7620000" cy="50919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Paragraphs must have unity- contents of the paragraph should concern one topic or idea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dirty="0">
              <a:latin typeface="Vodafone Rg" panose="020B060608020202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Sentences should be under 20 words- 17 is the average.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dirty="0">
              <a:latin typeface="Vodafone Rg" panose="020B060608020202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Long sentences hinder readability of e-mails. Leave out unnecessary details.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dirty="0">
              <a:latin typeface="Vodafone Rg" panose="020B0606080202020204" pitchFamily="34" charset="0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Short sentences are very effective, but make sure you don’t leave them incomplete.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dirty="0">
              <a:latin typeface="Vodafone Rg" panose="020B060608020202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dirty="0" smtClean="0">
              <a:latin typeface="Vodafone Rg" panose="020B060608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9173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1075988" cy="922338"/>
          </a:xfrm>
        </p:spPr>
        <p:txBody>
          <a:bodyPr anchor="ctr">
            <a:normAutofit/>
          </a:bodyPr>
          <a:lstStyle/>
          <a:p>
            <a:pPr>
              <a:lnSpc>
                <a:spcPts val="3438"/>
              </a:lnSpc>
            </a:pPr>
            <a:r>
              <a:rPr lang="en-US" altLang="en-US" sz="3200" b="1" dirty="0">
                <a:solidFill>
                  <a:srgbClr val="FF0000"/>
                </a:solidFill>
                <a:latin typeface="Vodafone Rg" panose="020B0606080202020204" pitchFamily="34" charset="0"/>
              </a:rPr>
              <a:t>Bullets and  numbering</a:t>
            </a:r>
            <a:endParaRPr lang="en-GB" altLang="en-US" sz="3200" b="1" dirty="0" smtClean="0">
              <a:solidFill>
                <a:srgbClr val="FF0000"/>
              </a:solidFill>
              <a:latin typeface="Vodafone Rg" panose="020B060608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5770" y="1035937"/>
            <a:ext cx="7620000" cy="509190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Use bullets and points  to explain your views effectively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Use numbers or letters to indicate sequence, importance or instructions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Use numbering when appropriate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Use letters if the points to be discussed are up to (e)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dirty="0">
              <a:latin typeface="Vodafone Rg" panose="020B060608020202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Try a combination of Numeric and letters for complex issues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dirty="0">
              <a:latin typeface="Vodafone Rg" panose="020B060608020202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Make bullet points consistent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Avoid making bullet points too long 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Be sure bullet points are related.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Vodafone Rg" panose="020B060608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0857" y="1466504"/>
            <a:ext cx="4501143" cy="306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439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1075988" cy="922338"/>
          </a:xfrm>
        </p:spPr>
        <p:txBody>
          <a:bodyPr anchor="ctr">
            <a:normAutofit/>
          </a:bodyPr>
          <a:lstStyle/>
          <a:p>
            <a:pPr>
              <a:lnSpc>
                <a:spcPts val="3438"/>
              </a:lnSpc>
            </a:pPr>
            <a:r>
              <a:rPr lang="en-US" altLang="en-US" sz="3200" b="1" dirty="0">
                <a:solidFill>
                  <a:srgbClr val="FF0000"/>
                </a:solidFill>
                <a:latin typeface="Vodafone Rg" panose="020B0606080202020204" pitchFamily="34" charset="0"/>
              </a:rPr>
              <a:t>Closing of the Email</a:t>
            </a:r>
            <a:endParaRPr lang="en-GB" altLang="en-US" sz="3200" b="1" dirty="0" smtClean="0">
              <a:solidFill>
                <a:srgbClr val="FF0000"/>
              </a:solidFill>
              <a:latin typeface="Vodafone Rg" panose="020B060608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5770" y="1035937"/>
            <a:ext cx="7620000" cy="5091908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i="1" dirty="0">
                <a:latin typeface="Vodafone Rg" panose="020B0606080202020204" pitchFamily="34" charset="0"/>
              </a:rPr>
              <a:t>The closing line of your email should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latin typeface="Vodafone Rg" panose="020B0606080202020204" pitchFamily="34" charset="0"/>
              </a:rPr>
              <a:t>Give future action plan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-US" sz="2400" b="1" i="1" dirty="0">
                <a:latin typeface="Vodafone Rg" panose="020B0606080202020204" pitchFamily="34" charset="0"/>
              </a:rPr>
              <a:t>Clearly state what is expected from the reader</a:t>
            </a:r>
            <a:endParaRPr lang="en-US" sz="2400" b="1" dirty="0">
              <a:latin typeface="Vodafone Rg" panose="020B0606080202020204" pitchFamily="34" charset="0"/>
            </a:endParaRPr>
          </a:p>
          <a:p>
            <a:pPr marL="0" indent="0" defTabSz="457200" fontAlgn="base">
              <a:spcBef>
                <a:spcPts val="600"/>
              </a:spcBef>
              <a:spcAft>
                <a:spcPts val="600"/>
              </a:spcAft>
              <a:buClr>
                <a:srgbClr val="4E84C4"/>
              </a:buClr>
              <a:buNone/>
            </a:pPr>
            <a:r>
              <a:rPr lang="en-US" sz="2400" b="1" u="sng" dirty="0">
                <a:solidFill>
                  <a:schemeClr val="accent5">
                    <a:lumMod val="50000"/>
                  </a:schemeClr>
                </a:solidFill>
                <a:latin typeface="Vodafone Rg" panose="020B0606080202020204" pitchFamily="34" charset="0"/>
                <a:ea typeface="MS PGothic" panose="020B0600070205080204" pitchFamily="34" charset="-128"/>
                <a:cs typeface="ＭＳ Ｐゴシック" charset="0"/>
              </a:rPr>
              <a:t>Good Closing Lines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Vodafone Rg" panose="020B0606080202020204" pitchFamily="34" charset="0"/>
              </a:rPr>
              <a:t>If you require any further information, feel free to contact me/us.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Vodafone Rg" panose="020B0606080202020204" pitchFamily="34" charset="0"/>
              </a:rPr>
              <a:t>I look forward to your reply/ hearing from you.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Vodafone Rg" panose="020B0606080202020204" pitchFamily="34" charset="0"/>
              </a:rPr>
              <a:t>Please advise as necessary.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Vodafone Rg" panose="020B0606080202020204" pitchFamily="34" charset="0"/>
              </a:rPr>
              <a:t>We look forward to your cooperation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Vodafone Rg" panose="020B0606080202020204" pitchFamily="34" charset="0"/>
              </a:rPr>
              <a:t>Looking forward to your support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Vodafone Rg" panose="020B0606080202020204" pitchFamily="34" charset="0"/>
              </a:rPr>
              <a:t>We appreciate your patience.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Vodafone Rg" panose="020B0606080202020204" pitchFamily="34" charset="0"/>
              </a:rPr>
              <a:t>Once again, I apologise for any inconvenience.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Vodafone Rg" panose="020B0606080202020204" pitchFamily="34" charset="0"/>
              </a:rPr>
              <a:t>I would appreciate your immediate attention to this matter.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Vodafone Rg" panose="020B0606080202020204" pitchFamily="34" charset="0"/>
              </a:rPr>
              <a:t>Please let me know if you need any clarifications/ further details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Vodafone Rg" panose="020B0606080202020204" pitchFamily="34" charset="0"/>
              </a:rPr>
              <a:t>Please confirm at the earliest.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84109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1075988" cy="922338"/>
          </a:xfrm>
        </p:spPr>
        <p:txBody>
          <a:bodyPr anchor="ctr">
            <a:normAutofit/>
          </a:bodyPr>
          <a:lstStyle/>
          <a:p>
            <a:pPr>
              <a:lnSpc>
                <a:spcPts val="3438"/>
              </a:lnSpc>
            </a:pPr>
            <a:r>
              <a:rPr lang="en-GB" altLang="en-US" sz="3200" b="1" dirty="0">
                <a:solidFill>
                  <a:srgbClr val="FF0000"/>
                </a:solidFill>
                <a:latin typeface="Vodafone Rg" panose="020B0606080202020204" pitchFamily="34" charset="0"/>
              </a:rPr>
              <a:t>The Importance of Proofreading</a:t>
            </a:r>
            <a:endParaRPr lang="en-GB" altLang="en-US" sz="3200" b="1" dirty="0" smtClean="0">
              <a:solidFill>
                <a:srgbClr val="FF0000"/>
              </a:solidFill>
              <a:latin typeface="Vodafone Rg" panose="020B060608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03495" y="1285436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56032">
              <a:defRPr/>
            </a:pPr>
            <a:r>
              <a:rPr lang="en-US" sz="2400" smtClean="0">
                <a:latin typeface="Vodafone Rg" panose="020B0606080202020204" pitchFamily="34" charset="0"/>
              </a:rPr>
              <a:t>Read your mail at least once before hitting send</a:t>
            </a:r>
          </a:p>
          <a:p>
            <a:pPr marL="365760" indent="-256032">
              <a:defRPr/>
            </a:pPr>
            <a:endParaRPr lang="en-US" sz="2400" smtClean="0">
              <a:latin typeface="Vodafone Rg" panose="020B0606080202020204" pitchFamily="34" charset="0"/>
            </a:endParaRPr>
          </a:p>
          <a:p>
            <a:pPr marL="365760" indent="-256032">
              <a:defRPr/>
            </a:pPr>
            <a:r>
              <a:rPr lang="en-US" sz="2400" smtClean="0">
                <a:latin typeface="Vodafone Rg" panose="020B0606080202020204" pitchFamily="34" charset="0"/>
              </a:rPr>
              <a:t>Use Grammar and Spell Check </a:t>
            </a:r>
          </a:p>
          <a:p>
            <a:pPr marL="365760" indent="-256032">
              <a:defRPr/>
            </a:pPr>
            <a:endParaRPr lang="en-US" sz="2400" smtClean="0">
              <a:latin typeface="Vodafone Rg" panose="020B0606080202020204" pitchFamily="34" charset="0"/>
            </a:endParaRPr>
          </a:p>
          <a:p>
            <a:pPr marL="365760" indent="-256032">
              <a:defRPr/>
            </a:pPr>
            <a:r>
              <a:rPr lang="en-US" sz="2400" smtClean="0">
                <a:latin typeface="Vodafone Rg" panose="020B0606080202020204" pitchFamily="34" charset="0"/>
              </a:rPr>
              <a:t>Look for spelling and grammatical errors yourself</a:t>
            </a:r>
          </a:p>
          <a:p>
            <a:pPr marL="109728">
              <a:defRPr/>
            </a:pPr>
            <a:endParaRPr lang="en-US" sz="2400" smtClean="0">
              <a:latin typeface="Vodafone Rg" panose="020B0606080202020204" pitchFamily="34" charset="0"/>
            </a:endParaRPr>
          </a:p>
          <a:p>
            <a:pPr marL="365760" indent="-256032">
              <a:defRPr/>
            </a:pPr>
            <a:r>
              <a:rPr lang="en-US" sz="2400" smtClean="0">
                <a:latin typeface="Vodafone Rg" panose="020B0606080202020204" pitchFamily="34" charset="0"/>
              </a:rPr>
              <a:t>See if there is room for misinterpretation/confusion</a:t>
            </a:r>
          </a:p>
          <a:p>
            <a:pPr marL="365760" indent="-256032">
              <a:defRPr/>
            </a:pPr>
            <a:endParaRPr lang="en-US" sz="2400" smtClean="0">
              <a:latin typeface="Vodafone Rg" panose="020B0606080202020204" pitchFamily="34" charset="0"/>
            </a:endParaRPr>
          </a:p>
          <a:p>
            <a:pPr marL="365760" indent="-256032">
              <a:defRPr/>
            </a:pPr>
            <a:endParaRPr lang="en-US" sz="2400" smtClean="0">
              <a:latin typeface="Vodafone Rg" panose="020B0606080202020204" pitchFamily="34" charset="0"/>
            </a:endParaRPr>
          </a:p>
          <a:p>
            <a:pPr marL="365760" indent="-256032">
              <a:defRPr/>
            </a:pPr>
            <a:endParaRPr lang="en-US" sz="2400" smtClean="0">
              <a:latin typeface="Vodafone Rg" panose="020B0606080202020204" pitchFamily="34" charset="0"/>
            </a:endParaRPr>
          </a:p>
          <a:p>
            <a:pPr marL="365760" indent="-256032">
              <a:defRPr/>
            </a:pPr>
            <a:endParaRPr lang="en-US" sz="2400" dirty="0">
              <a:latin typeface="Vodafone Rg" panose="020B060608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3772"/>
          <a:stretch/>
        </p:blipFill>
        <p:spPr>
          <a:xfrm>
            <a:off x="7030473" y="2463048"/>
            <a:ext cx="4045515" cy="23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6946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1075988" cy="922338"/>
          </a:xfrm>
        </p:spPr>
        <p:txBody>
          <a:bodyPr anchor="ctr">
            <a:normAutofit/>
          </a:bodyPr>
          <a:lstStyle/>
          <a:p>
            <a:pPr>
              <a:lnSpc>
                <a:spcPts val="3438"/>
              </a:lnSpc>
            </a:pPr>
            <a:r>
              <a:rPr lang="en-US" altLang="en-US" sz="3200" b="1" dirty="0">
                <a:solidFill>
                  <a:srgbClr val="FF0000"/>
                </a:solidFill>
                <a:latin typeface="Vodafone Rg" panose="020B0606080202020204" pitchFamily="34" charset="0"/>
              </a:rPr>
              <a:t>10 Tips for Formatting the Email</a:t>
            </a:r>
            <a:endParaRPr lang="en-GB" altLang="en-US" sz="3200" b="1" dirty="0" smtClean="0">
              <a:solidFill>
                <a:srgbClr val="FF0000"/>
              </a:solidFill>
              <a:latin typeface="Vodafone Rg" panose="020B060608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945204"/>
            <a:ext cx="8915400" cy="57299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smtClean="0">
                <a:latin typeface="Vodafone Rg" panose="020B0606080202020204" pitchFamily="34" charset="0"/>
              </a:rPr>
              <a:t>Align all the content to the left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smtClean="0">
                <a:latin typeface="Vodafone Rg" panose="020B0606080202020204" pitchFamily="34" charset="0"/>
              </a:rPr>
              <a:t>Use professional fonts –Arial ,Times New Roman , Calibri etc.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smtClean="0">
                <a:latin typeface="Vodafone Rg" panose="020B0606080202020204" pitchFamily="34" charset="0"/>
              </a:rPr>
              <a:t>Use black or blue font a plain white background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smtClean="0">
                <a:latin typeface="Vodafone Rg" panose="020B0606080202020204" pitchFamily="34" charset="0"/>
              </a:rPr>
              <a:t>Highlight with bold ,</a:t>
            </a:r>
            <a:r>
              <a:rPr lang="en-US" sz="2400" i="1" smtClean="0">
                <a:latin typeface="Vodafone Rg" panose="020B0606080202020204" pitchFamily="34" charset="0"/>
              </a:rPr>
              <a:t>Italics or </a:t>
            </a:r>
            <a:r>
              <a:rPr lang="en-US" sz="2400" i="1" u="sng" smtClean="0">
                <a:latin typeface="Vodafone Rg" panose="020B0606080202020204" pitchFamily="34" charset="0"/>
              </a:rPr>
              <a:t>underline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smtClean="0">
                <a:latin typeface="Vodafone Rg" panose="020B0606080202020204" pitchFamily="34" charset="0"/>
              </a:rPr>
              <a:t>All CAPS can make you seem like your shouting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smtClean="0">
                <a:latin typeface="Vodafone Rg" panose="020B0606080202020204" pitchFamily="34" charset="0"/>
              </a:rPr>
              <a:t>Use numbers or letters to list or indicate a sequence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smtClean="0">
                <a:latin typeface="Vodafone Rg" panose="020B0606080202020204" pitchFamily="34" charset="0"/>
              </a:rPr>
              <a:t>Use bullets to make it easy to read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smtClean="0">
                <a:latin typeface="Vodafone Rg" panose="020B0606080202020204" pitchFamily="34" charset="0"/>
              </a:rPr>
              <a:t>Use tables or pictures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smtClean="0">
                <a:latin typeface="Vodafone Rg" panose="020B0606080202020204" pitchFamily="34" charset="0"/>
              </a:rPr>
              <a:t>Keep the email one screen length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smtClean="0">
                <a:latin typeface="Vodafone Rg" panose="020B0606080202020204" pitchFamily="34" charset="0"/>
              </a:rPr>
              <a:t>One line paragraphs are acceptable in emails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smtClean="0">
                <a:latin typeface="Vodafone Rg" panose="020B0606080202020204" pitchFamily="34" charset="0"/>
              </a:rPr>
              <a:t>Use Vodafone font 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400" smtClean="0">
              <a:latin typeface="Vodafone Rg" panose="020B0606080202020204" pitchFamily="34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400" smtClean="0">
              <a:latin typeface="Vodafone Rg" panose="020B060608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dirty="0">
              <a:latin typeface="Vodafone Rg" panose="020B0606080202020204" pitchFamily="34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831844"/>
              </p:ext>
            </p:extLst>
          </p:nvPr>
        </p:nvGraphicFramePr>
        <p:xfrm>
          <a:off x="7126741" y="4830310"/>
          <a:ext cx="736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Packager Shell Object" showAsIcon="1" r:id="rId3" imgW="735840" imgH="481320" progId="Package">
                  <p:embed/>
                </p:oleObj>
              </mc:Choice>
              <mc:Fallback>
                <p:oleObj name="Packager Shell Object" showAsIcon="1" r:id="rId3" imgW="735840" imgH="4813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26741" y="4830310"/>
                        <a:ext cx="73660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14150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1075988" cy="922338"/>
          </a:xfrm>
        </p:spPr>
        <p:txBody>
          <a:bodyPr anchor="ctr">
            <a:normAutofit/>
          </a:bodyPr>
          <a:lstStyle/>
          <a:p>
            <a:pPr>
              <a:lnSpc>
                <a:spcPts val="3438"/>
              </a:lnSpc>
            </a:pPr>
            <a:r>
              <a:rPr lang="en-GB" altLang="en-US" sz="3200" b="1" dirty="0">
                <a:solidFill>
                  <a:srgbClr val="FF0000"/>
                </a:solidFill>
                <a:latin typeface="Vodafone Rg" panose="020B0606080202020204" pitchFamily="34" charset="0"/>
              </a:rPr>
              <a:t>Let’s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6470" y="922337"/>
            <a:ext cx="8229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Vodafone Rg" panose="020B0606080202020204" pitchFamily="34" charset="0"/>
              </a:rPr>
              <a:t>Write a mail to the customer who wants to book a TT for link down but has not provided any of the details you require.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Vodafone Rg" panose="020B060608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2400" dirty="0" smtClean="0">
              <a:latin typeface="Vodafone Rg" panose="020B060608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Vodafone Rg" panose="020B0606080202020204" pitchFamily="34" charset="0"/>
              </a:rPr>
              <a:t>Write a mail to a customer stating that you have not observed any problem in Vodafone’s network and the link is working fine.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Vodafone Rg" panose="020B060608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Vodafone Rg" panose="020B0606080202020204" pitchFamily="34" charset="0"/>
              </a:rPr>
              <a:t>Write a mail to your manager asking him to approve leaves as your sister is getting married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Vodafone Rg" panose="020B060608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>
                <a:latin typeface="Vodafone Rg" panose="020B0606080202020204" pitchFamily="34" charset="0"/>
              </a:rPr>
              <a:t>Write a mail to the training team, requesting them to conduct XYZ training as it will enhance your skills.</a:t>
            </a:r>
            <a:endParaRPr lang="en-US" sz="2400" dirty="0"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8045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303" y="1354572"/>
            <a:ext cx="8393213" cy="4544459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Vodafone Rg" panose="020B0606080202020204" pitchFamily="34" charset="0"/>
              </a:rPr>
              <a:t>Dear Vodafone,</a:t>
            </a:r>
          </a:p>
          <a:p>
            <a:endParaRPr lang="en-US" dirty="0">
              <a:latin typeface="Vodafone Rg" panose="020B0606080202020204" pitchFamily="34" charset="0"/>
            </a:endParaRPr>
          </a:p>
          <a:p>
            <a:r>
              <a:rPr lang="en-US" dirty="0" smtClean="0">
                <a:latin typeface="Vodafone Rg" panose="020B0606080202020204" pitchFamily="34" charset="0"/>
              </a:rPr>
              <a:t>Please book a ticket. My link is down since 20 minutes. </a:t>
            </a:r>
            <a:r>
              <a:rPr lang="en-US" dirty="0">
                <a:latin typeface="Vodafone Rg" panose="020B0606080202020204" pitchFamily="34" charset="0"/>
              </a:rPr>
              <a:t>Circuit id </a:t>
            </a:r>
            <a:r>
              <a:rPr lang="en-US" dirty="0" err="1" smtClean="0">
                <a:latin typeface="Vodafone Rg" panose="020B0606080202020204" pitchFamily="34" charset="0"/>
              </a:rPr>
              <a:t>xxxxxxxxxxx</a:t>
            </a:r>
            <a:r>
              <a:rPr lang="en-US" dirty="0" smtClean="0">
                <a:latin typeface="Vodafone Rg" panose="020B0606080202020204" pitchFamily="34" charset="0"/>
              </a:rPr>
              <a:t>.</a:t>
            </a:r>
          </a:p>
          <a:p>
            <a:endParaRPr lang="en-US" dirty="0">
              <a:latin typeface="Vodafone Rg" panose="020B0606080202020204" pitchFamily="34" charset="0"/>
            </a:endParaRPr>
          </a:p>
          <a:p>
            <a:r>
              <a:rPr lang="en-US" dirty="0" smtClean="0">
                <a:latin typeface="Vodafone Rg" panose="020B0606080202020204" pitchFamily="34" charset="0"/>
              </a:rPr>
              <a:t>Please solve asap.</a:t>
            </a:r>
          </a:p>
          <a:p>
            <a:endParaRPr lang="en-US" dirty="0">
              <a:latin typeface="Vodafone Rg" panose="020B0606080202020204" pitchFamily="34" charset="0"/>
            </a:endParaRPr>
          </a:p>
          <a:p>
            <a:r>
              <a:rPr lang="en-US" dirty="0" smtClean="0">
                <a:latin typeface="Vodafone Rg" panose="020B0606080202020204" pitchFamily="34" charset="0"/>
              </a:rPr>
              <a:t>Regards,</a:t>
            </a:r>
          </a:p>
          <a:p>
            <a:r>
              <a:rPr lang="en-US" dirty="0" err="1" smtClean="0">
                <a:latin typeface="Vodafone Rg" panose="020B0606080202020204" pitchFamily="34" charset="0"/>
              </a:rPr>
              <a:t>Vikaskumar</a:t>
            </a:r>
            <a:r>
              <a:rPr lang="en-US" dirty="0" smtClean="0">
                <a:latin typeface="Vodafone Rg" panose="020B0606080202020204" pitchFamily="34" charset="0"/>
              </a:rPr>
              <a:t> </a:t>
            </a:r>
            <a:r>
              <a:rPr lang="en-US" dirty="0" err="1" smtClean="0">
                <a:latin typeface="Vodafone Rg" panose="020B0606080202020204" pitchFamily="34" charset="0"/>
              </a:rPr>
              <a:t>Jha</a:t>
            </a:r>
            <a:endParaRPr lang="en-US" dirty="0">
              <a:latin typeface="Vodafone Rg" panose="020B0606080202020204" pitchFamily="34" charset="0"/>
            </a:endParaRPr>
          </a:p>
        </p:txBody>
      </p:sp>
      <p:sp>
        <p:nvSpPr>
          <p:cNvPr id="11266" name="Title 4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1075988" cy="922338"/>
          </a:xfrm>
        </p:spPr>
        <p:txBody>
          <a:bodyPr anchor="ctr">
            <a:normAutofit/>
          </a:bodyPr>
          <a:lstStyle/>
          <a:p>
            <a:pPr>
              <a:lnSpc>
                <a:spcPts val="3438"/>
              </a:lnSpc>
            </a:pPr>
            <a:r>
              <a:rPr lang="en-GB" altLang="en-US" sz="3200" b="1" dirty="0">
                <a:solidFill>
                  <a:srgbClr val="FF0000"/>
                </a:solidFill>
                <a:latin typeface="Vodafone Rg" panose="020B0606080202020204" pitchFamily="34" charset="0"/>
              </a:rPr>
              <a:t>Write a reply</a:t>
            </a:r>
            <a:endParaRPr lang="en-GB" altLang="en-US" sz="3200" b="1" dirty="0" smtClean="0">
              <a:solidFill>
                <a:srgbClr val="FF0000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0608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sz="half" idx="2"/>
          </p:nvPr>
        </p:nvSpPr>
        <p:spPr>
          <a:xfrm>
            <a:off x="417444" y="1684893"/>
            <a:ext cx="8393213" cy="40698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>
                <a:latin typeface="Vodafone Rg" panose="020B0606080202020204" pitchFamily="34" charset="0"/>
              </a:rPr>
              <a:t>Dear Vodafone,</a:t>
            </a:r>
          </a:p>
          <a:p>
            <a:endParaRPr lang="en-US" dirty="0" smtClean="0">
              <a:latin typeface="Vodafone Rg" panose="020B0606080202020204" pitchFamily="34" charset="0"/>
            </a:endParaRPr>
          </a:p>
          <a:p>
            <a:r>
              <a:rPr lang="en-US" dirty="0" smtClean="0">
                <a:latin typeface="Vodafone Rg" panose="020B0606080202020204" pitchFamily="34" charset="0"/>
              </a:rPr>
              <a:t>Please give an update on ticket EN_IM_20170118_123456.</a:t>
            </a:r>
          </a:p>
          <a:p>
            <a:endParaRPr lang="en-US" dirty="0">
              <a:latin typeface="Vodafone Rg" panose="020B0606080202020204" pitchFamily="34" charset="0"/>
            </a:endParaRPr>
          </a:p>
          <a:p>
            <a:r>
              <a:rPr lang="en-US" dirty="0" smtClean="0">
                <a:latin typeface="Vodafone Rg" panose="020B0606080202020204" pitchFamily="34" charset="0"/>
              </a:rPr>
              <a:t>Regards,</a:t>
            </a:r>
          </a:p>
          <a:p>
            <a:r>
              <a:rPr lang="en-US" dirty="0" smtClean="0">
                <a:latin typeface="Vodafone Rg" panose="020B0606080202020204" pitchFamily="34" charset="0"/>
              </a:rPr>
              <a:t>Siddharth</a:t>
            </a:r>
            <a:endParaRPr lang="en-US" dirty="0">
              <a:latin typeface="Vodafone Rg" panose="020B0606080202020204" pitchFamily="34" charset="0"/>
            </a:endParaRPr>
          </a:p>
        </p:txBody>
      </p:sp>
      <p:sp>
        <p:nvSpPr>
          <p:cNvPr id="11266" name="Title 4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1075988" cy="922338"/>
          </a:xfrm>
        </p:spPr>
        <p:txBody>
          <a:bodyPr anchor="ctr">
            <a:normAutofit/>
          </a:bodyPr>
          <a:lstStyle/>
          <a:p>
            <a:pPr>
              <a:lnSpc>
                <a:spcPts val="3438"/>
              </a:lnSpc>
            </a:pPr>
            <a:r>
              <a:rPr lang="en-GB" altLang="en-US" sz="3200" b="1" dirty="0">
                <a:solidFill>
                  <a:srgbClr val="FF0000"/>
                </a:solidFill>
                <a:latin typeface="Vodafone Rg" panose="020B0606080202020204" pitchFamily="34" charset="0"/>
              </a:rPr>
              <a:t>Write a reply</a:t>
            </a:r>
            <a:endParaRPr lang="en-GB" altLang="en-US" sz="3200" b="1" dirty="0" smtClean="0">
              <a:solidFill>
                <a:srgbClr val="FF0000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59534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1075988" cy="922338"/>
          </a:xfrm>
        </p:spPr>
        <p:txBody>
          <a:bodyPr anchor="ctr">
            <a:normAutofit/>
          </a:bodyPr>
          <a:lstStyle/>
          <a:p>
            <a:pPr algn="l">
              <a:lnSpc>
                <a:spcPts val="3438"/>
              </a:lnSpc>
            </a:pPr>
            <a:r>
              <a:rPr lang="en-GB" altLang="en-US" sz="3200" b="1" dirty="0" smtClean="0">
                <a:solidFill>
                  <a:srgbClr val="FF0000"/>
                </a:solidFill>
                <a:latin typeface="Vodafone Rg" panose="020B0606080202020204" pitchFamily="34" charset="0"/>
              </a:rPr>
              <a:t>Email Etiquettes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633" y="224713"/>
            <a:ext cx="5608983" cy="51228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53" y="1320041"/>
            <a:ext cx="3382203" cy="333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900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1075988" cy="922338"/>
          </a:xfrm>
        </p:spPr>
        <p:txBody>
          <a:bodyPr anchor="ctr">
            <a:normAutofit/>
          </a:bodyPr>
          <a:lstStyle/>
          <a:p>
            <a:pPr>
              <a:lnSpc>
                <a:spcPts val="3438"/>
              </a:lnSpc>
            </a:pPr>
            <a:r>
              <a:rPr lang="en-US" altLang="en-US" sz="3200" b="1" dirty="0">
                <a:solidFill>
                  <a:srgbClr val="FF0000"/>
                </a:solidFill>
                <a:latin typeface="Vodafone Rg" panose="020B0606080202020204" pitchFamily="34" charset="0"/>
              </a:rPr>
              <a:t>Let’s Practice- rewrite this mail</a:t>
            </a:r>
            <a:endParaRPr lang="en-GB" altLang="en-US" sz="3200" b="1" dirty="0" smtClean="0">
              <a:solidFill>
                <a:srgbClr val="FF0000"/>
              </a:solidFill>
              <a:latin typeface="Vodafone Rg" panose="020B060608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5396" y="875733"/>
            <a:ext cx="8477535" cy="470898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A" sz="2000" dirty="0">
                <a:solidFill>
                  <a:prstClr val="black"/>
                </a:solidFill>
                <a:latin typeface="Vodafone Rg" panose="020B0606080202020204" pitchFamily="34" charset="0"/>
              </a:rPr>
              <a:t>Dear Customer,</a:t>
            </a:r>
            <a:endParaRPr lang="en-US" sz="2000" dirty="0">
              <a:solidFill>
                <a:prstClr val="black"/>
              </a:solidFill>
              <a:latin typeface="Vodafone Rg" panose="020B0606080202020204" pitchFamily="34" charset="0"/>
            </a:endParaRPr>
          </a:p>
          <a:p>
            <a:r>
              <a:rPr lang="en-CA" sz="2000" dirty="0">
                <a:solidFill>
                  <a:prstClr val="black"/>
                </a:solidFill>
                <a:latin typeface="Vodafone Rg" panose="020B0606080202020204" pitchFamily="34" charset="0"/>
              </a:rPr>
              <a:t> </a:t>
            </a:r>
            <a:endParaRPr lang="en-US" sz="2000" dirty="0">
              <a:solidFill>
                <a:prstClr val="black"/>
              </a:solidFill>
              <a:latin typeface="Vodafone Rg" panose="020B0606080202020204" pitchFamily="34" charset="0"/>
            </a:endParaRPr>
          </a:p>
          <a:p>
            <a:r>
              <a:rPr lang="en-CA" sz="2000" dirty="0" smtClean="0">
                <a:solidFill>
                  <a:prstClr val="black"/>
                </a:solidFill>
                <a:latin typeface="Vodafone Rg" panose="020B0606080202020204" pitchFamily="34" charset="0"/>
              </a:rPr>
              <a:t>Apologies for the delay.</a:t>
            </a:r>
            <a:endParaRPr lang="en-US" sz="2000" dirty="0" smtClean="0">
              <a:solidFill>
                <a:prstClr val="black"/>
              </a:solidFill>
              <a:latin typeface="Vodafone Rg" panose="020B0606080202020204" pitchFamily="34" charset="0"/>
            </a:endParaRPr>
          </a:p>
          <a:p>
            <a:r>
              <a:rPr lang="en-CA" sz="2000" dirty="0" smtClean="0">
                <a:solidFill>
                  <a:prstClr val="black"/>
                </a:solidFill>
                <a:latin typeface="Vodafone Rg" panose="020B0606080202020204" pitchFamily="34" charset="0"/>
              </a:rPr>
              <a:t> </a:t>
            </a:r>
            <a:endParaRPr lang="en-US" sz="2000" dirty="0" smtClean="0">
              <a:solidFill>
                <a:prstClr val="black"/>
              </a:solidFill>
              <a:latin typeface="Vodafone Rg" panose="020B0606080202020204" pitchFamily="34" charset="0"/>
            </a:endParaRPr>
          </a:p>
          <a:p>
            <a:r>
              <a:rPr lang="en-CA" sz="2000" dirty="0" smtClean="0">
                <a:solidFill>
                  <a:prstClr val="black"/>
                </a:solidFill>
                <a:latin typeface="Vodafone Rg" panose="020B0606080202020204" pitchFamily="34" charset="0"/>
              </a:rPr>
              <a:t>Team </a:t>
            </a:r>
            <a:r>
              <a:rPr lang="en-CA" sz="2000" dirty="0">
                <a:solidFill>
                  <a:prstClr val="black"/>
                </a:solidFill>
                <a:latin typeface="Vodafone Rg" panose="020B0606080202020204" pitchFamily="34" charset="0"/>
              </a:rPr>
              <a:t>is still working on the restoration as it </a:t>
            </a:r>
            <a:r>
              <a:rPr lang="en-CA" sz="2000" dirty="0" smtClean="0">
                <a:solidFill>
                  <a:prstClr val="black"/>
                </a:solidFill>
                <a:latin typeface="Vodafone Rg" panose="020B0606080202020204" pitchFamily="34" charset="0"/>
              </a:rPr>
              <a:t> </a:t>
            </a:r>
            <a:r>
              <a:rPr lang="en-CA" sz="2000" dirty="0">
                <a:solidFill>
                  <a:prstClr val="black"/>
                </a:solidFill>
                <a:latin typeface="Vodafone Rg" panose="020B0606080202020204" pitchFamily="34" charset="0"/>
              </a:rPr>
              <a:t>getting delayed due to heavy rain. Extended ETR is till 1.00 IST 21st September.</a:t>
            </a:r>
            <a:endParaRPr lang="en-US" sz="2000" dirty="0">
              <a:solidFill>
                <a:prstClr val="black"/>
              </a:solidFill>
              <a:latin typeface="Vodafone Rg" panose="020B0606080202020204" pitchFamily="34" charset="0"/>
            </a:endParaRPr>
          </a:p>
          <a:p>
            <a:r>
              <a:rPr lang="en-CA" sz="2000" dirty="0">
                <a:solidFill>
                  <a:prstClr val="black"/>
                </a:solidFill>
                <a:latin typeface="Vodafone Rg" panose="020B0606080202020204" pitchFamily="34" charset="0"/>
              </a:rPr>
              <a:t> </a:t>
            </a:r>
            <a:endParaRPr lang="en-US" sz="2000" dirty="0">
              <a:solidFill>
                <a:prstClr val="black"/>
              </a:solidFill>
              <a:latin typeface="Vodafone Rg" panose="020B0606080202020204" pitchFamily="34" charset="0"/>
            </a:endParaRPr>
          </a:p>
          <a:p>
            <a:r>
              <a:rPr lang="en-CA" sz="2000" dirty="0">
                <a:solidFill>
                  <a:prstClr val="black"/>
                </a:solidFill>
                <a:latin typeface="Vodafone Rg" panose="020B0606080202020204" pitchFamily="34" charset="0"/>
              </a:rPr>
              <a:t>We will keep you posted further.</a:t>
            </a:r>
            <a:endParaRPr lang="en-US" sz="2000" dirty="0">
              <a:solidFill>
                <a:prstClr val="black"/>
              </a:solidFill>
              <a:latin typeface="Vodafone Rg" panose="020B0606080202020204" pitchFamily="34" charset="0"/>
            </a:endParaRPr>
          </a:p>
          <a:p>
            <a:r>
              <a:rPr lang="en-CA" sz="2000" dirty="0">
                <a:solidFill>
                  <a:prstClr val="black"/>
                </a:solidFill>
                <a:latin typeface="Vodafone Rg" panose="020B0606080202020204" pitchFamily="34" charset="0"/>
              </a:rPr>
              <a:t>  </a:t>
            </a:r>
            <a:endParaRPr lang="en-US" sz="2000" dirty="0">
              <a:solidFill>
                <a:prstClr val="black"/>
              </a:solidFill>
              <a:latin typeface="Vodafone Rg" panose="020B0606080202020204" pitchFamily="34" charset="0"/>
            </a:endParaRPr>
          </a:p>
          <a:p>
            <a:r>
              <a:rPr lang="en-CA" sz="2000" dirty="0">
                <a:solidFill>
                  <a:prstClr val="black"/>
                </a:solidFill>
                <a:latin typeface="Vodafone Rg" panose="020B0606080202020204" pitchFamily="34" charset="0"/>
              </a:rPr>
              <a:t>Thanks &amp; Regards,</a:t>
            </a:r>
            <a:endParaRPr lang="en-US" sz="2000" dirty="0">
              <a:solidFill>
                <a:prstClr val="black"/>
              </a:solidFill>
              <a:latin typeface="Vodafone Rg" panose="020B0606080202020204" pitchFamily="34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Vodafone Rg" panose="020B0606080202020204" pitchFamily="34" charset="0"/>
              </a:rPr>
              <a:t>Earl Grey</a:t>
            </a:r>
          </a:p>
          <a:p>
            <a:r>
              <a:rPr lang="en-CA" sz="2000" dirty="0">
                <a:solidFill>
                  <a:prstClr val="black"/>
                </a:solidFill>
                <a:latin typeface="Vodafone Rg" panose="020B0606080202020204" pitchFamily="34" charset="0"/>
              </a:rPr>
              <a:t> </a:t>
            </a:r>
            <a:endParaRPr lang="en-US" sz="2000" dirty="0">
              <a:solidFill>
                <a:prstClr val="black"/>
              </a:solidFill>
              <a:latin typeface="Vodafone Rg" panose="020B0606080202020204" pitchFamily="34" charset="0"/>
            </a:endParaRPr>
          </a:p>
          <a:p>
            <a:r>
              <a:rPr lang="en-US" sz="2000" dirty="0">
                <a:solidFill>
                  <a:prstClr val="black"/>
                </a:solidFill>
                <a:latin typeface="Vodafone Rg" panose="020B0606080202020204" pitchFamily="34" charset="0"/>
              </a:rPr>
              <a:t>ABCD Desk</a:t>
            </a:r>
          </a:p>
          <a:p>
            <a:r>
              <a:rPr lang="en-CA" sz="2000" dirty="0" smtClean="0">
                <a:solidFill>
                  <a:prstClr val="black"/>
                </a:solidFill>
                <a:latin typeface="Vodafone Rg" panose="020B0606080202020204" pitchFamily="34" charset="0"/>
              </a:rPr>
              <a:t>Vodafone</a:t>
            </a:r>
            <a:endParaRPr lang="en-US" sz="2000" dirty="0">
              <a:solidFill>
                <a:prstClr val="black"/>
              </a:solidFill>
              <a:latin typeface="Vodafone Rg" panose="020B0606080202020204" pitchFamily="34" charset="0"/>
            </a:endParaRPr>
          </a:p>
          <a:p>
            <a:r>
              <a:rPr lang="en-CA" sz="2000" dirty="0">
                <a:solidFill>
                  <a:prstClr val="black"/>
                </a:solidFill>
                <a:latin typeface="Vodafone Rg" panose="020B0606080202020204" pitchFamily="34" charset="0"/>
              </a:rPr>
              <a:t>India</a:t>
            </a:r>
            <a:endParaRPr lang="en-US" sz="2000" dirty="0">
              <a:solidFill>
                <a:prstClr val="black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6888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21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29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half" idx="2"/>
          </p:nvPr>
        </p:nvSpPr>
        <p:spPr>
          <a:xfrm>
            <a:off x="309112" y="1240529"/>
            <a:ext cx="8384039" cy="4900964"/>
          </a:xfrm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 smtClean="0"/>
              <a:t>Parts </a:t>
            </a:r>
            <a:r>
              <a:rPr lang="en-US" b="0" dirty="0"/>
              <a:t>of an email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Format and Structure of an email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Delivering the message appropriately through an email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1266" name="Title 4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1075988" cy="922338"/>
          </a:xfrm>
        </p:spPr>
        <p:txBody>
          <a:bodyPr anchor="ctr">
            <a:normAutofit/>
          </a:bodyPr>
          <a:lstStyle/>
          <a:p>
            <a:pPr>
              <a:lnSpc>
                <a:spcPts val="3438"/>
              </a:lnSpc>
            </a:pPr>
            <a:r>
              <a:rPr lang="en-GB" altLang="en-US" sz="3200" b="1" dirty="0">
                <a:solidFill>
                  <a:srgbClr val="FF0000"/>
                </a:solidFill>
                <a:latin typeface="Vodafone Rg" panose="020B0606080202020204" pitchFamily="34" charset="0"/>
              </a:rPr>
              <a:t>Agenda</a:t>
            </a:r>
            <a:endParaRPr lang="en-GB" altLang="en-US" sz="3200" b="1" dirty="0" smtClean="0">
              <a:solidFill>
                <a:srgbClr val="FF0000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0415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1075988" cy="922338"/>
          </a:xfrm>
        </p:spPr>
        <p:txBody>
          <a:bodyPr anchor="ctr">
            <a:normAutofit/>
          </a:bodyPr>
          <a:lstStyle/>
          <a:p>
            <a:pPr>
              <a:lnSpc>
                <a:spcPts val="3438"/>
              </a:lnSpc>
            </a:pPr>
            <a:r>
              <a:rPr lang="en-GB" altLang="en-US" sz="3200" b="1" dirty="0">
                <a:solidFill>
                  <a:srgbClr val="FF0000"/>
                </a:solidFill>
                <a:latin typeface="Vodafone Rg" panose="020B0606080202020204" pitchFamily="34" charset="0"/>
              </a:rPr>
              <a:t>Importance of Email Etiquette</a:t>
            </a:r>
            <a:endParaRPr lang="en-GB" altLang="en-US" sz="3200" b="1" dirty="0" smtClean="0">
              <a:solidFill>
                <a:srgbClr val="FF0000"/>
              </a:solidFill>
              <a:latin typeface="Vodafone Rg" panose="020B060608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23969"/>
            <a:ext cx="802095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smtClean="0">
              <a:latin typeface="Vodafone Rg" panose="020B0606080202020204" pitchFamily="34" charset="0"/>
            </a:endParaRPr>
          </a:p>
          <a:p>
            <a:r>
              <a:rPr lang="en-US" sz="2400" smtClean="0">
                <a:latin typeface="Vodafone Rg" panose="020B0606080202020204" pitchFamily="34" charset="0"/>
              </a:rPr>
              <a:t>Business writing is an important skill that you must possess.</a:t>
            </a:r>
          </a:p>
          <a:p>
            <a:endParaRPr lang="en-US" sz="2400" smtClean="0">
              <a:latin typeface="Vodafone Rg" panose="020B0606080202020204" pitchFamily="34" charset="0"/>
            </a:endParaRPr>
          </a:p>
          <a:p>
            <a:r>
              <a:rPr lang="en-US" sz="2400" smtClean="0">
                <a:latin typeface="Vodafone Rg" panose="020B0606080202020204" pitchFamily="34" charset="0"/>
              </a:rPr>
              <a:t>It helps you follow the global norms while writing emails to your internal and external stakeholders.</a:t>
            </a:r>
          </a:p>
          <a:p>
            <a:endParaRPr lang="en-US" sz="2400" smtClean="0">
              <a:latin typeface="Vodafone Rg" panose="020B0606080202020204" pitchFamily="34" charset="0"/>
            </a:endParaRPr>
          </a:p>
          <a:p>
            <a:r>
              <a:rPr lang="en-US" sz="2400" smtClean="0">
                <a:latin typeface="Vodafone Rg" panose="020B0606080202020204" pitchFamily="34" charset="0"/>
              </a:rPr>
              <a:t>Communicating clearly while writing, helps you create a positive impression.</a:t>
            </a:r>
            <a:endParaRPr lang="en-US" sz="2400" dirty="0"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7866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half" idx="2"/>
          </p:nvPr>
        </p:nvSpPr>
        <p:spPr>
          <a:xfrm>
            <a:off x="234530" y="1175731"/>
            <a:ext cx="7421408" cy="2797957"/>
          </a:xfrm>
          <a:prstGeom prst="rect">
            <a:avLst/>
          </a:prstGeo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0" dirty="0" smtClean="0">
                <a:latin typeface="+mj-lt"/>
              </a:rPr>
              <a:t>Sender: From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0" dirty="0" smtClean="0">
                <a:latin typeface="+mj-lt"/>
              </a:rPr>
              <a:t>Receiver: TO, CC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0" dirty="0" smtClean="0">
                <a:latin typeface="+mj-lt"/>
              </a:rPr>
              <a:t>Subject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0" dirty="0" smtClean="0">
                <a:latin typeface="+mj-lt"/>
              </a:rPr>
              <a:t>Salutation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0" dirty="0" smtClean="0">
                <a:latin typeface="+mj-lt"/>
              </a:rPr>
              <a:t>Body of the email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b="0" dirty="0" smtClean="0">
                <a:latin typeface="+mj-lt"/>
              </a:rPr>
              <a:t>Signature</a:t>
            </a:r>
            <a:endParaRPr lang="en-US" sz="1600" b="0" dirty="0">
              <a:latin typeface="+mj-lt"/>
            </a:endParaRPr>
          </a:p>
        </p:txBody>
      </p:sp>
      <p:sp>
        <p:nvSpPr>
          <p:cNvPr id="11266" name="Title 4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1075988" cy="922338"/>
          </a:xfrm>
        </p:spPr>
        <p:txBody>
          <a:bodyPr anchor="ctr">
            <a:normAutofit/>
          </a:bodyPr>
          <a:lstStyle/>
          <a:p>
            <a:pPr>
              <a:lnSpc>
                <a:spcPts val="3438"/>
              </a:lnSpc>
            </a:pPr>
            <a:r>
              <a:rPr lang="en-US" altLang="en-US" sz="3200" b="1" dirty="0">
                <a:solidFill>
                  <a:srgbClr val="FF0000"/>
                </a:solidFill>
                <a:latin typeface="Vodafone Rg" panose="020B0606080202020204" pitchFamily="34" charset="0"/>
              </a:rPr>
              <a:t>6 Parts of an email</a:t>
            </a:r>
            <a:endParaRPr lang="en-GB" altLang="en-US" sz="3200" b="1" dirty="0" smtClean="0">
              <a:solidFill>
                <a:srgbClr val="FF0000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371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1075988" cy="922338"/>
          </a:xfrm>
        </p:spPr>
        <p:txBody>
          <a:bodyPr anchor="ctr">
            <a:normAutofit/>
          </a:bodyPr>
          <a:lstStyle/>
          <a:p>
            <a:pPr>
              <a:lnSpc>
                <a:spcPts val="3438"/>
              </a:lnSpc>
            </a:pPr>
            <a:r>
              <a:rPr lang="en-GB" altLang="en-US" sz="3200" b="1" dirty="0">
                <a:solidFill>
                  <a:srgbClr val="FF0000"/>
                </a:solidFill>
                <a:latin typeface="Vodafone Rg" panose="020B0606080202020204" pitchFamily="34" charset="0"/>
              </a:rPr>
              <a:t>Selecting Your Audience</a:t>
            </a:r>
            <a:endParaRPr lang="en-GB" altLang="en-US" sz="3200" b="1" dirty="0" smtClean="0">
              <a:solidFill>
                <a:srgbClr val="FF0000"/>
              </a:solidFill>
              <a:latin typeface="Vodafone Rg" panose="020B0606080202020204" pitchFamily="34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5770" y="1035937"/>
            <a:ext cx="7620000" cy="50919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>
                <a:latin typeface="Vodafone Rg" panose="020B0606080202020204" pitchFamily="34" charset="0"/>
              </a:rPr>
              <a:t>Ensure that you are writing to the right person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>
                <a:latin typeface="Vodafone Rg" panose="020B0606080202020204" pitchFamily="34" charset="0"/>
              </a:rPr>
              <a:t>To: for people who need to take an action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>
                <a:latin typeface="Vodafone Rg" panose="020B0606080202020204" pitchFamily="34" charset="0"/>
              </a:rPr>
              <a:t>CC: for people who need to be in the loop, however may not actually take an action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>
                <a:latin typeface="Vodafone Rg" panose="020B0606080202020204" pitchFamily="34" charset="0"/>
              </a:rPr>
              <a:t>BCC: to be avoided at all times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>
                <a:latin typeface="Vodafone Rg" panose="020B0606080202020204" pitchFamily="34" charset="0"/>
              </a:rPr>
              <a:t>Make sure only necessary Distribution Lists are included.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400" dirty="0" smtClean="0">
              <a:latin typeface="Vodafone Rg" panose="020B060608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Vodafone Rg" panose="020B060608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106" y="3970511"/>
            <a:ext cx="164872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9229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1075988" cy="922338"/>
          </a:xfrm>
        </p:spPr>
        <p:txBody>
          <a:bodyPr anchor="ctr">
            <a:normAutofit/>
          </a:bodyPr>
          <a:lstStyle/>
          <a:p>
            <a:pPr>
              <a:lnSpc>
                <a:spcPts val="3438"/>
              </a:lnSpc>
            </a:pPr>
            <a:r>
              <a:rPr lang="en-US" altLang="en-US" sz="3200" b="1" dirty="0">
                <a:solidFill>
                  <a:srgbClr val="FF0000"/>
                </a:solidFill>
                <a:latin typeface="Vodafone Rg" panose="020B0606080202020204" pitchFamily="34" charset="0"/>
              </a:rPr>
              <a:t>Anticipating Three Typical Business Audiences : WHO</a:t>
            </a:r>
            <a:endParaRPr lang="en-GB" altLang="en-US" sz="3200" b="1" dirty="0" smtClean="0">
              <a:solidFill>
                <a:srgbClr val="FF0000"/>
              </a:solidFill>
              <a:latin typeface="Vodafone Rg" panose="020B060608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25577" y="2411895"/>
            <a:ext cx="3610318" cy="19348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IN" sz="1600" dirty="0">
                <a:latin typeface="Vodafone Rg" panose="020B0606080202020204" pitchFamily="34" charset="0"/>
              </a:rPr>
              <a:t>Be courteous</a:t>
            </a:r>
          </a:p>
          <a:p>
            <a:pPr marL="342900" indent="-342900"/>
            <a:r>
              <a:rPr lang="en-IN" sz="1600" dirty="0">
                <a:latin typeface="Vodafone Rg" panose="020B0606080202020204" pitchFamily="34" charset="0"/>
              </a:rPr>
              <a:t>Be concise</a:t>
            </a:r>
          </a:p>
          <a:p>
            <a:pPr marL="342900" indent="-342900"/>
            <a:r>
              <a:rPr lang="en-IN" sz="1600" dirty="0">
                <a:latin typeface="Vodafone Rg" panose="020B0606080202020204" pitchFamily="34" charset="0"/>
              </a:rPr>
              <a:t>Come to the point directly</a:t>
            </a:r>
          </a:p>
          <a:p>
            <a:pPr marL="342900" indent="-342900"/>
            <a:r>
              <a:rPr lang="en-IN" sz="1600" dirty="0">
                <a:latin typeface="Vodafone Rg" panose="020B0606080202020204" pitchFamily="34" charset="0"/>
              </a:rPr>
              <a:t>Keep your manager in loop</a:t>
            </a:r>
          </a:p>
          <a:p>
            <a:pPr marL="342900" indent="-342900"/>
            <a:r>
              <a:rPr lang="en-IN" sz="1600" dirty="0">
                <a:latin typeface="Vodafone Rg" panose="020B0606080202020204" pitchFamily="34" charset="0"/>
              </a:rPr>
              <a:t>Treat them equally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latin typeface="Vodafone Rg" panose="020B0606080202020204" pitchFamily="34" charset="0"/>
            </a:endParaRPr>
          </a:p>
        </p:txBody>
      </p:sp>
      <p:sp>
        <p:nvSpPr>
          <p:cNvPr id="5" name="Oval 15"/>
          <p:cNvSpPr>
            <a:spLocks noChangeArrowheads="1"/>
          </p:cNvSpPr>
          <p:nvPr/>
        </p:nvSpPr>
        <p:spPr bwMode="auto">
          <a:xfrm>
            <a:off x="4072366" y="499233"/>
            <a:ext cx="1693076" cy="1525294"/>
          </a:xfrm>
          <a:prstGeom prst="ellipse">
            <a:avLst/>
          </a:prstGeom>
          <a:solidFill>
            <a:srgbClr val="FF6600"/>
          </a:solidFill>
          <a:ln>
            <a:headEnd/>
            <a:tailEnd/>
          </a:ln>
          <a:effectLst>
            <a:outerShdw blurRad="254000" dist="228600" dir="8400000" rotWithShape="0">
              <a:srgbClr val="000000">
                <a:alpha val="35000"/>
              </a:srgbClr>
            </a:outerShdw>
            <a:softEdge rad="127000"/>
          </a:effectLst>
          <a:scene3d>
            <a:camera prst="isometricRightUp">
              <a:rot lat="1787040" lon="21010600" rev="1157717"/>
            </a:camera>
            <a:lightRig rig="morning" dir="t"/>
          </a:scene3d>
          <a:sp3d prstMaterial="dkEdge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 algn="ctr">
              <a:spcAft>
                <a:spcPct val="10000"/>
              </a:spcAft>
            </a:pPr>
            <a:r>
              <a:rPr lang="en-US" sz="2400" b="1" dirty="0">
                <a:solidFill>
                  <a:srgbClr val="002060"/>
                </a:solidFill>
              </a:rPr>
              <a:t>Customers</a:t>
            </a:r>
          </a:p>
        </p:txBody>
      </p:sp>
      <p:sp>
        <p:nvSpPr>
          <p:cNvPr id="6" name="Oval 13"/>
          <p:cNvSpPr>
            <a:spLocks noChangeArrowheads="1"/>
          </p:cNvSpPr>
          <p:nvPr/>
        </p:nvSpPr>
        <p:spPr bwMode="auto">
          <a:xfrm>
            <a:off x="829160" y="422776"/>
            <a:ext cx="1659243" cy="168616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headEnd/>
            <a:tailEnd/>
          </a:ln>
          <a:effectLst>
            <a:outerShdw blurRad="254000" dist="228600" dir="8400000" rotWithShape="0">
              <a:srgbClr val="000000">
                <a:alpha val="35000"/>
              </a:srgbClr>
            </a:outerShdw>
            <a:softEdge rad="127000"/>
          </a:effectLst>
          <a:scene3d>
            <a:camera prst="isometricRightUp">
              <a:rot lat="1787040" lon="21010600" rev="1157717"/>
            </a:camera>
            <a:lightRig rig="morning" dir="t"/>
          </a:scene3d>
          <a:sp3d prstMaterial="dkEdge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 algn="ctr">
              <a:spcAft>
                <a:spcPct val="10000"/>
              </a:spcAft>
            </a:pPr>
            <a:r>
              <a:rPr lang="en-US" sz="2400" b="1" dirty="0">
                <a:solidFill>
                  <a:srgbClr val="002060"/>
                </a:solidFill>
              </a:rPr>
              <a:t>Other teams</a:t>
            </a:r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7331654" y="422777"/>
            <a:ext cx="1693076" cy="15252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headEnd/>
            <a:tailEnd/>
          </a:ln>
          <a:effectLst>
            <a:outerShdw blurRad="254000" dist="228600" dir="8400000" rotWithShape="0">
              <a:srgbClr val="000000">
                <a:alpha val="35000"/>
              </a:srgbClr>
            </a:outerShdw>
            <a:softEdge rad="127000"/>
          </a:effectLst>
          <a:scene3d>
            <a:camera prst="isometricRightUp">
              <a:rot lat="1787040" lon="21010600" rev="1157717"/>
            </a:camera>
            <a:lightRig rig="morning" dir="t"/>
          </a:scene3d>
          <a:sp3d prstMaterial="dkEdge"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marL="457200" indent="-457200" algn="ctr">
              <a:spcAft>
                <a:spcPct val="10000"/>
              </a:spcAft>
            </a:pPr>
            <a:r>
              <a:rPr lang="en-US" sz="2400" b="1" dirty="0">
                <a:solidFill>
                  <a:srgbClr val="002060"/>
                </a:solidFill>
              </a:rPr>
              <a:t>Managers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168707" y="2422638"/>
            <a:ext cx="3610318" cy="19348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1600" dirty="0">
                <a:latin typeface="Vodafone Rg" panose="020B0606080202020204" pitchFamily="34" charset="0"/>
              </a:rPr>
              <a:t>Remember your Customer service skills</a:t>
            </a:r>
          </a:p>
          <a:p>
            <a:pPr marL="342900" indent="-342900"/>
            <a:r>
              <a:rPr lang="en-US" sz="1600" dirty="0">
                <a:latin typeface="Vodafone Rg" panose="020B0606080202020204" pitchFamily="34" charset="0"/>
              </a:rPr>
              <a:t>Be courteous and show respect</a:t>
            </a:r>
          </a:p>
          <a:p>
            <a:pPr marL="342900" indent="-342900"/>
            <a:r>
              <a:rPr lang="en-US" sz="1600" dirty="0">
                <a:latin typeface="Vodafone Rg" panose="020B0606080202020204" pitchFamily="34" charset="0"/>
              </a:rPr>
              <a:t>Try to set a positive tone </a:t>
            </a:r>
          </a:p>
          <a:p>
            <a:pPr marL="342900" indent="-342900"/>
            <a:r>
              <a:rPr lang="en-US" sz="1600" dirty="0">
                <a:latin typeface="Vodafone Rg" panose="020B0606080202020204" pitchFamily="34" charset="0"/>
              </a:rPr>
              <a:t>Have some degree of formality, depending on the type of customer</a:t>
            </a:r>
          </a:p>
          <a:p>
            <a:pPr marL="342900" indent="-342900"/>
            <a:r>
              <a:rPr lang="en-US" sz="1600" dirty="0">
                <a:latin typeface="Vodafone Rg" panose="020B0606080202020204" pitchFamily="34" charset="0"/>
              </a:rPr>
              <a:t>State what can be done or options or work arounds available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11838" y="2411895"/>
            <a:ext cx="3610318" cy="193481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IN" sz="1600" dirty="0">
                <a:latin typeface="Vodafone Rg" panose="020B0606080202020204" pitchFamily="34" charset="0"/>
              </a:rPr>
              <a:t>Always show respect, however you don’t have to be very formal</a:t>
            </a:r>
          </a:p>
          <a:p>
            <a:pPr marL="342900" indent="-342900"/>
            <a:r>
              <a:rPr lang="en-IN" sz="1600" dirty="0">
                <a:latin typeface="Vodafone Rg" panose="020B0606080202020204" pitchFamily="34" charset="0"/>
              </a:rPr>
              <a:t>Remember that your manager receives many mails</a:t>
            </a:r>
          </a:p>
          <a:p>
            <a:pPr marL="342900" indent="-342900"/>
            <a:r>
              <a:rPr lang="en-IN" sz="1600" dirty="0">
                <a:latin typeface="Vodafone Rg" panose="020B0606080202020204" pitchFamily="34" charset="0"/>
              </a:rPr>
              <a:t>Come to the point quickly</a:t>
            </a:r>
          </a:p>
          <a:p>
            <a:pPr marL="342900" indent="-342900"/>
            <a:r>
              <a:rPr lang="en-IN" sz="1600" dirty="0">
                <a:latin typeface="Vodafone Rg" panose="020B0606080202020204" pitchFamily="34" charset="0"/>
              </a:rPr>
              <a:t>Give enough background </a:t>
            </a:r>
          </a:p>
          <a:p>
            <a:pPr marL="342900" indent="-342900"/>
            <a:r>
              <a:rPr lang="en-IN" sz="1600" dirty="0">
                <a:latin typeface="Vodafone Rg" panose="020B0606080202020204" pitchFamily="34" charset="0"/>
              </a:rPr>
              <a:t>Remember you may have to follow up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1600" dirty="0" smtClean="0">
              <a:latin typeface="Vodafone Rg" panose="020B060608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1600" dirty="0"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4896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6" grpId="0" build="p" animBg="1"/>
      <p:bldP spid="7" grpId="0" build="p" animBg="1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1075988" cy="922338"/>
          </a:xfrm>
        </p:spPr>
        <p:txBody>
          <a:bodyPr anchor="ctr">
            <a:normAutofit/>
          </a:bodyPr>
          <a:lstStyle/>
          <a:p>
            <a:pPr>
              <a:lnSpc>
                <a:spcPts val="3438"/>
              </a:lnSpc>
            </a:pPr>
            <a:r>
              <a:rPr lang="en-US" altLang="en-US" sz="3200" b="1" dirty="0">
                <a:solidFill>
                  <a:srgbClr val="FF0000"/>
                </a:solidFill>
                <a:latin typeface="Vodafone Rg" panose="020B0606080202020204" pitchFamily="34" charset="0"/>
              </a:rPr>
              <a:t>Subject Line</a:t>
            </a:r>
            <a:endParaRPr lang="en-GB" altLang="en-US" sz="3200" b="1" dirty="0" smtClean="0">
              <a:solidFill>
                <a:srgbClr val="FF0000"/>
              </a:solidFill>
              <a:latin typeface="Vodafone Rg" panose="020B060608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5770" y="1035937"/>
            <a:ext cx="7620000" cy="509190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Should have minimum words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Should be grammatically accurate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Never be just : FYI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Always have TT reference wherever required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Give the reader an accurate picture of what the mail is about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Vodafone Rg" panose="020B0606080202020204" pitchFamily="34" charset="0"/>
              </a:rPr>
              <a:t>If the Email is complicated, try writing the subject line last this way your subject line and the contents of the mail match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050" y="1459597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2132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4"/>
          <p:cNvSpPr>
            <a:spLocks noGrp="1"/>
          </p:cNvSpPr>
          <p:nvPr>
            <p:ph type="ctrTitle" idx="4294967295"/>
          </p:nvPr>
        </p:nvSpPr>
        <p:spPr>
          <a:xfrm>
            <a:off x="0" y="0"/>
            <a:ext cx="11075988" cy="922338"/>
          </a:xfrm>
        </p:spPr>
        <p:txBody>
          <a:bodyPr anchor="ctr">
            <a:normAutofit/>
          </a:bodyPr>
          <a:lstStyle/>
          <a:p>
            <a:pPr>
              <a:lnSpc>
                <a:spcPts val="3438"/>
              </a:lnSpc>
            </a:pPr>
            <a:r>
              <a:rPr lang="en-US" altLang="en-US" sz="3200" b="1" dirty="0">
                <a:solidFill>
                  <a:srgbClr val="FF0000"/>
                </a:solidFill>
                <a:latin typeface="Vodafone Rg" panose="020B0606080202020204" pitchFamily="34" charset="0"/>
              </a:rPr>
              <a:t>Salutation</a:t>
            </a:r>
            <a:endParaRPr lang="en-GB" altLang="en-US" sz="3200" b="1" dirty="0" smtClean="0">
              <a:solidFill>
                <a:srgbClr val="FF0000"/>
              </a:solidFill>
              <a:latin typeface="Vodafone Rg" panose="020B060608020202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05770" y="1035937"/>
            <a:ext cx="7620000" cy="509190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Vodafone Rg" panose="020B0606080202020204" pitchFamily="34" charset="0"/>
              </a:rPr>
              <a:t>Always start with a salutation.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Vodafone Rg" panose="020B0606080202020204" pitchFamily="34" charset="0"/>
              </a:rPr>
              <a:t>Personalize the email by using the correct salutation and the customer’s name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Vodafone Rg" panose="020B0606080202020204" pitchFamily="34" charset="0"/>
              </a:rPr>
              <a:t>Acceptable Salutations:</a:t>
            </a:r>
          </a:p>
          <a:p>
            <a:pPr marL="608013" lvl="1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Vodafone Rg" panose="020B0606080202020204" pitchFamily="34" charset="0"/>
              </a:rPr>
              <a:t>Hi </a:t>
            </a:r>
            <a:r>
              <a:rPr lang="en-US" sz="2000" dirty="0" err="1">
                <a:latin typeface="Vodafone Rg" panose="020B0606080202020204" pitchFamily="34" charset="0"/>
              </a:rPr>
              <a:t>Sadhna</a:t>
            </a:r>
            <a:r>
              <a:rPr lang="en-US" sz="2000" dirty="0">
                <a:latin typeface="Vodafone Rg" panose="020B0606080202020204" pitchFamily="34" charset="0"/>
              </a:rPr>
              <a:t>,</a:t>
            </a:r>
          </a:p>
          <a:p>
            <a:pPr marL="608013" lvl="1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Vodafone Rg" panose="020B0606080202020204" pitchFamily="34" charset="0"/>
              </a:rPr>
              <a:t>Dear Mr. Joshi, ( only for extremely formal mails)</a:t>
            </a:r>
          </a:p>
          <a:p>
            <a:pPr marL="608013" lvl="1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Vodafone Rg" panose="020B0606080202020204" pitchFamily="34" charset="0"/>
              </a:rPr>
              <a:t>Dear Rajesh,</a:t>
            </a:r>
          </a:p>
          <a:p>
            <a:pPr marL="608013" lvl="1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Vodafone Rg" panose="020B0606080202020204" pitchFamily="34" charset="0"/>
              </a:rPr>
              <a:t>Hi Team (Acceptable for generic not directive information)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Vodafone Rg" panose="020B0606080202020204" pitchFamily="34" charset="0"/>
              </a:rPr>
              <a:t>Unacceptable Salutations:</a:t>
            </a:r>
          </a:p>
          <a:p>
            <a:pPr marL="608013" lvl="1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Vodafone Rg" panose="020B0606080202020204" pitchFamily="34" charset="0"/>
              </a:rPr>
              <a:t>Hey Kev</a:t>
            </a:r>
          </a:p>
          <a:p>
            <a:pPr marL="608013" lvl="1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Vodafone Rg" panose="020B0606080202020204" pitchFamily="34" charset="0"/>
              </a:rPr>
              <a:t>Or no salutation at all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Vodafone Rg" panose="020B060608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Vodafone Rg" panose="020B0606080202020204" pitchFamily="34" charset="0"/>
            </a:endParaRPr>
          </a:p>
        </p:txBody>
      </p:sp>
      <p:pic>
        <p:nvPicPr>
          <p:cNvPr id="5" name="Picture 2" descr="C:\Documents and Settings\panchali_renuse\Local Settings\Temporary Internet Files\Content.IE5\OLANSH6N\MC900432530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7958" y="2152884"/>
            <a:ext cx="1003193" cy="688760"/>
          </a:xfrm>
          <a:prstGeom prst="rect">
            <a:avLst/>
          </a:prstGeom>
          <a:noFill/>
        </p:spPr>
      </p:pic>
      <p:sp>
        <p:nvSpPr>
          <p:cNvPr id="6" name="Multiply 5"/>
          <p:cNvSpPr/>
          <p:nvPr/>
        </p:nvSpPr>
        <p:spPr>
          <a:xfrm>
            <a:off x="5660952" y="4400784"/>
            <a:ext cx="457200" cy="83820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0467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</p:bldLst>
  </p:timing>
</p:sld>
</file>

<file path=ppt/theme/theme1.xml><?xml version="1.0" encoding="utf-8"?>
<a:theme xmlns:a="http://schemas.openxmlformats.org/drawingml/2006/main" name="2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2.xml><?xml version="1.0" encoding="utf-8"?>
<a:theme xmlns:a="http://schemas.openxmlformats.org/drawingml/2006/main" name="1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3.xml><?xml version="1.0" encoding="utf-8"?>
<a:theme xmlns:a="http://schemas.openxmlformats.org/drawingml/2006/main" name="3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V! Layout_3</Template>
  <TotalTime>31</TotalTime>
  <Words>973</Words>
  <Application>Microsoft Office PowerPoint</Application>
  <PresentationFormat>Widescreen</PresentationFormat>
  <Paragraphs>183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ＭＳ Ｐゴシック</vt:lpstr>
      <vt:lpstr>ＭＳ Ｐゴシック</vt:lpstr>
      <vt:lpstr>Arial</vt:lpstr>
      <vt:lpstr>Calibri</vt:lpstr>
      <vt:lpstr>Poppins</vt:lpstr>
      <vt:lpstr>Vi</vt:lpstr>
      <vt:lpstr>Vi Heavy</vt:lpstr>
      <vt:lpstr>vodafone rg</vt:lpstr>
      <vt:lpstr>vodafone rg</vt:lpstr>
      <vt:lpstr>2_Office Theme</vt:lpstr>
      <vt:lpstr>1_Office Theme</vt:lpstr>
      <vt:lpstr>3_Office Theme</vt:lpstr>
      <vt:lpstr>Packager Shell Object</vt:lpstr>
      <vt:lpstr>PowerPoint Presentation</vt:lpstr>
      <vt:lpstr>Email Etiquettes</vt:lpstr>
      <vt:lpstr>Agenda</vt:lpstr>
      <vt:lpstr>Importance of Email Etiquette</vt:lpstr>
      <vt:lpstr>6 Parts of an email</vt:lpstr>
      <vt:lpstr>Selecting Your Audience</vt:lpstr>
      <vt:lpstr>Anticipating Three Typical Business Audiences : WHO</vt:lpstr>
      <vt:lpstr>Subject Line</vt:lpstr>
      <vt:lpstr>Salutation</vt:lpstr>
      <vt:lpstr>Body of the email</vt:lpstr>
      <vt:lpstr>Opening of the Email</vt:lpstr>
      <vt:lpstr>Paragraphs</vt:lpstr>
      <vt:lpstr>Bullets and  numbering</vt:lpstr>
      <vt:lpstr>Closing of the Email</vt:lpstr>
      <vt:lpstr>The Importance of Proofreading</vt:lpstr>
      <vt:lpstr>10 Tips for Formatting the Email</vt:lpstr>
      <vt:lpstr>Let’s Practice</vt:lpstr>
      <vt:lpstr>Write a reply</vt:lpstr>
      <vt:lpstr>Write a reply</vt:lpstr>
      <vt:lpstr>Let’s Practice- rewrite this mail</vt:lpstr>
      <vt:lpstr>Thank you !</vt:lpstr>
    </vt:vector>
  </TitlesOfParts>
  <Company>Vodafone India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Training, Vbs_cs (COR), Vodafone Idea (External)</dc:creator>
  <cp:lastModifiedBy>Training, Vbs_cs (COR), Vodafone Idea (External)</cp:lastModifiedBy>
  <cp:revision>9</cp:revision>
  <dcterms:created xsi:type="dcterms:W3CDTF">2020-02-10T06:41:50Z</dcterms:created>
  <dcterms:modified xsi:type="dcterms:W3CDTF">2022-04-06T20:05:47Z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732818bd-7e9d-4c86-9329-a93b7ec8b303</vt:lpwstr>
  </property>
  <property fmtid="{D5CDD505-2E9C-101B-9397-08002B2CF9AE}" pid="3" name="Classification">
    <vt:lpwstr>C2VILGeneral</vt:lpwstr>
  </property>
</Properties>
</file>