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3.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9" r:id="rId2"/>
    <p:sldMasterId id="2147483755" r:id="rId3"/>
    <p:sldMasterId id="2147483768" r:id="rId4"/>
  </p:sldMasterIdLst>
  <p:notesMasterIdLst>
    <p:notesMasterId r:id="rId25"/>
  </p:notesMasterIdLst>
  <p:sldIdLst>
    <p:sldId id="261" r:id="rId5"/>
    <p:sldId id="318" r:id="rId6"/>
    <p:sldId id="302" r:id="rId7"/>
    <p:sldId id="333" r:id="rId8"/>
    <p:sldId id="334" r:id="rId9"/>
    <p:sldId id="303" r:id="rId10"/>
    <p:sldId id="335" r:id="rId11"/>
    <p:sldId id="336" r:id="rId12"/>
    <p:sldId id="338" r:id="rId13"/>
    <p:sldId id="337" r:id="rId14"/>
    <p:sldId id="339" r:id="rId15"/>
    <p:sldId id="340" r:id="rId16"/>
    <p:sldId id="341" r:id="rId17"/>
    <p:sldId id="342" r:id="rId18"/>
    <p:sldId id="343" r:id="rId19"/>
    <p:sldId id="344" r:id="rId20"/>
    <p:sldId id="345" r:id="rId21"/>
    <p:sldId id="346" r:id="rId22"/>
    <p:sldId id="347"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B6642-40FE-4ED4-A235-781AFB30D87A}" type="datetimeFigureOut">
              <a:rPr lang="en-US" smtClean="0"/>
              <a:t>9/22/2023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98776-2F48-419A-B60F-49B97B21DAEC}" type="slidenum">
              <a:rPr lang="en-US" smtClean="0"/>
              <a:t>‹#›</a:t>
            </a:fld>
            <a:endParaRPr lang="en-US"/>
          </a:p>
        </p:txBody>
      </p:sp>
    </p:spTree>
    <p:extLst>
      <p:ext uri="{BB962C8B-B14F-4D97-AF65-F5344CB8AC3E}">
        <p14:creationId xmlns:p14="http://schemas.microsoft.com/office/powerpoint/2010/main" val="36115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13758665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12</a:t>
            </a:fld>
            <a:endParaRPr lang="en-IN" dirty="0">
              <a:solidFill>
                <a:prstClr val="black"/>
              </a:solidFill>
            </a:endParaRPr>
          </a:p>
        </p:txBody>
      </p:sp>
    </p:spTree>
    <p:extLst>
      <p:ext uri="{BB962C8B-B14F-4D97-AF65-F5344CB8AC3E}">
        <p14:creationId xmlns:p14="http://schemas.microsoft.com/office/powerpoint/2010/main" val="3043310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14</a:t>
            </a:fld>
            <a:endParaRPr lang="en-IN" dirty="0">
              <a:solidFill>
                <a:prstClr val="black"/>
              </a:solidFill>
            </a:endParaRPr>
          </a:p>
        </p:txBody>
      </p:sp>
    </p:spTree>
    <p:extLst>
      <p:ext uri="{BB962C8B-B14F-4D97-AF65-F5344CB8AC3E}">
        <p14:creationId xmlns:p14="http://schemas.microsoft.com/office/powerpoint/2010/main" val="1697597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15</a:t>
            </a:fld>
            <a:endParaRPr lang="en-IN" dirty="0">
              <a:solidFill>
                <a:prstClr val="black"/>
              </a:solidFill>
            </a:endParaRPr>
          </a:p>
        </p:txBody>
      </p:sp>
    </p:spTree>
    <p:extLst>
      <p:ext uri="{BB962C8B-B14F-4D97-AF65-F5344CB8AC3E}">
        <p14:creationId xmlns:p14="http://schemas.microsoft.com/office/powerpoint/2010/main" val="3207235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16</a:t>
            </a:fld>
            <a:endParaRPr lang="en-IN" dirty="0">
              <a:solidFill>
                <a:prstClr val="black"/>
              </a:solidFill>
            </a:endParaRPr>
          </a:p>
        </p:txBody>
      </p:sp>
    </p:spTree>
    <p:extLst>
      <p:ext uri="{BB962C8B-B14F-4D97-AF65-F5344CB8AC3E}">
        <p14:creationId xmlns:p14="http://schemas.microsoft.com/office/powerpoint/2010/main" val="3289365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17</a:t>
            </a:fld>
            <a:endParaRPr lang="en-IN" dirty="0">
              <a:solidFill>
                <a:prstClr val="black"/>
              </a:solidFill>
            </a:endParaRPr>
          </a:p>
        </p:txBody>
      </p:sp>
    </p:spTree>
    <p:extLst>
      <p:ext uri="{BB962C8B-B14F-4D97-AF65-F5344CB8AC3E}">
        <p14:creationId xmlns:p14="http://schemas.microsoft.com/office/powerpoint/2010/main" val="1598063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18</a:t>
            </a:fld>
            <a:endParaRPr lang="en-IN" dirty="0">
              <a:solidFill>
                <a:prstClr val="black"/>
              </a:solidFill>
            </a:endParaRPr>
          </a:p>
        </p:txBody>
      </p:sp>
    </p:spTree>
    <p:extLst>
      <p:ext uri="{BB962C8B-B14F-4D97-AF65-F5344CB8AC3E}">
        <p14:creationId xmlns:p14="http://schemas.microsoft.com/office/powerpoint/2010/main" val="4278974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4</a:t>
            </a:fld>
            <a:endParaRPr lang="en-IN" dirty="0">
              <a:solidFill>
                <a:prstClr val="black"/>
              </a:solidFill>
            </a:endParaRPr>
          </a:p>
        </p:txBody>
      </p:sp>
    </p:spTree>
    <p:extLst>
      <p:ext uri="{BB962C8B-B14F-4D97-AF65-F5344CB8AC3E}">
        <p14:creationId xmlns:p14="http://schemas.microsoft.com/office/powerpoint/2010/main" val="42890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5</a:t>
            </a:fld>
            <a:endParaRPr lang="en-IN" dirty="0">
              <a:solidFill>
                <a:prstClr val="black"/>
              </a:solidFill>
            </a:endParaRPr>
          </a:p>
        </p:txBody>
      </p:sp>
    </p:spTree>
    <p:extLst>
      <p:ext uri="{BB962C8B-B14F-4D97-AF65-F5344CB8AC3E}">
        <p14:creationId xmlns:p14="http://schemas.microsoft.com/office/powerpoint/2010/main" val="2331236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6</a:t>
            </a:fld>
            <a:endParaRPr lang="en-IN" dirty="0">
              <a:solidFill>
                <a:prstClr val="black"/>
              </a:solidFill>
            </a:endParaRPr>
          </a:p>
        </p:txBody>
      </p:sp>
    </p:spTree>
    <p:extLst>
      <p:ext uri="{BB962C8B-B14F-4D97-AF65-F5344CB8AC3E}">
        <p14:creationId xmlns:p14="http://schemas.microsoft.com/office/powerpoint/2010/main" val="83898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7</a:t>
            </a:fld>
            <a:endParaRPr lang="en-IN" dirty="0">
              <a:solidFill>
                <a:prstClr val="black"/>
              </a:solidFill>
            </a:endParaRPr>
          </a:p>
        </p:txBody>
      </p:sp>
    </p:spTree>
    <p:extLst>
      <p:ext uri="{BB962C8B-B14F-4D97-AF65-F5344CB8AC3E}">
        <p14:creationId xmlns:p14="http://schemas.microsoft.com/office/powerpoint/2010/main" val="752773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8</a:t>
            </a:fld>
            <a:endParaRPr lang="en-IN" dirty="0">
              <a:solidFill>
                <a:prstClr val="black"/>
              </a:solidFill>
            </a:endParaRPr>
          </a:p>
        </p:txBody>
      </p:sp>
    </p:spTree>
    <p:extLst>
      <p:ext uri="{BB962C8B-B14F-4D97-AF65-F5344CB8AC3E}">
        <p14:creationId xmlns:p14="http://schemas.microsoft.com/office/powerpoint/2010/main" val="2235374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9</a:t>
            </a:fld>
            <a:endParaRPr lang="en-IN" dirty="0">
              <a:solidFill>
                <a:prstClr val="black"/>
              </a:solidFill>
            </a:endParaRPr>
          </a:p>
        </p:txBody>
      </p:sp>
    </p:spTree>
    <p:extLst>
      <p:ext uri="{BB962C8B-B14F-4D97-AF65-F5344CB8AC3E}">
        <p14:creationId xmlns:p14="http://schemas.microsoft.com/office/powerpoint/2010/main" val="2823980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10</a:t>
            </a:fld>
            <a:endParaRPr lang="en-IN" dirty="0">
              <a:solidFill>
                <a:prstClr val="black"/>
              </a:solidFill>
            </a:endParaRPr>
          </a:p>
        </p:txBody>
      </p:sp>
    </p:spTree>
    <p:extLst>
      <p:ext uri="{BB962C8B-B14F-4D97-AF65-F5344CB8AC3E}">
        <p14:creationId xmlns:p14="http://schemas.microsoft.com/office/powerpoint/2010/main" val="3313605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11</a:t>
            </a:fld>
            <a:endParaRPr lang="en-IN" dirty="0">
              <a:solidFill>
                <a:prstClr val="black"/>
              </a:solidFill>
            </a:endParaRPr>
          </a:p>
        </p:txBody>
      </p:sp>
    </p:spTree>
    <p:extLst>
      <p:ext uri="{BB962C8B-B14F-4D97-AF65-F5344CB8AC3E}">
        <p14:creationId xmlns:p14="http://schemas.microsoft.com/office/powerpoint/2010/main" val="35253475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3.xml"/><Relationship Id="rId4" Type="http://schemas.openxmlformats.org/officeDocument/2006/relationships/image" Target="../media/image2.sv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8.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9.pn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0.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1.png"/><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1.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tif"/><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if"/><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tif"/><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ti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tif"/><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886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21698817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AF77-61C2-41F9-9B7E-7BCE42A1E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53FE6A-6C73-4A39-983B-2CCA51989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5A5A58-74EF-42E8-A551-E0FAC1A77EC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22-09-2023</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933794ED-015A-4565-9201-7A0F5F43ABA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A00B2857-77DD-48E0-83D4-E8512E549DD5}"/>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700747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9E790E-00F4-4750-9822-625974C18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E58627-045D-4200-B621-A8A22E7BE6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5A6A1-7AF9-4B24-A3E9-1C40CD34993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22-09-2023</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246BB773-92DB-4C73-9F86-E087EC6879A0}"/>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48B083D3-A280-437B-A7C0-3ECF466E77E6}"/>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6484732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256296113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3"/>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7804436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09032415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3"/>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a:solidFill>
                  <a:srgbClr val="2F3043"/>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400208320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87114470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3"/>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409372981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3"/>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80069343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3"/>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40216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95327801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3"/>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46077747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3"/>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47459237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3"/>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07037386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3"/>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32083232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42253834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37742574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26471864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42721605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331935731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458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22319582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2521373575"/>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195851601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7871350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5141072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2862325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32096081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172016729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47140432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91640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684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120823657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4759980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37159601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314795936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04016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243939892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41984461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60349458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70401414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1072760496"/>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2233387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2982612642"/>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49068708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128997223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397928350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12400696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01771799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982835689"/>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22-09-2023</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36812113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113265593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962048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3674866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693885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1778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1904966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3404688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2986146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660504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057908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7720945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398010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29389483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5558427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908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6416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41571148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362302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a:solidFill>
                  <a:srgbClr val="2F3043"/>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64406822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28379674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795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3711721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40162456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0648897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849833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4868947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1424215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7465451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4425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1675721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26401990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2230557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7511467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302102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22-09-2023</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0108575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2787083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38117899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205817174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8038980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8" name="Freeform: Shape 7">
                <a:extLst>
                  <a:ext uri="{FF2B5EF4-FFF2-40B4-BE49-F238E27FC236}">
                    <a16:creationId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a:solidFill>
                    <a:srgbClr val="2F3043"/>
                  </a:solidFill>
                </a:endParaRPr>
              </a:p>
            </p:txBody>
          </p:sp>
        </p:grpSp>
        <p:grpSp>
          <p:nvGrpSpPr>
            <p:cNvPr id="10" name="Graphic 2">
              <a:extLst>
                <a:ext uri="{FF2B5EF4-FFF2-40B4-BE49-F238E27FC236}">
                  <a16:creationId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16" name="Freeform: Shape 15">
                <a:extLst>
                  <a:ext uri="{FF2B5EF4-FFF2-40B4-BE49-F238E27FC236}">
                    <a16:creationId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grpSp>
      </p:grpSp>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986055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1802775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017919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534206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41942569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242384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3700182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D7C4C528-3EC4-4445-A9F3-0BF87C55BE3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28275426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142422700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6083635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130183734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4" name="Footer Placeholder 3"/>
          <p:cNvSpPr>
            <a:spLocks noGrp="1"/>
          </p:cNvSpPr>
          <p:nvPr>
            <p:ph type="ftr" sz="quarter" idx="11"/>
          </p:nvPr>
        </p:nvSpPr>
        <p:spPr/>
        <p:txBody>
          <a:bodyPr/>
          <a:lstStyle/>
          <a:p>
            <a:r>
              <a:rPr lang="en-IN">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spTree>
    <p:extLst>
      <p:ext uri="{BB962C8B-B14F-4D97-AF65-F5344CB8AC3E}">
        <p14:creationId xmlns:p14="http://schemas.microsoft.com/office/powerpoint/2010/main" val="131070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2220512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pic>
        <p:nvPicPr>
          <p:cNvPr id="8"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26489525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pic>
        <p:nvPicPr>
          <p:cNvPr id="10"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55134278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927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a:p>
        </p:txBody>
      </p:sp>
    </p:spTree>
    <p:extLst>
      <p:ext uri="{BB962C8B-B14F-4D97-AF65-F5344CB8AC3E}">
        <p14:creationId xmlns:p14="http://schemas.microsoft.com/office/powerpoint/2010/main" val="33211105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18401744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157196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3443750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68442476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2114362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234748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id="{57CD5037-D677-4EE0-9F13-0AB222299E2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617523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5358385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click icon to add chart</a:t>
            </a:r>
            <a:endParaRPr lang="en-IN" dirty="0"/>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6319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add your title</a:t>
            </a:r>
            <a:endParaRPr lang="en-IN" dirty="0"/>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click icon to add chart</a:t>
            </a:r>
            <a:endParaRPr lang="en-IN" dirty="0"/>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0043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401485427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solidFill>
                <a:srgbClr val="FFFFFF"/>
              </a:solidFill>
            </a:endParaRPr>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Tree>
    <p:extLst>
      <p:ext uri="{BB962C8B-B14F-4D97-AF65-F5344CB8AC3E}">
        <p14:creationId xmlns:p14="http://schemas.microsoft.com/office/powerpoint/2010/main" val="256016279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a:t>click icon to add table</a:t>
            </a:r>
            <a:endParaRPr lang="en-IN" dirty="0"/>
          </a:p>
        </p:txBody>
      </p:sp>
    </p:spTree>
    <p:extLst>
      <p:ext uri="{BB962C8B-B14F-4D97-AF65-F5344CB8AC3E}">
        <p14:creationId xmlns:p14="http://schemas.microsoft.com/office/powerpoint/2010/main" val="176853143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94309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click icon to add table</a:t>
            </a:r>
            <a:endParaRPr lang="en-IN" dirty="0"/>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245070542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220189510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09689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83053171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48601431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add your text here</a:t>
            </a:r>
            <a:endParaRPr lang="en-IN" dirty="0"/>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add your text here</a:t>
            </a:r>
            <a:endParaRPr lang="en-IN" dirty="0"/>
          </a:p>
        </p:txBody>
      </p:sp>
    </p:spTree>
    <p:extLst>
      <p:ext uri="{BB962C8B-B14F-4D97-AF65-F5344CB8AC3E}">
        <p14:creationId xmlns:p14="http://schemas.microsoft.com/office/powerpoint/2010/main" val="16435665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a:t>click to edit master title style</a:t>
            </a:r>
            <a:endParaRPr lang="en-IN" dirty="0"/>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add your text here…</a:t>
            </a:r>
            <a:endParaRPr lang="en-IN" dirty="0"/>
          </a:p>
        </p:txBody>
      </p:sp>
    </p:spTree>
    <p:extLst>
      <p:ext uri="{BB962C8B-B14F-4D97-AF65-F5344CB8AC3E}">
        <p14:creationId xmlns:p14="http://schemas.microsoft.com/office/powerpoint/2010/main" val="1039276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id="{A55997AB-F86B-4272-AC39-8B7059AFFE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62086663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Tree>
    <p:extLst>
      <p:ext uri="{BB962C8B-B14F-4D97-AF65-F5344CB8AC3E}">
        <p14:creationId xmlns:p14="http://schemas.microsoft.com/office/powerpoint/2010/main" val="94048898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Lorem 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case study</a:t>
            </a:r>
            <a:endParaRPr lang="en-IN" dirty="0"/>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add text here</a:t>
            </a:r>
            <a:endParaRPr lang="en-IN" dirty="0"/>
          </a:p>
        </p:txBody>
      </p: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Lcon</a:t>
            </a:r>
            <a:endParaRPr lang="en-IN" dirty="0"/>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Lorem ipsum dolor sit amet</a:t>
            </a:r>
            <a:endParaRPr lang="en-IN" dirty="0"/>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1725678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10969231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4104063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06951674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6EDF-5ED3-4668-BCD9-EB4F79AAAA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6E930-016D-4BED-9180-34FAF33DB25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a16="http://schemas.microsoft.com/office/drawing/2014/main" id="{3212EA30-ACCD-431F-A415-147428506270}"/>
              </a:ext>
            </a:extLst>
          </p:cNvPr>
          <p:cNvSpPr>
            <a:spLocks noGrp="1"/>
          </p:cNvSpPr>
          <p:nvPr>
            <p:ph type="dt" sz="half" idx="2"/>
          </p:nvPr>
        </p:nvSpPr>
        <p:spPr>
          <a:xfrm>
            <a:off x="4874167" y="6445125"/>
            <a:ext cx="2844800" cy="235075"/>
          </a:xfrm>
          <a:prstGeom prst="rect">
            <a:avLst/>
          </a:prstGeom>
        </p:spPr>
        <p:txBody>
          <a:bodyPr/>
          <a:lstStyle>
            <a:lvl1pPr>
              <a:defRPr sz="1067">
                <a:solidFill>
                  <a:srgbClr val="939598"/>
                </a:solidFill>
                <a:latin typeface="Vodafone Rg"/>
              </a:defRPr>
            </a:lvl1pPr>
          </a:lstStyle>
          <a:p>
            <a:pPr algn="ctr"/>
            <a:fld id="{78D53DAB-5996-48E1-9711-14CC5D86E979}" type="datetime3">
              <a:rPr lang="en-US" smtClean="0"/>
              <a:pPr algn="ctr"/>
              <a:t>22 September 2023</a:t>
            </a:fld>
            <a:endParaRPr lang="en-GB" dirty="0"/>
          </a:p>
        </p:txBody>
      </p:sp>
      <p:sp>
        <p:nvSpPr>
          <p:cNvPr id="7" name="Footer Placeholder 2">
            <a:extLst>
              <a:ext uri="{FF2B5EF4-FFF2-40B4-BE49-F238E27FC236}">
                <a16:creationId xmlns:a16="http://schemas.microsoft.com/office/drawing/2014/main" id="{9FFD93D7-C6D8-4B16-BAAE-50D8ACEF7188}"/>
              </a:ext>
            </a:extLst>
          </p:cNvPr>
          <p:cNvSpPr>
            <a:spLocks noGrp="1"/>
          </p:cNvSpPr>
          <p:nvPr>
            <p:ph type="ftr" sz="quarter" idx="3"/>
          </p:nvPr>
        </p:nvSpPr>
        <p:spPr>
          <a:xfrm>
            <a:off x="508001" y="6460667"/>
            <a:ext cx="2877073" cy="209075"/>
          </a:xfrm>
          <a:prstGeom prst="rect">
            <a:avLst/>
          </a:prstGeom>
        </p:spPr>
        <p:txBody>
          <a:bodyPr/>
          <a:lstStyle>
            <a:lvl1pPr>
              <a:defRPr sz="1067">
                <a:solidFill>
                  <a:srgbClr val="939598"/>
                </a:solidFill>
                <a:latin typeface="Vodafone Rg"/>
              </a:defRPr>
            </a:lvl1pPr>
          </a:lstStyle>
          <a:p>
            <a:r>
              <a:rPr lang="en-IN" dirty="0"/>
              <a:t>Insert Confidentiality Level in slide footer </a:t>
            </a:r>
          </a:p>
        </p:txBody>
      </p:sp>
    </p:spTree>
    <p:extLst>
      <p:ext uri="{BB962C8B-B14F-4D97-AF65-F5344CB8AC3E}">
        <p14:creationId xmlns:p14="http://schemas.microsoft.com/office/powerpoint/2010/main" val="67896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32053885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252308004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753C-4A44-4772-9D59-6183F24F5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5660E6-C14E-46A3-BDE4-F1615D79F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6A8146-A2D7-42C1-8202-31FFBBE3DCF1}"/>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22-09-2023</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8BB300DF-A18C-40D8-AFE7-1B60999C965A}"/>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822C44BA-08C7-4C0B-BDCB-4925F1CD91DA}"/>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6788936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8469-1D31-46C9-BFBC-BD99BBF63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5DF95-C33B-4283-8AC9-89A847EAB9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28F6E6-67D5-44A4-8C17-EEC05C7A4C5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22-09-2023</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3F69DF80-42A2-488B-B568-AB4CDAE262B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56D5E424-7592-49C7-B84A-14C137D357AC}"/>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8170252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DEFB-458F-469D-870C-863C7B579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1E0EE3-393F-4AAE-9997-ABFB2CF91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B46727-0812-464E-B0CC-C6C216448BC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22-09-2023</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id="{426CF91D-2DAA-4CB9-89F3-A0E08F58536B}"/>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id="{E18E125A-9E05-46CE-8624-904B700E284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9102249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89409-C1E9-4A95-B0F0-198800B9E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CF6EEF-A644-436A-9B1F-E7D3CDA0E6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2F66DB0-DB13-4089-B2A4-DAA2BE8E5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DAEC4D-438D-4F0E-9A7D-0BD18877D51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22-09-2023</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FF7F2715-8536-457B-88C9-29356D041CC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818B2816-D116-4708-B632-F614A03AA181}"/>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6756049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50630-21BF-44FF-BCA2-DF26E5BC45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F6B6DE-94AE-4573-8215-1AE337CDC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DC237-EAF4-4ECA-A35C-82A2442C3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F40680-B36D-4B37-BFAE-BC91A3E45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9135FC-4594-4856-AE9E-65947DBF3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697C4E-131D-4F6B-A04D-18DFC17B71F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22-09-2023</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id="{5676B664-C61A-455B-88AF-7AA90F36C764}"/>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id="{728E1FC8-80A4-43CE-BB03-01619E368C2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39906318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A2E8-9D04-4107-9110-4EABF2D100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24FE60-A4A2-49ED-8FDB-FB5277A4C0F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22-09-2023</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id="{2CC725C6-B104-412B-AA6E-849B04CC8664}"/>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id="{AA5470CE-F38C-48BF-B749-BD87DCA626BB}"/>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27917501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B55CE4-54FF-4267-83FA-2258BA698B8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22-09-2023</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id="{A270EC0D-542E-4C75-9AF2-62173BCFC70E}"/>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id="{BB8378FF-A32A-4210-B363-95A1992A1D5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5950478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97E8-3C38-4316-A0EB-995265AC2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974D3-F6AF-4B0A-B7D9-4E5EB6755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C40D14-F7FE-4C87-9949-6F457A611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DEC74-8E21-48DB-8949-61AC68C58C3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22-09-2023</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86BACD53-FD48-465C-B723-DFD6862943BE}"/>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CEB4A023-E182-4F40-8283-FFC36E0B920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3158551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B365-59EB-46EE-BA81-20BF929A6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9D35CA7-C233-449B-9D9D-7E3920929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C0E3E7-F596-48AD-A0FD-B9E8DF534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9A829-52DE-4607-96C0-2E4C5E6A5AF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22-09-2023</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id="{ED71A5F5-A24C-4E40-8D77-EE713B6D557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id="{1B5AB056-5CBA-49BB-B74D-6C2F9584618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0990169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2.sv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47" Type="http://schemas.openxmlformats.org/officeDocument/2006/relationships/image" Target="../media/image1.png"/><Relationship Id="rId7" Type="http://schemas.openxmlformats.org/officeDocument/2006/relationships/slideLayout" Target="../slideLayouts/slideLayout5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45" Type="http://schemas.openxmlformats.org/officeDocument/2006/relationships/slideLayout" Target="../slideLayouts/slideLayout90.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4" Type="http://schemas.openxmlformats.org/officeDocument/2006/relationships/slideLayout" Target="../slideLayouts/slideLayout89.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slideLayout" Target="../slideLayouts/slideLayout88.xml"/><Relationship Id="rId48" Type="http://schemas.openxmlformats.org/officeDocument/2006/relationships/image" Target="../media/image2.svg"/><Relationship Id="rId8" Type="http://schemas.openxmlformats.org/officeDocument/2006/relationships/slideLayout" Target="../slideLayouts/slideLayout53.xml"/><Relationship Id="rId3" Type="http://schemas.openxmlformats.org/officeDocument/2006/relationships/slideLayout" Target="../slideLayouts/slideLayout48.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46" Type="http://schemas.openxmlformats.org/officeDocument/2006/relationships/theme" Target="../theme/theme2.xml"/><Relationship Id="rId20" Type="http://schemas.openxmlformats.org/officeDocument/2006/relationships/slideLayout" Target="../slideLayouts/slideLayout65.xml"/><Relationship Id="rId41" Type="http://schemas.openxmlformats.org/officeDocument/2006/relationships/slideLayout" Target="../slideLayouts/slideLayout8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theme" Target="../theme/theme3.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9" Type="http://schemas.openxmlformats.org/officeDocument/2006/relationships/slideLayout" Target="../slideLayouts/slideLayout141.xml"/><Relationship Id="rId21" Type="http://schemas.openxmlformats.org/officeDocument/2006/relationships/slideLayout" Target="../slideLayouts/slideLayout123.xml"/><Relationship Id="rId34" Type="http://schemas.openxmlformats.org/officeDocument/2006/relationships/slideLayout" Target="../slideLayouts/slideLayout136.xml"/><Relationship Id="rId42" Type="http://schemas.openxmlformats.org/officeDocument/2006/relationships/slideLayout" Target="../slideLayouts/slideLayout144.xml"/><Relationship Id="rId47" Type="http://schemas.openxmlformats.org/officeDocument/2006/relationships/theme" Target="../theme/theme4.xml"/><Relationship Id="rId7" Type="http://schemas.openxmlformats.org/officeDocument/2006/relationships/slideLayout" Target="../slideLayouts/slideLayout109.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9" Type="http://schemas.openxmlformats.org/officeDocument/2006/relationships/slideLayout" Target="../slideLayouts/slideLayout131.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32" Type="http://schemas.openxmlformats.org/officeDocument/2006/relationships/slideLayout" Target="../slideLayouts/slideLayout134.xml"/><Relationship Id="rId37" Type="http://schemas.openxmlformats.org/officeDocument/2006/relationships/slideLayout" Target="../slideLayouts/slideLayout139.xml"/><Relationship Id="rId40" Type="http://schemas.openxmlformats.org/officeDocument/2006/relationships/slideLayout" Target="../slideLayouts/slideLayout142.xml"/><Relationship Id="rId45" Type="http://schemas.openxmlformats.org/officeDocument/2006/relationships/slideLayout" Target="../slideLayouts/slideLayout147.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36" Type="http://schemas.openxmlformats.org/officeDocument/2006/relationships/slideLayout" Target="../slideLayouts/slideLayout138.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31" Type="http://schemas.openxmlformats.org/officeDocument/2006/relationships/slideLayout" Target="../slideLayouts/slideLayout133.xml"/><Relationship Id="rId44" Type="http://schemas.openxmlformats.org/officeDocument/2006/relationships/slideLayout" Target="../slideLayouts/slideLayout146.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slideLayout" Target="../slideLayouts/slideLayout132.xml"/><Relationship Id="rId35" Type="http://schemas.openxmlformats.org/officeDocument/2006/relationships/slideLayout" Target="../slideLayouts/slideLayout137.xml"/><Relationship Id="rId43" Type="http://schemas.openxmlformats.org/officeDocument/2006/relationships/slideLayout" Target="../slideLayouts/slideLayout145.xml"/><Relationship Id="rId48" Type="http://schemas.openxmlformats.org/officeDocument/2006/relationships/image" Target="../media/image23.png"/><Relationship Id="rId8" Type="http://schemas.openxmlformats.org/officeDocument/2006/relationships/slideLayout" Target="../slideLayouts/slideLayout110.xml"/><Relationship Id="rId3" Type="http://schemas.openxmlformats.org/officeDocument/2006/relationships/slideLayout" Target="../slideLayouts/slideLayout105.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33" Type="http://schemas.openxmlformats.org/officeDocument/2006/relationships/slideLayout" Target="../slideLayouts/slideLayout135.xml"/><Relationship Id="rId38" Type="http://schemas.openxmlformats.org/officeDocument/2006/relationships/slideLayout" Target="../slideLayouts/slideLayout140.xml"/><Relationship Id="rId46" Type="http://schemas.openxmlformats.org/officeDocument/2006/relationships/slideLayout" Target="../slideLayouts/slideLayout148.xml"/><Relationship Id="rId20" Type="http://schemas.openxmlformats.org/officeDocument/2006/relationships/slideLayout" Target="../slideLayouts/slideLayout122.xml"/><Relationship Id="rId41" Type="http://schemas.openxmlformats.org/officeDocument/2006/relationships/slideLayout" Target="../slideLayouts/slideLayout1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7">
            <a:extLst>
              <a:ext uri="{96DAC541-7B7A-43D3-8B79-37D633B846F1}">
                <asvg:svgBlip xmlns:asvg="http://schemas.microsoft.com/office/drawing/2016/SVG/main" r:embed="rId48"/>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788827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7">
            <a:extLst>
              <a:ext uri="{96DAC541-7B7A-43D3-8B79-37D633B846F1}">
                <asvg:svgBlip xmlns:asvg="http://schemas.microsoft.com/office/drawing/2016/SVG/main" r:embed="rId48"/>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369794567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43" r:id="rId34"/>
    <p:sldLayoutId id="2147483744" r:id="rId35"/>
    <p:sldLayoutId id="2147483745" r:id="rId36"/>
    <p:sldLayoutId id="2147483746" r:id="rId37"/>
    <p:sldLayoutId id="2147483747" r:id="rId38"/>
    <p:sldLayoutId id="2147483748" r:id="rId39"/>
    <p:sldLayoutId id="2147483749" r:id="rId40"/>
    <p:sldLayoutId id="2147483750" r:id="rId41"/>
    <p:sldLayoutId id="2147483751" r:id="rId42"/>
    <p:sldLayoutId id="2147483752" r:id="rId43"/>
    <p:sldLayoutId id="2147483753" r:id="rId44"/>
    <p:sldLayoutId id="2147483754" r:id="rId45"/>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C5339-FCEB-43EE-9B45-552BF7227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96DD58-85D3-41B5-B87F-5966E30704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288C0-CA8E-43DD-8C6F-5E28AA3B0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2A3C1-3EE7-4FC9-8948-4B19174F1E10}" type="datetimeFigureOut">
              <a:rPr lang="en-IN" smtClean="0">
                <a:solidFill>
                  <a:prstClr val="black">
                    <a:tint val="75000"/>
                  </a:prstClr>
                </a:solidFill>
              </a:rPr>
              <a:pPr/>
              <a:t>22-09-2023</a:t>
            </a:fld>
            <a:endParaRPr lang="en-IN" dirty="0">
              <a:solidFill>
                <a:prstClr val="black">
                  <a:tint val="75000"/>
                </a:prstClr>
              </a:solidFill>
            </a:endParaRPr>
          </a:p>
        </p:txBody>
      </p:sp>
      <p:sp>
        <p:nvSpPr>
          <p:cNvPr id="5" name="Footer Placeholder 4">
            <a:extLst>
              <a:ext uri="{FF2B5EF4-FFF2-40B4-BE49-F238E27FC236}">
                <a16:creationId xmlns:a16="http://schemas.microsoft.com/office/drawing/2014/main" id="{97A6245F-1088-4799-938A-C5233150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a:extLst>
              <a:ext uri="{FF2B5EF4-FFF2-40B4-BE49-F238E27FC236}">
                <a16:creationId xmlns:a16="http://schemas.microsoft.com/office/drawing/2014/main" id="{709ABB49-5800-4634-86A0-D42D27DA9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87E99-A3FC-432B-95DE-84E8D5DB0BE0}" type="slidenum">
              <a:rPr lang="en-IN" smtClean="0">
                <a:solidFill>
                  <a:prstClr val="black">
                    <a:tint val="75000"/>
                  </a:prstClr>
                </a:solidFill>
              </a:rPr>
              <a:pPr/>
              <a:t>‹#›</a:t>
            </a:fld>
            <a:endParaRPr lang="en-IN" dirty="0">
              <a:solidFill>
                <a:prstClr val="black">
                  <a:tint val="75000"/>
                </a:prstClr>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411293422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E3699CE7-D0ED-4F3D-BB07-9CF6A6BC2AF4}"/>
              </a:ext>
            </a:extLst>
          </p:cNvPr>
          <p:cNvPicPr>
            <a:picLocks noChangeAspect="1"/>
          </p:cNvPicPr>
          <p:nvPr userDrawn="1"/>
        </p:nvPicPr>
        <p:blipFill>
          <a:blip r:embed="rId48"/>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168974760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88" r:id="rId20"/>
    <p:sldLayoutId id="2147483789" r:id="rId21"/>
    <p:sldLayoutId id="2147483790" r:id="rId22"/>
    <p:sldLayoutId id="2147483791" r:id="rId23"/>
    <p:sldLayoutId id="2147483792" r:id="rId24"/>
    <p:sldLayoutId id="2147483793" r:id="rId25"/>
    <p:sldLayoutId id="2147483794" r:id="rId26"/>
    <p:sldLayoutId id="2147483795" r:id="rId27"/>
    <p:sldLayoutId id="2147483796" r:id="rId28"/>
    <p:sldLayoutId id="2147483797" r:id="rId29"/>
    <p:sldLayoutId id="2147483798" r:id="rId30"/>
    <p:sldLayoutId id="2147483799" r:id="rId31"/>
    <p:sldLayoutId id="2147483800" r:id="rId32"/>
    <p:sldLayoutId id="2147483801" r:id="rId33"/>
    <p:sldLayoutId id="2147483802" r:id="rId34"/>
    <p:sldLayoutId id="2147483803" r:id="rId35"/>
    <p:sldLayoutId id="2147483804" r:id="rId36"/>
    <p:sldLayoutId id="2147483805" r:id="rId37"/>
    <p:sldLayoutId id="2147483806" r:id="rId38"/>
    <p:sldLayoutId id="2147483807" r:id="rId39"/>
    <p:sldLayoutId id="2147483808" r:id="rId40"/>
    <p:sldLayoutId id="2147483809" r:id="rId41"/>
    <p:sldLayoutId id="2147483810" r:id="rId42"/>
    <p:sldLayoutId id="2147483811" r:id="rId43"/>
    <p:sldLayoutId id="2147483812" r:id="rId44"/>
    <p:sldLayoutId id="2147483813" r:id="rId45"/>
    <p:sldLayoutId id="2147483814" r:id="rId46"/>
  </p:sldLayoutIdLst>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3" Type="http://schemas.openxmlformats.org/officeDocument/2006/relationships/hyperlink" Target="mailto:Vbs.Customerservice@Vodafoneidea.com" TargetMode="External"/><Relationship Id="rId7" Type="http://schemas.openxmlformats.org/officeDocument/2006/relationships/hyperlink" Target="mailto:Priyan.koshy@vodafoneidea.com&#160;" TargetMode="External"/><Relationship Id="rId2" Type="http://schemas.openxmlformats.org/officeDocument/2006/relationships/notesSlide" Target="../notesSlides/notesSlide9.xml"/><Relationship Id="rId1" Type="http://schemas.openxmlformats.org/officeDocument/2006/relationships/slideLayout" Target="../slideLayouts/slideLayout102.xml"/><Relationship Id="rId6" Type="http://schemas.openxmlformats.org/officeDocument/2006/relationships/hyperlink" Target="mailto:Chandrakant.Jalke@vodafoneidea.com" TargetMode="External"/><Relationship Id="rId5" Type="http://schemas.openxmlformats.org/officeDocument/2006/relationships/hyperlink" Target="mailto:Shital.Shelar@vodafoneidea.com" TargetMode="External"/><Relationship Id="rId4" Type="http://schemas.openxmlformats.org/officeDocument/2006/relationships/hyperlink" Target="mailto:Swati.Pawar@vodafoneidea.com"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mailto:EBO.iotwhitelisting@vodafoneidea.com" TargetMode="External"/><Relationship Id="rId2" Type="http://schemas.openxmlformats.org/officeDocument/2006/relationships/notesSlide" Target="../notesSlides/notesSlide10.xml"/><Relationship Id="rId1" Type="http://schemas.openxmlformats.org/officeDocument/2006/relationships/slideLayout" Target="../slideLayouts/slideLayout10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02.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102.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02.xml"/><Relationship Id="rId5" Type="http://schemas.openxmlformats.org/officeDocument/2006/relationships/image" Target="../media/image42.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102.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10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102.xml"/></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102.xml"/></Relationships>
</file>

<file path=ppt/slides/_rels/slide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102.xml"/></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102.xml"/></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10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316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10</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Severity and Frequency of Updates </a:t>
            </a:r>
            <a:endParaRPr lang="en-US" sz="2000" dirty="0">
              <a:latin typeface="Vi" panose="00000500000000000000" pitchFamily="50"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896069534"/>
              </p:ext>
            </p:extLst>
          </p:nvPr>
        </p:nvGraphicFramePr>
        <p:xfrm>
          <a:off x="329756" y="1341274"/>
          <a:ext cx="11182870" cy="2745985"/>
        </p:xfrm>
        <a:graphic>
          <a:graphicData uri="http://schemas.openxmlformats.org/drawingml/2006/table">
            <a:tbl>
              <a:tblPr firstRow="1" firstCol="1" bandRow="1"/>
              <a:tblGrid>
                <a:gridCol w="1963545">
                  <a:extLst>
                    <a:ext uri="{9D8B030D-6E8A-4147-A177-3AD203B41FA5}">
                      <a16:colId xmlns:a16="http://schemas.microsoft.com/office/drawing/2014/main" val="20000"/>
                    </a:ext>
                  </a:extLst>
                </a:gridCol>
                <a:gridCol w="4888646">
                  <a:extLst>
                    <a:ext uri="{9D8B030D-6E8A-4147-A177-3AD203B41FA5}">
                      <a16:colId xmlns:a16="http://schemas.microsoft.com/office/drawing/2014/main" val="20001"/>
                    </a:ext>
                  </a:extLst>
                </a:gridCol>
                <a:gridCol w="4330679">
                  <a:extLst>
                    <a:ext uri="{9D8B030D-6E8A-4147-A177-3AD203B41FA5}">
                      <a16:colId xmlns:a16="http://schemas.microsoft.com/office/drawing/2014/main" val="20002"/>
                    </a:ext>
                  </a:extLst>
                </a:gridCol>
              </a:tblGrid>
              <a:tr h="549197">
                <a:tc>
                  <a:txBody>
                    <a:bodyPr/>
                    <a:lstStyle/>
                    <a:p>
                      <a:pPr marL="0" marR="0" algn="ctr">
                        <a:lnSpc>
                          <a:spcPct val="115000"/>
                        </a:lnSpc>
                        <a:spcBef>
                          <a:spcPts val="0"/>
                        </a:spcBef>
                        <a:spcAft>
                          <a:spcPts val="0"/>
                        </a:spcAft>
                      </a:pPr>
                      <a:r>
                        <a:rPr lang="en-IN" sz="1600" b="1" dirty="0">
                          <a:solidFill>
                            <a:srgbClr val="FFFFFF"/>
                          </a:solidFill>
                          <a:effectLst/>
                          <a:latin typeface="Vi" panose="00000500000000000000" pitchFamily="50" charset="0"/>
                          <a:ea typeface="Vodafone Rg" panose="020B0606080202020204" pitchFamily="34" charset="0"/>
                          <a:cs typeface="Times New Roman" panose="02020603050405020304" pitchFamily="18" charset="0"/>
                        </a:rPr>
                        <a:t>Severity</a:t>
                      </a:r>
                      <a:endParaRPr lang="en-US" sz="16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FFFFFF"/>
                      </a:solidFill>
                      <a:prstDash val="solid"/>
                      <a:round/>
                      <a:headEnd type="none" w="med" len="med"/>
                      <a:tailEnd type="none" w="med" len="med"/>
                    </a:lnB>
                    <a:solidFill>
                      <a:srgbClr val="E60000"/>
                    </a:solidFill>
                  </a:tcPr>
                </a:tc>
                <a:tc>
                  <a:txBody>
                    <a:bodyPr/>
                    <a:lstStyle/>
                    <a:p>
                      <a:pPr marL="0" marR="0">
                        <a:lnSpc>
                          <a:spcPct val="115000"/>
                        </a:lnSpc>
                        <a:spcBef>
                          <a:spcPts val="0"/>
                        </a:spcBef>
                        <a:spcAft>
                          <a:spcPts val="0"/>
                        </a:spcAft>
                      </a:pPr>
                      <a:r>
                        <a:rPr lang="en-IN" sz="1600" b="1" dirty="0">
                          <a:solidFill>
                            <a:srgbClr val="FFFFFF"/>
                          </a:solidFill>
                          <a:effectLst/>
                          <a:latin typeface="Vi" panose="00000500000000000000" pitchFamily="50" charset="0"/>
                          <a:ea typeface="Vodafone Rg" panose="020B0606080202020204" pitchFamily="34" charset="0"/>
                          <a:cs typeface="Times New Roman" panose="02020603050405020304" pitchFamily="18" charset="0"/>
                        </a:rPr>
                        <a:t>Service Impacts</a:t>
                      </a:r>
                      <a:endParaRPr lang="en-US" sz="16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FFFFFF"/>
                      </a:solidFill>
                      <a:prstDash val="solid"/>
                      <a:round/>
                      <a:headEnd type="none" w="med" len="med"/>
                      <a:tailEnd type="none" w="med" len="med"/>
                    </a:lnB>
                    <a:solidFill>
                      <a:srgbClr val="E60000"/>
                    </a:solidFill>
                  </a:tcPr>
                </a:tc>
                <a:tc>
                  <a:txBody>
                    <a:bodyPr/>
                    <a:lstStyle/>
                    <a:p>
                      <a:pPr marL="0" marR="0" algn="ctr">
                        <a:lnSpc>
                          <a:spcPct val="115000"/>
                        </a:lnSpc>
                        <a:spcBef>
                          <a:spcPts val="0"/>
                        </a:spcBef>
                        <a:spcAft>
                          <a:spcPts val="0"/>
                        </a:spcAft>
                      </a:pPr>
                      <a:r>
                        <a:rPr lang="en-IN" sz="1600" b="1">
                          <a:solidFill>
                            <a:srgbClr val="FFFFFF"/>
                          </a:solidFill>
                          <a:effectLst/>
                          <a:latin typeface="Vi" panose="00000500000000000000" pitchFamily="50" charset="0"/>
                          <a:ea typeface="Vodafone Rg" panose="020B0606080202020204" pitchFamily="34" charset="0"/>
                          <a:cs typeface="Times New Roman" panose="02020603050405020304" pitchFamily="18" charset="0"/>
                        </a:rPr>
                        <a:t>Frequency of Updates</a:t>
                      </a:r>
                      <a:endParaRPr lang="en-US" sz="16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000000"/>
                      </a:solidFill>
                      <a:prstDash val="dot"/>
                      <a:round/>
                      <a:headEnd type="none" w="med" len="med"/>
                      <a:tailEnd type="none" w="med" len="med"/>
                    </a:lnL>
                    <a:lnR w="12700" cap="flat" cmpd="sng" algn="ctr">
                      <a:solidFill>
                        <a:srgbClr val="000000"/>
                      </a:solidFill>
                      <a:prstDash val="dot"/>
                      <a:round/>
                      <a:headEnd type="none" w="med" len="med"/>
                      <a:tailEnd type="none" w="med" len="med"/>
                    </a:lnR>
                    <a:lnT w="12700" cap="flat" cmpd="sng" algn="ctr">
                      <a:solidFill>
                        <a:srgbClr val="000000"/>
                      </a:solidFill>
                      <a:prstDash val="dot"/>
                      <a:round/>
                      <a:headEnd type="none" w="med" len="med"/>
                      <a:tailEnd type="none" w="med" len="med"/>
                    </a:lnT>
                    <a:lnB w="12700" cap="flat" cmpd="sng" algn="ctr">
                      <a:solidFill>
                        <a:srgbClr val="FFFFFF"/>
                      </a:solidFill>
                      <a:prstDash val="solid"/>
                      <a:round/>
                      <a:headEnd type="none" w="med" len="med"/>
                      <a:tailEnd type="none" w="med" len="med"/>
                    </a:lnB>
                    <a:solidFill>
                      <a:srgbClr val="E60000"/>
                    </a:solidFill>
                  </a:tcPr>
                </a:tc>
                <a:extLst>
                  <a:ext uri="{0D108BD9-81ED-4DB2-BD59-A6C34878D82A}">
                    <a16:rowId xmlns:a16="http://schemas.microsoft.com/office/drawing/2014/main" val="10000"/>
                  </a:ext>
                </a:extLst>
              </a:tr>
              <a:tr h="549197">
                <a:tc>
                  <a:txBody>
                    <a:bodyPr/>
                    <a:lstStyle/>
                    <a:p>
                      <a:pPr marL="0" marR="0" algn="ctr">
                        <a:lnSpc>
                          <a:spcPct val="115000"/>
                        </a:lnSpc>
                        <a:spcBef>
                          <a:spcPts val="0"/>
                        </a:spcBef>
                        <a:spcAft>
                          <a:spcPts val="0"/>
                        </a:spcAft>
                      </a:pPr>
                      <a:r>
                        <a:rPr lang="en-IN" sz="1600" b="1"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1</a:t>
                      </a:r>
                      <a:endParaRPr lang="en-US" sz="16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4E2"/>
                    </a:solidFill>
                  </a:tcPr>
                </a:tc>
                <a:tc>
                  <a:txBody>
                    <a:bodyPr/>
                    <a:lstStyle/>
                    <a:p>
                      <a:pPr marL="0" marR="0">
                        <a:lnSpc>
                          <a:spcPct val="115000"/>
                        </a:lnSpc>
                        <a:spcBef>
                          <a:spcPts val="0"/>
                        </a:spcBef>
                        <a:spcAft>
                          <a:spcPts val="0"/>
                        </a:spcAft>
                      </a:pPr>
                      <a:r>
                        <a:rPr lang="en-IN" sz="1600" b="1"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Total loss of customer service or total failure</a:t>
                      </a:r>
                      <a:endParaRPr lang="en-US" sz="16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4E2"/>
                    </a:solidFill>
                  </a:tcPr>
                </a:tc>
                <a:tc>
                  <a:txBody>
                    <a:bodyPr/>
                    <a:lstStyle/>
                    <a:p>
                      <a:pPr marL="0" marR="0" algn="ctr">
                        <a:lnSpc>
                          <a:spcPct val="115000"/>
                        </a:lnSpc>
                        <a:spcBef>
                          <a:spcPts val="0"/>
                        </a:spcBef>
                        <a:spcAft>
                          <a:spcPts val="0"/>
                        </a:spcAft>
                      </a:pPr>
                      <a:r>
                        <a:rPr lang="en-IN" sz="1600" b="1">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30 min followed by update every 1 hour</a:t>
                      </a:r>
                      <a:endParaRPr lang="en-US" sz="16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4E2"/>
                    </a:solidFill>
                  </a:tcPr>
                </a:tc>
                <a:extLst>
                  <a:ext uri="{0D108BD9-81ED-4DB2-BD59-A6C34878D82A}">
                    <a16:rowId xmlns:a16="http://schemas.microsoft.com/office/drawing/2014/main" val="10001"/>
                  </a:ext>
                </a:extLst>
              </a:tr>
              <a:tr h="549197">
                <a:tc>
                  <a:txBody>
                    <a:bodyPr/>
                    <a:lstStyle/>
                    <a:p>
                      <a:pPr marL="0" marR="0" algn="ctr">
                        <a:lnSpc>
                          <a:spcPct val="115000"/>
                        </a:lnSpc>
                        <a:spcBef>
                          <a:spcPts val="0"/>
                        </a:spcBef>
                        <a:spcAft>
                          <a:spcPts val="0"/>
                        </a:spcAft>
                      </a:pPr>
                      <a:r>
                        <a:rPr lang="en-IN" sz="1600" b="1">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2</a:t>
                      </a:r>
                      <a:endParaRPr lang="en-US" sz="16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4E2"/>
                    </a:solidFill>
                  </a:tcPr>
                </a:tc>
                <a:tc>
                  <a:txBody>
                    <a:bodyPr/>
                    <a:lstStyle/>
                    <a:p>
                      <a:pPr marL="0" marR="0">
                        <a:lnSpc>
                          <a:spcPct val="115000"/>
                        </a:lnSpc>
                        <a:spcBef>
                          <a:spcPts val="0"/>
                        </a:spcBef>
                        <a:spcAft>
                          <a:spcPts val="0"/>
                        </a:spcAft>
                      </a:pPr>
                      <a:r>
                        <a:rPr lang="en-IN" sz="1600" b="1"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Significant impact on customer service </a:t>
                      </a:r>
                      <a:endParaRPr lang="en-US" sz="16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4E2"/>
                    </a:solidFill>
                  </a:tcPr>
                </a:tc>
                <a:tc>
                  <a:txBody>
                    <a:bodyPr/>
                    <a:lstStyle/>
                    <a:p>
                      <a:pPr marL="0" marR="0" algn="ctr">
                        <a:lnSpc>
                          <a:spcPct val="115000"/>
                        </a:lnSpc>
                        <a:spcBef>
                          <a:spcPts val="0"/>
                        </a:spcBef>
                        <a:spcAft>
                          <a:spcPts val="0"/>
                        </a:spcAft>
                      </a:pPr>
                      <a:r>
                        <a:rPr lang="en-IN" sz="1600" b="1">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3 hours</a:t>
                      </a:r>
                      <a:endParaRPr lang="en-US" sz="16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4E2"/>
                    </a:solidFill>
                  </a:tcPr>
                </a:tc>
                <a:extLst>
                  <a:ext uri="{0D108BD9-81ED-4DB2-BD59-A6C34878D82A}">
                    <a16:rowId xmlns:a16="http://schemas.microsoft.com/office/drawing/2014/main" val="10002"/>
                  </a:ext>
                </a:extLst>
              </a:tr>
              <a:tr h="549197">
                <a:tc>
                  <a:txBody>
                    <a:bodyPr/>
                    <a:lstStyle/>
                    <a:p>
                      <a:pPr marL="0" marR="0" algn="ctr">
                        <a:lnSpc>
                          <a:spcPct val="115000"/>
                        </a:lnSpc>
                        <a:spcBef>
                          <a:spcPts val="0"/>
                        </a:spcBef>
                        <a:spcAft>
                          <a:spcPts val="0"/>
                        </a:spcAft>
                      </a:pPr>
                      <a:r>
                        <a:rPr lang="en-IN" sz="1600" b="1">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3</a:t>
                      </a:r>
                      <a:endParaRPr lang="en-US" sz="16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4E2"/>
                    </a:solidFill>
                  </a:tcPr>
                </a:tc>
                <a:tc>
                  <a:txBody>
                    <a:bodyPr/>
                    <a:lstStyle/>
                    <a:p>
                      <a:pPr marL="0" marR="0">
                        <a:lnSpc>
                          <a:spcPct val="115000"/>
                        </a:lnSpc>
                        <a:spcBef>
                          <a:spcPts val="0"/>
                        </a:spcBef>
                        <a:spcAft>
                          <a:spcPts val="0"/>
                        </a:spcAft>
                      </a:pPr>
                      <a:r>
                        <a:rPr lang="en-IN" sz="1600" b="1"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Minor loss of service or intermittent failures</a:t>
                      </a:r>
                      <a:endParaRPr lang="en-US" sz="16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4E2"/>
                    </a:solidFill>
                  </a:tcPr>
                </a:tc>
                <a:tc>
                  <a:txBody>
                    <a:bodyPr/>
                    <a:lstStyle/>
                    <a:p>
                      <a:pPr marL="0" marR="0" algn="ctr">
                        <a:lnSpc>
                          <a:spcPct val="115000"/>
                        </a:lnSpc>
                        <a:spcBef>
                          <a:spcPts val="0"/>
                        </a:spcBef>
                        <a:spcAft>
                          <a:spcPts val="0"/>
                        </a:spcAft>
                      </a:pPr>
                      <a:r>
                        <a:rPr lang="en-IN" sz="1600" b="1">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6 hours</a:t>
                      </a:r>
                      <a:endParaRPr lang="en-US" sz="16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4E2"/>
                    </a:solidFill>
                  </a:tcPr>
                </a:tc>
                <a:extLst>
                  <a:ext uri="{0D108BD9-81ED-4DB2-BD59-A6C34878D82A}">
                    <a16:rowId xmlns:a16="http://schemas.microsoft.com/office/drawing/2014/main" val="10003"/>
                  </a:ext>
                </a:extLst>
              </a:tr>
              <a:tr h="549197">
                <a:tc>
                  <a:txBody>
                    <a:bodyPr/>
                    <a:lstStyle/>
                    <a:p>
                      <a:pPr marL="0" marR="0" algn="ctr">
                        <a:lnSpc>
                          <a:spcPct val="115000"/>
                        </a:lnSpc>
                        <a:spcBef>
                          <a:spcPts val="0"/>
                        </a:spcBef>
                        <a:spcAft>
                          <a:spcPts val="0"/>
                        </a:spcAft>
                      </a:pPr>
                      <a:r>
                        <a:rPr lang="en-IN" sz="1600" b="1">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4</a:t>
                      </a:r>
                      <a:endParaRPr lang="en-US" sz="16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4E2"/>
                    </a:solidFill>
                  </a:tcPr>
                </a:tc>
                <a:tc>
                  <a:txBody>
                    <a:bodyPr/>
                    <a:lstStyle/>
                    <a:p>
                      <a:pPr marL="0" marR="0">
                        <a:lnSpc>
                          <a:spcPct val="115000"/>
                        </a:lnSpc>
                        <a:spcBef>
                          <a:spcPts val="0"/>
                        </a:spcBef>
                        <a:spcAft>
                          <a:spcPts val="0"/>
                        </a:spcAft>
                      </a:pPr>
                      <a:r>
                        <a:rPr lang="en-IN" sz="1600" b="1"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Enquiry with no loss of service or loss of diversity</a:t>
                      </a:r>
                      <a:endParaRPr lang="en-US" sz="16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4E2"/>
                    </a:solidFill>
                  </a:tcPr>
                </a:tc>
                <a:tc>
                  <a:txBody>
                    <a:bodyPr/>
                    <a:lstStyle/>
                    <a:p>
                      <a:pPr marL="0" marR="0" algn="ctr">
                        <a:lnSpc>
                          <a:spcPct val="115000"/>
                        </a:lnSpc>
                        <a:spcBef>
                          <a:spcPts val="0"/>
                        </a:spcBef>
                        <a:spcAft>
                          <a:spcPts val="0"/>
                        </a:spcAft>
                      </a:pPr>
                      <a:r>
                        <a:rPr lang="en-IN" sz="1600" b="1"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12 hours</a:t>
                      </a:r>
                      <a:endParaRPr lang="en-US" sz="16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6E4E2"/>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18422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11</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Escalation Chart for Incidents</a:t>
            </a:r>
            <a:endParaRPr lang="en-US" sz="2000" dirty="0">
              <a:latin typeface="Vi" panose="00000500000000000000" pitchFamily="50" charset="0"/>
            </a:endParaRPr>
          </a:p>
        </p:txBody>
      </p:sp>
      <p:graphicFrame>
        <p:nvGraphicFramePr>
          <p:cNvPr id="2" name="Table 1"/>
          <p:cNvGraphicFramePr>
            <a:graphicFrameLocks noGrp="1"/>
          </p:cNvGraphicFramePr>
          <p:nvPr>
            <p:extLst>
              <p:ext uri="{D42A27DB-BD31-4B8C-83A1-F6EECF244321}">
                <p14:modId xmlns:p14="http://schemas.microsoft.com/office/powerpoint/2010/main" val="4263706908"/>
              </p:ext>
            </p:extLst>
          </p:nvPr>
        </p:nvGraphicFramePr>
        <p:xfrm>
          <a:off x="369467" y="1072550"/>
          <a:ext cx="11264345" cy="5184461"/>
        </p:xfrm>
        <a:graphic>
          <a:graphicData uri="http://schemas.openxmlformats.org/drawingml/2006/table">
            <a:tbl>
              <a:tblPr firstRow="1" firstCol="1" bandRow="1"/>
              <a:tblGrid>
                <a:gridCol w="1245271">
                  <a:extLst>
                    <a:ext uri="{9D8B030D-6E8A-4147-A177-3AD203B41FA5}">
                      <a16:colId xmlns:a16="http://schemas.microsoft.com/office/drawing/2014/main" val="20000"/>
                    </a:ext>
                  </a:extLst>
                </a:gridCol>
                <a:gridCol w="1326133">
                  <a:extLst>
                    <a:ext uri="{9D8B030D-6E8A-4147-A177-3AD203B41FA5}">
                      <a16:colId xmlns:a16="http://schemas.microsoft.com/office/drawing/2014/main" val="20001"/>
                    </a:ext>
                  </a:extLst>
                </a:gridCol>
                <a:gridCol w="1245271">
                  <a:extLst>
                    <a:ext uri="{9D8B030D-6E8A-4147-A177-3AD203B41FA5}">
                      <a16:colId xmlns:a16="http://schemas.microsoft.com/office/drawing/2014/main" val="20002"/>
                    </a:ext>
                  </a:extLst>
                </a:gridCol>
                <a:gridCol w="2219806">
                  <a:extLst>
                    <a:ext uri="{9D8B030D-6E8A-4147-A177-3AD203B41FA5}">
                      <a16:colId xmlns:a16="http://schemas.microsoft.com/office/drawing/2014/main" val="20003"/>
                    </a:ext>
                  </a:extLst>
                </a:gridCol>
                <a:gridCol w="2219806">
                  <a:extLst>
                    <a:ext uri="{9D8B030D-6E8A-4147-A177-3AD203B41FA5}">
                      <a16:colId xmlns:a16="http://schemas.microsoft.com/office/drawing/2014/main" val="20004"/>
                    </a:ext>
                  </a:extLst>
                </a:gridCol>
                <a:gridCol w="3008058">
                  <a:extLst>
                    <a:ext uri="{9D8B030D-6E8A-4147-A177-3AD203B41FA5}">
                      <a16:colId xmlns:a16="http://schemas.microsoft.com/office/drawing/2014/main" val="20005"/>
                    </a:ext>
                  </a:extLst>
                </a:gridCol>
              </a:tblGrid>
              <a:tr h="299403">
                <a:tc gridSpan="6">
                  <a:txBody>
                    <a:bodyPr/>
                    <a:lstStyle/>
                    <a:p>
                      <a:pPr marL="0" marR="0" algn="ctr">
                        <a:lnSpc>
                          <a:spcPct val="105000"/>
                        </a:lnSpc>
                        <a:spcBef>
                          <a:spcPts val="0"/>
                        </a:spcBef>
                        <a:spcAft>
                          <a:spcPts val="0"/>
                        </a:spcAft>
                      </a:pPr>
                      <a:r>
                        <a:rPr lang="en-IN" sz="1800" b="1" dirty="0">
                          <a:solidFill>
                            <a:srgbClr val="FFFFFF"/>
                          </a:solidFill>
                          <a:effectLst/>
                          <a:latin typeface="Vi" panose="00000500000000000000" pitchFamily="50" charset="0"/>
                          <a:ea typeface="Vodafone Rg" panose="020B0606080202020204" pitchFamily="34" charset="0"/>
                          <a:cs typeface="Times New Roman" panose="02020603050405020304" pitchFamily="18" charset="0"/>
                        </a:rPr>
                        <a:t>Escalation Matrix</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57650">
                <a:tc>
                  <a:txBody>
                    <a:bodyPr/>
                    <a:lstStyle/>
                    <a:p>
                      <a:pPr marL="0" marR="0" algn="ctr">
                        <a:lnSpc>
                          <a:spcPct val="115000"/>
                        </a:lnSpc>
                        <a:spcBef>
                          <a:spcPts val="0"/>
                        </a:spcBef>
                        <a:spcAft>
                          <a:spcPts val="1000"/>
                        </a:spcAft>
                      </a:pPr>
                      <a:r>
                        <a:rPr lang="en-IN" sz="1400" b="1" i="1"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Level</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7"/>
                    </a:solidFill>
                  </a:tcPr>
                </a:tc>
                <a:tc>
                  <a:txBody>
                    <a:bodyPr/>
                    <a:lstStyle/>
                    <a:p>
                      <a:pPr marL="0" marR="0" algn="ctr">
                        <a:lnSpc>
                          <a:spcPct val="115000"/>
                        </a:lnSpc>
                        <a:spcBef>
                          <a:spcPts val="0"/>
                        </a:spcBef>
                        <a:spcAft>
                          <a:spcPts val="1000"/>
                        </a:spcAft>
                      </a:pPr>
                      <a:r>
                        <a:rPr lang="en-IN" sz="1400" b="1" i="1"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Cluster</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7"/>
                    </a:solidFill>
                  </a:tcPr>
                </a:tc>
                <a:tc>
                  <a:txBody>
                    <a:bodyPr/>
                    <a:lstStyle/>
                    <a:p>
                      <a:pPr marL="0" marR="0" algn="ctr">
                        <a:lnSpc>
                          <a:spcPct val="115000"/>
                        </a:lnSpc>
                        <a:spcBef>
                          <a:spcPts val="0"/>
                        </a:spcBef>
                        <a:spcAft>
                          <a:spcPts val="1000"/>
                        </a:spcAft>
                      </a:pPr>
                      <a:r>
                        <a:rPr lang="en-IN" sz="1400" b="1" i="1"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Availability</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7"/>
                    </a:solidFill>
                  </a:tcPr>
                </a:tc>
                <a:tc gridSpan="2">
                  <a:txBody>
                    <a:bodyPr/>
                    <a:lstStyle/>
                    <a:p>
                      <a:pPr marL="0" marR="0" algn="ctr">
                        <a:lnSpc>
                          <a:spcPct val="115000"/>
                        </a:lnSpc>
                        <a:spcBef>
                          <a:spcPts val="0"/>
                        </a:spcBef>
                        <a:spcAft>
                          <a:spcPts val="1000"/>
                        </a:spcAft>
                      </a:pPr>
                      <a:r>
                        <a:rPr lang="en-IN" sz="1400" b="1" i="1"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Contact Details</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7"/>
                    </a:solidFill>
                  </a:tcPr>
                </a:tc>
                <a:tc hMerge="1">
                  <a:txBody>
                    <a:bodyPr/>
                    <a:lstStyle/>
                    <a:p>
                      <a:endParaRPr lang="en-US"/>
                    </a:p>
                  </a:txBody>
                  <a:tcPr/>
                </a:tc>
                <a:tc>
                  <a:txBody>
                    <a:bodyPr/>
                    <a:lstStyle/>
                    <a:p>
                      <a:pPr marL="0" marR="0" algn="ctr">
                        <a:lnSpc>
                          <a:spcPct val="115000"/>
                        </a:lnSpc>
                        <a:spcBef>
                          <a:spcPts val="0"/>
                        </a:spcBef>
                        <a:spcAft>
                          <a:spcPts val="1000"/>
                        </a:spcAft>
                      </a:pPr>
                      <a:r>
                        <a:rPr lang="en-IN" sz="1400" b="1" i="1"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When</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7C7"/>
                    </a:solidFill>
                  </a:tcPr>
                </a:tc>
                <a:extLst>
                  <a:ext uri="{0D108BD9-81ED-4DB2-BD59-A6C34878D82A}">
                    <a16:rowId xmlns:a16="http://schemas.microsoft.com/office/drawing/2014/main" val="10001"/>
                  </a:ext>
                </a:extLst>
              </a:tr>
              <a:tr h="936909">
                <a:tc>
                  <a:txBody>
                    <a:bodyPr/>
                    <a:lstStyle/>
                    <a:p>
                      <a:pPr marL="0" marR="0" algn="ctr">
                        <a:lnSpc>
                          <a:spcPct val="115000"/>
                        </a:lnSpc>
                        <a:spcBef>
                          <a:spcPts val="0"/>
                        </a:spcBef>
                        <a:spcAft>
                          <a:spcPts val="1000"/>
                        </a:spcAft>
                      </a:pPr>
                      <a:r>
                        <a:rPr lang="en-IN" sz="1100" b="1">
                          <a:solidFill>
                            <a:srgbClr val="000000"/>
                          </a:solidFill>
                          <a:effectLst/>
                          <a:latin typeface="Vi" panose="00000500000000000000" pitchFamily="50" charset="0"/>
                          <a:ea typeface="Vodafone Rg" panose="020B0606080202020204" pitchFamily="34" charset="0"/>
                          <a:cs typeface="Arial" panose="020B0604020202020204" pitchFamily="34" charset="0"/>
                        </a:rPr>
                        <a:t>Level 0</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marL="0" marR="0" algn="ctr">
                        <a:lnSpc>
                          <a:spcPct val="115000"/>
                        </a:lnSpc>
                        <a:spcBef>
                          <a:spcPts val="0"/>
                        </a:spcBef>
                        <a:spcAft>
                          <a:spcPts val="1000"/>
                        </a:spcAft>
                      </a:pPr>
                      <a:r>
                        <a:rPr lang="en-IN" sz="1100" b="1" dirty="0">
                          <a:solidFill>
                            <a:srgbClr val="000000"/>
                          </a:solidFill>
                          <a:effectLst/>
                          <a:latin typeface="Vi" panose="00000500000000000000" pitchFamily="50" charset="0"/>
                          <a:ea typeface="Vodafone Rg" panose="020B0606080202020204" pitchFamily="34" charset="0"/>
                          <a:cs typeface="Arial" panose="020B0604020202020204" pitchFamily="34" charset="0"/>
                        </a:rPr>
                        <a:t>Contact Centre</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marL="0" marR="0" algn="ctr">
                        <a:lnSpc>
                          <a:spcPct val="115000"/>
                        </a:lnSpc>
                        <a:spcBef>
                          <a:spcPts val="0"/>
                        </a:spcBef>
                        <a:spcAft>
                          <a:spcPts val="1000"/>
                        </a:spcAft>
                      </a:pPr>
                      <a:r>
                        <a:rPr lang="en-IN" sz="1100" b="1" dirty="0">
                          <a:solidFill>
                            <a:srgbClr val="000000"/>
                          </a:solidFill>
                          <a:effectLst/>
                          <a:latin typeface="Vi" panose="00000500000000000000" pitchFamily="50" charset="0"/>
                          <a:ea typeface="Vodafone Rg" panose="020B0606080202020204" pitchFamily="34" charset="0"/>
                          <a:cs typeface="Arial" panose="020B0604020202020204" pitchFamily="34" charset="0"/>
                        </a:rPr>
                        <a:t>24*7*365</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marL="0" marR="0" algn="ctr">
                        <a:lnSpc>
                          <a:spcPct val="115000"/>
                        </a:lnSpc>
                        <a:spcBef>
                          <a:spcPts val="0"/>
                        </a:spcBef>
                        <a:spcAft>
                          <a:spcPts val="1000"/>
                        </a:spcAft>
                      </a:pPr>
                      <a:r>
                        <a:rPr lang="en-IN" sz="1100" b="1" dirty="0">
                          <a:solidFill>
                            <a:srgbClr val="000000"/>
                          </a:solidFill>
                          <a:effectLst/>
                          <a:latin typeface="Vi" panose="00000500000000000000" pitchFamily="50" charset="0"/>
                          <a:ea typeface="Vodafone Rg" panose="020B0606080202020204" pitchFamily="34" charset="0"/>
                          <a:cs typeface="Arial" panose="020B0604020202020204" pitchFamily="34" charset="0"/>
                        </a:rPr>
                        <a:t>Call 55666 OR 9920055666 and (Option 2 and then key in the 10 or 13 digit IOT number)</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marL="0" marR="0" algn="ctr">
                        <a:lnSpc>
                          <a:spcPct val="115000"/>
                        </a:lnSpc>
                        <a:spcBef>
                          <a:spcPts val="0"/>
                        </a:spcBef>
                        <a:spcAft>
                          <a:spcPts val="1000"/>
                        </a:spcAft>
                      </a:pPr>
                      <a:r>
                        <a:rPr lang="en-IN" sz="1100" b="1" u="sng" dirty="0">
                          <a:solidFill>
                            <a:srgbClr val="0000FF"/>
                          </a:solidFill>
                          <a:effectLst/>
                          <a:latin typeface="Vi" panose="00000500000000000000" pitchFamily="50" charset="0"/>
                          <a:ea typeface="Vodafone Rg" panose="020B0606080202020204" pitchFamily="34" charset="0"/>
                          <a:cs typeface="Arial" panose="020B0604020202020204" pitchFamily="34" charset="0"/>
                          <a:hlinkClick r:id="rId3"/>
                        </a:rPr>
                        <a:t>Vbs.Customerservice@Vodafoneidea.com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marL="0" marR="0" algn="ctr">
                        <a:lnSpc>
                          <a:spcPct val="115000"/>
                        </a:lnSpc>
                        <a:spcBef>
                          <a:spcPts val="0"/>
                        </a:spcBef>
                        <a:spcAft>
                          <a:spcPts val="1000"/>
                        </a:spcAft>
                      </a:pPr>
                      <a:r>
                        <a:rPr lang="en-IN" sz="1100" b="1" dirty="0">
                          <a:solidFill>
                            <a:srgbClr val="000000"/>
                          </a:solidFill>
                          <a:effectLst/>
                          <a:latin typeface="Vi" panose="00000500000000000000" pitchFamily="50" charset="0"/>
                          <a:ea typeface="Vodafone Rg" panose="020B0606080202020204" pitchFamily="34" charset="0"/>
                          <a:cs typeface="Arial" panose="020B0604020202020204" pitchFamily="34" charset="0"/>
                        </a:rPr>
                        <a:t>In the first instance please attempt to resolve any issues with the assigned service desk engineer. They have full knowledge of the request and are therefore best placed to deal with any concerns.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2"/>
                  </a:ext>
                </a:extLst>
              </a:tr>
              <a:tr h="436206">
                <a:tc rowSpan="3">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Level 1</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North &amp; East</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rowSpan="3">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Working Hours</a:t>
                      </a:r>
                      <a:b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b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Mon-Fri 9:30 AM- 6:30 PM</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1000"/>
                        </a:spcAft>
                      </a:pPr>
                      <a:r>
                        <a:rPr lang="en-IN" sz="1100" dirty="0">
                          <a:solidFill>
                            <a:srgbClr val="000000"/>
                          </a:solidFill>
                          <a:effectLst/>
                          <a:latin typeface="Vi" panose="00000500000000000000" pitchFamily="50" charset="0"/>
                          <a:ea typeface="Vodafone Rg" panose="020B0606080202020204" pitchFamily="34" charset="0"/>
                          <a:cs typeface="Arial" panose="020B0604020202020204" pitchFamily="34" charset="0"/>
                        </a:rPr>
                        <a:t>7709879515</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1000"/>
                        </a:spcAft>
                      </a:pPr>
                      <a:r>
                        <a:rPr lang="en-IN" sz="1100" u="sng" dirty="0">
                          <a:solidFill>
                            <a:srgbClr val="000000"/>
                          </a:solidFill>
                          <a:effectLst/>
                          <a:latin typeface="Vi" panose="00000500000000000000" pitchFamily="50" charset="0"/>
                          <a:ea typeface="Vodafone Rg" panose="020B0606080202020204" pitchFamily="34" charset="0"/>
                          <a:cs typeface="Arial" panose="020B0604020202020204" pitchFamily="34" charset="0"/>
                        </a:rPr>
                        <a:t>imran.shaikh@vodafoneidea.com</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rowSpan="3">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For NO response from Level 0.</a:t>
                      </a:r>
                      <a:r>
                        <a:rPr lang="en-IN" sz="1100">
                          <a:solidFill>
                            <a:srgbClr val="212121"/>
                          </a:solidFill>
                          <a:effectLst/>
                          <a:latin typeface="Vi" panose="00000500000000000000" pitchFamily="50" charset="0"/>
                          <a:ea typeface="Vodafone Rg" panose="020B0606080202020204" pitchFamily="34" charset="0"/>
                          <a:cs typeface="Arial" panose="020B0604020202020204" pitchFamily="34" charset="0"/>
                        </a:rPr>
                        <a:t> Please allow 4 hours</a:t>
                      </a: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 (From incident reporting time  &amp; Excluding local contact dependency) for the Level 1 prior engaging level 2. Make sure you have a reference ticket number from VBS Desk.</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3"/>
                  </a:ext>
                </a:extLst>
              </a:tr>
              <a:tr h="251200">
                <a:tc vMerge="1">
                  <a:txBody>
                    <a:bodyPr/>
                    <a:lstStyle/>
                    <a:p>
                      <a:endParaRPr lang="en-US"/>
                    </a:p>
                  </a:txBody>
                  <a:tcPr/>
                </a:tc>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West</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vMerge="1">
                  <a:txBody>
                    <a:bodyPr/>
                    <a:lstStyle/>
                    <a:p>
                      <a:endParaRPr lang="en-US"/>
                    </a:p>
                  </a:txBody>
                  <a:tcPr/>
                </a:tc>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7045314235</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1000"/>
                        </a:spcAft>
                      </a:pPr>
                      <a:r>
                        <a:rPr lang="en-IN" sz="1100" u="sng" dirty="0">
                          <a:solidFill>
                            <a:srgbClr val="000000"/>
                          </a:solidFill>
                          <a:effectLst/>
                          <a:latin typeface="Vi" panose="00000500000000000000" pitchFamily="50" charset="0"/>
                          <a:ea typeface="Vodafone Rg" panose="020B0606080202020204" pitchFamily="34" charset="0"/>
                          <a:cs typeface="Arial" panose="020B0604020202020204" pitchFamily="34" charset="0"/>
                          <a:hlinkClick r:id="rId4"/>
                        </a:rPr>
                        <a:t>Swati.Pawar@vodafoneidea.com</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vMerge="1">
                  <a:txBody>
                    <a:bodyPr/>
                    <a:lstStyle/>
                    <a:p>
                      <a:endParaRPr lang="en-US"/>
                    </a:p>
                  </a:txBody>
                  <a:tcPr/>
                </a:tc>
                <a:extLst>
                  <a:ext uri="{0D108BD9-81ED-4DB2-BD59-A6C34878D82A}">
                    <a16:rowId xmlns:a16="http://schemas.microsoft.com/office/drawing/2014/main" val="10004"/>
                  </a:ext>
                </a:extLst>
              </a:tr>
              <a:tr h="483730">
                <a:tc vMerge="1">
                  <a:txBody>
                    <a:bodyPr/>
                    <a:lstStyle/>
                    <a:p>
                      <a:endParaRPr lang="en-US"/>
                    </a:p>
                  </a:txBody>
                  <a:tcPr/>
                </a:tc>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South</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vMerge="1">
                  <a:txBody>
                    <a:bodyPr/>
                    <a:lstStyle/>
                    <a:p>
                      <a:endParaRPr lang="en-US"/>
                    </a:p>
                  </a:txBody>
                  <a:tcPr/>
                </a:tc>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8411004067</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1000"/>
                        </a:spcAft>
                      </a:pPr>
                      <a:r>
                        <a:rPr lang="en-IN" sz="1100" u="sng" dirty="0">
                          <a:solidFill>
                            <a:srgbClr val="000000"/>
                          </a:solidFill>
                          <a:effectLst/>
                          <a:latin typeface="Vi" panose="00000500000000000000" pitchFamily="50" charset="0"/>
                          <a:ea typeface="Vodafone Rg" panose="020B0606080202020204" pitchFamily="34" charset="0"/>
                          <a:cs typeface="Arial" panose="020B0604020202020204" pitchFamily="34" charset="0"/>
                          <a:hlinkClick r:id="rId5"/>
                        </a:rPr>
                        <a:t>Shital.Shelar@vodafoneidea.com</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vMerge="1">
                  <a:txBody>
                    <a:bodyPr/>
                    <a:lstStyle/>
                    <a:p>
                      <a:endParaRPr lang="en-US"/>
                    </a:p>
                  </a:txBody>
                  <a:tcPr/>
                </a:tc>
                <a:extLst>
                  <a:ext uri="{0D108BD9-81ED-4DB2-BD59-A6C34878D82A}">
                    <a16:rowId xmlns:a16="http://schemas.microsoft.com/office/drawing/2014/main" val="10005"/>
                  </a:ext>
                </a:extLst>
              </a:tr>
              <a:tr h="702682">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Level 2</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All Clusters</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Working Hours</a:t>
                      </a:r>
                      <a:b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b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Mon-Fri 9:30 AM- 6:30 PM</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8411006236</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marL="0" marR="0" algn="ctr">
                        <a:lnSpc>
                          <a:spcPct val="115000"/>
                        </a:lnSpc>
                        <a:spcBef>
                          <a:spcPts val="0"/>
                        </a:spcBef>
                        <a:spcAft>
                          <a:spcPts val="1000"/>
                        </a:spcAft>
                      </a:pPr>
                      <a:r>
                        <a:rPr lang="en-IN" sz="1100" u="sng" dirty="0">
                          <a:solidFill>
                            <a:srgbClr val="0000FF"/>
                          </a:solidFill>
                          <a:effectLst/>
                          <a:latin typeface="Vi" panose="00000500000000000000" pitchFamily="50" charset="0"/>
                          <a:ea typeface="Vodafone Rg" panose="020B0606080202020204" pitchFamily="34" charset="0"/>
                          <a:cs typeface="Arial" panose="020B0604020202020204" pitchFamily="34" charset="0"/>
                          <a:hlinkClick r:id="rId6"/>
                        </a:rPr>
                        <a:t>Chandrakant.Jalke@vodafoneidea.com</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marL="0" marR="0" algn="ctr">
                        <a:lnSpc>
                          <a:spcPct val="115000"/>
                        </a:lnSpc>
                        <a:spcBef>
                          <a:spcPts val="0"/>
                        </a:spcBef>
                        <a:spcAft>
                          <a:spcPts val="1000"/>
                        </a:spcAft>
                      </a:pPr>
                      <a:r>
                        <a:rPr lang="en-IN" sz="1100" dirty="0">
                          <a:solidFill>
                            <a:srgbClr val="000000"/>
                          </a:solidFill>
                          <a:effectLst/>
                          <a:latin typeface="Vi" panose="00000500000000000000" pitchFamily="50" charset="0"/>
                          <a:ea typeface="Vodafone Rg" panose="020B0606080202020204" pitchFamily="34" charset="0"/>
                          <a:cs typeface="Arial" panose="020B0604020202020204" pitchFamily="34" charset="0"/>
                        </a:rPr>
                        <a:t>For NO response from Level 1.</a:t>
                      </a:r>
                      <a:r>
                        <a:rPr lang="en-IN" sz="1100" dirty="0">
                          <a:solidFill>
                            <a:srgbClr val="212121"/>
                          </a:solidFill>
                          <a:effectLst/>
                          <a:latin typeface="Vi" panose="00000500000000000000" pitchFamily="50" charset="0"/>
                          <a:ea typeface="Vodafone Rg" panose="020B0606080202020204" pitchFamily="34" charset="0"/>
                          <a:cs typeface="Arial" panose="020B0604020202020204" pitchFamily="34" charset="0"/>
                        </a:rPr>
                        <a:t> Please allow 8 hours</a:t>
                      </a:r>
                      <a:r>
                        <a:rPr lang="en-IN" sz="1100" dirty="0">
                          <a:solidFill>
                            <a:srgbClr val="000000"/>
                          </a:solidFill>
                          <a:effectLst/>
                          <a:latin typeface="Vi" panose="00000500000000000000" pitchFamily="50" charset="0"/>
                          <a:ea typeface="Vodafone Rg" panose="020B0606080202020204" pitchFamily="34" charset="0"/>
                          <a:cs typeface="Arial" panose="020B0604020202020204" pitchFamily="34" charset="0"/>
                        </a:rPr>
                        <a:t> (From incident reporting time  &amp; Excluding local contact dependency)  for the Level 2.</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6"/>
                  </a:ext>
                </a:extLst>
              </a:tr>
              <a:tr h="702682">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Level 3</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All Clusters</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Working Hours</a:t>
                      </a:r>
                      <a:b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b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Mon-Fri 9:30 AM- 6:30 PM</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9823006282</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1000"/>
                        </a:spcAft>
                      </a:pPr>
                      <a:r>
                        <a:rPr lang="en-IN" sz="1100" u="sng">
                          <a:solidFill>
                            <a:srgbClr val="0000FF"/>
                          </a:solidFill>
                          <a:effectLst/>
                          <a:latin typeface="Vi" panose="00000500000000000000" pitchFamily="50" charset="0"/>
                          <a:ea typeface="Vodafone Rg" panose="020B0606080202020204" pitchFamily="34" charset="0"/>
                          <a:cs typeface="Calibri" panose="020F0502020204030204" pitchFamily="34" charset="0"/>
                          <a:hlinkClick r:id="rId7"/>
                        </a:rPr>
                        <a:t>Priyan.koshy@vodafoneidea.com </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tc>
                  <a:txBody>
                    <a:bodyPr/>
                    <a:lstStyle/>
                    <a:p>
                      <a:pPr marL="0" marR="0" algn="ctr">
                        <a:lnSpc>
                          <a:spcPct val="115000"/>
                        </a:lnSpc>
                        <a:spcBef>
                          <a:spcPts val="0"/>
                        </a:spcBef>
                        <a:spcAft>
                          <a:spcPts val="1000"/>
                        </a:spcAft>
                      </a:pPr>
                      <a:r>
                        <a:rPr lang="en-IN" sz="1100" dirty="0">
                          <a:solidFill>
                            <a:srgbClr val="000000"/>
                          </a:solidFill>
                          <a:effectLst/>
                          <a:latin typeface="Vi" panose="00000500000000000000" pitchFamily="50" charset="0"/>
                          <a:ea typeface="Vodafone Rg" panose="020B0606080202020204" pitchFamily="34" charset="0"/>
                          <a:cs typeface="Arial" panose="020B0604020202020204" pitchFamily="34" charset="0"/>
                        </a:rPr>
                        <a:t>For NO response from Level 2. </a:t>
                      </a:r>
                      <a:r>
                        <a:rPr lang="en-IN" sz="1100" dirty="0">
                          <a:solidFill>
                            <a:srgbClr val="212121"/>
                          </a:solidFill>
                          <a:effectLst/>
                          <a:latin typeface="Vi" panose="00000500000000000000" pitchFamily="50" charset="0"/>
                          <a:ea typeface="Vodafone Rg" panose="020B0606080202020204" pitchFamily="34" charset="0"/>
                          <a:cs typeface="Arial" panose="020B0604020202020204" pitchFamily="34" charset="0"/>
                        </a:rPr>
                        <a:t>Please allow 12 hours (F</a:t>
                      </a:r>
                      <a:r>
                        <a:rPr lang="en-IN" sz="1100" dirty="0">
                          <a:solidFill>
                            <a:srgbClr val="000000"/>
                          </a:solidFill>
                          <a:effectLst/>
                          <a:latin typeface="Vi" panose="00000500000000000000" pitchFamily="50" charset="0"/>
                          <a:ea typeface="Vodafone Rg" panose="020B0606080202020204" pitchFamily="34" charset="0"/>
                          <a:cs typeface="Arial" panose="020B0604020202020204" pitchFamily="34" charset="0"/>
                        </a:rPr>
                        <a:t>rom incident reporting time &amp; Excluding local contact dependency) for the Level 2</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10007"/>
                  </a:ext>
                </a:extLst>
              </a:tr>
              <a:tr h="702682">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Level 4</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All Clusters</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Working Hours</a:t>
                      </a:r>
                      <a:b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b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Mon-Fri 9:30 AM- 6:30 PM</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marL="0" marR="0" algn="ctr">
                        <a:lnSpc>
                          <a:spcPct val="115000"/>
                        </a:lnSpc>
                        <a:spcBef>
                          <a:spcPts val="0"/>
                        </a:spcBef>
                        <a:spcAft>
                          <a:spcPts val="1000"/>
                        </a:spcAft>
                      </a:pPr>
                      <a:r>
                        <a:rPr lang="en-IN" sz="1100">
                          <a:solidFill>
                            <a:srgbClr val="000000"/>
                          </a:solidFill>
                          <a:effectLst/>
                          <a:latin typeface="Vi" panose="00000500000000000000" pitchFamily="50" charset="0"/>
                          <a:ea typeface="Vodafone Rg" panose="020B0606080202020204" pitchFamily="34" charset="0"/>
                          <a:cs typeface="Arial" panose="020B0604020202020204" pitchFamily="34" charset="0"/>
                        </a:rPr>
                        <a:t>9823006072</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marL="0" marR="0" algn="ctr">
                        <a:lnSpc>
                          <a:spcPct val="115000"/>
                        </a:lnSpc>
                        <a:spcBef>
                          <a:spcPts val="0"/>
                        </a:spcBef>
                        <a:spcAft>
                          <a:spcPts val="1000"/>
                        </a:spcAft>
                      </a:pPr>
                      <a:r>
                        <a:rPr lang="en-IN" sz="1100" u="sng">
                          <a:solidFill>
                            <a:srgbClr val="0563C1"/>
                          </a:solidFill>
                          <a:effectLst/>
                          <a:latin typeface="Vi" panose="00000500000000000000" pitchFamily="50" charset="0"/>
                          <a:ea typeface="Vodafone Rg" panose="020B0606080202020204" pitchFamily="34" charset="0"/>
                          <a:cs typeface="Arial" panose="020B0604020202020204" pitchFamily="34" charset="0"/>
                        </a:rPr>
                        <a:t>amartya.sarkar@vodafoneidea.com</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tc>
                  <a:txBody>
                    <a:bodyPr/>
                    <a:lstStyle/>
                    <a:p>
                      <a:pPr marL="0" marR="0" algn="ctr">
                        <a:lnSpc>
                          <a:spcPct val="115000"/>
                        </a:lnSpc>
                        <a:spcBef>
                          <a:spcPts val="0"/>
                        </a:spcBef>
                        <a:spcAft>
                          <a:spcPts val="1000"/>
                        </a:spcAft>
                      </a:pPr>
                      <a:r>
                        <a:rPr lang="en-IN" sz="1100" dirty="0">
                          <a:solidFill>
                            <a:srgbClr val="000000"/>
                          </a:solidFill>
                          <a:effectLst/>
                          <a:latin typeface="Vi" panose="00000500000000000000" pitchFamily="50" charset="0"/>
                          <a:ea typeface="Vodafone Rg" panose="020B0606080202020204" pitchFamily="34" charset="0"/>
                          <a:cs typeface="Arial" panose="020B0604020202020204" pitchFamily="34" charset="0"/>
                        </a:rPr>
                        <a:t>For NO response from Level 3. </a:t>
                      </a:r>
                      <a:r>
                        <a:rPr lang="en-IN" sz="1100" dirty="0">
                          <a:solidFill>
                            <a:srgbClr val="212121"/>
                          </a:solidFill>
                          <a:effectLst/>
                          <a:latin typeface="Vi" panose="00000500000000000000" pitchFamily="50" charset="0"/>
                          <a:ea typeface="Vodafone Rg" panose="020B0606080202020204" pitchFamily="34" charset="0"/>
                          <a:cs typeface="Arial" panose="020B0604020202020204" pitchFamily="34" charset="0"/>
                        </a:rPr>
                        <a:t>Please allow 24 hours (F</a:t>
                      </a:r>
                      <a:r>
                        <a:rPr lang="en-IN" sz="1100" dirty="0">
                          <a:solidFill>
                            <a:srgbClr val="000000"/>
                          </a:solidFill>
                          <a:effectLst/>
                          <a:latin typeface="Vi" panose="00000500000000000000" pitchFamily="50" charset="0"/>
                          <a:ea typeface="Vodafone Rg" panose="020B0606080202020204" pitchFamily="34" charset="0"/>
                          <a:cs typeface="Arial" panose="020B0604020202020204" pitchFamily="34" charset="0"/>
                        </a:rPr>
                        <a:t>rom incident reporting time &amp; Excluding local contact dependency) for the Level 3</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10008"/>
                  </a:ext>
                </a:extLst>
              </a:tr>
              <a:tr h="257650">
                <a:tc gridSpan="6">
                  <a:txBody>
                    <a:bodyPr/>
                    <a:lstStyle/>
                    <a:p>
                      <a:pPr marL="0" marR="0" algn="ctr">
                        <a:lnSpc>
                          <a:spcPct val="115000"/>
                        </a:lnSpc>
                        <a:spcBef>
                          <a:spcPts val="0"/>
                        </a:spcBef>
                        <a:spcAft>
                          <a:spcPts val="1000"/>
                        </a:spcAft>
                      </a:pPr>
                      <a:r>
                        <a:rPr lang="en-IN" sz="1100" b="1" dirty="0">
                          <a:solidFill>
                            <a:srgbClr val="FFFFFF"/>
                          </a:solidFill>
                          <a:effectLst/>
                          <a:latin typeface="Calibri" panose="020F0502020204030204" pitchFamily="34" charset="0"/>
                          <a:ea typeface="Vodafone Rg" panose="020B0606080202020204" pitchFamily="34" charset="0"/>
                          <a:cs typeface="Times New Roman" panose="02020603050405020304" pitchFamily="18" charset="0"/>
                        </a:rPr>
                        <a:t>* Make sure you have a ticket number from VBS Desk before engaging Level 1 and above.</a:t>
                      </a:r>
                      <a:endParaRPr lang="en-US" sz="1100" dirty="0">
                        <a:effectLst/>
                        <a:latin typeface="Vodafone Rg" panose="020B0606080202020204" pitchFamily="34"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1137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12</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Other Support</a:t>
            </a:r>
            <a:endParaRPr lang="en-US" sz="2000" dirty="0">
              <a:latin typeface="Vi" panose="00000500000000000000" pitchFamily="50" charset="0"/>
            </a:endParaRPr>
          </a:p>
        </p:txBody>
      </p:sp>
      <p:sp>
        <p:nvSpPr>
          <p:cNvPr id="4" name="Rectangle 3"/>
          <p:cNvSpPr/>
          <p:nvPr/>
        </p:nvSpPr>
        <p:spPr>
          <a:xfrm>
            <a:off x="525138" y="1157565"/>
            <a:ext cx="11240876" cy="3784626"/>
          </a:xfrm>
          <a:prstGeom prst="rect">
            <a:avLst/>
          </a:prstGeom>
        </p:spPr>
        <p:txBody>
          <a:bodyPr wrap="square">
            <a:spAutoFit/>
          </a:bodyPr>
          <a:lstStyle/>
          <a:p>
            <a:pPr>
              <a:lnSpc>
                <a:spcPct val="115000"/>
              </a:lnSpc>
              <a:spcAft>
                <a:spcPts val="1000"/>
              </a:spcAft>
            </a:pPr>
            <a:r>
              <a:rPr lang="en-IN" sz="1600" b="1" u="sng" dirty="0">
                <a:latin typeface="Vi" panose="00000500000000000000" pitchFamily="50" charset="0"/>
                <a:ea typeface="Vodafone Rg" panose="020B0606080202020204" pitchFamily="34" charset="0"/>
                <a:cs typeface="Times New Roman" panose="02020603050405020304" pitchFamily="18" charset="0"/>
              </a:rPr>
              <a:t>Whitelisting</a:t>
            </a:r>
            <a:endParaRPr lang="en-US" sz="1200" dirty="0">
              <a:latin typeface="Vi" panose="00000500000000000000" pitchFamily="50" charset="0"/>
              <a:ea typeface="Vodafone Rg" panose="020B0606080202020204" pitchFamily="34" charset="0"/>
              <a:cs typeface="Times New Roman" panose="02020603050405020304" pitchFamily="18" charset="0"/>
            </a:endParaRPr>
          </a:p>
          <a:p>
            <a:pPr>
              <a:lnSpc>
                <a:spcPct val="115000"/>
              </a:lnSpc>
              <a:spcAft>
                <a:spcPts val="1000"/>
              </a:spcAft>
            </a:pPr>
            <a:r>
              <a:rPr lang="en-IN" sz="1600" dirty="0">
                <a:latin typeface="Vi" panose="00000500000000000000" pitchFamily="50" charset="0"/>
                <a:ea typeface="Vodafone Rg" panose="020B0606080202020204" pitchFamily="34" charset="0"/>
                <a:cs typeface="Times New Roman" panose="02020603050405020304" pitchFamily="18" charset="0"/>
              </a:rPr>
              <a:t>Send your request to </a:t>
            </a:r>
            <a:r>
              <a:rPr lang="en-IN" sz="1600" u="sng" dirty="0">
                <a:solidFill>
                  <a:srgbClr val="0000FF"/>
                </a:solidFill>
                <a:latin typeface="Vi" panose="00000500000000000000" pitchFamily="50" charset="0"/>
                <a:ea typeface="Vodafone Rg" panose="020B0606080202020204" pitchFamily="34" charset="0"/>
                <a:cs typeface="Times New Roman" panose="02020603050405020304" pitchFamily="18" charset="0"/>
                <a:hlinkClick r:id="rId3"/>
              </a:rPr>
              <a:t>EBO.iotwhitelisting@vodafoneidea.com</a:t>
            </a:r>
            <a:r>
              <a:rPr lang="en-IN" sz="1600" dirty="0">
                <a:latin typeface="Vi" panose="00000500000000000000" pitchFamily="50" charset="0"/>
                <a:ea typeface="Vodafone Rg" panose="020B0606080202020204" pitchFamily="34" charset="0"/>
                <a:cs typeface="Times New Roman" panose="02020603050405020304" pitchFamily="18" charset="0"/>
              </a:rPr>
              <a:t> via your account manager in proper format.  Don’t forget to mention the port number and version. Please connect with your account manager for further details.</a:t>
            </a:r>
            <a:endParaRPr lang="en-US" sz="1200" dirty="0">
              <a:latin typeface="Vi" panose="00000500000000000000" pitchFamily="50" charset="0"/>
              <a:ea typeface="Vodafone Rg" panose="020B0606080202020204" pitchFamily="34" charset="0"/>
              <a:cs typeface="Times New Roman" panose="02020603050405020304" pitchFamily="18" charset="0"/>
            </a:endParaRPr>
          </a:p>
          <a:p>
            <a:pPr>
              <a:lnSpc>
                <a:spcPct val="115000"/>
              </a:lnSpc>
              <a:spcAft>
                <a:spcPts val="1000"/>
              </a:spcAft>
            </a:pPr>
            <a:r>
              <a:rPr lang="en-IN" sz="1600" b="1" u="sng" dirty="0">
                <a:latin typeface="Vi" panose="00000500000000000000" pitchFamily="50" charset="0"/>
                <a:ea typeface="Vodafone Rg" panose="020B0606080202020204" pitchFamily="34" charset="0"/>
                <a:cs typeface="Times New Roman" panose="02020603050405020304" pitchFamily="18" charset="0"/>
              </a:rPr>
              <a:t>Provisioning</a:t>
            </a:r>
            <a:endParaRPr lang="en-US" sz="1200" dirty="0">
              <a:latin typeface="Vi" panose="00000500000000000000" pitchFamily="50" charset="0"/>
              <a:ea typeface="Vodafone Rg" panose="020B0606080202020204" pitchFamily="34" charset="0"/>
              <a:cs typeface="Times New Roman" panose="02020603050405020304" pitchFamily="18" charset="0"/>
            </a:endParaRPr>
          </a:p>
          <a:p>
            <a:pPr>
              <a:lnSpc>
                <a:spcPct val="115000"/>
              </a:lnSpc>
              <a:spcAft>
                <a:spcPts val="1000"/>
              </a:spcAft>
            </a:pPr>
            <a:r>
              <a:rPr lang="en-IN" sz="1600" dirty="0">
                <a:latin typeface="Vi" panose="00000500000000000000" pitchFamily="50" charset="0"/>
                <a:ea typeface="Vodafone Rg" panose="020B0606080202020204" pitchFamily="34" charset="0"/>
                <a:cs typeface="Times New Roman" panose="02020603050405020304" pitchFamily="18" charset="0"/>
              </a:rPr>
              <a:t>All the provisioning request such as Plan changes, APN changes, 4G activation etc. should raise to the account manager.</a:t>
            </a:r>
            <a:endParaRPr lang="en-US" sz="1200" dirty="0">
              <a:latin typeface="Vi" panose="00000500000000000000" pitchFamily="50" charset="0"/>
              <a:ea typeface="Vodafone Rg" panose="020B0606080202020204" pitchFamily="34" charset="0"/>
              <a:cs typeface="Times New Roman" panose="02020603050405020304" pitchFamily="18" charset="0"/>
            </a:endParaRPr>
          </a:p>
          <a:p>
            <a:pPr>
              <a:lnSpc>
                <a:spcPct val="115000"/>
              </a:lnSpc>
              <a:spcAft>
                <a:spcPts val="1000"/>
              </a:spcAft>
              <a:tabLst>
                <a:tab pos="806450" algn="l"/>
              </a:tabLst>
            </a:pPr>
            <a:r>
              <a:rPr lang="en-IN" sz="1600" b="1" u="sng" dirty="0">
                <a:latin typeface="Vi" panose="00000500000000000000" pitchFamily="50" charset="0"/>
                <a:ea typeface="Vodafone Rg" panose="020B0606080202020204" pitchFamily="34" charset="0"/>
                <a:cs typeface="Times New Roman" panose="02020603050405020304" pitchFamily="18" charset="0"/>
              </a:rPr>
              <a:t>AAA</a:t>
            </a:r>
            <a:r>
              <a:rPr lang="en-IN" sz="1600" b="1" dirty="0">
                <a:latin typeface="Vi" panose="00000500000000000000" pitchFamily="50" charset="0"/>
                <a:ea typeface="Vodafone Rg" panose="020B0606080202020204" pitchFamily="34" charset="0"/>
                <a:cs typeface="Times New Roman" panose="02020603050405020304" pitchFamily="18" charset="0"/>
              </a:rPr>
              <a:t> </a:t>
            </a:r>
            <a:r>
              <a:rPr lang="en-IN" sz="1600" b="1" u="sng" dirty="0">
                <a:latin typeface="Vi" panose="00000500000000000000" pitchFamily="50" charset="0"/>
                <a:ea typeface="Vodafone Rg" panose="020B0606080202020204" pitchFamily="34" charset="0"/>
                <a:cs typeface="Times New Roman" panose="02020603050405020304" pitchFamily="18" charset="0"/>
              </a:rPr>
              <a:t>Mapping</a:t>
            </a:r>
            <a:endParaRPr lang="en-US" sz="1200" dirty="0">
              <a:latin typeface="Vi" panose="00000500000000000000" pitchFamily="50" charset="0"/>
              <a:ea typeface="Vodafone Rg" panose="020B0606080202020204" pitchFamily="34" charset="0"/>
              <a:cs typeface="Times New Roman" panose="02020603050405020304" pitchFamily="18" charset="0"/>
            </a:endParaRPr>
          </a:p>
          <a:p>
            <a:pPr>
              <a:lnSpc>
                <a:spcPct val="115000"/>
              </a:lnSpc>
              <a:spcAft>
                <a:spcPts val="1000"/>
              </a:spcAft>
              <a:tabLst>
                <a:tab pos="806450" algn="l"/>
              </a:tabLst>
            </a:pPr>
            <a:r>
              <a:rPr lang="en-IN" sz="1600" dirty="0">
                <a:latin typeface="Vi" panose="00000500000000000000" pitchFamily="50" charset="0"/>
                <a:ea typeface="Vodafone Rg" panose="020B0606080202020204" pitchFamily="34" charset="0"/>
                <a:cs typeface="Times New Roman" panose="02020603050405020304" pitchFamily="18" charset="0"/>
              </a:rPr>
              <a:t>All the AAA IP mapping Work Order request should send to VBS desk via your account manager. TAT is 24 hours for mapping.</a:t>
            </a:r>
            <a:endParaRPr lang="en-US" sz="1200" dirty="0">
              <a:latin typeface="Vi" panose="00000500000000000000" pitchFamily="50" charset="0"/>
              <a:ea typeface="Vodafone Rg" panose="020B0606080202020204" pitchFamily="34" charset="0"/>
              <a:cs typeface="Times New Roman" panose="02020603050405020304" pitchFamily="18" charset="0"/>
            </a:endParaRPr>
          </a:p>
          <a:p>
            <a:pPr>
              <a:lnSpc>
                <a:spcPct val="115000"/>
              </a:lnSpc>
              <a:spcAft>
                <a:spcPts val="1000"/>
              </a:spcAft>
              <a:tabLst>
                <a:tab pos="806450" algn="l"/>
              </a:tabLst>
            </a:pPr>
            <a:r>
              <a:rPr lang="en-IN" sz="1600" b="1" u="sng" dirty="0">
                <a:latin typeface="Vi" panose="00000500000000000000" pitchFamily="50" charset="0"/>
                <a:ea typeface="Vodafone Rg" panose="020B0606080202020204" pitchFamily="34" charset="0"/>
                <a:cs typeface="Times New Roman" panose="02020603050405020304" pitchFamily="18" charset="0"/>
              </a:rPr>
              <a:t>GDSP Provisioning</a:t>
            </a:r>
            <a:endParaRPr lang="en-US" sz="1200" dirty="0">
              <a:latin typeface="Vi" panose="00000500000000000000" pitchFamily="50" charset="0"/>
              <a:ea typeface="Vodafone Rg" panose="020B0606080202020204" pitchFamily="34" charset="0"/>
              <a:cs typeface="Times New Roman" panose="02020603050405020304" pitchFamily="18" charset="0"/>
            </a:endParaRPr>
          </a:p>
          <a:p>
            <a:r>
              <a:rPr lang="en-IN" sz="1600" dirty="0">
                <a:latin typeface="Vi" panose="00000500000000000000" pitchFamily="50" charset="0"/>
                <a:ea typeface="Vodafone Rg" panose="020B0606080202020204" pitchFamily="34" charset="0"/>
                <a:cs typeface="Times New Roman" panose="02020603050405020304" pitchFamily="18" charset="0"/>
              </a:rPr>
              <a:t>All the GDSP mapping request should send to VBS desk via your account manager. TAT is 24 hours for provisioning</a:t>
            </a:r>
            <a:endParaRPr lang="en-US" sz="2000" dirty="0">
              <a:latin typeface="Vi" panose="00000500000000000000" pitchFamily="50" charset="0"/>
            </a:endParaRPr>
          </a:p>
        </p:txBody>
      </p:sp>
    </p:spTree>
    <p:extLst>
      <p:ext uri="{BB962C8B-B14F-4D97-AF65-F5344CB8AC3E}">
        <p14:creationId xmlns:p14="http://schemas.microsoft.com/office/powerpoint/2010/main" val="1300848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195206" y="1233144"/>
            <a:ext cx="4409844" cy="1849437"/>
          </a:xfrm>
        </p:spPr>
        <p:txBody>
          <a:bodyPr>
            <a:normAutofit fontScale="77500" lnSpcReduction="20000"/>
          </a:bodyPr>
          <a:lstStyle/>
          <a:p>
            <a:pPr>
              <a:spcBef>
                <a:spcPct val="60000"/>
              </a:spcBef>
              <a:buClr>
                <a:srgbClr val="FF0000"/>
              </a:buClr>
            </a:pPr>
            <a:r>
              <a:rPr lang="en-US" sz="4800" kern="0" dirty="0">
                <a:solidFill>
                  <a:srgbClr val="000000"/>
                </a:solidFill>
                <a:latin typeface="Vi" panose="00000500000000000000" pitchFamily="50" charset="0"/>
              </a:rPr>
              <a:t>CRM Prechecks and Understanding and IoT use cases</a:t>
            </a: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13</a:t>
            </a:fld>
            <a:endParaRPr lang="en-IN" dirty="0">
              <a:solidFill>
                <a:srgbClr val="FFFFFF"/>
              </a:solidFill>
            </a:endParaRPr>
          </a:p>
        </p:txBody>
      </p:sp>
    </p:spTree>
    <p:extLst>
      <p:ext uri="{BB962C8B-B14F-4D97-AF65-F5344CB8AC3E}">
        <p14:creationId xmlns:p14="http://schemas.microsoft.com/office/powerpoint/2010/main" val="3900726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14</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a:latin typeface="Vi" panose="00000500000000000000" pitchFamily="50" charset="0"/>
              </a:rPr>
              <a:t>SCRM Checks</a:t>
            </a:r>
            <a:endParaRPr lang="en-US" sz="2000" dirty="0">
              <a:solidFill>
                <a:prstClr val="white"/>
              </a:solidFill>
              <a:latin typeface="Vi" panose="00000500000000000000" pitchFamily="50" charset="0"/>
            </a:endParaRPr>
          </a:p>
        </p:txBody>
      </p:sp>
      <p:sp>
        <p:nvSpPr>
          <p:cNvPr id="2" name="Rectangle 1"/>
          <p:cNvSpPr/>
          <p:nvPr/>
        </p:nvSpPr>
        <p:spPr>
          <a:xfrm>
            <a:off x="0" y="1152464"/>
            <a:ext cx="11384096" cy="595291"/>
          </a:xfrm>
          <a:prstGeom prst="rect">
            <a:avLst/>
          </a:prstGeom>
        </p:spPr>
        <p:txBody>
          <a:bodyPr wrap="square">
            <a:spAutoFit/>
          </a:bodyPr>
          <a:lstStyle/>
          <a:p>
            <a:pPr marR="0" lvl="1">
              <a:lnSpc>
                <a:spcPct val="107000"/>
              </a:lnSpc>
              <a:spcBef>
                <a:spcPts val="0"/>
              </a:spcBef>
              <a:spcAft>
                <a:spcPts val="800"/>
              </a:spcAft>
            </a:pPr>
            <a:r>
              <a:rPr lang="en-US" sz="1600" dirty="0">
                <a:latin typeface="Vi" panose="00000500000000000000" pitchFamily="50" charset="0"/>
                <a:ea typeface="Times New Roman" panose="02020603050405020304" pitchFamily="18" charset="0"/>
                <a:cs typeface="Times New Roman" panose="02020603050405020304" pitchFamily="18" charset="0"/>
              </a:rPr>
              <a:t>Punch number in CRM check the status of the number in Dashboard, check Tariff plan, APN name, National roaming, SMS MO MT services</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pic>
        <p:nvPicPr>
          <p:cNvPr id="6" name="image6.png" descr="Graphical user interface, text, application, chat or text message&#10;&#10;Description automatically generated"/>
          <p:cNvPicPr/>
          <p:nvPr/>
        </p:nvPicPr>
        <p:blipFill>
          <a:blip r:embed="rId3"/>
          <a:srcRect/>
          <a:stretch>
            <a:fillRect/>
          </a:stretch>
        </p:blipFill>
        <p:spPr>
          <a:xfrm>
            <a:off x="5927075" y="1902625"/>
            <a:ext cx="5519450" cy="1986329"/>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a:off x="470053" y="2131292"/>
            <a:ext cx="4564655" cy="985334"/>
          </a:xfrm>
          <a:prstGeom prst="rect">
            <a:avLst/>
          </a:prstGeom>
        </p:spPr>
        <p:txBody>
          <a:bodyPr wrap="square">
            <a:spAutoFit/>
          </a:bodyPr>
          <a:lstStyle/>
          <a:p>
            <a:pPr marL="285750" marR="0" lvl="0" indent="-285750">
              <a:lnSpc>
                <a:spcPct val="107000"/>
              </a:lnSpc>
              <a:spcBef>
                <a:spcPts val="0"/>
              </a:spcBef>
              <a:spcAft>
                <a:spcPts val="800"/>
              </a:spcAft>
              <a:buFont typeface="Wingdings" panose="05000000000000000000" pitchFamily="2" charset="2"/>
              <a:buChar char="q"/>
            </a:pPr>
            <a:r>
              <a:rPr lang="en-IN" sz="1600" b="1" dirty="0">
                <a:latin typeface="Vi" panose="00000500000000000000" pitchFamily="50" charset="0"/>
                <a:ea typeface="Times New Roman" panose="02020603050405020304" pitchFamily="18" charset="0"/>
                <a:cs typeface="Times New Roman" panose="02020603050405020304" pitchFamily="18" charset="0"/>
              </a:rPr>
              <a:t>Operating Status: Active</a:t>
            </a:r>
            <a:endParaRPr lang="en-US" sz="1600" dirty="0">
              <a:latin typeface="Vi" panose="00000500000000000000" pitchFamily="50"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800"/>
              </a:spcAft>
            </a:pPr>
            <a:r>
              <a:rPr lang="en-IN" sz="1600" b="1" dirty="0">
                <a:latin typeface="Vi" panose="00000500000000000000" pitchFamily="50" charset="0"/>
                <a:ea typeface="Times New Roman" panose="02020603050405020304" pitchFamily="18" charset="0"/>
                <a:cs typeface="Times New Roman" panose="02020603050405020304" pitchFamily="18" charset="0"/>
              </a:rPr>
              <a:t>If Operating Status is inactive, inform the Stakeholders and close the ticket.</a:t>
            </a:r>
          </a:p>
        </p:txBody>
      </p:sp>
      <p:pic>
        <p:nvPicPr>
          <p:cNvPr id="8" name="image8.png" descr="Graphical user interface, text, application&#10;&#10;Description automatically generated"/>
          <p:cNvPicPr/>
          <p:nvPr/>
        </p:nvPicPr>
        <p:blipFill>
          <a:blip r:embed="rId4"/>
          <a:srcRect/>
          <a:stretch>
            <a:fillRect/>
          </a:stretch>
        </p:blipFill>
        <p:spPr>
          <a:xfrm>
            <a:off x="5910606" y="4193960"/>
            <a:ext cx="5602021" cy="2052603"/>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459036" y="4437702"/>
            <a:ext cx="5027363" cy="983731"/>
          </a:xfrm>
          <a:prstGeom prst="rect">
            <a:avLst/>
          </a:prstGeom>
        </p:spPr>
        <p:txBody>
          <a:bodyPr wrap="square">
            <a:spAutoFit/>
          </a:bodyPr>
          <a:lstStyle/>
          <a:p>
            <a:pPr marL="285750" indent="-285750">
              <a:lnSpc>
                <a:spcPct val="107000"/>
              </a:lnSpc>
              <a:spcAft>
                <a:spcPts val="800"/>
              </a:spcAft>
              <a:buFont typeface="Wingdings" panose="05000000000000000000" pitchFamily="2" charset="2"/>
              <a:buChar char="q"/>
            </a:pPr>
            <a:r>
              <a:rPr lang="en-IN" sz="1600" b="1" dirty="0">
                <a:latin typeface="Vi" panose="00000500000000000000" pitchFamily="50" charset="0"/>
                <a:ea typeface="Times New Roman" panose="02020603050405020304" pitchFamily="18" charset="0"/>
                <a:cs typeface="Times New Roman" panose="02020603050405020304" pitchFamily="18" charset="0"/>
              </a:rPr>
              <a:t>Tariff Plan</a:t>
            </a:r>
            <a:endParaRPr lang="en-US" sz="1600" b="1" dirty="0">
              <a:latin typeface="Vi" panose="00000500000000000000" pitchFamily="50" charset="0"/>
              <a:ea typeface="Times New Roman" panose="02020603050405020304" pitchFamily="18" charset="0"/>
              <a:cs typeface="Times New Roman" panose="02020603050405020304" pitchFamily="18" charset="0"/>
            </a:endParaRPr>
          </a:p>
          <a:p>
            <a:r>
              <a:rPr lang="en-IN" sz="1600" b="1" dirty="0">
                <a:latin typeface="Vi" panose="00000500000000000000" pitchFamily="50" charset="0"/>
              </a:rPr>
              <a:t>If Tariff Plan is non-IOT, inform the Stakeholders and close the ticket</a:t>
            </a:r>
            <a:endParaRPr lang="en-US" sz="1600" dirty="0">
              <a:latin typeface="Vi" panose="00000500000000000000"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2538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15</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a:latin typeface="Vi" panose="00000500000000000000" pitchFamily="50" charset="0"/>
              </a:rPr>
              <a:t>SCRM Checks</a:t>
            </a:r>
            <a:endParaRPr lang="en-US" sz="2000" dirty="0">
              <a:solidFill>
                <a:prstClr val="white"/>
              </a:solidFill>
              <a:latin typeface="Vi" panose="00000500000000000000" pitchFamily="50" charset="0"/>
            </a:endParaRPr>
          </a:p>
        </p:txBody>
      </p:sp>
      <p:sp>
        <p:nvSpPr>
          <p:cNvPr id="5" name="Rectangle 4"/>
          <p:cNvSpPr/>
          <p:nvPr/>
        </p:nvSpPr>
        <p:spPr>
          <a:xfrm>
            <a:off x="437003" y="1426212"/>
            <a:ext cx="4818043" cy="830997"/>
          </a:xfrm>
          <a:prstGeom prst="rect">
            <a:avLst/>
          </a:prstGeom>
        </p:spPr>
        <p:txBody>
          <a:bodyPr wrap="square">
            <a:spAutoFit/>
          </a:bodyPr>
          <a:lstStyle/>
          <a:p>
            <a:pPr marL="285750" lvl="0" indent="-285750">
              <a:buFont typeface="Wingdings" panose="05000000000000000000" pitchFamily="2" charset="2"/>
              <a:buChar char="q"/>
            </a:pPr>
            <a:r>
              <a:rPr lang="en-IN" sz="1600" b="1" dirty="0">
                <a:latin typeface="Vi" panose="00000500000000000000" pitchFamily="50" charset="0"/>
              </a:rPr>
              <a:t>HLR Status</a:t>
            </a:r>
            <a:endParaRPr lang="en-US" sz="1600" dirty="0">
              <a:latin typeface="Vi" panose="00000500000000000000" pitchFamily="50" charset="0"/>
            </a:endParaRPr>
          </a:p>
          <a:p>
            <a:r>
              <a:rPr lang="en-IN" sz="1600" b="1" dirty="0">
                <a:latin typeface="Vi" panose="00000500000000000000" pitchFamily="50" charset="0"/>
              </a:rPr>
              <a:t>If HLR Status is inactive, inform the Stakeholders and close the ticket</a:t>
            </a:r>
            <a:endParaRPr lang="en-IN" sz="1600" b="1" dirty="0">
              <a:latin typeface="Vi" panose="00000500000000000000" pitchFamily="50" charset="0"/>
              <a:ea typeface="Times New Roman" panose="02020603050405020304" pitchFamily="18" charset="0"/>
              <a:cs typeface="Times New Roman" panose="02020603050405020304" pitchFamily="18" charset="0"/>
            </a:endParaRPr>
          </a:p>
        </p:txBody>
      </p:sp>
      <p:sp>
        <p:nvSpPr>
          <p:cNvPr id="9" name="Rectangle 8"/>
          <p:cNvSpPr/>
          <p:nvPr/>
        </p:nvSpPr>
        <p:spPr>
          <a:xfrm>
            <a:off x="459037" y="4437702"/>
            <a:ext cx="4895162" cy="830997"/>
          </a:xfrm>
          <a:prstGeom prst="rect">
            <a:avLst/>
          </a:prstGeom>
        </p:spPr>
        <p:txBody>
          <a:bodyPr wrap="square">
            <a:spAutoFit/>
          </a:bodyPr>
          <a:lstStyle/>
          <a:p>
            <a:pPr marL="285750" lvl="0" indent="-285750">
              <a:buFont typeface="Wingdings" panose="05000000000000000000" pitchFamily="2" charset="2"/>
              <a:buChar char="q"/>
            </a:pPr>
            <a:r>
              <a:rPr lang="en-IN" sz="1600" b="1" dirty="0">
                <a:latin typeface="Vi" panose="00000500000000000000" pitchFamily="50" charset="0"/>
              </a:rPr>
              <a:t>APN Name</a:t>
            </a:r>
            <a:endParaRPr lang="en-US" sz="1600" dirty="0">
              <a:latin typeface="Vi" panose="00000500000000000000" pitchFamily="50" charset="0"/>
            </a:endParaRPr>
          </a:p>
          <a:p>
            <a:r>
              <a:rPr lang="en-IN" sz="1600" b="1" dirty="0">
                <a:latin typeface="Vi" panose="00000500000000000000" pitchFamily="50" charset="0"/>
              </a:rPr>
              <a:t>If APN Status is inactive, inform the Stakeholders and close the ticket.</a:t>
            </a:r>
            <a:endParaRPr lang="en-US" sz="1600" dirty="0">
              <a:latin typeface="Vi" panose="00000500000000000000" pitchFamily="50" charset="0"/>
            </a:endParaRPr>
          </a:p>
        </p:txBody>
      </p:sp>
      <p:pic>
        <p:nvPicPr>
          <p:cNvPr id="10" name="image5.png" descr="Graphical user interface, application&#10;&#10;Description automatically generated"/>
          <p:cNvPicPr/>
          <p:nvPr/>
        </p:nvPicPr>
        <p:blipFill>
          <a:blip r:embed="rId3"/>
          <a:srcRect/>
          <a:stretch>
            <a:fillRect/>
          </a:stretch>
        </p:blipFill>
        <p:spPr>
          <a:xfrm>
            <a:off x="5669627" y="1354803"/>
            <a:ext cx="6074354" cy="1630768"/>
          </a:xfrm>
          <a:prstGeom prst="rect">
            <a:avLst/>
          </a:prstGeom>
          <a:ln>
            <a:noFill/>
          </a:ln>
          <a:effectLst>
            <a:outerShdw blurRad="292100" dist="139700" dir="2700000" algn="tl" rotWithShape="0">
              <a:srgbClr val="333333">
                <a:alpha val="65000"/>
              </a:srgbClr>
            </a:outerShdw>
          </a:effectLst>
        </p:spPr>
      </p:pic>
      <p:pic>
        <p:nvPicPr>
          <p:cNvPr id="11" name="image1.png" descr="Table&#10;&#10;Description automatically generated with low confidence"/>
          <p:cNvPicPr/>
          <p:nvPr/>
        </p:nvPicPr>
        <p:blipFill>
          <a:blip r:embed="rId4"/>
          <a:srcRect/>
          <a:stretch>
            <a:fillRect/>
          </a:stretch>
        </p:blipFill>
        <p:spPr>
          <a:xfrm>
            <a:off x="5704458" y="3922368"/>
            <a:ext cx="6171726" cy="19386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4004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16</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a:latin typeface="Vi" panose="00000500000000000000" pitchFamily="50" charset="0"/>
              </a:rPr>
              <a:t>SCRM Checks</a:t>
            </a:r>
            <a:endParaRPr lang="en-US" sz="2000" dirty="0">
              <a:solidFill>
                <a:prstClr val="white"/>
              </a:solidFill>
              <a:latin typeface="Vi" panose="00000500000000000000" pitchFamily="50" charset="0"/>
            </a:endParaRPr>
          </a:p>
        </p:txBody>
      </p:sp>
      <p:sp>
        <p:nvSpPr>
          <p:cNvPr id="5" name="Rectangle 4"/>
          <p:cNvSpPr/>
          <p:nvPr/>
        </p:nvSpPr>
        <p:spPr>
          <a:xfrm>
            <a:off x="437003" y="1426212"/>
            <a:ext cx="4818043" cy="830997"/>
          </a:xfrm>
          <a:prstGeom prst="rect">
            <a:avLst/>
          </a:prstGeom>
        </p:spPr>
        <p:txBody>
          <a:bodyPr wrap="square">
            <a:spAutoFit/>
          </a:bodyPr>
          <a:lstStyle/>
          <a:p>
            <a:pPr marL="285750" lvl="0" indent="-285750">
              <a:buFont typeface="Wingdings" panose="05000000000000000000" pitchFamily="2" charset="2"/>
              <a:buChar char="q"/>
            </a:pPr>
            <a:r>
              <a:rPr lang="en-IN" sz="1600" b="1" dirty="0">
                <a:latin typeface="Vi" panose="00000500000000000000" pitchFamily="50" charset="0"/>
              </a:rPr>
              <a:t>National Roaming </a:t>
            </a:r>
            <a:endParaRPr lang="en-US" sz="1600" dirty="0">
              <a:latin typeface="Vi" panose="00000500000000000000" pitchFamily="50" charset="0"/>
            </a:endParaRPr>
          </a:p>
          <a:p>
            <a:r>
              <a:rPr lang="en-IN" sz="1600" b="1" dirty="0">
                <a:latin typeface="Vi" panose="00000500000000000000" pitchFamily="50" charset="0"/>
              </a:rPr>
              <a:t>If Roaming is inactive, inform the Stakeholders and close the ticket.</a:t>
            </a:r>
            <a:endParaRPr lang="en-US" sz="1600" dirty="0">
              <a:latin typeface="Vi" panose="00000500000000000000" pitchFamily="50" charset="0"/>
            </a:endParaRPr>
          </a:p>
        </p:txBody>
      </p:sp>
      <p:sp>
        <p:nvSpPr>
          <p:cNvPr id="9" name="Rectangle 8"/>
          <p:cNvSpPr/>
          <p:nvPr/>
        </p:nvSpPr>
        <p:spPr>
          <a:xfrm>
            <a:off x="459037" y="4437702"/>
            <a:ext cx="4895162" cy="830997"/>
          </a:xfrm>
          <a:prstGeom prst="rect">
            <a:avLst/>
          </a:prstGeom>
        </p:spPr>
        <p:txBody>
          <a:bodyPr wrap="square">
            <a:spAutoFit/>
          </a:bodyPr>
          <a:lstStyle/>
          <a:p>
            <a:pPr marL="285750" lvl="0" indent="-285750">
              <a:buFont typeface="Wingdings" panose="05000000000000000000" pitchFamily="2" charset="2"/>
              <a:buChar char="q"/>
            </a:pPr>
            <a:r>
              <a:rPr lang="en-IN" sz="1600" b="1" dirty="0">
                <a:latin typeface="Vi" panose="00000500000000000000" pitchFamily="50" charset="0"/>
              </a:rPr>
              <a:t>GPRS Status &amp; 4G (If Provided)</a:t>
            </a:r>
            <a:endParaRPr lang="en-US" sz="1600" dirty="0">
              <a:latin typeface="Vi" panose="00000500000000000000" pitchFamily="50" charset="0"/>
            </a:endParaRPr>
          </a:p>
          <a:p>
            <a:r>
              <a:rPr lang="en-IN" sz="1600" b="1" dirty="0">
                <a:latin typeface="Vi" panose="00000500000000000000" pitchFamily="50" charset="0"/>
              </a:rPr>
              <a:t>If GPRS is inactive, inform the Stakeholders and close the ticket.</a:t>
            </a:r>
            <a:endParaRPr lang="en-US" sz="1600" dirty="0">
              <a:latin typeface="Vi" panose="00000500000000000000" pitchFamily="50" charset="0"/>
            </a:endParaRPr>
          </a:p>
        </p:txBody>
      </p:sp>
      <p:pic>
        <p:nvPicPr>
          <p:cNvPr id="8" name="Picture 7" descr="Graphical user interface, website&#10;&#10;Description automatically generated"/>
          <p:cNvPicPr/>
          <p:nvPr/>
        </p:nvPicPr>
        <p:blipFill>
          <a:blip r:embed="rId3"/>
          <a:stretch>
            <a:fillRect/>
          </a:stretch>
        </p:blipFill>
        <p:spPr>
          <a:xfrm>
            <a:off x="5393372" y="1143191"/>
            <a:ext cx="6185356" cy="1897464"/>
          </a:xfrm>
          <a:prstGeom prst="rect">
            <a:avLst/>
          </a:prstGeom>
        </p:spPr>
      </p:pic>
      <p:pic>
        <p:nvPicPr>
          <p:cNvPr id="12" name="image2.png" descr="A picture containing graphical user interface&#10;&#10;Description automatically generated"/>
          <p:cNvPicPr/>
          <p:nvPr/>
        </p:nvPicPr>
        <p:blipFill>
          <a:blip r:embed="rId4"/>
          <a:srcRect/>
          <a:stretch>
            <a:fillRect/>
          </a:stretch>
        </p:blipFill>
        <p:spPr>
          <a:xfrm>
            <a:off x="5680931" y="4069814"/>
            <a:ext cx="5633392" cy="601337"/>
          </a:xfrm>
          <a:prstGeom prst="rect">
            <a:avLst/>
          </a:prstGeom>
          <a:ln>
            <a:noFill/>
          </a:ln>
          <a:effectLst>
            <a:outerShdw blurRad="292100" dist="139700" dir="2700000" algn="tl" rotWithShape="0">
              <a:srgbClr val="333333">
                <a:alpha val="65000"/>
              </a:srgbClr>
            </a:outerShdw>
          </a:effectLst>
        </p:spPr>
      </p:pic>
      <p:pic>
        <p:nvPicPr>
          <p:cNvPr id="13" name="image1.png" descr="Table&#10;&#10;Description automatically generated with low confidence"/>
          <p:cNvPicPr/>
          <p:nvPr/>
        </p:nvPicPr>
        <p:blipFill>
          <a:blip r:embed="rId5"/>
          <a:srcRect/>
          <a:stretch>
            <a:fillRect/>
          </a:stretch>
        </p:blipFill>
        <p:spPr>
          <a:xfrm>
            <a:off x="5684704" y="4814735"/>
            <a:ext cx="5651653" cy="1233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84400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17</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a:latin typeface="Vi" panose="00000500000000000000" pitchFamily="50" charset="0"/>
              </a:rPr>
              <a:t>SCRM Checks</a:t>
            </a:r>
            <a:endParaRPr lang="en-US" sz="2000" dirty="0">
              <a:solidFill>
                <a:prstClr val="white"/>
              </a:solidFill>
              <a:latin typeface="Vi" panose="00000500000000000000" pitchFamily="50" charset="0"/>
            </a:endParaRPr>
          </a:p>
        </p:txBody>
      </p:sp>
      <p:sp>
        <p:nvSpPr>
          <p:cNvPr id="5" name="Rectangle 4"/>
          <p:cNvSpPr/>
          <p:nvPr/>
        </p:nvSpPr>
        <p:spPr>
          <a:xfrm>
            <a:off x="437003" y="1426212"/>
            <a:ext cx="4818043" cy="830997"/>
          </a:xfrm>
          <a:prstGeom prst="rect">
            <a:avLst/>
          </a:prstGeom>
        </p:spPr>
        <p:txBody>
          <a:bodyPr wrap="square">
            <a:spAutoFit/>
          </a:bodyPr>
          <a:lstStyle/>
          <a:p>
            <a:pPr marL="285750" lvl="0" indent="-285750">
              <a:buFont typeface="Wingdings" panose="05000000000000000000" pitchFamily="2" charset="2"/>
              <a:buChar char="q"/>
            </a:pPr>
            <a:r>
              <a:rPr lang="en-IN" sz="1600" b="1" dirty="0">
                <a:latin typeface="Vi" panose="00000500000000000000" pitchFamily="50" charset="0"/>
              </a:rPr>
              <a:t>Barring</a:t>
            </a:r>
            <a:endParaRPr lang="en-US" sz="1600" dirty="0">
              <a:latin typeface="Vi" panose="00000500000000000000" pitchFamily="50" charset="0"/>
            </a:endParaRPr>
          </a:p>
          <a:p>
            <a:r>
              <a:rPr lang="en-IN" sz="1600" b="1" dirty="0">
                <a:latin typeface="Vi" panose="00000500000000000000" pitchFamily="50" charset="0"/>
              </a:rPr>
              <a:t>If Barring is active, inform the Stakeholders and close the ticket</a:t>
            </a:r>
            <a:endParaRPr lang="en-US" sz="1600" dirty="0">
              <a:latin typeface="Vi" panose="00000500000000000000" pitchFamily="50" charset="0"/>
            </a:endParaRPr>
          </a:p>
        </p:txBody>
      </p:sp>
      <p:sp>
        <p:nvSpPr>
          <p:cNvPr id="9" name="Rectangle 8"/>
          <p:cNvSpPr/>
          <p:nvPr/>
        </p:nvSpPr>
        <p:spPr>
          <a:xfrm>
            <a:off x="459037" y="4437702"/>
            <a:ext cx="4895162" cy="338554"/>
          </a:xfrm>
          <a:prstGeom prst="rect">
            <a:avLst/>
          </a:prstGeom>
        </p:spPr>
        <p:txBody>
          <a:bodyPr wrap="square">
            <a:spAutoFit/>
          </a:bodyPr>
          <a:lstStyle/>
          <a:p>
            <a:pPr marL="285750" indent="-285750">
              <a:buFont typeface="Wingdings" panose="05000000000000000000" pitchFamily="2" charset="2"/>
              <a:buChar char="q"/>
            </a:pPr>
            <a:r>
              <a:rPr lang="en-IN" sz="1600" b="1" dirty="0">
                <a:latin typeface="vi (Body)"/>
              </a:rPr>
              <a:t>Data Balance</a:t>
            </a:r>
            <a:endParaRPr lang="en-US" sz="1600" dirty="0">
              <a:latin typeface="vi (Body)"/>
            </a:endParaRPr>
          </a:p>
        </p:txBody>
      </p:sp>
      <p:pic>
        <p:nvPicPr>
          <p:cNvPr id="10" name="image4.png" descr="Table&#10;&#10;Description automatically generated with medium confidence"/>
          <p:cNvPicPr/>
          <p:nvPr/>
        </p:nvPicPr>
        <p:blipFill>
          <a:blip r:embed="rId3"/>
          <a:srcRect/>
          <a:stretch>
            <a:fillRect/>
          </a:stretch>
        </p:blipFill>
        <p:spPr>
          <a:xfrm>
            <a:off x="5527902" y="1213137"/>
            <a:ext cx="5841506" cy="1783451"/>
          </a:xfrm>
          <a:prstGeom prst="rect">
            <a:avLst/>
          </a:prstGeom>
          <a:ln>
            <a:noFill/>
          </a:ln>
          <a:effectLst>
            <a:outerShdw blurRad="292100" dist="139700" dir="2700000" algn="tl" rotWithShape="0">
              <a:srgbClr val="333333">
                <a:alpha val="65000"/>
              </a:srgbClr>
            </a:outerShdw>
          </a:effectLst>
        </p:spPr>
      </p:pic>
      <p:pic>
        <p:nvPicPr>
          <p:cNvPr id="11" name="image7.png" descr="Graphical user interface&#10;&#10;Description automatically generated"/>
          <p:cNvPicPr/>
          <p:nvPr/>
        </p:nvPicPr>
        <p:blipFill>
          <a:blip r:embed="rId4"/>
          <a:srcRect/>
          <a:stretch>
            <a:fillRect/>
          </a:stretch>
        </p:blipFill>
        <p:spPr>
          <a:xfrm>
            <a:off x="5563518" y="4096133"/>
            <a:ext cx="5938092" cy="1346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2802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18</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IN" sz="2000" b="1" dirty="0">
                <a:latin typeface="Vi" panose="00000500000000000000" pitchFamily="50" charset="0"/>
              </a:rPr>
              <a:t>SCRM Checks</a:t>
            </a:r>
            <a:endParaRPr lang="en-US" sz="2000" dirty="0">
              <a:solidFill>
                <a:prstClr val="white"/>
              </a:solidFill>
              <a:latin typeface="Vi" panose="00000500000000000000" pitchFamily="50" charset="0"/>
            </a:endParaRPr>
          </a:p>
        </p:txBody>
      </p:sp>
      <p:sp>
        <p:nvSpPr>
          <p:cNvPr id="2" name="Rectangle 1"/>
          <p:cNvSpPr/>
          <p:nvPr/>
        </p:nvSpPr>
        <p:spPr>
          <a:xfrm>
            <a:off x="414969" y="1051639"/>
            <a:ext cx="6096000" cy="721864"/>
          </a:xfrm>
          <a:prstGeom prst="rect">
            <a:avLst/>
          </a:prstGeom>
        </p:spPr>
        <p:txBody>
          <a:bodyPr>
            <a:spAutoFit/>
          </a:bodyPr>
          <a:lstStyle/>
          <a:p>
            <a:pPr marL="285750" marR="0" lvl="0" indent="-285750">
              <a:lnSpc>
                <a:spcPct val="107000"/>
              </a:lnSpc>
              <a:spcBef>
                <a:spcPts val="0"/>
              </a:spcBef>
              <a:spcAft>
                <a:spcPts val="800"/>
              </a:spcAft>
              <a:buFont typeface="Wingdings" panose="05000000000000000000" pitchFamily="2" charset="2"/>
              <a:buChar char="q"/>
            </a:pPr>
            <a:r>
              <a:rPr lang="en-IN" sz="1600" b="1" dirty="0">
                <a:latin typeface="vi (Body)"/>
                <a:ea typeface="Times New Roman" panose="02020603050405020304" pitchFamily="18" charset="0"/>
                <a:cs typeface="Times New Roman" panose="02020603050405020304" pitchFamily="18" charset="0"/>
              </a:rPr>
              <a:t>Sub-Components</a:t>
            </a:r>
            <a:endParaRPr lang="en-US" sz="1600" dirty="0">
              <a:latin typeface="vi (Body)"/>
              <a:ea typeface="Times New Roman" panose="02020603050405020304" pitchFamily="18" charset="0"/>
              <a:cs typeface="Times New Roman" panose="02020603050405020304" pitchFamily="18" charset="0"/>
            </a:endParaRPr>
          </a:p>
          <a:p>
            <a:pPr marR="0" lvl="0">
              <a:lnSpc>
                <a:spcPct val="107000"/>
              </a:lnSpc>
              <a:spcBef>
                <a:spcPts val="0"/>
              </a:spcBef>
              <a:spcAft>
                <a:spcPts val="800"/>
              </a:spcAft>
            </a:pPr>
            <a:r>
              <a:rPr lang="en-IN" sz="1600" b="1" dirty="0">
                <a:latin typeface="vi (Body)"/>
                <a:ea typeface="Times New Roman" panose="02020603050405020304" pitchFamily="18" charset="0"/>
                <a:cs typeface="Times New Roman" panose="02020603050405020304" pitchFamily="18" charset="0"/>
              </a:rPr>
              <a:t>Check for any recent activities which leads to the outage.</a:t>
            </a:r>
            <a:endParaRPr lang="en-US" sz="1600" dirty="0">
              <a:effectLst/>
              <a:latin typeface="vi (Body)"/>
              <a:ea typeface="Calibri" panose="020F0502020204030204" pitchFamily="34" charset="0"/>
              <a:cs typeface="Times New Roman" panose="02020603050405020304" pitchFamily="18" charset="0"/>
            </a:endParaRPr>
          </a:p>
        </p:txBody>
      </p:sp>
      <p:pic>
        <p:nvPicPr>
          <p:cNvPr id="12" name="Picture 11" descr="Graphical user interface, text, application, email&#10;&#10;Description automatically generated"/>
          <p:cNvPicPr/>
          <p:nvPr/>
        </p:nvPicPr>
        <p:blipFill>
          <a:blip r:embed="rId3">
            <a:extLst>
              <a:ext uri="{28A0092B-C50C-407E-A947-70E740481C1C}">
                <a14:useLocalDpi xmlns:a14="http://schemas.microsoft.com/office/drawing/2010/main" val="0"/>
              </a:ext>
            </a:extLst>
          </a:blip>
          <a:srcRect/>
          <a:stretch>
            <a:fillRect/>
          </a:stretch>
        </p:blipFill>
        <p:spPr bwMode="auto">
          <a:xfrm>
            <a:off x="503570" y="3095739"/>
            <a:ext cx="10469230" cy="3194891"/>
          </a:xfrm>
          <a:prstGeom prst="rect">
            <a:avLst/>
          </a:prstGeom>
          <a:ln>
            <a:noFill/>
          </a:ln>
          <a:effectLst>
            <a:outerShdw blurRad="292100" dist="139700" dir="2700000" algn="tl" rotWithShape="0">
              <a:srgbClr val="333333">
                <a:alpha val="65000"/>
              </a:srgbClr>
            </a:outerShdw>
          </a:effectLst>
        </p:spPr>
      </p:pic>
      <p:sp>
        <p:nvSpPr>
          <p:cNvPr id="4" name="Rectangle 3"/>
          <p:cNvSpPr/>
          <p:nvPr/>
        </p:nvSpPr>
        <p:spPr>
          <a:xfrm>
            <a:off x="470052" y="1915655"/>
            <a:ext cx="10921389" cy="1146211"/>
          </a:xfrm>
          <a:prstGeom prst="rect">
            <a:avLst/>
          </a:prstGeom>
        </p:spPr>
        <p:txBody>
          <a:bodyPr wrap="square">
            <a:spAutoFit/>
          </a:bodyPr>
          <a:lstStyle/>
          <a:p>
            <a:pPr marL="285750" marR="0" lvl="0" indent="-285750">
              <a:lnSpc>
                <a:spcPct val="107000"/>
              </a:lnSpc>
              <a:spcBef>
                <a:spcPts val="0"/>
              </a:spcBef>
              <a:spcAft>
                <a:spcPts val="0"/>
              </a:spcAft>
              <a:buFont typeface="Wingdings" panose="05000000000000000000" pitchFamily="2" charset="2"/>
              <a:buChar char="q"/>
            </a:pPr>
            <a:r>
              <a:rPr lang="en-US" sz="1600" b="1" dirty="0">
                <a:latin typeface="vi (Body)"/>
                <a:ea typeface="Times New Roman" panose="02020603050405020304" pitchFamily="18" charset="0"/>
                <a:cs typeface="Times New Roman" panose="02020603050405020304" pitchFamily="18" charset="0"/>
              </a:rPr>
              <a:t>Device Level APN</a:t>
            </a:r>
            <a:endParaRPr lang="en-US" sz="1600" dirty="0">
              <a:latin typeface="vi (Body)"/>
              <a:ea typeface="Times New Roman" panose="02020603050405020304" pitchFamily="18" charset="0"/>
              <a:cs typeface="Times New Roman" panose="02020603050405020304" pitchFamily="18" charset="0"/>
            </a:endParaRPr>
          </a:p>
          <a:p>
            <a:pPr marR="0" lvl="0">
              <a:lnSpc>
                <a:spcPct val="107000"/>
              </a:lnSpc>
              <a:spcBef>
                <a:spcPts val="0"/>
              </a:spcBef>
              <a:spcAft>
                <a:spcPts val="0"/>
              </a:spcAft>
            </a:pPr>
            <a:endParaRPr lang="en-US" sz="1600" b="1" dirty="0">
              <a:latin typeface="vi (Body)"/>
              <a:ea typeface="Times New Roman" panose="02020603050405020304" pitchFamily="18" charset="0"/>
              <a:cs typeface="Times New Roman" panose="02020603050405020304" pitchFamily="18" charset="0"/>
            </a:endParaRPr>
          </a:p>
          <a:p>
            <a:pPr marR="0" lvl="0">
              <a:lnSpc>
                <a:spcPct val="107000"/>
              </a:lnSpc>
              <a:spcBef>
                <a:spcPts val="0"/>
              </a:spcBef>
              <a:spcAft>
                <a:spcPts val="0"/>
              </a:spcAft>
            </a:pPr>
            <a:r>
              <a:rPr lang="en-US" sz="1600" b="1" dirty="0">
                <a:latin typeface="vi (Body)"/>
                <a:ea typeface="Times New Roman" panose="02020603050405020304" pitchFamily="18" charset="0"/>
                <a:cs typeface="Times New Roman" panose="02020603050405020304" pitchFamily="18" charset="0"/>
              </a:rPr>
              <a:t>From the incident reporting form shared by the customer, confirm that the APN configured in the device is same as configured in SCRM</a:t>
            </a:r>
            <a:endParaRPr lang="en-US" sz="1600" dirty="0">
              <a:effectLst/>
              <a:latin typeface="vi (Body)"/>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9892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8FFA2FF-3754-B75E-7720-D160E9A026AA}"/>
              </a:ext>
            </a:extLst>
          </p:cNvPr>
          <p:cNvGraphicFramePr>
            <a:graphicFrameLocks noGrp="1"/>
          </p:cNvGraphicFramePr>
          <p:nvPr>
            <p:extLst>
              <p:ext uri="{D42A27DB-BD31-4B8C-83A1-F6EECF244321}">
                <p14:modId xmlns:p14="http://schemas.microsoft.com/office/powerpoint/2010/main" val="734209464"/>
              </p:ext>
            </p:extLst>
          </p:nvPr>
        </p:nvGraphicFramePr>
        <p:xfrm>
          <a:off x="314960" y="1107440"/>
          <a:ext cx="11755119" cy="5232399"/>
        </p:xfrm>
        <a:graphic>
          <a:graphicData uri="http://schemas.openxmlformats.org/drawingml/2006/table">
            <a:tbl>
              <a:tblPr firstRow="1" firstCol="1" bandRow="1">
                <a:tableStyleId>{5C22544A-7EE6-4342-B048-85BDC9FD1C3A}</a:tableStyleId>
              </a:tblPr>
              <a:tblGrid>
                <a:gridCol w="2701013">
                  <a:extLst>
                    <a:ext uri="{9D8B030D-6E8A-4147-A177-3AD203B41FA5}">
                      <a16:colId xmlns:a16="http://schemas.microsoft.com/office/drawing/2014/main" val="2906215359"/>
                    </a:ext>
                  </a:extLst>
                </a:gridCol>
                <a:gridCol w="2701013">
                  <a:extLst>
                    <a:ext uri="{9D8B030D-6E8A-4147-A177-3AD203B41FA5}">
                      <a16:colId xmlns:a16="http://schemas.microsoft.com/office/drawing/2014/main" val="3746972263"/>
                    </a:ext>
                  </a:extLst>
                </a:gridCol>
                <a:gridCol w="4146629">
                  <a:extLst>
                    <a:ext uri="{9D8B030D-6E8A-4147-A177-3AD203B41FA5}">
                      <a16:colId xmlns:a16="http://schemas.microsoft.com/office/drawing/2014/main" val="3223773744"/>
                    </a:ext>
                  </a:extLst>
                </a:gridCol>
                <a:gridCol w="2206464">
                  <a:extLst>
                    <a:ext uri="{9D8B030D-6E8A-4147-A177-3AD203B41FA5}">
                      <a16:colId xmlns:a16="http://schemas.microsoft.com/office/drawing/2014/main" val="419088025"/>
                    </a:ext>
                  </a:extLst>
                </a:gridCol>
              </a:tblGrid>
              <a:tr h="253611">
                <a:tc>
                  <a:txBody>
                    <a:bodyPr/>
                    <a:lstStyle/>
                    <a:p>
                      <a:pPr algn="ctr"/>
                      <a:r>
                        <a:rPr lang="en-IN" sz="1100">
                          <a:effectLst/>
                        </a:rPr>
                        <a:t>Use Case</a:t>
                      </a:r>
                      <a:endParaRPr lang="en-IN"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r>
                        <a:rPr lang="en-IN" sz="1100">
                          <a:effectLst/>
                        </a:rPr>
                        <a:t>Org Name</a:t>
                      </a:r>
                      <a:endParaRPr lang="en-IN"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r>
                        <a:rPr lang="en-IN" sz="1100">
                          <a:effectLst/>
                        </a:rPr>
                        <a:t>Solution</a:t>
                      </a:r>
                      <a:endParaRPr lang="en-IN"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r>
                        <a:rPr lang="en-IN" sz="1100">
                          <a:effectLst/>
                        </a:rPr>
                        <a:t>Solution Document </a:t>
                      </a:r>
                      <a:endParaRPr lang="en-IN" sz="11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850352363"/>
                  </a:ext>
                </a:extLst>
              </a:tr>
              <a:tr h="493874">
                <a:tc rowSpan="2">
                  <a:txBody>
                    <a:bodyPr/>
                    <a:lstStyle/>
                    <a:p>
                      <a:pPr algn="ctr"/>
                      <a:r>
                        <a:rPr lang="en-IN" sz="900">
                          <a:effectLst/>
                        </a:rPr>
                        <a:t>VTS</a:t>
                      </a:r>
                      <a:endParaRPr lang="en-IN"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r>
                        <a:rPr lang="en-IN" sz="900">
                          <a:effectLst/>
                        </a:rPr>
                        <a:t>S-WHEELS55134-3OTHER</a:t>
                      </a:r>
                      <a:endParaRPr lang="en-IN" sz="1100">
                        <a:effectLst/>
                        <a:latin typeface="Calibri" panose="020F0502020204030204" pitchFamily="34" charset="0"/>
                        <a:ea typeface="Calibri" panose="020F0502020204030204" pitchFamily="34" charset="0"/>
                      </a:endParaRPr>
                    </a:p>
                  </a:txBody>
                  <a:tcPr marL="68580" marR="68580" marT="0" marB="0" anchor="ctr"/>
                </a:tc>
                <a:tc rowSpan="2">
                  <a:txBody>
                    <a:bodyPr/>
                    <a:lstStyle/>
                    <a:p>
                      <a:pPr algn="ctr"/>
                      <a:r>
                        <a:rPr lang="en-IN" sz="900">
                          <a:effectLst/>
                        </a:rPr>
                        <a:t>VTS solutions are widely used for vehicle tracking via GPS where enterprises have connectivity established with their server via M2M SIMs. Where they used to track location, battery status, etc.</a:t>
                      </a:r>
                      <a:endParaRPr lang="en-IN"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r>
                        <a:rPr lang="en-IN" sz="900">
                          <a:effectLst/>
                        </a:rPr>
                        <a:t>Attached</a:t>
                      </a:r>
                      <a:endParaRPr lang="en-IN" sz="11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994306447"/>
                  </a:ext>
                </a:extLst>
              </a:tr>
              <a:tr h="654050">
                <a:tc vMerge="1">
                  <a:txBody>
                    <a:bodyPr/>
                    <a:lstStyle/>
                    <a:p>
                      <a:endParaRPr lang="en-IN"/>
                    </a:p>
                  </a:txBody>
                  <a:tcPr/>
                </a:tc>
                <a:tc>
                  <a:txBody>
                    <a:bodyPr/>
                    <a:lstStyle/>
                    <a:p>
                      <a:pPr algn="ctr"/>
                      <a:r>
                        <a:rPr lang="en-IN" sz="900">
                          <a:effectLst/>
                        </a:rPr>
                        <a:t>C-SENSORISE00-SENSOR</a:t>
                      </a:r>
                      <a:endParaRPr lang="en-IN" sz="1100">
                        <a:effectLst/>
                        <a:latin typeface="Calibri" panose="020F0502020204030204" pitchFamily="34" charset="0"/>
                        <a:ea typeface="Calibri" panose="020F0502020204030204" pitchFamily="34" charset="0"/>
                      </a:endParaRPr>
                    </a:p>
                  </a:txBody>
                  <a:tcPr marL="68580" marR="68580" marT="0" marB="0" anchor="ctr"/>
                </a:tc>
                <a:tc vMerge="1">
                  <a:txBody>
                    <a:bodyPr/>
                    <a:lstStyle/>
                    <a:p>
                      <a:endParaRPr lang="en-IN"/>
                    </a:p>
                  </a:txBody>
                  <a:tcPr/>
                </a:tc>
                <a:tc>
                  <a:txBody>
                    <a:bodyPr/>
                    <a:lstStyle/>
                    <a:p>
                      <a:pPr algn="ctr"/>
                      <a:r>
                        <a:rPr lang="en-IN" sz="900">
                          <a:effectLst/>
                        </a:rPr>
                        <a:t>Attached</a:t>
                      </a:r>
                      <a:endParaRPr lang="en-IN" sz="11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370788730"/>
                  </a:ext>
                </a:extLst>
              </a:tr>
              <a:tr h="507223">
                <a:tc rowSpan="2">
                  <a:txBody>
                    <a:bodyPr/>
                    <a:lstStyle/>
                    <a:p>
                      <a:pPr algn="ctr"/>
                      <a:r>
                        <a:rPr lang="en-IN" sz="900">
                          <a:effectLst/>
                        </a:rPr>
                        <a:t>POS</a:t>
                      </a:r>
                      <a:endParaRPr lang="en-IN"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r>
                        <a:rPr lang="en-IN" sz="900">
                          <a:effectLst/>
                        </a:rPr>
                        <a:t>C-LYRANETWORK-LYRANE</a:t>
                      </a:r>
                      <a:endParaRPr lang="en-IN" sz="1100">
                        <a:effectLst/>
                        <a:latin typeface="Calibri" panose="020F0502020204030204" pitchFamily="34" charset="0"/>
                        <a:ea typeface="Calibri" panose="020F0502020204030204" pitchFamily="34" charset="0"/>
                      </a:endParaRPr>
                    </a:p>
                  </a:txBody>
                  <a:tcPr marL="68580" marR="68580" marT="0" marB="0" anchor="ctr"/>
                </a:tc>
                <a:tc rowSpan="2">
                  <a:txBody>
                    <a:bodyPr/>
                    <a:lstStyle/>
                    <a:p>
                      <a:pPr algn="ctr"/>
                      <a:r>
                        <a:rPr lang="en-IN" sz="900">
                          <a:effectLst/>
                        </a:rPr>
                        <a:t>POS are point of sale devices where customer whitelist their server Ips via M2M SIMs and used for the payment at merchants.</a:t>
                      </a:r>
                      <a:endParaRPr lang="en-IN"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r>
                        <a:rPr lang="en-IN" sz="900">
                          <a:effectLst/>
                        </a:rPr>
                        <a:t>Attached</a:t>
                      </a:r>
                      <a:endParaRPr lang="en-IN" sz="11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965448209"/>
                  </a:ext>
                </a:extLst>
              </a:tr>
              <a:tr h="253611">
                <a:tc vMerge="1">
                  <a:txBody>
                    <a:bodyPr/>
                    <a:lstStyle/>
                    <a:p>
                      <a:endParaRPr lang="en-IN"/>
                    </a:p>
                  </a:txBody>
                  <a:tcPr/>
                </a:tc>
                <a:tc>
                  <a:txBody>
                    <a:bodyPr/>
                    <a:lstStyle/>
                    <a:p>
                      <a:pPr algn="ctr"/>
                      <a:r>
                        <a:rPr lang="en-IN" sz="900">
                          <a:effectLst/>
                        </a:rPr>
                        <a:t>C-ONE97COMMUN-000000</a:t>
                      </a:r>
                      <a:endParaRPr lang="en-IN" sz="1100">
                        <a:effectLst/>
                        <a:latin typeface="Calibri" panose="020F0502020204030204" pitchFamily="34" charset="0"/>
                        <a:ea typeface="Calibri" panose="020F0502020204030204" pitchFamily="34" charset="0"/>
                      </a:endParaRPr>
                    </a:p>
                  </a:txBody>
                  <a:tcPr marL="68580" marR="68580" marT="0" marB="0" anchor="ctr"/>
                </a:tc>
                <a:tc vMerge="1">
                  <a:txBody>
                    <a:bodyPr/>
                    <a:lstStyle/>
                    <a:p>
                      <a:endParaRPr lang="en-IN"/>
                    </a:p>
                  </a:txBody>
                  <a:tcPr/>
                </a:tc>
                <a:tc>
                  <a:txBody>
                    <a:bodyPr/>
                    <a:lstStyle/>
                    <a:p>
                      <a:pPr algn="ctr"/>
                      <a:r>
                        <a:rPr lang="en-IN" sz="900">
                          <a:effectLst/>
                        </a:rPr>
                        <a:t>Attached</a:t>
                      </a:r>
                      <a:endParaRPr lang="en-IN" sz="11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464249014"/>
                  </a:ext>
                </a:extLst>
              </a:tr>
              <a:tr h="253611">
                <a:tc rowSpan="2">
                  <a:txBody>
                    <a:bodyPr/>
                    <a:lstStyle/>
                    <a:p>
                      <a:pPr algn="ctr"/>
                      <a:r>
                        <a:rPr lang="en-IN" sz="900">
                          <a:effectLst/>
                        </a:rPr>
                        <a:t>AMR</a:t>
                      </a:r>
                      <a:endParaRPr lang="en-IN"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r>
                        <a:rPr lang="en-IN" sz="900">
                          <a:effectLst/>
                        </a:rPr>
                        <a:t>G-ENERGYEFFIC-STADEL</a:t>
                      </a:r>
                      <a:endParaRPr lang="en-IN" sz="1100">
                        <a:effectLst/>
                        <a:latin typeface="Calibri" panose="020F0502020204030204" pitchFamily="34" charset="0"/>
                        <a:ea typeface="Calibri" panose="020F0502020204030204" pitchFamily="34" charset="0"/>
                      </a:endParaRPr>
                    </a:p>
                  </a:txBody>
                  <a:tcPr marL="68580" marR="68580" marT="0" marB="0" anchor="ctr"/>
                </a:tc>
                <a:tc rowSpan="2">
                  <a:txBody>
                    <a:bodyPr/>
                    <a:lstStyle/>
                    <a:p>
                      <a:pPr algn="ctr"/>
                      <a:r>
                        <a:rPr lang="en-IN" sz="900">
                          <a:effectLst/>
                        </a:rPr>
                        <a:t>Automated metering solution (AMS) offers an effective turnaround for such enterprises by deploying smart meters that can read, monitor, and alert utility companies remotely via M2M SIMs.</a:t>
                      </a:r>
                      <a:endParaRPr lang="en-IN"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r>
                        <a:rPr lang="en-IN" sz="900">
                          <a:effectLst/>
                        </a:rPr>
                        <a:t>Attached</a:t>
                      </a:r>
                      <a:endParaRPr lang="en-IN" sz="11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110105457"/>
                  </a:ext>
                </a:extLst>
              </a:tr>
              <a:tr h="707442">
                <a:tc vMerge="1">
                  <a:txBody>
                    <a:bodyPr/>
                    <a:lstStyle/>
                    <a:p>
                      <a:endParaRPr lang="en-IN"/>
                    </a:p>
                  </a:txBody>
                  <a:tcPr/>
                </a:tc>
                <a:tc>
                  <a:txBody>
                    <a:bodyPr/>
                    <a:lstStyle/>
                    <a:p>
                      <a:pPr algn="ctr"/>
                      <a:r>
                        <a:rPr lang="en-IN" sz="900">
                          <a:effectLst/>
                        </a:rPr>
                        <a:t>C-TORRENTPOWE-000000</a:t>
                      </a:r>
                      <a:endParaRPr lang="en-IN" sz="1100">
                        <a:effectLst/>
                        <a:latin typeface="Calibri" panose="020F0502020204030204" pitchFamily="34" charset="0"/>
                        <a:ea typeface="Calibri" panose="020F0502020204030204" pitchFamily="34" charset="0"/>
                      </a:endParaRPr>
                    </a:p>
                  </a:txBody>
                  <a:tcPr marL="68580" marR="68580" marT="0" marB="0" anchor="ctr"/>
                </a:tc>
                <a:tc vMerge="1">
                  <a:txBody>
                    <a:bodyPr/>
                    <a:lstStyle/>
                    <a:p>
                      <a:endParaRPr lang="en-IN"/>
                    </a:p>
                  </a:txBody>
                  <a:tcPr/>
                </a:tc>
                <a:tc>
                  <a:txBody>
                    <a:bodyPr/>
                    <a:lstStyle/>
                    <a:p>
                      <a:pPr algn="ctr"/>
                      <a:r>
                        <a:rPr lang="en-IN" sz="900">
                          <a:effectLst/>
                        </a:rPr>
                        <a:t>Attached</a:t>
                      </a:r>
                      <a:endParaRPr lang="en-IN" sz="11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523924249"/>
                  </a:ext>
                </a:extLst>
              </a:tr>
              <a:tr h="547266">
                <a:tc rowSpan="2">
                  <a:txBody>
                    <a:bodyPr/>
                    <a:lstStyle/>
                    <a:p>
                      <a:pPr algn="ctr"/>
                      <a:r>
                        <a:rPr lang="en-IN" sz="900">
                          <a:effectLst/>
                        </a:rPr>
                        <a:t>Connected Car</a:t>
                      </a:r>
                      <a:endParaRPr lang="en-IN"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r>
                        <a:rPr lang="en-IN" sz="900">
                          <a:effectLst/>
                        </a:rPr>
                        <a:t>V-HYUNDAIMOTO-HYUNDA</a:t>
                      </a:r>
                      <a:endParaRPr lang="en-IN" sz="1100">
                        <a:effectLst/>
                        <a:latin typeface="Calibri" panose="020F0502020204030204" pitchFamily="34" charset="0"/>
                        <a:ea typeface="Calibri" panose="020F0502020204030204" pitchFamily="34" charset="0"/>
                      </a:endParaRPr>
                    </a:p>
                  </a:txBody>
                  <a:tcPr marL="68580" marR="68580" marT="0" marB="0" anchor="ctr"/>
                </a:tc>
                <a:tc rowSpan="2">
                  <a:txBody>
                    <a:bodyPr/>
                    <a:lstStyle/>
                    <a:p>
                      <a:pPr algn="ctr"/>
                      <a:r>
                        <a:rPr lang="en-IN" sz="900">
                          <a:effectLst/>
                        </a:rPr>
                        <a:t>A connected car solutions are used to interact with another smart devices/web on the internet via M2M SIM. And share the info like - vehicle location, speed, acceleration, fuel efficiency, engine performance, SOS, and other operational parameters.</a:t>
                      </a:r>
                      <a:endParaRPr lang="en-IN"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r>
                        <a:rPr lang="en-IN" sz="900">
                          <a:effectLst/>
                        </a:rPr>
                        <a:t>Attached</a:t>
                      </a:r>
                      <a:endParaRPr lang="en-IN" sz="11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386068032"/>
                  </a:ext>
                </a:extLst>
              </a:tr>
              <a:tr h="707442">
                <a:tc vMerge="1">
                  <a:txBody>
                    <a:bodyPr/>
                    <a:lstStyle/>
                    <a:p>
                      <a:endParaRPr lang="en-IN"/>
                    </a:p>
                  </a:txBody>
                  <a:tcPr/>
                </a:tc>
                <a:tc>
                  <a:txBody>
                    <a:bodyPr/>
                    <a:lstStyle/>
                    <a:p>
                      <a:pPr algn="ctr"/>
                      <a:r>
                        <a:rPr lang="en-IN" sz="900">
                          <a:effectLst/>
                        </a:rPr>
                        <a:t>V-MARUINUDYOG-SUZUKI</a:t>
                      </a:r>
                      <a:endParaRPr lang="en-IN" sz="1100">
                        <a:effectLst/>
                        <a:latin typeface="Calibri" panose="020F0502020204030204" pitchFamily="34" charset="0"/>
                        <a:ea typeface="Calibri" panose="020F0502020204030204" pitchFamily="34" charset="0"/>
                      </a:endParaRPr>
                    </a:p>
                  </a:txBody>
                  <a:tcPr marL="68580" marR="68580" marT="0" marB="0" anchor="ctr"/>
                </a:tc>
                <a:tc vMerge="1">
                  <a:txBody>
                    <a:bodyPr/>
                    <a:lstStyle/>
                    <a:p>
                      <a:endParaRPr lang="en-IN"/>
                    </a:p>
                  </a:txBody>
                  <a:tcPr/>
                </a:tc>
                <a:tc>
                  <a:txBody>
                    <a:bodyPr/>
                    <a:lstStyle/>
                    <a:p>
                      <a:pPr algn="ctr"/>
                      <a:r>
                        <a:rPr lang="en-IN" sz="900">
                          <a:effectLst/>
                        </a:rPr>
                        <a:t>Attached</a:t>
                      </a:r>
                      <a:endParaRPr lang="en-IN" sz="110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822705129"/>
                  </a:ext>
                </a:extLst>
              </a:tr>
              <a:tr h="854269">
                <a:tc>
                  <a:txBody>
                    <a:bodyPr/>
                    <a:lstStyle/>
                    <a:p>
                      <a:pPr algn="ctr"/>
                      <a:r>
                        <a:rPr lang="en-IN" sz="900">
                          <a:effectLst/>
                        </a:rPr>
                        <a:t>Sound Box</a:t>
                      </a:r>
                      <a:endParaRPr lang="en-IN"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r>
                        <a:rPr lang="en-IN" sz="900">
                          <a:effectLst/>
                        </a:rPr>
                        <a:t>C-PHONEPEPRIV-FLPKRT</a:t>
                      </a:r>
                      <a:endParaRPr lang="en-IN"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r>
                        <a:rPr lang="en-IN" sz="900">
                          <a:effectLst/>
                        </a:rPr>
                        <a:t>soundbox is an audio assisted smart device which provides instant notifications when you receive a payment. The payment alerts which come with a M2M SIM based connectivity.</a:t>
                      </a:r>
                      <a:endParaRPr lang="en-IN" sz="1100">
                        <a:effectLst/>
                        <a:latin typeface="Calibri" panose="020F0502020204030204" pitchFamily="34" charset="0"/>
                        <a:ea typeface="Calibri" panose="020F0502020204030204" pitchFamily="34" charset="0"/>
                      </a:endParaRPr>
                    </a:p>
                  </a:txBody>
                  <a:tcPr marL="68580" marR="68580" marT="0" marB="0" anchor="ctr"/>
                </a:tc>
                <a:tc>
                  <a:txBody>
                    <a:bodyPr/>
                    <a:lstStyle/>
                    <a:p>
                      <a:pPr algn="ctr"/>
                      <a:r>
                        <a:rPr lang="en-IN" sz="900" dirty="0">
                          <a:effectLst/>
                        </a:rPr>
                        <a:t>Attached</a:t>
                      </a:r>
                      <a:endParaRPr lang="en-IN" sz="11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845494568"/>
                  </a:ext>
                </a:extLst>
              </a:tr>
            </a:tbl>
          </a:graphicData>
        </a:graphic>
      </p:graphicFrame>
    </p:spTree>
    <p:extLst>
      <p:ext uri="{BB962C8B-B14F-4D97-AF65-F5344CB8AC3E}">
        <p14:creationId xmlns:p14="http://schemas.microsoft.com/office/powerpoint/2010/main" val="150305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71476" y="1376363"/>
            <a:ext cx="4112390" cy="1849437"/>
          </a:xfrm>
        </p:spPr>
        <p:txBody>
          <a:bodyPr>
            <a:normAutofit fontScale="92500"/>
          </a:bodyPr>
          <a:lstStyle/>
          <a:p>
            <a:pPr>
              <a:spcBef>
                <a:spcPct val="60000"/>
              </a:spcBef>
              <a:buClr>
                <a:srgbClr val="FF0000"/>
              </a:buClr>
            </a:pPr>
            <a:r>
              <a:rPr lang="en-US" sz="4800" kern="0" dirty="0">
                <a:solidFill>
                  <a:srgbClr val="000000"/>
                </a:solidFill>
                <a:latin typeface="Vi" panose="00000500000000000000" pitchFamily="50" charset="0"/>
              </a:rPr>
              <a:t>HPSM Ticket Booking Process</a:t>
            </a:r>
          </a:p>
        </p:txBody>
      </p:sp>
      <p:sp>
        <p:nvSpPr>
          <p:cNvPr id="4" name="Footer Placeholder 3"/>
          <p:cNvSpPr>
            <a:spLocks noGrp="1"/>
          </p:cNvSpPr>
          <p:nvPr>
            <p:ph type="ftr" sz="quarter" idx="10"/>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a:t>
            </a:fld>
            <a:endParaRPr lang="en-IN" dirty="0">
              <a:solidFill>
                <a:srgbClr val="FFFFFF"/>
              </a:solidFill>
            </a:endParaRPr>
          </a:p>
        </p:txBody>
      </p:sp>
    </p:spTree>
    <p:extLst>
      <p:ext uri="{BB962C8B-B14F-4D97-AF65-F5344CB8AC3E}">
        <p14:creationId xmlns:p14="http://schemas.microsoft.com/office/powerpoint/2010/main" val="3887956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 !</a:t>
            </a:r>
          </a:p>
        </p:txBody>
      </p:sp>
      <p:sp>
        <p:nvSpPr>
          <p:cNvPr id="2" name="Footer Placeholder 1"/>
          <p:cNvSpPr>
            <a:spLocks noGrp="1"/>
          </p:cNvSpPr>
          <p:nvPr>
            <p:ph type="ftr" sz="quarter" idx="10"/>
          </p:nvPr>
        </p:nvSpPr>
        <p:spPr/>
        <p:txBody>
          <a:bodyPr/>
          <a:lstStyle/>
          <a:p>
            <a:r>
              <a:rPr lang="en-IN" dirty="0">
                <a:solidFill>
                  <a:srgbClr val="FFFFFF"/>
                </a:solidFill>
              </a:rPr>
              <a:t>Vodafone Idea Confidential</a:t>
            </a:r>
          </a:p>
        </p:txBody>
      </p:sp>
      <p:sp>
        <p:nvSpPr>
          <p:cNvPr id="3" name="Slide Number Placeholder 2"/>
          <p:cNvSpPr>
            <a:spLocks noGrp="1"/>
          </p:cNvSpPr>
          <p:nvPr>
            <p:ph type="sldNum" sz="quarter" idx="11"/>
          </p:nvPr>
        </p:nvSpPr>
        <p:spPr/>
        <p:txBody>
          <a:bodyPr/>
          <a:lstStyle/>
          <a:p>
            <a:fld id="{AC1CC88B-8153-4770-B0DF-840C5C37FBC3}" type="slidenum">
              <a:rPr lang="en-IN" smtClean="0">
                <a:solidFill>
                  <a:srgbClr val="FFFFFF"/>
                </a:solidFill>
              </a:rPr>
              <a:pPr/>
              <a:t>20</a:t>
            </a:fld>
            <a:endParaRPr lang="en-IN" dirty="0">
              <a:solidFill>
                <a:srgbClr val="FFFFFF"/>
              </a:solidFill>
            </a:endParaRPr>
          </a:p>
        </p:txBody>
      </p:sp>
    </p:spTree>
    <p:extLst>
      <p:ext uri="{BB962C8B-B14F-4D97-AF65-F5344CB8AC3E}">
        <p14:creationId xmlns:p14="http://schemas.microsoft.com/office/powerpoint/2010/main" val="3030536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3</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HPSM Login</a:t>
            </a:r>
          </a:p>
        </p:txBody>
      </p:sp>
      <p:pic>
        <p:nvPicPr>
          <p:cNvPr id="4" name="Picture 3"/>
          <p:cNvPicPr>
            <a:picLocks noChangeAspect="1"/>
          </p:cNvPicPr>
          <p:nvPr/>
        </p:nvPicPr>
        <p:blipFill>
          <a:blip r:embed="rId3"/>
          <a:stretch>
            <a:fillRect/>
          </a:stretch>
        </p:blipFill>
        <p:spPr>
          <a:xfrm>
            <a:off x="363555" y="1754857"/>
            <a:ext cx="10160765" cy="4659714"/>
          </a:xfrm>
          <a:prstGeom prst="rect">
            <a:avLst/>
          </a:prstGeom>
        </p:spPr>
      </p:pic>
      <p:sp>
        <p:nvSpPr>
          <p:cNvPr id="5" name="Rectangle 4"/>
          <p:cNvSpPr/>
          <p:nvPr/>
        </p:nvSpPr>
        <p:spPr>
          <a:xfrm>
            <a:off x="349125" y="1195197"/>
            <a:ext cx="7021474" cy="369332"/>
          </a:xfrm>
          <a:prstGeom prst="rect">
            <a:avLst/>
          </a:prstGeom>
        </p:spPr>
        <p:txBody>
          <a:bodyPr wrap="none">
            <a:spAutoFit/>
          </a:bodyPr>
          <a:lstStyle/>
          <a:p>
            <a:r>
              <a:rPr lang="en-US" dirty="0">
                <a:solidFill>
                  <a:prstClr val="black"/>
                </a:solidFill>
                <a:latin typeface="Vi"/>
              </a:rPr>
              <a:t>Step 1: Enter Valid User name and Password and click on Login Tab</a:t>
            </a:r>
            <a:endParaRPr lang="en-US" dirty="0"/>
          </a:p>
        </p:txBody>
      </p:sp>
    </p:spTree>
    <p:extLst>
      <p:ext uri="{BB962C8B-B14F-4D97-AF65-F5344CB8AC3E}">
        <p14:creationId xmlns:p14="http://schemas.microsoft.com/office/powerpoint/2010/main" val="294508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4</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HPSM Home Page</a:t>
            </a:r>
          </a:p>
        </p:txBody>
      </p:sp>
      <p:pic>
        <p:nvPicPr>
          <p:cNvPr id="2" name="Picture 1"/>
          <p:cNvPicPr>
            <a:picLocks noChangeAspect="1"/>
          </p:cNvPicPr>
          <p:nvPr/>
        </p:nvPicPr>
        <p:blipFill>
          <a:blip r:embed="rId3"/>
          <a:stretch>
            <a:fillRect/>
          </a:stretch>
        </p:blipFill>
        <p:spPr>
          <a:xfrm>
            <a:off x="266675" y="1277958"/>
            <a:ext cx="11312053" cy="49686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8488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5</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HPSM Home Page</a:t>
            </a:r>
          </a:p>
        </p:txBody>
      </p:sp>
      <p:pic>
        <p:nvPicPr>
          <p:cNvPr id="4" name="Picture 3"/>
          <p:cNvPicPr>
            <a:picLocks noChangeAspect="1"/>
          </p:cNvPicPr>
          <p:nvPr/>
        </p:nvPicPr>
        <p:blipFill>
          <a:blip r:embed="rId3"/>
          <a:stretch>
            <a:fillRect/>
          </a:stretch>
        </p:blipFill>
        <p:spPr>
          <a:xfrm>
            <a:off x="275420" y="1762700"/>
            <a:ext cx="11464887" cy="4518312"/>
          </a:xfrm>
          <a:prstGeom prst="rect">
            <a:avLst/>
          </a:prstGeom>
        </p:spPr>
      </p:pic>
      <p:sp>
        <p:nvSpPr>
          <p:cNvPr id="6" name="Rectangle 5"/>
          <p:cNvSpPr/>
          <p:nvPr/>
        </p:nvSpPr>
        <p:spPr>
          <a:xfrm>
            <a:off x="238698" y="1210935"/>
            <a:ext cx="10546815" cy="369332"/>
          </a:xfrm>
          <a:prstGeom prst="rect">
            <a:avLst/>
          </a:prstGeom>
        </p:spPr>
        <p:txBody>
          <a:bodyPr wrap="square">
            <a:spAutoFit/>
          </a:bodyPr>
          <a:lstStyle/>
          <a:p>
            <a:r>
              <a:rPr lang="en-US" dirty="0">
                <a:solidFill>
                  <a:prstClr val="black"/>
                </a:solidFill>
                <a:latin typeface="Vi"/>
              </a:rPr>
              <a:t>Step 2: Click on Incident management then Create management</a:t>
            </a:r>
          </a:p>
        </p:txBody>
      </p:sp>
    </p:spTree>
    <p:extLst>
      <p:ext uri="{BB962C8B-B14F-4D97-AF65-F5344CB8AC3E}">
        <p14:creationId xmlns:p14="http://schemas.microsoft.com/office/powerpoint/2010/main" val="263421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6</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968217"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HPSM: Categorization and Assignment</a:t>
            </a:r>
          </a:p>
        </p:txBody>
      </p:sp>
      <p:pic>
        <p:nvPicPr>
          <p:cNvPr id="2" name="Picture 1"/>
          <p:cNvPicPr>
            <a:picLocks noChangeAspect="1"/>
          </p:cNvPicPr>
          <p:nvPr/>
        </p:nvPicPr>
        <p:blipFill>
          <a:blip r:embed="rId3"/>
          <a:stretch>
            <a:fillRect/>
          </a:stretch>
        </p:blipFill>
        <p:spPr>
          <a:xfrm>
            <a:off x="241550" y="1685581"/>
            <a:ext cx="10859780" cy="4715220"/>
          </a:xfrm>
          <a:prstGeom prst="rect">
            <a:avLst/>
          </a:prstGeom>
          <a:ln>
            <a:noFill/>
          </a:ln>
          <a:effectLst>
            <a:outerShdw blurRad="292100" dist="139700" dir="2700000" algn="tl" rotWithShape="0">
              <a:srgbClr val="333333">
                <a:alpha val="65000"/>
              </a:srgbClr>
            </a:outerShdw>
          </a:effectLst>
        </p:spPr>
      </p:pic>
      <p:sp>
        <p:nvSpPr>
          <p:cNvPr id="8" name="Rectangle 7"/>
          <p:cNvSpPr/>
          <p:nvPr/>
        </p:nvSpPr>
        <p:spPr>
          <a:xfrm>
            <a:off x="349125" y="1195197"/>
            <a:ext cx="4721164" cy="369332"/>
          </a:xfrm>
          <a:prstGeom prst="rect">
            <a:avLst/>
          </a:prstGeom>
        </p:spPr>
        <p:txBody>
          <a:bodyPr wrap="none">
            <a:spAutoFit/>
          </a:bodyPr>
          <a:lstStyle/>
          <a:p>
            <a:r>
              <a:rPr lang="en-US" dirty="0">
                <a:solidFill>
                  <a:prstClr val="black"/>
                </a:solidFill>
                <a:latin typeface="Vi"/>
              </a:rPr>
              <a:t>Step 3: Fill the details as per customer issue</a:t>
            </a:r>
            <a:endParaRPr lang="en-US" dirty="0"/>
          </a:p>
        </p:txBody>
      </p:sp>
    </p:spTree>
    <p:extLst>
      <p:ext uri="{BB962C8B-B14F-4D97-AF65-F5344CB8AC3E}">
        <p14:creationId xmlns:p14="http://schemas.microsoft.com/office/powerpoint/2010/main" val="4236268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7</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HPSM: Vendor/Customer Details</a:t>
            </a:r>
          </a:p>
        </p:txBody>
      </p:sp>
      <p:sp>
        <p:nvSpPr>
          <p:cNvPr id="8" name="Rectangle 7"/>
          <p:cNvSpPr/>
          <p:nvPr/>
        </p:nvSpPr>
        <p:spPr>
          <a:xfrm>
            <a:off x="349125" y="1195197"/>
            <a:ext cx="5049780" cy="369332"/>
          </a:xfrm>
          <a:prstGeom prst="rect">
            <a:avLst/>
          </a:prstGeom>
        </p:spPr>
        <p:txBody>
          <a:bodyPr wrap="none">
            <a:spAutoFit/>
          </a:bodyPr>
          <a:lstStyle/>
          <a:p>
            <a:r>
              <a:rPr lang="en-US" dirty="0">
                <a:solidFill>
                  <a:prstClr val="black"/>
                </a:solidFill>
                <a:latin typeface="Vi"/>
              </a:rPr>
              <a:t>Step 3: Fill the details as per customer account</a:t>
            </a:r>
            <a:endParaRPr lang="en-US" dirty="0"/>
          </a:p>
        </p:txBody>
      </p:sp>
      <p:pic>
        <p:nvPicPr>
          <p:cNvPr id="4" name="Picture 3"/>
          <p:cNvPicPr>
            <a:picLocks noChangeAspect="1"/>
          </p:cNvPicPr>
          <p:nvPr/>
        </p:nvPicPr>
        <p:blipFill>
          <a:blip r:embed="rId3"/>
          <a:stretch>
            <a:fillRect/>
          </a:stretch>
        </p:blipFill>
        <p:spPr>
          <a:xfrm>
            <a:off x="429657" y="1708590"/>
            <a:ext cx="8117308" cy="4495859"/>
          </a:xfrm>
          <a:prstGeom prst="rect">
            <a:avLst/>
          </a:prstGeom>
        </p:spPr>
      </p:pic>
    </p:spTree>
    <p:extLst>
      <p:ext uri="{BB962C8B-B14F-4D97-AF65-F5344CB8AC3E}">
        <p14:creationId xmlns:p14="http://schemas.microsoft.com/office/powerpoint/2010/main" val="590959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8</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HPSM: Attachments</a:t>
            </a:r>
          </a:p>
        </p:txBody>
      </p:sp>
      <p:sp>
        <p:nvSpPr>
          <p:cNvPr id="8" name="Rectangle 7"/>
          <p:cNvSpPr/>
          <p:nvPr/>
        </p:nvSpPr>
        <p:spPr>
          <a:xfrm>
            <a:off x="283024" y="1007910"/>
            <a:ext cx="9902070" cy="1200329"/>
          </a:xfrm>
          <a:prstGeom prst="rect">
            <a:avLst/>
          </a:prstGeom>
        </p:spPr>
        <p:txBody>
          <a:bodyPr wrap="none">
            <a:spAutoFit/>
          </a:bodyPr>
          <a:lstStyle/>
          <a:p>
            <a:r>
              <a:rPr lang="en-US" dirty="0">
                <a:solidFill>
                  <a:prstClr val="black"/>
                </a:solidFill>
                <a:latin typeface="Vi"/>
              </a:rPr>
              <a:t>Step 5: Attach the affected SIMs excel sheet in case of Bulk Numbers issue</a:t>
            </a:r>
          </a:p>
          <a:p>
            <a:r>
              <a:rPr lang="en-US" dirty="0">
                <a:solidFill>
                  <a:prstClr val="black"/>
                </a:solidFill>
                <a:latin typeface="Vi"/>
              </a:rPr>
              <a:t>Step 6: Click on Save to complete the ticket booking process</a:t>
            </a:r>
          </a:p>
          <a:p>
            <a:r>
              <a:rPr lang="en-US" dirty="0">
                <a:solidFill>
                  <a:prstClr val="black"/>
                </a:solidFill>
                <a:latin typeface="Vi"/>
              </a:rPr>
              <a:t>Step 7: Share the Incident ID: EN_IOT_31032022_732974 with customer for future reference </a:t>
            </a:r>
          </a:p>
          <a:p>
            <a:endParaRPr lang="en-US" dirty="0"/>
          </a:p>
        </p:txBody>
      </p:sp>
      <p:pic>
        <p:nvPicPr>
          <p:cNvPr id="2" name="Picture 1"/>
          <p:cNvPicPr>
            <a:picLocks noChangeAspect="1"/>
          </p:cNvPicPr>
          <p:nvPr/>
        </p:nvPicPr>
        <p:blipFill>
          <a:blip r:embed="rId3"/>
          <a:stretch>
            <a:fillRect/>
          </a:stretch>
        </p:blipFill>
        <p:spPr>
          <a:xfrm>
            <a:off x="393065" y="2140125"/>
            <a:ext cx="10620129" cy="42606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676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9</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Incident Reporting Format</a:t>
            </a:r>
          </a:p>
        </p:txBody>
      </p:sp>
      <p:graphicFrame>
        <p:nvGraphicFramePr>
          <p:cNvPr id="6" name="Table 5"/>
          <p:cNvGraphicFramePr>
            <a:graphicFrameLocks noGrp="1"/>
          </p:cNvGraphicFramePr>
          <p:nvPr>
            <p:extLst>
              <p:ext uri="{D42A27DB-BD31-4B8C-83A1-F6EECF244321}">
                <p14:modId xmlns:p14="http://schemas.microsoft.com/office/powerpoint/2010/main" val="1325189172"/>
              </p:ext>
            </p:extLst>
          </p:nvPr>
        </p:nvGraphicFramePr>
        <p:xfrm>
          <a:off x="416115" y="1098015"/>
          <a:ext cx="10931257" cy="4939229"/>
        </p:xfrm>
        <a:graphic>
          <a:graphicData uri="http://schemas.openxmlformats.org/drawingml/2006/table">
            <a:tbl>
              <a:tblPr firstRow="1" firstCol="1" bandRow="1"/>
              <a:tblGrid>
                <a:gridCol w="7618223">
                  <a:extLst>
                    <a:ext uri="{9D8B030D-6E8A-4147-A177-3AD203B41FA5}">
                      <a16:colId xmlns:a16="http://schemas.microsoft.com/office/drawing/2014/main" val="20000"/>
                    </a:ext>
                  </a:extLst>
                </a:gridCol>
                <a:gridCol w="3313034">
                  <a:extLst>
                    <a:ext uri="{9D8B030D-6E8A-4147-A177-3AD203B41FA5}">
                      <a16:colId xmlns:a16="http://schemas.microsoft.com/office/drawing/2014/main" val="20001"/>
                    </a:ext>
                  </a:extLst>
                </a:gridCol>
              </a:tblGrid>
              <a:tr h="324839">
                <a:tc gridSpan="2">
                  <a:txBody>
                    <a:bodyPr/>
                    <a:lstStyle/>
                    <a:p>
                      <a:pPr marL="0" marR="0" algn="ctr">
                        <a:lnSpc>
                          <a:spcPct val="115000"/>
                        </a:lnSpc>
                        <a:spcBef>
                          <a:spcPts val="0"/>
                        </a:spcBef>
                        <a:spcAft>
                          <a:spcPts val="1000"/>
                        </a:spcAft>
                      </a:pPr>
                      <a:r>
                        <a:rPr lang="en-IN" sz="1800" u="sng" dirty="0">
                          <a:solidFill>
                            <a:schemeClr val="bg1"/>
                          </a:solidFill>
                          <a:effectLst/>
                          <a:latin typeface="Vi" panose="00000500000000000000" pitchFamily="50" charset="0"/>
                          <a:ea typeface="Vodafone Rg" panose="020B0606080202020204" pitchFamily="34" charset="0"/>
                          <a:cs typeface="Times New Roman" panose="02020603050405020304" pitchFamily="18" charset="0"/>
                        </a:rPr>
                        <a:t>VI </a:t>
                      </a:r>
                      <a:r>
                        <a:rPr lang="en-IN" sz="1800" u="sng" dirty="0" err="1">
                          <a:solidFill>
                            <a:schemeClr val="bg1"/>
                          </a:solidFill>
                          <a:effectLst/>
                          <a:latin typeface="Vi" panose="00000500000000000000" pitchFamily="50" charset="0"/>
                          <a:ea typeface="Vodafone Rg" panose="020B0606080202020204" pitchFamily="34" charset="0"/>
                          <a:cs typeface="Times New Roman" panose="02020603050405020304" pitchFamily="18" charset="0"/>
                        </a:rPr>
                        <a:t>IoT</a:t>
                      </a:r>
                      <a:r>
                        <a:rPr lang="en-IN" sz="1800" u="sng" dirty="0">
                          <a:solidFill>
                            <a:schemeClr val="bg1"/>
                          </a:solidFill>
                          <a:effectLst/>
                          <a:latin typeface="Vi" panose="00000500000000000000" pitchFamily="50" charset="0"/>
                          <a:ea typeface="Vodafone Rg" panose="020B0606080202020204" pitchFamily="34" charset="0"/>
                          <a:cs typeface="Times New Roman" panose="02020603050405020304" pitchFamily="18" charset="0"/>
                        </a:rPr>
                        <a:t>/ M2M Issue Reporting (VBS.Customerservice@vodafoneidea.com) -24*7 </a:t>
                      </a:r>
                      <a:endParaRPr lang="en-US" sz="1400" dirty="0">
                        <a:solidFill>
                          <a:schemeClr val="bg1"/>
                        </a:solidFill>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0000"/>
                    </a:solidFill>
                  </a:tcPr>
                </a:tc>
                <a:tc hMerge="1">
                  <a:txBody>
                    <a:bodyPr/>
                    <a:lstStyle/>
                    <a:p>
                      <a:endParaRPr lang="en-US"/>
                    </a:p>
                  </a:txBody>
                  <a:tcPr/>
                </a:tc>
                <a:extLst>
                  <a:ext uri="{0D108BD9-81ED-4DB2-BD59-A6C34878D82A}">
                    <a16:rowId xmlns:a16="http://schemas.microsoft.com/office/drawing/2014/main" val="10000"/>
                  </a:ext>
                </a:extLst>
              </a:tr>
              <a:tr h="324839">
                <a:tc gridSpan="2">
                  <a:txBody>
                    <a:bodyPr/>
                    <a:lstStyle/>
                    <a:p>
                      <a:pPr marL="0" marR="0" algn="ctr">
                        <a:lnSpc>
                          <a:spcPct val="115000"/>
                        </a:lnSpc>
                        <a:spcBef>
                          <a:spcPts val="0"/>
                        </a:spcBef>
                        <a:spcAft>
                          <a:spcPts val="1000"/>
                        </a:spcAft>
                      </a:pPr>
                      <a:r>
                        <a:rPr lang="en-IN" sz="1800" b="1" dirty="0">
                          <a:solidFill>
                            <a:srgbClr val="FFFFFF"/>
                          </a:solidFill>
                          <a:effectLst/>
                          <a:latin typeface="Vi" panose="00000500000000000000" pitchFamily="50" charset="0"/>
                          <a:ea typeface="Vodafone Rg" panose="020B0606080202020204" pitchFamily="34" charset="0"/>
                          <a:cs typeface="Arial" panose="020B0604020202020204" pitchFamily="34" charset="0"/>
                        </a:rPr>
                        <a:t>Toll Free Number:: 55666 or 9920055666</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extLst>
                  <a:ext uri="{0D108BD9-81ED-4DB2-BD59-A6C34878D82A}">
                    <a16:rowId xmlns:a16="http://schemas.microsoft.com/office/drawing/2014/main" val="10001"/>
                  </a:ext>
                </a:extLst>
              </a:tr>
              <a:tr h="281430">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Problem Statement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1430">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Issue Start Date</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1430">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No of SIM Affected (Count)</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34091">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Affected Sample Numbers (Mobile No/SIM No) (Sample Numbers for Bulk Attach over in Excel File )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1430">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Sample Working Number If Any (Optional)</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0804">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SPOC 1 Name &amp; Contact Number for Troubleshooting/Testing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1430">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SPOC 2 Name &amp; Contact Number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1430">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Device Level APN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00804">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Whitelisted IP/ URL's at device end &amp; Port Numbers</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00804">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Affected Number Location (Delhi, Mumbai, Bihar, Kolkata Etc.)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1430">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Type of SIM (e-SIM/ Standard) </a:t>
                      </a:r>
                      <a:r>
                        <a:rPr lang="en-IN" sz="1400" b="1"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Optional</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00804">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Type of Solution using in device (SMS/2G/3G/4G)</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300804">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Any recent changes done (whitelisting/ APN change/ barring/ server change </a:t>
                      </a:r>
                      <a:r>
                        <a:rPr lang="en-IN" sz="1400" dirty="0" err="1">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etc</a:t>
                      </a: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81430">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Account Manager Name (Optional)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dirty="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4117699195"/>
      </p:ext>
    </p:extLst>
  </p:cSld>
  <p:clrMapOvr>
    <a:masterClrMapping/>
  </p:clrMapOvr>
</p:sld>
</file>

<file path=ppt/theme/theme1.xml><?xml version="1.0" encoding="utf-8"?>
<a:theme xmlns:a="http://schemas.openxmlformats.org/drawingml/2006/main" name="1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2.xml><?xml version="1.0" encoding="utf-8"?>
<a:theme xmlns:a="http://schemas.openxmlformats.org/drawingml/2006/main" name="2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5cbf6393-50e2-4904-bc3e-1804619f2b03}" enabled="1" method="Privileged" siteId="{20210462-2c5e-4ec8-b3e2-0be950f292ca}" contentBits="0" removed="0"/>
</clbl:labelList>
</file>

<file path=docProps/app.xml><?xml version="1.0" encoding="utf-8"?>
<Properties xmlns="http://schemas.openxmlformats.org/officeDocument/2006/extended-properties" xmlns:vt="http://schemas.openxmlformats.org/officeDocument/2006/docPropsVTypes">
  <TotalTime>3715</TotalTime>
  <Words>1205</Words>
  <Application>Microsoft Office PowerPoint</Application>
  <PresentationFormat>Widescreen</PresentationFormat>
  <Paragraphs>196</Paragraphs>
  <Slides>20</Slides>
  <Notes>15</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20</vt:i4>
      </vt:variant>
    </vt:vector>
  </HeadingPairs>
  <TitlesOfParts>
    <vt:vector size="33" baseType="lpstr">
      <vt:lpstr>Arial</vt:lpstr>
      <vt:lpstr>Calibri</vt:lpstr>
      <vt:lpstr>Calibri Light</vt:lpstr>
      <vt:lpstr>Vi</vt:lpstr>
      <vt:lpstr>vi (Body)</vt:lpstr>
      <vt:lpstr>Vi Heavy</vt:lpstr>
      <vt:lpstr>vodafone rg</vt:lpstr>
      <vt:lpstr>vodafone rg</vt:lpstr>
      <vt:lpstr>Wingdings</vt:lpstr>
      <vt:lpstr>1_Office Theme</vt:lpstr>
      <vt:lpstr>2_Office Theme</vt:lpstr>
      <vt:lpstr>3_Office Theme</vt:lpstr>
      <vt:lpstr>4_Office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Krunal Bhatt</dc:creator>
  <cp:lastModifiedBy>Chandramauli Jani</cp:lastModifiedBy>
  <cp:revision>570</cp:revision>
  <dcterms:created xsi:type="dcterms:W3CDTF">2020-09-07T03:46:37Z</dcterms:created>
  <dcterms:modified xsi:type="dcterms:W3CDTF">2023-09-22T10:39:05Z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54d6a4d3-876f-4338-8431-c79d6854ec58</vt:lpwstr>
  </property>
  <property fmtid="{D5CDD505-2E9C-101B-9397-08002B2CF9AE}" pid="3" name="Classification">
    <vt:lpwstr>C1VILPublic</vt:lpwstr>
  </property>
  <property fmtid="{D5CDD505-2E9C-101B-9397-08002B2CF9AE}" pid="4" name="DLPManualFileClassification">
    <vt:lpwstr>{1A067545-A4E2-4FA1-8094-0D7902669705}</vt:lpwstr>
  </property>
  <property fmtid="{D5CDD505-2E9C-101B-9397-08002B2CF9AE}" pid="5" name="DLPManualFileClassificationLastModifiedBy">
    <vt:lpwstr>TECHMAHINDRA\MP00510960</vt:lpwstr>
  </property>
  <property fmtid="{D5CDD505-2E9C-101B-9397-08002B2CF9AE}" pid="6" name="DLPManualFileClassificationLastModificationDate">
    <vt:lpwstr>1644548007</vt:lpwstr>
  </property>
  <property fmtid="{D5CDD505-2E9C-101B-9397-08002B2CF9AE}" pid="7" name="DLPManualFileClassificationVersion">
    <vt:lpwstr>11.6.200.16</vt:lpwstr>
  </property>
</Properties>
</file>