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  <p:sldMasterId id="2147483768" r:id="rId3"/>
    <p:sldMasterId id="2147483815" r:id="rId4"/>
  </p:sldMasterIdLst>
  <p:notesMasterIdLst>
    <p:notesMasterId r:id="rId12"/>
  </p:notesMasterIdLst>
  <p:sldIdLst>
    <p:sldId id="261" r:id="rId5"/>
    <p:sldId id="351" r:id="rId6"/>
    <p:sldId id="370" r:id="rId7"/>
    <p:sldId id="347" r:id="rId8"/>
    <p:sldId id="352" r:id="rId9"/>
    <p:sldId id="37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5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69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3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NUL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NUL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7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2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1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5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7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71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41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62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9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6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40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9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6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9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4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9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4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4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01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38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97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1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8283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06-04-2022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2113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3265593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20486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6015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2434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8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5098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0776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44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814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0177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41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176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7451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844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06-04-2022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6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8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2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9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6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47" Type="http://schemas.openxmlformats.org/officeDocument/2006/relationships/theme" Target="../theme/theme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52" Type="http://schemas.openxmlformats.org/officeDocument/2006/relationships/image" Target="NUL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Scenarios</a:t>
            </a:r>
            <a:endParaRPr lang="en-US" sz="2000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769" y="1217231"/>
            <a:ext cx="65412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If the issue is related to </a:t>
            </a:r>
            <a:r>
              <a:rPr lang="en-IN" dirty="0" smtClean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Vi" panose="00000500000000000000" pitchFamily="50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i" panose="00000500000000000000" pitchFamily="50" charset="0"/>
              </a:rPr>
              <a:t>If Customer deny doing the </a:t>
            </a:r>
            <a:r>
              <a:rPr lang="en-IN" dirty="0" smtClean="0">
                <a:latin typeface="Vi" panose="00000500000000000000" pitchFamily="50" charset="0"/>
              </a:rPr>
              <a:t>troubleshooting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Vi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i" panose="00000500000000000000" pitchFamily="50" charset="0"/>
              </a:rPr>
              <a:t>If the number is Not </a:t>
            </a:r>
            <a:r>
              <a:rPr lang="en-IN" dirty="0" smtClean="0">
                <a:latin typeface="Vi" panose="00000500000000000000" pitchFamily="50" charset="0"/>
              </a:rPr>
              <a:t>Latched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Vi" panose="00000500000000000000" pitchFamily="50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i" panose="00000500000000000000" pitchFamily="50" charset="0"/>
              </a:rPr>
              <a:t>If the Number is Latched and Data Not Working</a:t>
            </a:r>
            <a:endParaRPr lang="en-US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16391" y="2016087"/>
            <a:ext cx="4156457" cy="1595303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Scenarios Explanation in Detail</a:t>
            </a:r>
            <a:endParaRPr lang="en-IN" sz="4000" dirty="0">
              <a:solidFill>
                <a:schemeClr val="tx1"/>
              </a:solidFill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3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8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408" y="1105838"/>
            <a:ext cx="87414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Scenario 1:</a:t>
            </a: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If the customer device is working in one location and not working in other location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4665" y="1502445"/>
            <a:ext cx="6006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Scenario 2: </a:t>
            </a: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Slow Speed/ Packet Drop/ Latency/ Data Buffering 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952" y="2026677"/>
            <a:ext cx="9852752" cy="721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Pre-requisite from Customer: </a:t>
            </a:r>
            <a:endParaRPr lang="en-US" sz="1600" dirty="0"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Get below table from customer and send to RF team for feedback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0683"/>
              </p:ext>
            </p:extLst>
          </p:nvPr>
        </p:nvGraphicFramePr>
        <p:xfrm>
          <a:off x="534276" y="2942497"/>
          <a:ext cx="7959729" cy="2914018"/>
        </p:xfrm>
        <a:graphic>
          <a:graphicData uri="http://schemas.openxmlformats.org/drawingml/2006/table">
            <a:tbl>
              <a:tblPr firstRow="1" firstCol="1" bandRow="1"/>
              <a:tblGrid>
                <a:gridCol w="5187239"/>
                <a:gridCol w="2772490"/>
              </a:tblGrid>
              <a:tr h="2000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 Issue Reporting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Problem Statement (RF Specific)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 Location &amp; PIN Code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Latitude &amp; Longitude of the impacted Location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 Technology Customer is facing the issue (2G/ 3G/ 4G)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 User Name &amp; Contact Number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 Strength for (2G/ 3G/ 4G) at customer location, when checked in handset</a:t>
                      </a:r>
                      <a:endParaRPr lang="en-US" sz="16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>
                          <a:effectLst/>
                          <a:latin typeface="Vi" panose="00000500000000000000" pitchFamily="50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 Net Track Snapshot</a:t>
                      </a:r>
                      <a:endParaRPr lang="en-US" sz="16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Vi" panose="00000500000000000000" pitchFamily="50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3881" y="6032937"/>
            <a:ext cx="3286477" cy="33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FF0000"/>
                </a:solidFill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Send to RF SPOC for observation</a:t>
            </a:r>
            <a:endParaRPr lang="en-US" sz="1600" b="1" dirty="0">
              <a:solidFill>
                <a:srgbClr val="FF0000"/>
              </a:solidFill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73" y="997982"/>
            <a:ext cx="1104846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IN" b="1" dirty="0" smtClean="0">
                <a:latin typeface="Vi" panose="00000500000000000000" pitchFamily="50" charset="0"/>
              </a:rPr>
              <a:t>2. Customer </a:t>
            </a:r>
            <a:r>
              <a:rPr lang="en-IN" b="1" dirty="0">
                <a:latin typeface="Vi" panose="00000500000000000000" pitchFamily="50" charset="0"/>
              </a:rPr>
              <a:t>deny doing the </a:t>
            </a:r>
            <a:r>
              <a:rPr lang="en-IN" b="1" dirty="0" smtClean="0">
                <a:latin typeface="Vi" panose="00000500000000000000" pitchFamily="50" charset="0"/>
              </a:rPr>
              <a:t>troubleshooting</a:t>
            </a:r>
          </a:p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1600" b="1" dirty="0" smtClean="0">
                <a:solidFill>
                  <a:srgbClr val="2E74B5"/>
                </a:solidFill>
                <a:latin typeface="Vi" panose="000005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sz="1600" b="1" dirty="0">
                <a:solidFill>
                  <a:srgbClr val="2E74B5"/>
                </a:solidFill>
                <a:latin typeface="Vi" panose="000005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B2X team for field visit and coordinate with customer and B2X for field visit and perform troubleshooting</a:t>
            </a:r>
            <a:r>
              <a:rPr lang="en-US" b="1" dirty="0" smtClean="0">
                <a:solidFill>
                  <a:srgbClr val="2E74B5"/>
                </a:solidFill>
                <a:latin typeface="Vi" panose="000005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b="1" dirty="0" smtClean="0">
                <a:latin typeface="Vi" panose="00000500000000000000" pitchFamily="50" charset="0"/>
              </a:rPr>
              <a:t> </a:t>
            </a:r>
            <a:endParaRPr lang="en-US" b="1" kern="0" dirty="0"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095" y="1951894"/>
            <a:ext cx="11048460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IN" b="1" dirty="0">
                <a:latin typeface="Vi" panose="00000500000000000000" pitchFamily="50" charset="0"/>
              </a:rPr>
              <a:t>3</a:t>
            </a:r>
            <a:r>
              <a:rPr lang="en-IN" b="1" dirty="0" smtClean="0">
                <a:latin typeface="Vi" panose="00000500000000000000" pitchFamily="50" charset="0"/>
              </a:rPr>
              <a:t>. If the number is not latched</a:t>
            </a:r>
          </a:p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IN" sz="1600" dirty="0">
                <a:latin typeface="Vi" panose="00000500000000000000" pitchFamily="50" charset="0"/>
              </a:rPr>
              <a:t>If SIM is newly activated SIM card, cross check the SIM number in SCRM and SIM Number from the back side of the SIM card</a:t>
            </a:r>
            <a:r>
              <a:rPr lang="en-IN" sz="1600" dirty="0" smtClean="0">
                <a:latin typeface="Vi" panose="00000500000000000000" pitchFamily="50" charset="0"/>
              </a:rPr>
              <a:t>.</a:t>
            </a:r>
          </a:p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1600" b="1" dirty="0" smtClean="0">
                <a:latin typeface="Vi" panose="00000500000000000000" pitchFamily="50" charset="0"/>
              </a:rPr>
              <a:t>Check If </a:t>
            </a:r>
            <a:r>
              <a:rPr lang="en-US" sz="1600" b="1" dirty="0">
                <a:latin typeface="Vi" panose="00000500000000000000" pitchFamily="50" charset="0"/>
              </a:rPr>
              <a:t>SIM Card is </a:t>
            </a:r>
            <a:r>
              <a:rPr lang="en-US" sz="1600" b="1" dirty="0" smtClean="0">
                <a:latin typeface="Vi" panose="00000500000000000000" pitchFamily="50" charset="0"/>
              </a:rPr>
              <a:t>e-SIM</a:t>
            </a:r>
          </a:p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1600" dirty="0" smtClean="0">
                <a:latin typeface="Vi" panose="00000500000000000000" pitchFamily="50" charset="0"/>
              </a:rPr>
              <a:t>If Yes,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Vi" panose="00000500000000000000" pitchFamily="50" charset="0"/>
              </a:rPr>
              <a:t>Send the numbers to the NILUSAGE/ EBO team for Service </a:t>
            </a:r>
            <a:r>
              <a:rPr lang="en-US" sz="1600" b="1" dirty="0" smtClean="0">
                <a:latin typeface="Vi" panose="00000500000000000000" pitchFamily="50" charset="0"/>
              </a:rPr>
              <a:t>refresh</a:t>
            </a:r>
            <a:endParaRPr lang="en-US" sz="1600" dirty="0">
              <a:latin typeface="Vi" panose="00000500000000000000" pitchFamily="50" charset="0"/>
            </a:endParaRP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Vi" panose="00000500000000000000" pitchFamily="50" charset="0"/>
              </a:rPr>
              <a:t>Ask customer to check the services post refresh. If numbers started working. Close the ticket</a:t>
            </a:r>
            <a:r>
              <a:rPr lang="en-US" sz="1600" dirty="0" smtClean="0">
                <a:latin typeface="Vi" panose="00000500000000000000" pitchFamily="50" charset="0"/>
              </a:rPr>
              <a:t>.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Vi" panose="00000500000000000000" pitchFamily="50" charset="0"/>
              </a:rPr>
              <a:t>Send the Numbers to the circle Switch Team for Purging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Vi" panose="00000500000000000000" pitchFamily="50" charset="0"/>
              </a:rPr>
              <a:t>Ask customer to check the services post purging. If numbers started working. Close the ticket</a:t>
            </a:r>
            <a:r>
              <a:rPr lang="en-US" sz="1600" dirty="0" smtClean="0">
                <a:latin typeface="Vi" panose="00000500000000000000" pitchFamily="50" charset="0"/>
              </a:rPr>
              <a:t>.</a:t>
            </a:r>
          </a:p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1600" dirty="0" smtClean="0">
                <a:latin typeface="Vi" panose="00000500000000000000" pitchFamily="50" charset="0"/>
              </a:rPr>
              <a:t>If No,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029" sz="1600" dirty="0">
                <a:latin typeface="Vi" panose="00000500000000000000" pitchFamily="50" charset="0"/>
              </a:rPr>
              <a:t>If SIM card is normal SIM card, ask customer to arrange device and handset for </a:t>
            </a:r>
            <a:r>
              <a:rPr lang="en-029" sz="1600" dirty="0" smtClean="0">
                <a:latin typeface="Vi" panose="00000500000000000000" pitchFamily="50" charset="0"/>
              </a:rPr>
              <a:t>troubleshooting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962" y="1093938"/>
            <a:ext cx="1104846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IN" sz="1600" dirty="0">
                <a:latin typeface="Vi" panose="00000500000000000000" pitchFamily="50" charset="0"/>
              </a:rPr>
              <a:t>Perform Manual </a:t>
            </a:r>
            <a:r>
              <a:rPr lang="en-IN" sz="1600" dirty="0" smtClean="0">
                <a:latin typeface="Vi" panose="00000500000000000000" pitchFamily="50" charset="0"/>
              </a:rPr>
              <a:t>Latching. </a:t>
            </a:r>
            <a:r>
              <a:rPr lang="en-029" sz="1600" dirty="0" smtClean="0">
                <a:latin typeface="Vi" panose="00000500000000000000" pitchFamily="50" charset="0"/>
              </a:rPr>
              <a:t>Ask </a:t>
            </a:r>
            <a:r>
              <a:rPr lang="en-029" sz="1600" dirty="0">
                <a:latin typeface="Vi" panose="00000500000000000000" pitchFamily="50" charset="0"/>
              </a:rPr>
              <a:t>the customer to insert SIM in a handset and select network operator as VI manually. If the latching is happening, then close the </a:t>
            </a:r>
            <a:r>
              <a:rPr lang="en-029" sz="1600" dirty="0" smtClean="0">
                <a:latin typeface="Vi" panose="00000500000000000000" pitchFamily="50" charset="0"/>
              </a:rPr>
              <a:t>ticket.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Vi" panose="00000500000000000000" pitchFamily="50" charset="0"/>
              </a:rPr>
              <a:t>Send the numbers to the NILUSAGE/ EBO team for Service refresh</a:t>
            </a:r>
            <a:endParaRPr lang="en-US" sz="1600" dirty="0">
              <a:latin typeface="Vi" panose="00000500000000000000" pitchFamily="50" charset="0"/>
            </a:endParaRP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Vi" panose="00000500000000000000" pitchFamily="50" charset="0"/>
              </a:rPr>
              <a:t>Ask customer to check the services post refresh. If numbers started working. Close the ticket.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Vi" panose="00000500000000000000" pitchFamily="50" charset="0"/>
              </a:rPr>
              <a:t>Send the Numbers to the circle Switch Team for Purging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latin typeface="Vi" panose="00000500000000000000" pitchFamily="50" charset="0"/>
              </a:rPr>
              <a:t>Ask customer to check the services post purging. If numbers started working. Close the ticket</a:t>
            </a:r>
            <a:r>
              <a:rPr lang="en-US" sz="1600" dirty="0" smtClean="0">
                <a:latin typeface="Vi" panose="00000500000000000000" pitchFamily="50" charset="0"/>
              </a:rPr>
              <a:t>.</a:t>
            </a:r>
          </a:p>
          <a:p>
            <a:pPr marL="285750" indent="-285750">
              <a:spcBef>
                <a:spcPct val="6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029" sz="1600" dirty="0">
                <a:latin typeface="Vi" panose="00000500000000000000" pitchFamily="50" charset="0"/>
              </a:rPr>
              <a:t>If manual latching is not happening, ask AM &amp; customer to perform SIMEX on Sample numbers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318" y="3887938"/>
            <a:ext cx="11048460" cy="76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b="1" dirty="0" smtClean="0">
                <a:latin typeface="Vi" panose="00000500000000000000" pitchFamily="50" charset="0"/>
              </a:rPr>
              <a:t>4. If the Number is latched and Data not working</a:t>
            </a:r>
          </a:p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029" sz="1600" dirty="0" smtClean="0">
                <a:latin typeface="Vi" panose="00000500000000000000" pitchFamily="50" charset="0"/>
              </a:rPr>
              <a:t>Check </a:t>
            </a:r>
            <a:r>
              <a:rPr lang="en-029" sz="1600" dirty="0">
                <a:latin typeface="Vi" panose="00000500000000000000" pitchFamily="50" charset="0"/>
              </a:rPr>
              <a:t>SGSN &amp; GGSN </a:t>
            </a:r>
            <a:r>
              <a:rPr lang="en-029" sz="1600" dirty="0" smtClean="0">
                <a:latin typeface="Vi" panose="00000500000000000000" pitchFamily="50" charset="0"/>
              </a:rPr>
              <a:t>logs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0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7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4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</TotalTime>
  <Words>440</Words>
  <Application>Microsoft Office PowerPoint</Application>
  <PresentationFormat>Widescreen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Poppins</vt:lpstr>
      <vt:lpstr>Times New Roman</vt:lpstr>
      <vt:lpstr>Vi</vt:lpstr>
      <vt:lpstr>Vi Heavy</vt:lpstr>
      <vt:lpstr>Vodafone Rg</vt:lpstr>
      <vt:lpstr>Vodafone Rg</vt:lpstr>
      <vt:lpstr>Wingdings</vt:lpstr>
      <vt:lpstr>1_Office Theme</vt:lpstr>
      <vt:lpstr>2_Office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622</cp:revision>
  <dcterms:created xsi:type="dcterms:W3CDTF">2020-09-07T03:46:37Z</dcterms:created>
  <dcterms:modified xsi:type="dcterms:W3CDTF">2022-04-06T17:24:58Z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18cd1783-3b6b-4e01-b1b2-0fcd1a34c04f</vt:lpwstr>
  </property>
  <property fmtid="{D5CDD505-2E9C-101B-9397-08002B2CF9AE}" pid="3" name="Classification">
    <vt:lpwstr>C1VILPublic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TECHMAHINDRA\MP00510960</vt:lpwstr>
  </property>
  <property fmtid="{D5CDD505-2E9C-101B-9397-08002B2CF9AE}" pid="6" name="DLPManualFileClassificationLastModificationDate">
    <vt:lpwstr>1644548007</vt:lpwstr>
  </property>
  <property fmtid="{D5CDD505-2E9C-101B-9397-08002B2CF9AE}" pid="7" name="DLPManualFileClassificationVersion">
    <vt:lpwstr>11.6.200.16</vt:lpwstr>
  </property>
</Properties>
</file>