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7" r:id="rId2"/>
    <p:sldId id="318" r:id="rId3"/>
    <p:sldId id="257" r:id="rId4"/>
    <p:sldId id="265" r:id="rId5"/>
    <p:sldId id="263" r:id="rId6"/>
    <p:sldId id="258" r:id="rId7"/>
    <p:sldId id="259" r:id="rId8"/>
    <p:sldId id="260" r:id="rId9"/>
    <p:sldId id="261" r:id="rId10"/>
    <p:sldId id="262" r:id="rId11"/>
    <p:sldId id="264" r:id="rId12"/>
    <p:sldId id="29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83" d="100"/>
          <a:sy n="83" d="100"/>
        </p:scale>
        <p:origin x="84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EDA39-1BE9-47FF-8C8A-73226C9EEA64}" type="datetimeFigureOut">
              <a:rPr lang="en-IN" smtClean="0"/>
              <a:t>31-10-2024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F8A57-6C34-434D-A1FE-EF58BC79F29B}" type="slidenum">
              <a:rPr lang="en-IN" smtClean="0"/>
              <a:t>‹#›</a:t>
            </a:fld>
            <a:endParaRPr lang="en-IN"/>
          </a:p>
        </p:txBody>
      </p:sp>
    </p:spTree>
    <p:extLst>
      <p:ext uri="{BB962C8B-B14F-4D97-AF65-F5344CB8AC3E}">
        <p14:creationId xmlns:p14="http://schemas.microsoft.com/office/powerpoint/2010/main" val="1084222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AAD8-920D-4824-A2A4-7BEFAA6F61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D709DC-1BA2-4AFF-8A47-AAE115884C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9F4443-DA48-4977-A03A-8D4FE88ADFA4}"/>
              </a:ext>
            </a:extLst>
          </p:cNvPr>
          <p:cNvSpPr>
            <a:spLocks noGrp="1"/>
          </p:cNvSpPr>
          <p:nvPr>
            <p:ph type="dt" sz="half" idx="10"/>
          </p:nvPr>
        </p:nvSpPr>
        <p:spPr/>
        <p:txBody>
          <a:bodyPr/>
          <a:lstStyle/>
          <a:p>
            <a:fld id="{C7584018-4E59-4E3C-A309-B71C5FAD0F9C}" type="datetimeFigureOut">
              <a:rPr lang="en-IN" smtClean="0"/>
              <a:t>31-10-2024</a:t>
            </a:fld>
            <a:endParaRPr lang="en-IN"/>
          </a:p>
        </p:txBody>
      </p:sp>
      <p:sp>
        <p:nvSpPr>
          <p:cNvPr id="5" name="Footer Placeholder 4">
            <a:extLst>
              <a:ext uri="{FF2B5EF4-FFF2-40B4-BE49-F238E27FC236}">
                <a16:creationId xmlns:a16="http://schemas.microsoft.com/office/drawing/2014/main" id="{AC0AC327-5772-441F-B540-72B9A8248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8E47C0-A54B-4423-BE95-328D868D4CBB}"/>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3860247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0832-B51A-4136-9DC4-D26704ADB9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4CF293-832B-443D-ACDC-8400F19562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89CEC4-EBB4-4908-B5CF-9008AE00C976}"/>
              </a:ext>
            </a:extLst>
          </p:cNvPr>
          <p:cNvSpPr>
            <a:spLocks noGrp="1"/>
          </p:cNvSpPr>
          <p:nvPr>
            <p:ph type="dt" sz="half" idx="10"/>
          </p:nvPr>
        </p:nvSpPr>
        <p:spPr/>
        <p:txBody>
          <a:bodyPr/>
          <a:lstStyle/>
          <a:p>
            <a:fld id="{C7584018-4E59-4E3C-A309-B71C5FAD0F9C}" type="datetimeFigureOut">
              <a:rPr lang="en-IN" smtClean="0"/>
              <a:t>31-10-2024</a:t>
            </a:fld>
            <a:endParaRPr lang="en-IN"/>
          </a:p>
        </p:txBody>
      </p:sp>
      <p:sp>
        <p:nvSpPr>
          <p:cNvPr id="5" name="Footer Placeholder 4">
            <a:extLst>
              <a:ext uri="{FF2B5EF4-FFF2-40B4-BE49-F238E27FC236}">
                <a16:creationId xmlns:a16="http://schemas.microsoft.com/office/drawing/2014/main" id="{A78750B7-1A48-439A-9492-C23DA464E0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ED01F7-EF2F-4BA5-A116-B9902C3B41CC}"/>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204481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C08309-1531-45D5-9ACD-99F0113BE1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D0EC1C-AA8A-486C-8165-39A0933488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9A6AA-A578-4FCE-B0AA-3E73FEB39DEF}"/>
              </a:ext>
            </a:extLst>
          </p:cNvPr>
          <p:cNvSpPr>
            <a:spLocks noGrp="1"/>
          </p:cNvSpPr>
          <p:nvPr>
            <p:ph type="dt" sz="half" idx="10"/>
          </p:nvPr>
        </p:nvSpPr>
        <p:spPr/>
        <p:txBody>
          <a:bodyPr/>
          <a:lstStyle/>
          <a:p>
            <a:fld id="{C7584018-4E59-4E3C-A309-B71C5FAD0F9C}" type="datetimeFigureOut">
              <a:rPr lang="en-IN" smtClean="0"/>
              <a:t>31-10-2024</a:t>
            </a:fld>
            <a:endParaRPr lang="en-IN"/>
          </a:p>
        </p:txBody>
      </p:sp>
      <p:sp>
        <p:nvSpPr>
          <p:cNvPr id="5" name="Footer Placeholder 4">
            <a:extLst>
              <a:ext uri="{FF2B5EF4-FFF2-40B4-BE49-F238E27FC236}">
                <a16:creationId xmlns:a16="http://schemas.microsoft.com/office/drawing/2014/main" id="{A454553D-464C-44D2-BAD8-563D31682C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AEA3E1-8E34-4396-B11E-7A54034B6D0E}"/>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1178616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508644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82A49BD2-9275-4F60-9BF5-7DE779CB6232}"/>
              </a:ext>
            </a:extLst>
          </p:cNvPr>
          <p:cNvPicPr>
            <a:picLocks noChangeAspect="1"/>
          </p:cNvPicPr>
          <p:nvPr userDrawn="1"/>
        </p:nvPicPr>
        <p:blipFill>
          <a:blip r:embed="rId3">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3375188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2537767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1400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C8F8-3119-4AD1-8527-58C60714EA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5D875B-D1B2-4981-99B6-0D42810B64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3FE7F1-CBB8-4D36-8E86-7FBAD64AEFD5}"/>
              </a:ext>
            </a:extLst>
          </p:cNvPr>
          <p:cNvSpPr>
            <a:spLocks noGrp="1"/>
          </p:cNvSpPr>
          <p:nvPr>
            <p:ph type="dt" sz="half" idx="10"/>
          </p:nvPr>
        </p:nvSpPr>
        <p:spPr/>
        <p:txBody>
          <a:bodyPr/>
          <a:lstStyle/>
          <a:p>
            <a:fld id="{C7584018-4E59-4E3C-A309-B71C5FAD0F9C}" type="datetimeFigureOut">
              <a:rPr lang="en-IN" smtClean="0"/>
              <a:t>31-10-2024</a:t>
            </a:fld>
            <a:endParaRPr lang="en-IN"/>
          </a:p>
        </p:txBody>
      </p:sp>
      <p:sp>
        <p:nvSpPr>
          <p:cNvPr id="5" name="Footer Placeholder 4">
            <a:extLst>
              <a:ext uri="{FF2B5EF4-FFF2-40B4-BE49-F238E27FC236}">
                <a16:creationId xmlns:a16="http://schemas.microsoft.com/office/drawing/2014/main" id="{F1C6C2D3-AC93-4C50-8D7F-B5901C2E56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E4C0A5-C0A8-4007-95D6-7E90E0115D19}"/>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4020662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3F2E9-677A-4B58-ADD7-FBE2687FE9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2FD002-C5FD-452D-870E-85BEFB5517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2861F6F-DA02-4DCF-B7A6-B6004913C51E}"/>
              </a:ext>
            </a:extLst>
          </p:cNvPr>
          <p:cNvSpPr>
            <a:spLocks noGrp="1"/>
          </p:cNvSpPr>
          <p:nvPr>
            <p:ph type="dt" sz="half" idx="10"/>
          </p:nvPr>
        </p:nvSpPr>
        <p:spPr/>
        <p:txBody>
          <a:bodyPr/>
          <a:lstStyle/>
          <a:p>
            <a:fld id="{C7584018-4E59-4E3C-A309-B71C5FAD0F9C}" type="datetimeFigureOut">
              <a:rPr lang="en-IN" smtClean="0"/>
              <a:t>31-10-2024</a:t>
            </a:fld>
            <a:endParaRPr lang="en-IN"/>
          </a:p>
        </p:txBody>
      </p:sp>
      <p:sp>
        <p:nvSpPr>
          <p:cNvPr id="5" name="Footer Placeholder 4">
            <a:extLst>
              <a:ext uri="{FF2B5EF4-FFF2-40B4-BE49-F238E27FC236}">
                <a16:creationId xmlns:a16="http://schemas.microsoft.com/office/drawing/2014/main" id="{4A637B73-B1C1-4BAA-9784-24CFFBB276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CA7CAB-5DCC-49C6-8324-1C4ABE69F3E6}"/>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825558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9571-10CB-4296-BCDE-25CDEF07AA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5502EF-A0DC-4E6D-A59F-F8523426D14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E676AA-452F-40E6-833E-83645718249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56B5EB-7575-47AE-AEAA-245C4EEAB9C7}"/>
              </a:ext>
            </a:extLst>
          </p:cNvPr>
          <p:cNvSpPr>
            <a:spLocks noGrp="1"/>
          </p:cNvSpPr>
          <p:nvPr>
            <p:ph type="dt" sz="half" idx="10"/>
          </p:nvPr>
        </p:nvSpPr>
        <p:spPr/>
        <p:txBody>
          <a:bodyPr/>
          <a:lstStyle/>
          <a:p>
            <a:fld id="{C7584018-4E59-4E3C-A309-B71C5FAD0F9C}" type="datetimeFigureOut">
              <a:rPr lang="en-IN" smtClean="0"/>
              <a:t>31-10-2024</a:t>
            </a:fld>
            <a:endParaRPr lang="en-IN"/>
          </a:p>
        </p:txBody>
      </p:sp>
      <p:sp>
        <p:nvSpPr>
          <p:cNvPr id="6" name="Footer Placeholder 5">
            <a:extLst>
              <a:ext uri="{FF2B5EF4-FFF2-40B4-BE49-F238E27FC236}">
                <a16:creationId xmlns:a16="http://schemas.microsoft.com/office/drawing/2014/main" id="{25F8053F-C587-4EAB-BDFB-1CD7A569D3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ACAFEA-219C-4F23-9EDC-1442FDC02506}"/>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3249665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A4E12-DD1A-4E6F-83EC-4265E1B7B3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92A4CD-F5E2-4985-8D83-36740EF11A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021791-9A77-4380-8F57-E745FD2E60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7F4C37-E629-4FF5-B8F0-592D6E4F14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D25622-A046-419B-8E68-AE57B2A948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9D50F3-07EE-445B-BD37-890C7B341205}"/>
              </a:ext>
            </a:extLst>
          </p:cNvPr>
          <p:cNvSpPr>
            <a:spLocks noGrp="1"/>
          </p:cNvSpPr>
          <p:nvPr>
            <p:ph type="dt" sz="half" idx="10"/>
          </p:nvPr>
        </p:nvSpPr>
        <p:spPr/>
        <p:txBody>
          <a:bodyPr/>
          <a:lstStyle/>
          <a:p>
            <a:fld id="{C7584018-4E59-4E3C-A309-B71C5FAD0F9C}" type="datetimeFigureOut">
              <a:rPr lang="en-IN" smtClean="0"/>
              <a:t>31-10-2024</a:t>
            </a:fld>
            <a:endParaRPr lang="en-IN"/>
          </a:p>
        </p:txBody>
      </p:sp>
      <p:sp>
        <p:nvSpPr>
          <p:cNvPr id="8" name="Footer Placeholder 7">
            <a:extLst>
              <a:ext uri="{FF2B5EF4-FFF2-40B4-BE49-F238E27FC236}">
                <a16:creationId xmlns:a16="http://schemas.microsoft.com/office/drawing/2014/main" id="{E1C4CF71-C978-42CF-9A2E-C1E8B20FB8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EBE55C-7561-4D95-AC94-0686F412051E}"/>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3640738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CE69-A0EA-4ADE-A76B-993705FE0D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C2E872-42AE-48F9-A204-5C97F7BE8C50}"/>
              </a:ext>
            </a:extLst>
          </p:cNvPr>
          <p:cNvSpPr>
            <a:spLocks noGrp="1"/>
          </p:cNvSpPr>
          <p:nvPr>
            <p:ph type="dt" sz="half" idx="10"/>
          </p:nvPr>
        </p:nvSpPr>
        <p:spPr/>
        <p:txBody>
          <a:bodyPr/>
          <a:lstStyle/>
          <a:p>
            <a:fld id="{C7584018-4E59-4E3C-A309-B71C5FAD0F9C}" type="datetimeFigureOut">
              <a:rPr lang="en-IN" smtClean="0"/>
              <a:t>31-10-2024</a:t>
            </a:fld>
            <a:endParaRPr lang="en-IN"/>
          </a:p>
        </p:txBody>
      </p:sp>
      <p:sp>
        <p:nvSpPr>
          <p:cNvPr id="4" name="Footer Placeholder 3">
            <a:extLst>
              <a:ext uri="{FF2B5EF4-FFF2-40B4-BE49-F238E27FC236}">
                <a16:creationId xmlns:a16="http://schemas.microsoft.com/office/drawing/2014/main" id="{938ECB9D-E19C-4393-81B4-B2B54C2D31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48B92F-99E3-4B4E-B1FE-C113588F8A19}"/>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2904724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22C4D2-93F9-45CE-B740-A5643E5BCBF6}"/>
              </a:ext>
            </a:extLst>
          </p:cNvPr>
          <p:cNvSpPr>
            <a:spLocks noGrp="1"/>
          </p:cNvSpPr>
          <p:nvPr>
            <p:ph type="dt" sz="half" idx="10"/>
          </p:nvPr>
        </p:nvSpPr>
        <p:spPr/>
        <p:txBody>
          <a:bodyPr/>
          <a:lstStyle/>
          <a:p>
            <a:fld id="{C7584018-4E59-4E3C-A309-B71C5FAD0F9C}" type="datetimeFigureOut">
              <a:rPr lang="en-IN" smtClean="0"/>
              <a:t>31-10-2024</a:t>
            </a:fld>
            <a:endParaRPr lang="en-IN"/>
          </a:p>
        </p:txBody>
      </p:sp>
      <p:sp>
        <p:nvSpPr>
          <p:cNvPr id="3" name="Footer Placeholder 2">
            <a:extLst>
              <a:ext uri="{FF2B5EF4-FFF2-40B4-BE49-F238E27FC236}">
                <a16:creationId xmlns:a16="http://schemas.microsoft.com/office/drawing/2014/main" id="{9F5BCE8D-4896-42CB-88B8-9BD1364416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42FFC2-4980-4F86-BFF1-FE332BAC8B27}"/>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306446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101-0769-4747-B30F-660CBA183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D9579A-98D5-4705-AF33-1F76850059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7EBF6B-35F2-468A-BF80-BB805A3660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70FAC0-B160-4011-9F0A-96EE2375E68F}"/>
              </a:ext>
            </a:extLst>
          </p:cNvPr>
          <p:cNvSpPr>
            <a:spLocks noGrp="1"/>
          </p:cNvSpPr>
          <p:nvPr>
            <p:ph type="dt" sz="half" idx="10"/>
          </p:nvPr>
        </p:nvSpPr>
        <p:spPr/>
        <p:txBody>
          <a:bodyPr/>
          <a:lstStyle/>
          <a:p>
            <a:fld id="{C7584018-4E59-4E3C-A309-B71C5FAD0F9C}" type="datetimeFigureOut">
              <a:rPr lang="en-IN" smtClean="0"/>
              <a:t>31-10-2024</a:t>
            </a:fld>
            <a:endParaRPr lang="en-IN"/>
          </a:p>
        </p:txBody>
      </p:sp>
      <p:sp>
        <p:nvSpPr>
          <p:cNvPr id="6" name="Footer Placeholder 5">
            <a:extLst>
              <a:ext uri="{FF2B5EF4-FFF2-40B4-BE49-F238E27FC236}">
                <a16:creationId xmlns:a16="http://schemas.microsoft.com/office/drawing/2014/main" id="{83DB6728-B3AC-4C44-B99D-287661C93C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C97898-08D7-4899-B7B8-219A3594D50D}"/>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1773706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5CC3-6634-48EA-AE22-613DE2243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BD25A0-FE17-43DE-A3D3-C0D107E012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F23816-8373-42D2-BF4A-1AE7D32ED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C90A86-5DB3-4598-98A5-2D834126782D}"/>
              </a:ext>
            </a:extLst>
          </p:cNvPr>
          <p:cNvSpPr>
            <a:spLocks noGrp="1"/>
          </p:cNvSpPr>
          <p:nvPr>
            <p:ph type="dt" sz="half" idx="10"/>
          </p:nvPr>
        </p:nvSpPr>
        <p:spPr/>
        <p:txBody>
          <a:bodyPr/>
          <a:lstStyle/>
          <a:p>
            <a:fld id="{C7584018-4E59-4E3C-A309-B71C5FAD0F9C}" type="datetimeFigureOut">
              <a:rPr lang="en-IN" smtClean="0"/>
              <a:t>31-10-2024</a:t>
            </a:fld>
            <a:endParaRPr lang="en-IN"/>
          </a:p>
        </p:txBody>
      </p:sp>
      <p:sp>
        <p:nvSpPr>
          <p:cNvPr id="6" name="Footer Placeholder 5">
            <a:extLst>
              <a:ext uri="{FF2B5EF4-FFF2-40B4-BE49-F238E27FC236}">
                <a16:creationId xmlns:a16="http://schemas.microsoft.com/office/drawing/2014/main" id="{64B0F513-165E-4BFF-9F18-DA059908E0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F58908-7287-482E-A767-B8EF369C2FCD}"/>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1848054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93BC7-9E8E-4C66-8EFC-89B60035BF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E9DBFC-7863-47F5-B13E-60E5E7ECF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94D682-DD7D-4740-8AEC-16CA96EB0B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84018-4E59-4E3C-A309-B71C5FAD0F9C}" type="datetimeFigureOut">
              <a:rPr lang="en-IN" smtClean="0"/>
              <a:t>31-10-2024</a:t>
            </a:fld>
            <a:endParaRPr lang="en-IN"/>
          </a:p>
        </p:txBody>
      </p:sp>
      <p:sp>
        <p:nvSpPr>
          <p:cNvPr id="5" name="Footer Placeholder 4">
            <a:extLst>
              <a:ext uri="{FF2B5EF4-FFF2-40B4-BE49-F238E27FC236}">
                <a16:creationId xmlns:a16="http://schemas.microsoft.com/office/drawing/2014/main" id="{F3328C4A-4F14-4D32-AF64-215EAE613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490260-82EF-4CC2-8373-24BA71804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99CDF-0360-442E-BFDF-586CE6D4413C}" type="slidenum">
              <a:rPr lang="en-IN" smtClean="0"/>
              <a:t>‹#›</a:t>
            </a:fld>
            <a:endParaRPr lang="en-IN"/>
          </a:p>
        </p:txBody>
      </p:sp>
    </p:spTree>
    <p:extLst>
      <p:ext uri="{BB962C8B-B14F-4D97-AF65-F5344CB8AC3E}">
        <p14:creationId xmlns:p14="http://schemas.microsoft.com/office/powerpoint/2010/main" val="1000274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31604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800D-BDAA-431B-9D21-EADC1D91911D}"/>
              </a:ext>
            </a:extLst>
          </p:cNvPr>
          <p:cNvSpPr>
            <a:spLocks noGrp="1"/>
          </p:cNvSpPr>
          <p:nvPr>
            <p:ph type="title" idx="4294967295"/>
          </p:nvPr>
        </p:nvSpPr>
        <p:spPr>
          <a:xfrm>
            <a:off x="1173018" y="0"/>
            <a:ext cx="2660073" cy="964911"/>
          </a:xfrm>
        </p:spPr>
        <p:txBody>
          <a:bodyPr/>
          <a:lstStyle/>
          <a:p>
            <a:r>
              <a:rPr lang="en-IN" sz="2000" b="1" dirty="0">
                <a:solidFill>
                  <a:schemeClr val="bg1"/>
                </a:solidFill>
                <a:latin typeface="Vi" panose="00000500000000000000" pitchFamily="50" charset="0"/>
                <a:ea typeface="+mn-ea"/>
                <a:cs typeface="+mn-cs"/>
              </a:rPr>
              <a:t>Best practices of IoT</a:t>
            </a:r>
            <a:endParaRPr lang="en-IN" dirty="0"/>
          </a:p>
        </p:txBody>
      </p:sp>
      <p:sp>
        <p:nvSpPr>
          <p:cNvPr id="3" name="Content Placeholder 2">
            <a:extLst>
              <a:ext uri="{FF2B5EF4-FFF2-40B4-BE49-F238E27FC236}">
                <a16:creationId xmlns:a16="http://schemas.microsoft.com/office/drawing/2014/main" id="{814FDB75-F1E6-40A8-957C-042920B7FCE5}"/>
              </a:ext>
            </a:extLst>
          </p:cNvPr>
          <p:cNvSpPr>
            <a:spLocks noGrp="1"/>
          </p:cNvSpPr>
          <p:nvPr>
            <p:ph idx="4294967295"/>
          </p:nvPr>
        </p:nvSpPr>
        <p:spPr>
          <a:xfrm>
            <a:off x="406400" y="1077479"/>
            <a:ext cx="10515600" cy="4351338"/>
          </a:xfrm>
        </p:spPr>
        <p:txBody>
          <a:bodyPr/>
          <a:lstStyle/>
          <a:p>
            <a:pPr fontAlgn="base"/>
            <a:r>
              <a:rPr lang="en-US" sz="1800" dirty="0">
                <a:latin typeface="Vi" panose="00000500000000000000"/>
              </a:rPr>
              <a:t>Track and manage IoT devices</a:t>
            </a:r>
          </a:p>
          <a:p>
            <a:pPr fontAlgn="base"/>
            <a:r>
              <a:rPr lang="en-US" sz="1800" dirty="0">
                <a:latin typeface="Vi" panose="00000500000000000000"/>
              </a:rPr>
              <a:t>Assess your endpoints in the networks</a:t>
            </a:r>
          </a:p>
          <a:p>
            <a:pPr fontAlgn="base"/>
            <a:r>
              <a:rPr lang="en-US" sz="1800" dirty="0">
                <a:latin typeface="Vi" panose="00000500000000000000"/>
              </a:rPr>
              <a:t>Understand your security and privacy regulations</a:t>
            </a:r>
          </a:p>
          <a:p>
            <a:pPr fontAlgn="base"/>
            <a:r>
              <a:rPr lang="en-US" sz="1800" dirty="0">
                <a:latin typeface="Vi" panose="00000500000000000000"/>
              </a:rPr>
              <a:t>Conduct tests and experiments before launching the setup</a:t>
            </a:r>
          </a:p>
          <a:p>
            <a:pPr fontAlgn="base"/>
            <a:r>
              <a:rPr lang="en-US" sz="1800" dirty="0">
                <a:latin typeface="Vi" panose="00000500000000000000"/>
              </a:rPr>
              <a:t>Changes passwords and credentials regularly</a:t>
            </a:r>
          </a:p>
          <a:p>
            <a:endParaRPr lang="en-IN" dirty="0"/>
          </a:p>
        </p:txBody>
      </p:sp>
    </p:spTree>
    <p:extLst>
      <p:ext uri="{BB962C8B-B14F-4D97-AF65-F5344CB8AC3E}">
        <p14:creationId xmlns:p14="http://schemas.microsoft.com/office/powerpoint/2010/main" val="336772713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F859-FCDE-4052-AF6B-8FDE32E33E84}"/>
              </a:ext>
            </a:extLst>
          </p:cNvPr>
          <p:cNvSpPr>
            <a:spLocks noGrp="1"/>
          </p:cNvSpPr>
          <p:nvPr>
            <p:ph type="title" idx="4294967295"/>
          </p:nvPr>
        </p:nvSpPr>
        <p:spPr>
          <a:xfrm>
            <a:off x="1173019" y="73674"/>
            <a:ext cx="3860800" cy="859200"/>
          </a:xfrm>
        </p:spPr>
        <p:txBody>
          <a:bodyPr/>
          <a:lstStyle/>
          <a:p>
            <a:r>
              <a:rPr lang="en-IN" sz="2000" b="1" dirty="0">
                <a:solidFill>
                  <a:schemeClr val="bg1"/>
                </a:solidFill>
                <a:latin typeface="Vi" panose="00000500000000000000" pitchFamily="50" charset="0"/>
                <a:ea typeface="+mn-ea"/>
                <a:cs typeface="+mn-cs"/>
              </a:rPr>
              <a:t>Applications of IoT</a:t>
            </a:r>
            <a:endParaRPr lang="en-IN" dirty="0"/>
          </a:p>
        </p:txBody>
      </p:sp>
      <p:sp>
        <p:nvSpPr>
          <p:cNvPr id="3" name="Content Placeholder 2">
            <a:extLst>
              <a:ext uri="{FF2B5EF4-FFF2-40B4-BE49-F238E27FC236}">
                <a16:creationId xmlns:a16="http://schemas.microsoft.com/office/drawing/2014/main" id="{EAE478DF-3377-4F2C-A399-B1440171F54D}"/>
              </a:ext>
            </a:extLst>
          </p:cNvPr>
          <p:cNvSpPr>
            <a:spLocks noGrp="1"/>
          </p:cNvSpPr>
          <p:nvPr>
            <p:ph idx="4294967295"/>
          </p:nvPr>
        </p:nvSpPr>
        <p:spPr>
          <a:xfrm>
            <a:off x="406400" y="1105189"/>
            <a:ext cx="10515600" cy="4351338"/>
          </a:xfrm>
        </p:spPr>
        <p:txBody>
          <a:bodyPr>
            <a:normAutofit/>
          </a:bodyPr>
          <a:lstStyle/>
          <a:p>
            <a:pPr marL="0" indent="0">
              <a:buNone/>
            </a:pPr>
            <a:r>
              <a:rPr lang="en-US" sz="1800" dirty="0">
                <a:latin typeface="Vi" panose="00000500000000000000"/>
              </a:rPr>
              <a:t>The most common IoT applications are:</a:t>
            </a:r>
          </a:p>
          <a:p>
            <a:r>
              <a:rPr lang="en-US" sz="1800" dirty="0">
                <a:latin typeface="Vi" panose="00000500000000000000"/>
              </a:rPr>
              <a:t>Smart cities</a:t>
            </a:r>
          </a:p>
          <a:p>
            <a:r>
              <a:rPr lang="en-US" sz="1800" dirty="0">
                <a:latin typeface="Vi" panose="00000500000000000000"/>
              </a:rPr>
              <a:t>Smart grid</a:t>
            </a:r>
          </a:p>
          <a:p>
            <a:r>
              <a:rPr lang="en-US" sz="1800" dirty="0">
                <a:latin typeface="Vi" panose="00000500000000000000"/>
              </a:rPr>
              <a:t>Smart cars</a:t>
            </a:r>
          </a:p>
          <a:p>
            <a:r>
              <a:rPr lang="en-US" sz="1800" dirty="0">
                <a:latin typeface="Vi" panose="00000500000000000000"/>
              </a:rPr>
              <a:t>Smart homes</a:t>
            </a:r>
          </a:p>
          <a:p>
            <a:r>
              <a:rPr lang="en-US" sz="1800" dirty="0">
                <a:latin typeface="Vi" panose="00000500000000000000"/>
              </a:rPr>
              <a:t>Smart retail</a:t>
            </a:r>
          </a:p>
          <a:p>
            <a:r>
              <a:rPr lang="en-US" sz="1800" dirty="0">
                <a:latin typeface="Vi" panose="00000500000000000000"/>
              </a:rPr>
              <a:t>Smart Healthcare</a:t>
            </a:r>
          </a:p>
          <a:p>
            <a:r>
              <a:rPr lang="en-US" sz="1800" dirty="0">
                <a:latin typeface="Vi" panose="00000500000000000000"/>
              </a:rPr>
              <a:t>Industrial automation</a:t>
            </a:r>
          </a:p>
          <a:p>
            <a:r>
              <a:rPr lang="en-US" sz="1800" dirty="0">
                <a:latin typeface="Vi" panose="00000500000000000000"/>
              </a:rPr>
              <a:t>Wearables</a:t>
            </a:r>
          </a:p>
          <a:p>
            <a:r>
              <a:rPr lang="en-US" sz="1800" dirty="0">
                <a:latin typeface="Vi" panose="00000500000000000000"/>
              </a:rPr>
              <a:t>Smart farming</a:t>
            </a:r>
          </a:p>
          <a:p>
            <a:r>
              <a:rPr lang="en-US" sz="1800" dirty="0">
                <a:latin typeface="Vi" panose="00000500000000000000"/>
              </a:rPr>
              <a:t>Smart pollution control</a:t>
            </a:r>
            <a:endParaRPr lang="en-IN" sz="1800" dirty="0">
              <a:latin typeface="Vi" panose="00000500000000000000"/>
            </a:endParaRPr>
          </a:p>
        </p:txBody>
      </p:sp>
    </p:spTree>
    <p:extLst>
      <p:ext uri="{BB962C8B-B14F-4D97-AF65-F5344CB8AC3E}">
        <p14:creationId xmlns:p14="http://schemas.microsoft.com/office/powerpoint/2010/main" val="388657960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 !</a:t>
            </a:r>
          </a:p>
        </p:txBody>
      </p:sp>
      <p:sp>
        <p:nvSpPr>
          <p:cNvPr id="2" name="Footer Placeholder 1"/>
          <p:cNvSpPr>
            <a:spLocks noGrp="1"/>
          </p:cNvSpPr>
          <p:nvPr>
            <p:ph type="ftr" sz="quarter" idx="10"/>
          </p:nvPr>
        </p:nvSpPr>
        <p:spPr/>
        <p:txBody>
          <a:bodyPr/>
          <a:lstStyle/>
          <a:p>
            <a:r>
              <a:rPr lang="en-IN" dirty="0">
                <a:solidFill>
                  <a:srgbClr val="FFFFFF"/>
                </a:solidFill>
              </a:rPr>
              <a:t>Vodafone Idea Confidential</a:t>
            </a:r>
          </a:p>
        </p:txBody>
      </p:sp>
      <p:sp>
        <p:nvSpPr>
          <p:cNvPr id="3" name="Slide Number Placeholder 2"/>
          <p:cNvSpPr>
            <a:spLocks noGrp="1"/>
          </p:cNvSpPr>
          <p:nvPr>
            <p:ph type="sldNum" sz="quarter" idx="11"/>
          </p:nvPr>
        </p:nvSpPr>
        <p:spPr/>
        <p:txBody>
          <a:bodyPr/>
          <a:lstStyle/>
          <a:p>
            <a:fld id="{AC1CC88B-8153-4770-B0DF-840C5C37FBC3}" type="slidenum">
              <a:rPr lang="en-IN" smtClean="0">
                <a:solidFill>
                  <a:srgbClr val="FFFFFF"/>
                </a:solidFill>
              </a:rPr>
              <a:pPr/>
              <a:t>12</a:t>
            </a:fld>
            <a:endParaRPr lang="en-IN" dirty="0">
              <a:solidFill>
                <a:srgbClr val="FFFFFF"/>
              </a:solidFill>
            </a:endParaRPr>
          </a:p>
        </p:txBody>
      </p:sp>
    </p:spTree>
    <p:extLst>
      <p:ext uri="{BB962C8B-B14F-4D97-AF65-F5344CB8AC3E}">
        <p14:creationId xmlns:p14="http://schemas.microsoft.com/office/powerpoint/2010/main" val="303053697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371476" y="1376363"/>
            <a:ext cx="4112390" cy="1849437"/>
          </a:xfrm>
        </p:spPr>
        <p:txBody>
          <a:bodyPr>
            <a:normAutofit/>
          </a:bodyPr>
          <a:lstStyle/>
          <a:p>
            <a:pPr>
              <a:spcBef>
                <a:spcPct val="60000"/>
              </a:spcBef>
              <a:buClr>
                <a:srgbClr val="FF0000"/>
              </a:buClr>
            </a:pPr>
            <a:r>
              <a:rPr lang="en-US" sz="4800" dirty="0">
                <a:solidFill>
                  <a:schemeClr val="tx1"/>
                </a:solidFill>
              </a:rPr>
              <a:t>Introduction to IoT</a:t>
            </a:r>
            <a:endParaRPr lang="en-US" sz="4800" kern="0" dirty="0">
              <a:solidFill>
                <a:schemeClr val="tx1"/>
              </a:solidFill>
              <a:latin typeface="Vi" panose="00000500000000000000" pitchFamily="50" charset="0"/>
            </a:endParaRP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2</a:t>
            </a:fld>
            <a:endParaRPr lang="en-IN" dirty="0">
              <a:solidFill>
                <a:srgbClr val="FFFFFF"/>
              </a:solidFill>
            </a:endParaRPr>
          </a:p>
        </p:txBody>
      </p:sp>
    </p:spTree>
    <p:extLst>
      <p:ext uri="{BB962C8B-B14F-4D97-AF65-F5344CB8AC3E}">
        <p14:creationId xmlns:p14="http://schemas.microsoft.com/office/powerpoint/2010/main" val="388795620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4448-A11F-4777-BA3A-04D41B21FD61}"/>
              </a:ext>
            </a:extLst>
          </p:cNvPr>
          <p:cNvSpPr>
            <a:spLocks noGrp="1"/>
          </p:cNvSpPr>
          <p:nvPr>
            <p:ph type="title" idx="4294967295"/>
          </p:nvPr>
        </p:nvSpPr>
        <p:spPr>
          <a:xfrm>
            <a:off x="1173019" y="27708"/>
            <a:ext cx="6345381" cy="653329"/>
          </a:xfrm>
        </p:spPr>
        <p:txBody>
          <a:bodyPr>
            <a:normAutofit/>
          </a:bodyPr>
          <a:lstStyle/>
          <a:p>
            <a:r>
              <a:rPr lang="en-US" sz="2000" b="1" dirty="0">
                <a:solidFill>
                  <a:schemeClr val="bg1"/>
                </a:solidFill>
                <a:latin typeface="Vi" panose="00000500000000000000" pitchFamily="50" charset="0"/>
                <a:ea typeface="+mn-ea"/>
                <a:cs typeface="+mn-cs"/>
              </a:rPr>
              <a:t>What is IoT (Internet of Things)</a:t>
            </a:r>
            <a:endParaRPr lang="en-IN" dirty="0"/>
          </a:p>
        </p:txBody>
      </p:sp>
      <p:sp>
        <p:nvSpPr>
          <p:cNvPr id="3" name="Content Placeholder 2">
            <a:extLst>
              <a:ext uri="{FF2B5EF4-FFF2-40B4-BE49-F238E27FC236}">
                <a16:creationId xmlns:a16="http://schemas.microsoft.com/office/drawing/2014/main" id="{6D41B4A9-3443-41F2-8904-D918DBA68B9E}"/>
              </a:ext>
            </a:extLst>
          </p:cNvPr>
          <p:cNvSpPr>
            <a:spLocks noGrp="1"/>
          </p:cNvSpPr>
          <p:nvPr>
            <p:ph idx="4294967295"/>
          </p:nvPr>
        </p:nvSpPr>
        <p:spPr>
          <a:xfrm>
            <a:off x="517236" y="1077480"/>
            <a:ext cx="11434619" cy="2524702"/>
          </a:xfrm>
        </p:spPr>
        <p:txBody>
          <a:bodyPr>
            <a:normAutofit/>
          </a:bodyPr>
          <a:lstStyle/>
          <a:p>
            <a:r>
              <a:rPr lang="en-US" sz="1800" dirty="0">
                <a:latin typeface="Vi" panose="00000500000000000000"/>
              </a:rPr>
              <a:t>At its core, the Internet of Things (IoT) is a concept that refers to the interconnection of everyday objects and devices to the internet. These objects can collect and exchange data, making them “smart” and capable of improving efficiency, convenience, and decision-making.</a:t>
            </a:r>
          </a:p>
          <a:p>
            <a:endParaRPr lang="en-US" sz="1800" dirty="0">
              <a:latin typeface="Vi" panose="00000500000000000000"/>
            </a:endParaRPr>
          </a:p>
          <a:p>
            <a:r>
              <a:rPr lang="en-US" sz="1800" dirty="0">
                <a:latin typeface="Vi" panose="00000500000000000000"/>
              </a:rPr>
              <a:t>IoT devices are a combination of hardware and software. Hardware components are a set of </a:t>
            </a:r>
            <a:r>
              <a:rPr lang="en-US" sz="1800" b="1" dirty="0">
                <a:latin typeface="Vi" panose="00000500000000000000"/>
              </a:rPr>
              <a:t>elements</a:t>
            </a:r>
            <a:r>
              <a:rPr lang="en-US" sz="1800" dirty="0">
                <a:latin typeface="Vi" panose="00000500000000000000"/>
              </a:rPr>
              <a:t> that </a:t>
            </a:r>
            <a:r>
              <a:rPr lang="en-US" sz="1800" b="1" dirty="0">
                <a:latin typeface="Vi" panose="00000500000000000000"/>
              </a:rPr>
              <a:t>connect </a:t>
            </a:r>
            <a:r>
              <a:rPr lang="en-US" sz="1800" dirty="0">
                <a:latin typeface="Vi" panose="00000500000000000000"/>
              </a:rPr>
              <a:t> in a particular manner. For example, consider a </a:t>
            </a:r>
            <a:r>
              <a:rPr lang="en-US" sz="1800" b="1" dirty="0">
                <a:latin typeface="Vi" panose="00000500000000000000"/>
              </a:rPr>
              <a:t>breadboard.</a:t>
            </a:r>
            <a:r>
              <a:rPr lang="en-US" sz="1800" dirty="0">
                <a:latin typeface="Vi" panose="00000500000000000000"/>
              </a:rPr>
              <a:t> We have microcontrollers, LEDs, voltage regulators, resistors, capacitors and various other things. All of these are hardware components that are wired together.</a:t>
            </a:r>
            <a:endParaRPr lang="en-IN" sz="1800" dirty="0">
              <a:latin typeface="Vi" panose="00000500000000000000"/>
            </a:endParaRPr>
          </a:p>
        </p:txBody>
      </p:sp>
    </p:spTree>
    <p:extLst>
      <p:ext uri="{BB962C8B-B14F-4D97-AF65-F5344CB8AC3E}">
        <p14:creationId xmlns:p14="http://schemas.microsoft.com/office/powerpoint/2010/main" val="268187536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E151-EC99-407A-82D1-66F221FAA25A}"/>
              </a:ext>
            </a:extLst>
          </p:cNvPr>
          <p:cNvSpPr>
            <a:spLocks noGrp="1"/>
          </p:cNvSpPr>
          <p:nvPr>
            <p:ph type="title" idx="4294967295"/>
          </p:nvPr>
        </p:nvSpPr>
        <p:spPr>
          <a:xfrm>
            <a:off x="1173019" y="-105496"/>
            <a:ext cx="1884218" cy="1075314"/>
          </a:xfrm>
        </p:spPr>
        <p:txBody>
          <a:bodyPr/>
          <a:lstStyle/>
          <a:p>
            <a:r>
              <a:rPr lang="en-US" sz="2000" b="1" dirty="0">
                <a:solidFill>
                  <a:schemeClr val="bg1"/>
                </a:solidFill>
                <a:latin typeface="Vi" panose="00000500000000000000" pitchFamily="50" charset="0"/>
                <a:ea typeface="+mn-ea"/>
                <a:cs typeface="+mn-cs"/>
              </a:rPr>
              <a:t>OSI Model</a:t>
            </a:r>
            <a:endParaRPr lang="en-IN" sz="2000" b="1" dirty="0">
              <a:solidFill>
                <a:schemeClr val="bg1"/>
              </a:solidFill>
              <a:latin typeface="Vi" panose="00000500000000000000" pitchFamily="50" charset="0"/>
              <a:ea typeface="+mn-ea"/>
              <a:cs typeface="+mn-cs"/>
            </a:endParaRPr>
          </a:p>
        </p:txBody>
      </p:sp>
      <p:pic>
        <p:nvPicPr>
          <p:cNvPr id="4" name="Content Placeholder 3">
            <a:extLst>
              <a:ext uri="{FF2B5EF4-FFF2-40B4-BE49-F238E27FC236}">
                <a16:creationId xmlns:a16="http://schemas.microsoft.com/office/drawing/2014/main" id="{DE565CE6-A664-4EDF-AE29-3A1C06FBD26E}"/>
              </a:ext>
            </a:extLst>
          </p:cNvPr>
          <p:cNvPicPr>
            <a:picLocks noGrp="1" noChangeAspect="1"/>
          </p:cNvPicPr>
          <p:nvPr>
            <p:ph idx="4294967295"/>
          </p:nvPr>
        </p:nvPicPr>
        <p:blipFill>
          <a:blip r:embed="rId2"/>
          <a:stretch>
            <a:fillRect/>
          </a:stretch>
        </p:blipFill>
        <p:spPr>
          <a:xfrm>
            <a:off x="2521528" y="1210541"/>
            <a:ext cx="5438775" cy="5189538"/>
          </a:xfrm>
          <a:prstGeom prst="rect">
            <a:avLst/>
          </a:prstGeom>
        </p:spPr>
      </p:pic>
    </p:spTree>
    <p:extLst>
      <p:ext uri="{BB962C8B-B14F-4D97-AF65-F5344CB8AC3E}">
        <p14:creationId xmlns:p14="http://schemas.microsoft.com/office/powerpoint/2010/main" val="167014560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8B7D-C9A7-449B-93A3-81A5725BB948}"/>
              </a:ext>
            </a:extLst>
          </p:cNvPr>
          <p:cNvSpPr>
            <a:spLocks noGrp="1"/>
          </p:cNvSpPr>
          <p:nvPr>
            <p:ph type="title" idx="4294967295"/>
          </p:nvPr>
        </p:nvSpPr>
        <p:spPr>
          <a:xfrm>
            <a:off x="1182254" y="235526"/>
            <a:ext cx="3491345" cy="743239"/>
          </a:xfrm>
        </p:spPr>
        <p:txBody>
          <a:bodyPr>
            <a:normAutofit fontScale="90000"/>
          </a:bodyPr>
          <a:lstStyle/>
          <a:p>
            <a:br>
              <a:rPr lang="en-IN" sz="2000" b="1" dirty="0">
                <a:solidFill>
                  <a:schemeClr val="bg1"/>
                </a:solidFill>
                <a:latin typeface="Vi" panose="00000500000000000000" pitchFamily="50" charset="0"/>
                <a:ea typeface="+mn-ea"/>
                <a:cs typeface="+mn-cs"/>
              </a:rPr>
            </a:br>
            <a:r>
              <a:rPr lang="en-IN" sz="2200" b="1" dirty="0">
                <a:solidFill>
                  <a:schemeClr val="bg1"/>
                </a:solidFill>
                <a:latin typeface="Vi" panose="00000500000000000000" pitchFamily="50" charset="0"/>
                <a:ea typeface="+mn-ea"/>
                <a:cs typeface="+mn-cs"/>
              </a:rPr>
              <a:t>Types of IoT devices</a:t>
            </a:r>
            <a:br>
              <a:rPr lang="en-IN" dirty="0"/>
            </a:br>
            <a:endParaRPr lang="en-IN" dirty="0"/>
          </a:p>
        </p:txBody>
      </p:sp>
      <p:pic>
        <p:nvPicPr>
          <p:cNvPr id="4" name="Content Placeholder 3">
            <a:extLst>
              <a:ext uri="{FF2B5EF4-FFF2-40B4-BE49-F238E27FC236}">
                <a16:creationId xmlns:a16="http://schemas.microsoft.com/office/drawing/2014/main" id="{57862B6E-CA90-4A1D-8AD5-AAE8F1F85202}"/>
              </a:ext>
            </a:extLst>
          </p:cNvPr>
          <p:cNvPicPr>
            <a:picLocks noGrp="1" noChangeAspect="1"/>
          </p:cNvPicPr>
          <p:nvPr>
            <p:ph idx="4294967295"/>
          </p:nvPr>
        </p:nvPicPr>
        <p:blipFill>
          <a:blip r:embed="rId2"/>
          <a:stretch>
            <a:fillRect/>
          </a:stretch>
        </p:blipFill>
        <p:spPr>
          <a:xfrm>
            <a:off x="1727200" y="1530061"/>
            <a:ext cx="7832725" cy="4351338"/>
          </a:xfrm>
          <a:prstGeom prst="rect">
            <a:avLst/>
          </a:prstGeom>
        </p:spPr>
      </p:pic>
    </p:spTree>
    <p:extLst>
      <p:ext uri="{BB962C8B-B14F-4D97-AF65-F5344CB8AC3E}">
        <p14:creationId xmlns:p14="http://schemas.microsoft.com/office/powerpoint/2010/main" val="389896953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C560-A63E-4C90-A32B-271C32CA4866}"/>
              </a:ext>
            </a:extLst>
          </p:cNvPr>
          <p:cNvSpPr>
            <a:spLocks noGrp="1"/>
          </p:cNvSpPr>
          <p:nvPr>
            <p:ph type="title" idx="4294967295"/>
          </p:nvPr>
        </p:nvSpPr>
        <p:spPr>
          <a:xfrm>
            <a:off x="1219201" y="230909"/>
            <a:ext cx="3823854" cy="369455"/>
          </a:xfrm>
        </p:spPr>
        <p:txBody>
          <a:bodyPr>
            <a:normAutofit fontScale="90000"/>
          </a:bodyPr>
          <a:lstStyle/>
          <a:p>
            <a:r>
              <a:rPr lang="en-IN" sz="2200" b="1" dirty="0">
                <a:solidFill>
                  <a:schemeClr val="bg1"/>
                </a:solidFill>
                <a:latin typeface="Vi" panose="00000500000000000000" pitchFamily="50" charset="0"/>
                <a:ea typeface="+mn-ea"/>
                <a:cs typeface="+mn-cs"/>
              </a:rPr>
              <a:t>Key Features of IoT</a:t>
            </a:r>
            <a:endParaRPr lang="en-IN" dirty="0"/>
          </a:p>
        </p:txBody>
      </p:sp>
      <p:sp>
        <p:nvSpPr>
          <p:cNvPr id="3" name="Content Placeholder 2">
            <a:extLst>
              <a:ext uri="{FF2B5EF4-FFF2-40B4-BE49-F238E27FC236}">
                <a16:creationId xmlns:a16="http://schemas.microsoft.com/office/drawing/2014/main" id="{4D36B549-E3EA-4152-8277-D7C6D5642213}"/>
              </a:ext>
            </a:extLst>
          </p:cNvPr>
          <p:cNvSpPr>
            <a:spLocks noGrp="1"/>
          </p:cNvSpPr>
          <p:nvPr>
            <p:ph idx="4294967295"/>
          </p:nvPr>
        </p:nvSpPr>
        <p:spPr>
          <a:xfrm>
            <a:off x="350981" y="892753"/>
            <a:ext cx="8802255" cy="2053647"/>
          </a:xfrm>
        </p:spPr>
        <p:txBody>
          <a:bodyPr/>
          <a:lstStyle/>
          <a:p>
            <a:pPr fontAlgn="base"/>
            <a:r>
              <a:rPr lang="en-US" sz="1800" dirty="0"/>
              <a:t>Highly adaptable and reliable</a:t>
            </a:r>
          </a:p>
          <a:p>
            <a:pPr fontAlgn="base"/>
            <a:r>
              <a:rPr lang="en-US" sz="1800" dirty="0"/>
              <a:t>IoT devices may not necessarily have IP addresses.</a:t>
            </a:r>
          </a:p>
          <a:p>
            <a:pPr fontAlgn="base"/>
            <a:r>
              <a:rPr lang="en-US" sz="1800" dirty="0"/>
              <a:t>IoT devices consume less power compared to standard computers and desktops.</a:t>
            </a:r>
          </a:p>
          <a:p>
            <a:pPr fontAlgn="base"/>
            <a:r>
              <a:rPr lang="en-US" sz="1800" dirty="0"/>
              <a:t>Through IoT, appliances can connect and communicate with each other.</a:t>
            </a:r>
          </a:p>
          <a:p>
            <a:endParaRPr lang="en-IN" dirty="0"/>
          </a:p>
        </p:txBody>
      </p:sp>
    </p:spTree>
    <p:extLst>
      <p:ext uri="{BB962C8B-B14F-4D97-AF65-F5344CB8AC3E}">
        <p14:creationId xmlns:p14="http://schemas.microsoft.com/office/powerpoint/2010/main" val="175875137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F9DF-ADAF-4C47-8961-B4E1BEEECBA0}"/>
              </a:ext>
            </a:extLst>
          </p:cNvPr>
          <p:cNvSpPr>
            <a:spLocks noGrp="1"/>
          </p:cNvSpPr>
          <p:nvPr>
            <p:ph type="title" idx="4294967295"/>
          </p:nvPr>
        </p:nvSpPr>
        <p:spPr>
          <a:xfrm>
            <a:off x="1191491" y="242598"/>
            <a:ext cx="2918691" cy="438439"/>
          </a:xfrm>
        </p:spPr>
        <p:txBody>
          <a:bodyPr>
            <a:normAutofit/>
          </a:bodyPr>
          <a:lstStyle/>
          <a:p>
            <a:r>
              <a:rPr lang="en-IN" sz="2000" b="1" dirty="0">
                <a:solidFill>
                  <a:schemeClr val="bg1"/>
                </a:solidFill>
                <a:latin typeface="Vi" panose="00000500000000000000" pitchFamily="50" charset="0"/>
                <a:ea typeface="+mn-ea"/>
                <a:cs typeface="+mn-cs"/>
              </a:rPr>
              <a:t>Advantages of IoT</a:t>
            </a:r>
            <a:endParaRPr lang="en-IN" dirty="0"/>
          </a:p>
        </p:txBody>
      </p:sp>
      <p:sp>
        <p:nvSpPr>
          <p:cNvPr id="3" name="Content Placeholder 2">
            <a:extLst>
              <a:ext uri="{FF2B5EF4-FFF2-40B4-BE49-F238E27FC236}">
                <a16:creationId xmlns:a16="http://schemas.microsoft.com/office/drawing/2014/main" id="{50E817AF-4223-44D0-A242-88DA5665B79A}"/>
              </a:ext>
            </a:extLst>
          </p:cNvPr>
          <p:cNvSpPr>
            <a:spLocks noGrp="1"/>
          </p:cNvSpPr>
          <p:nvPr>
            <p:ph idx="4294967295"/>
          </p:nvPr>
        </p:nvSpPr>
        <p:spPr>
          <a:xfrm>
            <a:off x="526473" y="985115"/>
            <a:ext cx="10515600" cy="4351338"/>
          </a:xfrm>
        </p:spPr>
        <p:txBody>
          <a:bodyPr>
            <a:normAutofit/>
          </a:bodyPr>
          <a:lstStyle/>
          <a:p>
            <a:pPr fontAlgn="base"/>
            <a:r>
              <a:rPr lang="en-US" sz="1900" b="1" dirty="0">
                <a:latin typeface="Vi" panose="00000500000000000000"/>
              </a:rPr>
              <a:t>Technical Optimization:</a:t>
            </a:r>
            <a:r>
              <a:rPr lang="en-US" sz="1900" dirty="0">
                <a:latin typeface="Vi" panose="00000500000000000000"/>
              </a:rPr>
              <a:t> </a:t>
            </a:r>
          </a:p>
          <a:p>
            <a:pPr marL="0" indent="0" fontAlgn="base">
              <a:buNone/>
            </a:pPr>
            <a:r>
              <a:rPr lang="en-US" sz="1900" dirty="0">
                <a:latin typeface="Vi" panose="00000500000000000000"/>
              </a:rPr>
              <a:t>With the improvisation of data transfer, we are in a way also optimizing the devices. IoT introduces us to much more functional and progressive technology.</a:t>
            </a:r>
          </a:p>
          <a:p>
            <a:pPr fontAlgn="base"/>
            <a:r>
              <a:rPr lang="en-US" sz="1900" b="1" dirty="0">
                <a:latin typeface="Vi" panose="00000500000000000000"/>
              </a:rPr>
              <a:t>Modified Data collection:</a:t>
            </a:r>
            <a:r>
              <a:rPr lang="en-US" sz="1900" dirty="0">
                <a:latin typeface="Vi" panose="00000500000000000000"/>
              </a:rPr>
              <a:t> </a:t>
            </a:r>
          </a:p>
          <a:p>
            <a:pPr marL="0" indent="0" fontAlgn="base">
              <a:buNone/>
            </a:pPr>
            <a:r>
              <a:rPr lang="en-US" sz="1900" dirty="0">
                <a:latin typeface="Vi" panose="00000500000000000000"/>
              </a:rPr>
              <a:t>In the old days, it took days or even months to transfer data and to store data. IoT made it possible to transfer and retrieve data from any part of the world in milliseconds.</a:t>
            </a:r>
          </a:p>
          <a:p>
            <a:pPr fontAlgn="base"/>
            <a:r>
              <a:rPr lang="en-US" sz="1900" b="1" dirty="0">
                <a:latin typeface="Vi" panose="00000500000000000000"/>
              </a:rPr>
              <a:t>Waste reduction:</a:t>
            </a:r>
            <a:r>
              <a:rPr lang="en-US" sz="1900" dirty="0">
                <a:latin typeface="Vi" panose="00000500000000000000"/>
              </a:rPr>
              <a:t> </a:t>
            </a:r>
          </a:p>
          <a:p>
            <a:pPr marL="0" indent="0" fontAlgn="base">
              <a:buNone/>
            </a:pPr>
            <a:r>
              <a:rPr lang="en-US" sz="1900" dirty="0">
                <a:latin typeface="Vi" panose="00000500000000000000"/>
              </a:rPr>
              <a:t>Older methodologies take time to notify users in case of dangers and emergencies but IoT sends alerts and notifications before the situation escalates. This helps in saving money and energy.</a:t>
            </a:r>
          </a:p>
          <a:p>
            <a:pPr fontAlgn="base"/>
            <a:r>
              <a:rPr lang="en-US" sz="1900" b="1" dirty="0">
                <a:latin typeface="Vi" panose="00000500000000000000"/>
              </a:rPr>
              <a:t>Better Customer service:</a:t>
            </a:r>
            <a:r>
              <a:rPr lang="en-US" sz="1900" dirty="0">
                <a:latin typeface="Vi" panose="00000500000000000000"/>
              </a:rPr>
              <a:t> </a:t>
            </a:r>
          </a:p>
          <a:p>
            <a:pPr marL="0" indent="0" fontAlgn="base">
              <a:buNone/>
            </a:pPr>
            <a:r>
              <a:rPr lang="en-US" sz="1900" dirty="0">
                <a:latin typeface="Vi" panose="00000500000000000000"/>
              </a:rPr>
              <a:t>Since the devices can interact with each other, customers can optimize and modify their home appliances according to their needs and this improves the customer experience with any IoT brand.</a:t>
            </a:r>
          </a:p>
          <a:p>
            <a:endParaRPr lang="en-IN" dirty="0"/>
          </a:p>
        </p:txBody>
      </p:sp>
    </p:spTree>
    <p:extLst>
      <p:ext uri="{BB962C8B-B14F-4D97-AF65-F5344CB8AC3E}">
        <p14:creationId xmlns:p14="http://schemas.microsoft.com/office/powerpoint/2010/main" val="359008608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5BF10-7999-4570-A823-3BE2AD76DB03}"/>
              </a:ext>
            </a:extLst>
          </p:cNvPr>
          <p:cNvSpPr>
            <a:spLocks noGrp="1"/>
          </p:cNvSpPr>
          <p:nvPr>
            <p:ph type="title" idx="4294967295"/>
          </p:nvPr>
        </p:nvSpPr>
        <p:spPr>
          <a:xfrm>
            <a:off x="1117600" y="0"/>
            <a:ext cx="3066473" cy="817130"/>
          </a:xfrm>
        </p:spPr>
        <p:txBody>
          <a:bodyPr/>
          <a:lstStyle/>
          <a:p>
            <a:r>
              <a:rPr lang="en-IN" sz="2000" b="1" dirty="0">
                <a:solidFill>
                  <a:schemeClr val="bg1"/>
                </a:solidFill>
                <a:latin typeface="Vi" panose="00000500000000000000" pitchFamily="50" charset="0"/>
                <a:ea typeface="+mn-ea"/>
                <a:cs typeface="+mn-cs"/>
              </a:rPr>
              <a:t>Disadvantages of IoT</a:t>
            </a:r>
            <a:endParaRPr lang="en-IN" dirty="0"/>
          </a:p>
        </p:txBody>
      </p:sp>
      <p:sp>
        <p:nvSpPr>
          <p:cNvPr id="3" name="Content Placeholder 2">
            <a:extLst>
              <a:ext uri="{FF2B5EF4-FFF2-40B4-BE49-F238E27FC236}">
                <a16:creationId xmlns:a16="http://schemas.microsoft.com/office/drawing/2014/main" id="{0AD95437-F2B6-442C-8246-E7B5B08374B1}"/>
              </a:ext>
            </a:extLst>
          </p:cNvPr>
          <p:cNvSpPr>
            <a:spLocks noGrp="1"/>
          </p:cNvSpPr>
          <p:nvPr>
            <p:ph idx="4294967295"/>
          </p:nvPr>
        </p:nvSpPr>
        <p:spPr>
          <a:xfrm>
            <a:off x="387927" y="993775"/>
            <a:ext cx="10515600" cy="4870450"/>
          </a:xfrm>
        </p:spPr>
        <p:txBody>
          <a:bodyPr>
            <a:normAutofit fontScale="62500" lnSpcReduction="20000"/>
          </a:bodyPr>
          <a:lstStyle/>
          <a:p>
            <a:pPr marL="0" indent="0" fontAlgn="base">
              <a:buNone/>
            </a:pPr>
            <a:r>
              <a:rPr lang="en-US" sz="2900" dirty="0">
                <a:latin typeface="Vi" panose="00000500000000000000"/>
              </a:rPr>
              <a:t>Even though IoT has thousands of advantages and can transform the way we live, it comes with its setbacks. Scientists and researchers are working on these setbacks to improve the technology. Some of the most common disadvantages are:</a:t>
            </a:r>
          </a:p>
          <a:p>
            <a:pPr fontAlgn="base"/>
            <a:r>
              <a:rPr lang="en-US" sz="2900" b="1" dirty="0">
                <a:latin typeface="Vi" panose="00000500000000000000"/>
              </a:rPr>
              <a:t>Security:</a:t>
            </a:r>
            <a:r>
              <a:rPr lang="en-US" sz="2900" dirty="0">
                <a:latin typeface="Vi" panose="00000500000000000000"/>
              </a:rPr>
              <a:t> </a:t>
            </a:r>
          </a:p>
          <a:p>
            <a:pPr marL="0" indent="0" fontAlgn="base">
              <a:buNone/>
            </a:pPr>
            <a:r>
              <a:rPr lang="en-US" sz="2900" dirty="0">
                <a:latin typeface="Vi" panose="00000500000000000000"/>
              </a:rPr>
              <a:t>IoT data is exposed to hackers and it is vulnerable</a:t>
            </a:r>
          </a:p>
          <a:p>
            <a:pPr fontAlgn="base"/>
            <a:r>
              <a:rPr lang="en-US" sz="2900" b="1" dirty="0">
                <a:latin typeface="Vi" panose="00000500000000000000"/>
              </a:rPr>
              <a:t>Privacy:</a:t>
            </a:r>
            <a:r>
              <a:rPr lang="en-US" sz="2900" dirty="0">
                <a:latin typeface="Vi" panose="00000500000000000000"/>
              </a:rPr>
              <a:t> </a:t>
            </a:r>
          </a:p>
          <a:p>
            <a:pPr marL="0" indent="0" fontAlgn="base">
              <a:buNone/>
            </a:pPr>
            <a:r>
              <a:rPr lang="en-US" sz="2900" dirty="0">
                <a:latin typeface="Vi" panose="00000500000000000000"/>
              </a:rPr>
              <a:t>IoT stores our data on cloud servers located miles away from the end clients, this means the user may have to compromise on their privacy.</a:t>
            </a:r>
          </a:p>
          <a:p>
            <a:pPr fontAlgn="base"/>
            <a:r>
              <a:rPr lang="en-US" sz="2900" b="1" dirty="0">
                <a:latin typeface="Vi" panose="00000500000000000000"/>
              </a:rPr>
              <a:t>Flexibility:</a:t>
            </a:r>
            <a:r>
              <a:rPr lang="en-US" sz="2900" dirty="0">
                <a:latin typeface="Vi" panose="00000500000000000000"/>
              </a:rPr>
              <a:t> </a:t>
            </a:r>
          </a:p>
          <a:p>
            <a:pPr marL="0" indent="0" fontAlgn="base">
              <a:buNone/>
            </a:pPr>
            <a:r>
              <a:rPr lang="en-US" sz="2900" dirty="0">
                <a:latin typeface="Vi" panose="00000500000000000000"/>
              </a:rPr>
              <a:t>IoT devices have a complicated integration system and it gets difficult to access locked devices during an emergency.</a:t>
            </a:r>
          </a:p>
          <a:p>
            <a:pPr fontAlgn="base"/>
            <a:r>
              <a:rPr lang="en-US" sz="2900" b="1" dirty="0">
                <a:latin typeface="Vi" panose="00000500000000000000"/>
              </a:rPr>
              <a:t>Complexity:</a:t>
            </a:r>
            <a:r>
              <a:rPr lang="en-US" sz="2900" dirty="0">
                <a:latin typeface="Vi" panose="00000500000000000000"/>
              </a:rPr>
              <a:t> </a:t>
            </a:r>
          </a:p>
          <a:p>
            <a:pPr marL="0" indent="0" fontAlgn="base">
              <a:buNone/>
            </a:pPr>
            <a:r>
              <a:rPr lang="en-US" sz="2900" dirty="0">
                <a:latin typeface="Vi" panose="00000500000000000000"/>
              </a:rPr>
              <a:t>IoT introduces a wide range of technologies that have dozens of complex design patterns and tracks.</a:t>
            </a:r>
          </a:p>
          <a:p>
            <a:pPr fontAlgn="base"/>
            <a:r>
              <a:rPr lang="en-US" sz="2900" b="1" dirty="0">
                <a:latin typeface="Vi" panose="00000500000000000000"/>
              </a:rPr>
              <a:t>Compliance:</a:t>
            </a:r>
            <a:r>
              <a:rPr lang="en-US" sz="2900" dirty="0">
                <a:latin typeface="Vi" panose="00000500000000000000"/>
              </a:rPr>
              <a:t> </a:t>
            </a:r>
          </a:p>
          <a:p>
            <a:pPr marL="0" indent="0" fontAlgn="base">
              <a:buNone/>
            </a:pPr>
            <a:r>
              <a:rPr lang="en-US" sz="2900" dirty="0">
                <a:latin typeface="Vi" panose="00000500000000000000"/>
              </a:rPr>
              <a:t>IoT has a wide range of regulations as compared to other technologies. IoT devices and software must comply with these rules for proper functioning.</a:t>
            </a:r>
            <a:br>
              <a:rPr lang="en-US" dirty="0"/>
            </a:br>
            <a:endParaRPr lang="en-IN" dirty="0"/>
          </a:p>
        </p:txBody>
      </p:sp>
    </p:spTree>
    <p:extLst>
      <p:ext uri="{BB962C8B-B14F-4D97-AF65-F5344CB8AC3E}">
        <p14:creationId xmlns:p14="http://schemas.microsoft.com/office/powerpoint/2010/main" val="375306210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5584-1262-4B78-943D-493CEA060FF2}"/>
              </a:ext>
            </a:extLst>
          </p:cNvPr>
          <p:cNvSpPr>
            <a:spLocks noGrp="1"/>
          </p:cNvSpPr>
          <p:nvPr>
            <p:ph type="title" idx="4294967295"/>
          </p:nvPr>
        </p:nvSpPr>
        <p:spPr>
          <a:xfrm>
            <a:off x="1182254" y="97271"/>
            <a:ext cx="2650836" cy="669348"/>
          </a:xfrm>
        </p:spPr>
        <p:txBody>
          <a:bodyPr/>
          <a:lstStyle/>
          <a:p>
            <a:r>
              <a:rPr lang="en-IN" sz="2000" b="1" dirty="0">
                <a:solidFill>
                  <a:schemeClr val="bg1"/>
                </a:solidFill>
                <a:latin typeface="Vi" panose="00000500000000000000" pitchFamily="50" charset="0"/>
                <a:ea typeface="+mn-ea"/>
                <a:cs typeface="+mn-cs"/>
              </a:rPr>
              <a:t>Challenges of IoT</a:t>
            </a:r>
            <a:endParaRPr lang="en-IN" dirty="0"/>
          </a:p>
        </p:txBody>
      </p:sp>
      <p:sp>
        <p:nvSpPr>
          <p:cNvPr id="3" name="Content Placeholder 2">
            <a:extLst>
              <a:ext uri="{FF2B5EF4-FFF2-40B4-BE49-F238E27FC236}">
                <a16:creationId xmlns:a16="http://schemas.microsoft.com/office/drawing/2014/main" id="{F4090B95-FE04-4B82-9A8C-9F23B709A232}"/>
              </a:ext>
            </a:extLst>
          </p:cNvPr>
          <p:cNvSpPr>
            <a:spLocks noGrp="1"/>
          </p:cNvSpPr>
          <p:nvPr>
            <p:ph idx="4294967295"/>
          </p:nvPr>
        </p:nvSpPr>
        <p:spPr>
          <a:xfrm>
            <a:off x="461819" y="994352"/>
            <a:ext cx="10515600" cy="4351338"/>
          </a:xfrm>
        </p:spPr>
        <p:txBody>
          <a:bodyPr/>
          <a:lstStyle/>
          <a:p>
            <a:pPr fontAlgn="base"/>
            <a:r>
              <a:rPr lang="en-US" sz="1800" dirty="0">
                <a:latin typeface="Vi" panose="00000500000000000000"/>
              </a:rPr>
              <a:t>Inadequate testing and updating</a:t>
            </a:r>
          </a:p>
          <a:p>
            <a:pPr fontAlgn="base"/>
            <a:r>
              <a:rPr lang="en-US" sz="1800" dirty="0">
                <a:latin typeface="Vi" panose="00000500000000000000"/>
              </a:rPr>
              <a:t>Threat to user data privacy and security</a:t>
            </a:r>
          </a:p>
          <a:p>
            <a:pPr fontAlgn="base"/>
            <a:r>
              <a:rPr lang="en-US" sz="1800" dirty="0">
                <a:latin typeface="Vi" panose="00000500000000000000"/>
              </a:rPr>
              <a:t>Complex software functionality</a:t>
            </a:r>
          </a:p>
          <a:p>
            <a:pPr fontAlgn="base"/>
            <a:r>
              <a:rPr lang="en-US" sz="1800" dirty="0">
                <a:latin typeface="Vi" panose="00000500000000000000"/>
              </a:rPr>
              <a:t>Interpreting large amounts of data</a:t>
            </a:r>
          </a:p>
          <a:p>
            <a:pPr fontAlgn="base"/>
            <a:r>
              <a:rPr lang="en-US" sz="1800" dirty="0">
                <a:latin typeface="Vi" panose="00000500000000000000"/>
              </a:rPr>
              <a:t>AI and automation integration</a:t>
            </a:r>
          </a:p>
          <a:p>
            <a:pPr fontAlgn="base"/>
            <a:r>
              <a:rPr lang="en-US" sz="1800" dirty="0">
                <a:latin typeface="Vi" panose="00000500000000000000"/>
              </a:rPr>
              <a:t>IoT devices need access to constant power supply</a:t>
            </a:r>
          </a:p>
          <a:p>
            <a:pPr fontAlgn="base"/>
            <a:r>
              <a:rPr lang="en-US" sz="1800" dirty="0">
                <a:latin typeface="Vi" panose="00000500000000000000"/>
              </a:rPr>
              <a:t>Short-range communication and connectivity</a:t>
            </a:r>
          </a:p>
          <a:p>
            <a:endParaRPr lang="en-IN" dirty="0"/>
          </a:p>
        </p:txBody>
      </p:sp>
    </p:spTree>
    <p:extLst>
      <p:ext uri="{BB962C8B-B14F-4D97-AF65-F5344CB8AC3E}">
        <p14:creationId xmlns:p14="http://schemas.microsoft.com/office/powerpoint/2010/main" val="253816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600</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Vi</vt:lpstr>
      <vt:lpstr>Office Theme</vt:lpstr>
      <vt:lpstr>PowerPoint Presentation</vt:lpstr>
      <vt:lpstr>PowerPoint Presentation</vt:lpstr>
      <vt:lpstr>What is IoT (Internet of Things)</vt:lpstr>
      <vt:lpstr>OSI Model</vt:lpstr>
      <vt:lpstr> Types of IoT devices </vt:lpstr>
      <vt:lpstr>Key Features of IoT</vt:lpstr>
      <vt:lpstr>Advantages of IoT</vt:lpstr>
      <vt:lpstr>Disadvantages of IoT</vt:lpstr>
      <vt:lpstr>Challenges of IoT</vt:lpstr>
      <vt:lpstr>Best practices of IoT</vt:lpstr>
      <vt:lpstr>Applications of IoT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IoT</dc:title>
  <dc:creator>Rutuja Randive</dc:creator>
  <cp:lastModifiedBy>Rutuja Randive</cp:lastModifiedBy>
  <cp:revision>11</cp:revision>
  <dcterms:created xsi:type="dcterms:W3CDTF">2024-10-25T17:36:00Z</dcterms:created>
  <dcterms:modified xsi:type="dcterms:W3CDTF">2024-10-31T17:22:02Z</dcterms:modified>
</cp:coreProperties>
</file>